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245"/>
  </p:notesMasterIdLst>
  <p:sldIdLst>
    <p:sldId id="256" r:id="rId2"/>
    <p:sldId id="425" r:id="rId3"/>
    <p:sldId id="669" r:id="rId4"/>
    <p:sldId id="608" r:id="rId5"/>
    <p:sldId id="1486" r:id="rId6"/>
    <p:sldId id="1558" r:id="rId7"/>
    <p:sldId id="1487" r:id="rId8"/>
    <p:sldId id="1488" r:id="rId9"/>
    <p:sldId id="981" r:id="rId10"/>
    <p:sldId id="684" r:id="rId11"/>
    <p:sldId id="279" r:id="rId12"/>
    <p:sldId id="650" r:id="rId13"/>
    <p:sldId id="281" r:id="rId14"/>
    <p:sldId id="282" r:id="rId15"/>
    <p:sldId id="284" r:id="rId16"/>
    <p:sldId id="649" r:id="rId17"/>
    <p:sldId id="285" r:id="rId18"/>
    <p:sldId id="651" r:id="rId19"/>
    <p:sldId id="287" r:id="rId20"/>
    <p:sldId id="1594" r:id="rId21"/>
    <p:sldId id="747" r:id="rId22"/>
    <p:sldId id="305" r:id="rId23"/>
    <p:sldId id="1554" r:id="rId24"/>
    <p:sldId id="1598" r:id="rId25"/>
    <p:sldId id="1562" r:id="rId26"/>
    <p:sldId id="1591" r:id="rId27"/>
    <p:sldId id="1595" r:id="rId28"/>
    <p:sldId id="1596" r:id="rId29"/>
    <p:sldId id="288" r:id="rId30"/>
    <p:sldId id="289" r:id="rId31"/>
    <p:sldId id="1597" r:id="rId32"/>
    <p:sldId id="1592" r:id="rId33"/>
    <p:sldId id="1526" r:id="rId34"/>
    <p:sldId id="1489" r:id="rId35"/>
    <p:sldId id="1483" r:id="rId36"/>
    <p:sldId id="1331" r:id="rId37"/>
    <p:sldId id="1330" r:id="rId38"/>
    <p:sldId id="532" r:id="rId39"/>
    <p:sldId id="1147" r:id="rId40"/>
    <p:sldId id="1440" r:id="rId41"/>
    <p:sldId id="1501" r:id="rId42"/>
    <p:sldId id="1561" r:id="rId43"/>
    <p:sldId id="1273" r:id="rId44"/>
    <p:sldId id="1198" r:id="rId45"/>
    <p:sldId id="1549" r:id="rId46"/>
    <p:sldId id="1551" r:id="rId47"/>
    <p:sldId id="1552" r:id="rId48"/>
    <p:sldId id="705" r:id="rId49"/>
    <p:sldId id="1321" r:id="rId50"/>
    <p:sldId id="1470" r:id="rId51"/>
    <p:sldId id="1146" r:id="rId52"/>
    <p:sldId id="646" r:id="rId53"/>
    <p:sldId id="965" r:id="rId54"/>
    <p:sldId id="1323" r:id="rId55"/>
    <p:sldId id="1329" r:id="rId56"/>
    <p:sldId id="964" r:id="rId57"/>
    <p:sldId id="947" r:id="rId58"/>
    <p:sldId id="948" r:id="rId59"/>
    <p:sldId id="678" r:id="rId60"/>
    <p:sldId id="543" r:id="rId61"/>
    <p:sldId id="949" r:id="rId62"/>
    <p:sldId id="430" r:id="rId63"/>
    <p:sldId id="1491" r:id="rId64"/>
    <p:sldId id="672" r:id="rId65"/>
    <p:sldId id="1492" r:id="rId66"/>
    <p:sldId id="674" r:id="rId67"/>
    <p:sldId id="673" r:id="rId68"/>
    <p:sldId id="642" r:id="rId69"/>
    <p:sldId id="524" r:id="rId70"/>
    <p:sldId id="525" r:id="rId71"/>
    <p:sldId id="1336" r:id="rId72"/>
    <p:sldId id="1337" r:id="rId73"/>
    <p:sldId id="1338" r:id="rId74"/>
    <p:sldId id="1340" r:id="rId75"/>
    <p:sldId id="1339" r:id="rId76"/>
    <p:sldId id="526" r:id="rId77"/>
    <p:sldId id="527" r:id="rId78"/>
    <p:sldId id="742" r:id="rId79"/>
    <p:sldId id="743" r:id="rId80"/>
    <p:sldId id="528" r:id="rId81"/>
    <p:sldId id="269" r:id="rId82"/>
    <p:sldId id="529" r:id="rId83"/>
    <p:sldId id="1493" r:id="rId84"/>
    <p:sldId id="1494" r:id="rId85"/>
    <p:sldId id="531" r:id="rId86"/>
    <p:sldId id="619" r:id="rId87"/>
    <p:sldId id="496" r:id="rId88"/>
    <p:sldId id="1210" r:id="rId89"/>
    <p:sldId id="1211" r:id="rId90"/>
    <p:sldId id="1544" r:id="rId91"/>
    <p:sldId id="1503" r:id="rId92"/>
    <p:sldId id="1504" r:id="rId93"/>
    <p:sldId id="1505" r:id="rId94"/>
    <p:sldId id="1506" r:id="rId95"/>
    <p:sldId id="488" r:id="rId96"/>
    <p:sldId id="489" r:id="rId97"/>
    <p:sldId id="1507" r:id="rId98"/>
    <p:sldId id="491" r:id="rId99"/>
    <p:sldId id="1508" r:id="rId100"/>
    <p:sldId id="1306" r:id="rId101"/>
    <p:sldId id="1307" r:id="rId102"/>
    <p:sldId id="1308" r:id="rId103"/>
    <p:sldId id="1309" r:id="rId104"/>
    <p:sldId id="1310" r:id="rId105"/>
    <p:sldId id="1311" r:id="rId106"/>
    <p:sldId id="1181" r:id="rId107"/>
    <p:sldId id="1182" r:id="rId108"/>
    <p:sldId id="1183" r:id="rId109"/>
    <p:sldId id="1180" r:id="rId110"/>
    <p:sldId id="666" r:id="rId111"/>
    <p:sldId id="667" r:id="rId112"/>
    <p:sldId id="1313" r:id="rId113"/>
    <p:sldId id="1312" r:id="rId114"/>
    <p:sldId id="675" r:id="rId115"/>
    <p:sldId id="1213" r:id="rId116"/>
    <p:sldId id="1214" r:id="rId117"/>
    <p:sldId id="1296" r:id="rId118"/>
    <p:sldId id="1225" r:id="rId119"/>
    <p:sldId id="1226" r:id="rId120"/>
    <p:sldId id="1227" r:id="rId121"/>
    <p:sldId id="1228" r:id="rId122"/>
    <p:sldId id="1319" r:id="rId123"/>
    <p:sldId id="610" r:id="rId124"/>
    <p:sldId id="1205" r:id="rId125"/>
    <p:sldId id="1212" r:id="rId126"/>
    <p:sldId id="1074" r:id="rId127"/>
    <p:sldId id="1327" r:id="rId128"/>
    <p:sldId id="1545" r:id="rId129"/>
    <p:sldId id="1066" r:id="rId130"/>
    <p:sldId id="1067" r:id="rId131"/>
    <p:sldId id="1068" r:id="rId132"/>
    <p:sldId id="1069" r:id="rId133"/>
    <p:sldId id="613" r:id="rId134"/>
    <p:sldId id="1070" r:id="rId135"/>
    <p:sldId id="1298" r:id="rId136"/>
    <p:sldId id="1299" r:id="rId137"/>
    <p:sldId id="1300" r:id="rId138"/>
    <p:sldId id="1301" r:id="rId139"/>
    <p:sldId id="1302" r:id="rId140"/>
    <p:sldId id="1303" r:id="rId141"/>
    <p:sldId id="1304" r:id="rId142"/>
    <p:sldId id="1305" r:id="rId143"/>
    <p:sldId id="1314" r:id="rId144"/>
    <p:sldId id="1178" r:id="rId145"/>
    <p:sldId id="1079" r:id="rId146"/>
    <p:sldId id="1080" r:id="rId147"/>
    <p:sldId id="1081" r:id="rId148"/>
    <p:sldId id="1082" r:id="rId149"/>
    <p:sldId id="1083" r:id="rId150"/>
    <p:sldId id="1084" r:id="rId151"/>
    <p:sldId id="1085" r:id="rId152"/>
    <p:sldId id="1086" r:id="rId153"/>
    <p:sldId id="1087" r:id="rId154"/>
    <p:sldId id="1184" r:id="rId155"/>
    <p:sldId id="1185" r:id="rId156"/>
    <p:sldId id="1186" r:id="rId157"/>
    <p:sldId id="1516" r:id="rId158"/>
    <p:sldId id="1188" r:id="rId159"/>
    <p:sldId id="1189" r:id="rId160"/>
    <p:sldId id="1546" r:id="rId161"/>
    <p:sldId id="1191" r:id="rId162"/>
    <p:sldId id="1192" r:id="rId163"/>
    <p:sldId id="1193" r:id="rId164"/>
    <p:sldId id="979" r:id="rId165"/>
    <p:sldId id="1195" r:id="rId166"/>
    <p:sldId id="1547" r:id="rId167"/>
    <p:sldId id="1197" r:id="rId168"/>
    <p:sldId id="1277" r:id="rId169"/>
    <p:sldId id="1556" r:id="rId170"/>
    <p:sldId id="1559" r:id="rId171"/>
    <p:sldId id="1560" r:id="rId172"/>
    <p:sldId id="1497" r:id="rId173"/>
    <p:sldId id="1484" r:id="rId174"/>
    <p:sldId id="1485" r:id="rId175"/>
    <p:sldId id="1525" r:id="rId176"/>
    <p:sldId id="1524" r:id="rId177"/>
    <p:sldId id="1233" r:id="rId178"/>
    <p:sldId id="1234" r:id="rId179"/>
    <p:sldId id="1117" r:id="rId180"/>
    <p:sldId id="1118" r:id="rId181"/>
    <p:sldId id="1119" r:id="rId182"/>
    <p:sldId id="1120" r:id="rId183"/>
    <p:sldId id="1121" r:id="rId184"/>
    <p:sldId id="1122" r:id="rId185"/>
    <p:sldId id="1123" r:id="rId186"/>
    <p:sldId id="1124" r:id="rId187"/>
    <p:sldId id="1125" r:id="rId188"/>
    <p:sldId id="1126" r:id="rId189"/>
    <p:sldId id="1127" r:id="rId190"/>
    <p:sldId id="1132" r:id="rId191"/>
    <p:sldId id="1133" r:id="rId192"/>
    <p:sldId id="1134" r:id="rId193"/>
    <p:sldId id="1135" r:id="rId194"/>
    <p:sldId id="1136" r:id="rId195"/>
    <p:sldId id="1137" r:id="rId196"/>
    <p:sldId id="1315" r:id="rId197"/>
    <p:sldId id="1316" r:id="rId198"/>
    <p:sldId id="1144" r:id="rId199"/>
    <p:sldId id="1145" r:id="rId200"/>
    <p:sldId id="1294" r:id="rId201"/>
    <p:sldId id="1258" r:id="rId202"/>
    <p:sldId id="1259" r:id="rId203"/>
    <p:sldId id="1260" r:id="rId204"/>
    <p:sldId id="614" r:id="rId205"/>
    <p:sldId id="1090" r:id="rId206"/>
    <p:sldId id="1091" r:id="rId207"/>
    <p:sldId id="1092" r:id="rId208"/>
    <p:sldId id="1093" r:id="rId209"/>
    <p:sldId id="1094" r:id="rId210"/>
    <p:sldId id="1095" r:id="rId211"/>
    <p:sldId id="1096" r:id="rId212"/>
    <p:sldId id="1097" r:id="rId213"/>
    <p:sldId id="1098" r:id="rId214"/>
    <p:sldId id="1099" r:id="rId215"/>
    <p:sldId id="1100" r:id="rId216"/>
    <p:sldId id="1101" r:id="rId217"/>
    <p:sldId id="1102" r:id="rId218"/>
    <p:sldId id="1103" r:id="rId219"/>
    <p:sldId id="1104" r:id="rId220"/>
    <p:sldId id="1105" r:id="rId221"/>
    <p:sldId id="1106" r:id="rId222"/>
    <p:sldId id="1107" r:id="rId223"/>
    <p:sldId id="1108" r:id="rId224"/>
    <p:sldId id="713" r:id="rId225"/>
    <p:sldId id="407" r:id="rId226"/>
    <p:sldId id="408" r:id="rId227"/>
    <p:sldId id="409" r:id="rId228"/>
    <p:sldId id="708" r:id="rId229"/>
    <p:sldId id="710" r:id="rId230"/>
    <p:sldId id="709" r:id="rId231"/>
    <p:sldId id="711" r:id="rId232"/>
    <p:sldId id="768" r:id="rId233"/>
    <p:sldId id="737" r:id="rId234"/>
    <p:sldId id="1602" r:id="rId235"/>
    <p:sldId id="1599" r:id="rId236"/>
    <p:sldId id="1203" r:id="rId237"/>
    <p:sldId id="1600" r:id="rId238"/>
    <p:sldId id="1601" r:id="rId239"/>
    <p:sldId id="1018" r:id="rId240"/>
    <p:sldId id="1014" r:id="rId241"/>
    <p:sldId id="1015" r:id="rId242"/>
    <p:sldId id="1016" r:id="rId243"/>
    <p:sldId id="1019" r:id="rId244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246"/>
    </p:embeddedFont>
    <p:embeddedFont>
      <p:font typeface="Arial Unicode MS" panose="020B0604020202020204" pitchFamily="50" charset="-128"/>
      <p:regular r:id="rId247"/>
    </p:embeddedFont>
    <p:embeddedFont>
      <p:font typeface="Cambria Math" panose="02040503050406030204" pitchFamily="18" charset="0"/>
      <p:regular r:id="rId248"/>
    </p:embeddedFont>
    <p:embeddedFont>
      <p:font typeface="Georgia" panose="02040502050405020303" pitchFamily="18" charset="0"/>
      <p:regular r:id="rId249"/>
      <p:bold r:id="rId250"/>
      <p:italic r:id="rId251"/>
      <p:boldItalic r:id="rId252"/>
    </p:embeddedFont>
    <p:embeddedFont>
      <p:font typeface="Helvetica" panose="020B0604020202020204" pitchFamily="34" charset="0"/>
      <p:regular r:id="rId253"/>
      <p:bold r:id="rId254"/>
      <p:italic r:id="rId255"/>
      <p:boldItalic r:id="rId256"/>
    </p:embeddedFont>
    <p:embeddedFont>
      <p:font typeface="Segoe UI" panose="020B0502040204020203" pitchFamily="34" charset="0"/>
      <p:regular r:id="rId257"/>
      <p:bold r:id="rId258"/>
      <p:italic r:id="rId259"/>
      <p:boldItalic r:id="rId260"/>
    </p:embeddedFont>
    <p:embeddedFont>
      <p:font typeface="Tahoma" panose="020B0604030504040204" pitchFamily="34" charset="0"/>
      <p:regular r:id="rId261"/>
      <p:bold r:id="rId262"/>
    </p:embeddedFont>
    <p:embeddedFont>
      <p:font typeface="Times" panose="02020603050405020304" pitchFamily="18" charset="0"/>
      <p:regular r:id="rId263"/>
      <p:bold r:id="rId264"/>
      <p:italic r:id="rId265"/>
      <p:boldItalic r:id="rId266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2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66CC"/>
    <a:srgbClr val="0C0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03" autoAdjust="0"/>
    <p:restoredTop sz="94578" autoAdjust="0"/>
  </p:normalViewPr>
  <p:slideViewPr>
    <p:cSldViewPr>
      <p:cViewPr varScale="1">
        <p:scale>
          <a:sx n="126" d="100"/>
          <a:sy n="126" d="100"/>
        </p:scale>
        <p:origin x="1694" y="7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font" Target="fonts/font13.fntdata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font" Target="fonts/font3.fntdata"/><Relationship Id="rId269" Type="http://schemas.openxmlformats.org/officeDocument/2006/relationships/viewProps" Target="viewProps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font" Target="fonts/font14.fntdata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theme" Target="theme/theme1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font" Target="fonts/font4.fntdata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font" Target="fonts/font15.fntdata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font" Target="fonts/font5.fntdata"/><Relationship Id="rId271" Type="http://schemas.openxmlformats.org/officeDocument/2006/relationships/tableStyles" Target="tableStyles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font" Target="fonts/font16.fntdata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1" Type="http://schemas.openxmlformats.org/officeDocument/2006/relationships/font" Target="fonts/font6.fntdata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font" Target="fonts/font17.fntdata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font" Target="fonts/font7.fntdata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font" Target="fonts/font18.fntdata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font" Target="fonts/font8.fntdata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font" Target="fonts/font19.fntdata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font" Target="fonts/font9.fntdata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font" Target="fonts/font20.fntdata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font" Target="fonts/font10.fntdata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notesMaster" Target="notesMasters/notesMaster1.xml"/><Relationship Id="rId266" Type="http://schemas.openxmlformats.org/officeDocument/2006/relationships/font" Target="fonts/font21.fntdata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font" Target="fonts/font11.fntdata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font" Target="fonts/font1.fntdata"/><Relationship Id="rId267" Type="http://schemas.openxmlformats.org/officeDocument/2006/relationships/commentAuthors" Target="commentAuthors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font" Target="fonts/font12.fntdata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font" Target="fonts/font2.fntdata"/><Relationship Id="rId107" Type="http://schemas.openxmlformats.org/officeDocument/2006/relationships/slide" Target="slides/slide10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2025/1/7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1059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82224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50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2947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53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357428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69480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700501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96334E-428B-46FA-A55C-9600B6C7F709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en-US" altLang="ja-JP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6691078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802890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33082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6027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9767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13307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23576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61944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2449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546892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898654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763956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306876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462875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C18895-DF72-4751-8681-E657AD17D7D2}" type="slidenum">
              <a:rPr lang="ja-JP" altLang="en-US" smtClean="0"/>
              <a:pPr>
                <a:defRPr/>
              </a:pPr>
              <a:t>85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65665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677016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767266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148721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365429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059341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91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748172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96334E-428B-46FA-A55C-9600B6C7F709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100</a:t>
            </a:fld>
            <a:endParaRPr lang="en-US" altLang="ja-JP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783833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108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038448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109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851608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4120039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52285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266212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4329703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光異性化反応を含む多くの非断熱遷移に対する他自由度の重要性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コニカルインターセクションについて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光駆動分子モーターでの第一原理計算</a:t>
            </a:r>
            <a:endParaRPr kumimoji="1" lang="en-US" altLang="ja-JP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常に重要か？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失活が早い→</a:t>
            </a:r>
            <a:r>
              <a:rPr kumimoji="1" lang="en-US" altLang="ja-JP" dirty="0"/>
              <a:t>CI?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多自由度を持つ→</a:t>
            </a:r>
            <a:r>
              <a:rPr kumimoji="1" lang="en-US" altLang="ja-JP" dirty="0"/>
              <a:t>CI?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115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287930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二自由度はメッシュ計算に関してコストが高い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ではどうするか？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116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338062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光異性化反応を含む多くの非断熱遷移に対する他自由度の重要性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コニカルインターセクションについて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光駆動分子モーターでの第一原理計算</a:t>
            </a:r>
            <a:endParaRPr kumimoji="1" lang="en-US" altLang="ja-JP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常に重要か？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失活が早い→</a:t>
            </a:r>
            <a:r>
              <a:rPr kumimoji="1" lang="en-US" altLang="ja-JP" dirty="0"/>
              <a:t>CI?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多自由度を持つ→</a:t>
            </a:r>
            <a:r>
              <a:rPr kumimoji="1" lang="en-US" altLang="ja-JP" dirty="0"/>
              <a:t>CI?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118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246721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123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97465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124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1734872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125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3050171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128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974655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1934482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136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52552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24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316089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138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7501418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139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8958102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140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5727575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143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4722140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168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5221769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6463048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179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0695324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182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4414400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198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785288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201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51933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0589282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236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4998180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239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0934698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1405999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243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81974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4C7BE7-4822-4C0A-82F0-009A9574A6B6}" type="slidenum">
              <a:rPr lang="ja-JP" altLang="en-US" smtClean="0"/>
              <a:pPr>
                <a:defRPr/>
              </a:pPr>
              <a:t>38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06811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816312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97735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925BC49B-6CD0-45DB-8F2D-2ACB8B29B98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タイトル、コンテンツ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2025/1/7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2025/1/7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  <p:sldLayoutId id="2147483665" r:id="rId16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54.wmf"/><Relationship Id="rId18" Type="http://schemas.openxmlformats.org/officeDocument/2006/relationships/oleObject" Target="../embeddings/oleObject25.bin"/><Relationship Id="rId26" Type="http://schemas.openxmlformats.org/officeDocument/2006/relationships/image" Target="../media/image51.png"/><Relationship Id="rId3" Type="http://schemas.openxmlformats.org/officeDocument/2006/relationships/oleObject" Target="../embeddings/oleObject18.bin"/><Relationship Id="rId21" Type="http://schemas.openxmlformats.org/officeDocument/2006/relationships/oleObject" Target="../embeddings/oleObject26.bin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56.wmf"/><Relationship Id="rId2" Type="http://schemas.openxmlformats.org/officeDocument/2006/relationships/image" Target="../media/image32.png"/><Relationship Id="rId16" Type="http://schemas.openxmlformats.org/officeDocument/2006/relationships/oleObject" Target="../embeddings/oleObject24.bin"/><Relationship Id="rId20" Type="http://schemas.openxmlformats.org/officeDocument/2006/relationships/image" Target="../media/image35.png"/><Relationship Id="rId29" Type="http://schemas.openxmlformats.org/officeDocument/2006/relationships/oleObject" Target="../embeddings/oleObject28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53.wmf"/><Relationship Id="rId24" Type="http://schemas.openxmlformats.org/officeDocument/2006/relationships/image" Target="../media/image59.wmf"/><Relationship Id="rId32" Type="http://schemas.openxmlformats.org/officeDocument/2006/relationships/image" Target="../media/image62.wmf"/><Relationship Id="rId5" Type="http://schemas.openxmlformats.org/officeDocument/2006/relationships/image" Target="../media/image50.png"/><Relationship Id="rId15" Type="http://schemas.openxmlformats.org/officeDocument/2006/relationships/image" Target="../media/image55.wmf"/><Relationship Id="rId23" Type="http://schemas.openxmlformats.org/officeDocument/2006/relationships/oleObject" Target="../embeddings/oleObject27.bin"/><Relationship Id="rId28" Type="http://schemas.openxmlformats.org/officeDocument/2006/relationships/image" Target="../media/image340.png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57.wmf"/><Relationship Id="rId31" Type="http://schemas.openxmlformats.org/officeDocument/2006/relationships/oleObject" Target="../embeddings/oleObject29.bin"/><Relationship Id="rId4" Type="http://schemas.openxmlformats.org/officeDocument/2006/relationships/image" Target="../media/image49.wmf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23.bin"/><Relationship Id="rId22" Type="http://schemas.openxmlformats.org/officeDocument/2006/relationships/image" Target="../media/image58.wmf"/><Relationship Id="rId27" Type="http://schemas.openxmlformats.org/officeDocument/2006/relationships/image" Target="../media/image60.gif"/><Relationship Id="rId30" Type="http://schemas.openxmlformats.org/officeDocument/2006/relationships/image" Target="../media/image61.wmf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9.bin"/><Relationship Id="rId13" Type="http://schemas.openxmlformats.org/officeDocument/2006/relationships/image" Target="../media/image707.wmf"/><Relationship Id="rId18" Type="http://schemas.openxmlformats.org/officeDocument/2006/relationships/hyperlink" Target="http://link.aip.org/link/?JCPSA6/119/2155/1" TargetMode="External"/><Relationship Id="rId3" Type="http://schemas.openxmlformats.org/officeDocument/2006/relationships/hyperlink" Target="http://pubs.acs.org/cgi-bin/abstract.cgi/jpcafh/2003/107/i27/abs/jp0219247.html" TargetMode="External"/><Relationship Id="rId21" Type="http://schemas.openxmlformats.org/officeDocument/2006/relationships/image" Target="../media/image711.wmf"/><Relationship Id="rId7" Type="http://schemas.openxmlformats.org/officeDocument/2006/relationships/hyperlink" Target="http://link.aip.org/link/?JCPSA6/96/8485/1" TargetMode="External"/><Relationship Id="rId12" Type="http://schemas.openxmlformats.org/officeDocument/2006/relationships/oleObject" Target="../embeddings/oleObject520.bin"/><Relationship Id="rId17" Type="http://schemas.openxmlformats.org/officeDocument/2006/relationships/image" Target="../media/image709.wmf"/><Relationship Id="rId2" Type="http://schemas.openxmlformats.org/officeDocument/2006/relationships/notesSlide" Target="../notesSlides/notesSlide35.xml"/><Relationship Id="rId16" Type="http://schemas.openxmlformats.org/officeDocument/2006/relationships/oleObject" Target="../embeddings/oleObject522.bin"/><Relationship Id="rId20" Type="http://schemas.openxmlformats.org/officeDocument/2006/relationships/oleObject" Target="../embeddings/oleObject523.bin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prola.aps.org/abstract/PRA/v43/i8/p4131_1" TargetMode="External"/><Relationship Id="rId11" Type="http://schemas.openxmlformats.org/officeDocument/2006/relationships/image" Target="../media/image706.jpeg"/><Relationship Id="rId24" Type="http://schemas.openxmlformats.org/officeDocument/2006/relationships/image" Target="../media/image287.jpeg"/><Relationship Id="rId5" Type="http://schemas.openxmlformats.org/officeDocument/2006/relationships/hyperlink" Target="http://link.aip.org/link/?JCPSA6/79/4889/1" TargetMode="External"/><Relationship Id="rId15" Type="http://schemas.openxmlformats.org/officeDocument/2006/relationships/image" Target="../media/image708.wmf"/><Relationship Id="rId23" Type="http://schemas.openxmlformats.org/officeDocument/2006/relationships/image" Target="../media/image712.wmf"/><Relationship Id="rId10" Type="http://schemas.openxmlformats.org/officeDocument/2006/relationships/image" Target="../media/image498.jpeg"/><Relationship Id="rId19" Type="http://schemas.openxmlformats.org/officeDocument/2006/relationships/image" Target="../media/image710.jpeg"/><Relationship Id="rId4" Type="http://schemas.openxmlformats.org/officeDocument/2006/relationships/hyperlink" Target="http://link.aip.org/link/?JCPSA6/68/2959/1" TargetMode="External"/><Relationship Id="rId9" Type="http://schemas.openxmlformats.org/officeDocument/2006/relationships/image" Target="../media/image705.wmf"/><Relationship Id="rId14" Type="http://schemas.openxmlformats.org/officeDocument/2006/relationships/oleObject" Target="../embeddings/oleObject521.bin"/><Relationship Id="rId22" Type="http://schemas.openxmlformats.org/officeDocument/2006/relationships/oleObject" Target="../embeddings/oleObject524.bin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7.bin"/><Relationship Id="rId13" Type="http://schemas.openxmlformats.org/officeDocument/2006/relationships/image" Target="../media/image718.emf"/><Relationship Id="rId18" Type="http://schemas.openxmlformats.org/officeDocument/2006/relationships/oleObject" Target="../embeddings/oleObject423.bin"/><Relationship Id="rId3" Type="http://schemas.openxmlformats.org/officeDocument/2006/relationships/oleObject" Target="../embeddings/oleObject525.bin"/><Relationship Id="rId21" Type="http://schemas.openxmlformats.org/officeDocument/2006/relationships/image" Target="../media/image575.wmf"/><Relationship Id="rId7" Type="http://schemas.openxmlformats.org/officeDocument/2006/relationships/image" Target="../media/image715.jpeg"/><Relationship Id="rId12" Type="http://schemas.openxmlformats.org/officeDocument/2006/relationships/oleObject" Target="../embeddings/oleObject529.bin"/><Relationship Id="rId17" Type="http://schemas.openxmlformats.org/officeDocument/2006/relationships/image" Target="../media/image720.wmf"/><Relationship Id="rId2" Type="http://schemas.openxmlformats.org/officeDocument/2006/relationships/image" Target="../media/image573.png"/><Relationship Id="rId16" Type="http://schemas.openxmlformats.org/officeDocument/2006/relationships/oleObject" Target="../embeddings/oleObject531.bin"/><Relationship Id="rId20" Type="http://schemas.openxmlformats.org/officeDocument/2006/relationships/oleObject" Target="../embeddings/oleObject424.bin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14.emf"/><Relationship Id="rId11" Type="http://schemas.openxmlformats.org/officeDocument/2006/relationships/image" Target="../media/image717.emf"/><Relationship Id="rId5" Type="http://schemas.openxmlformats.org/officeDocument/2006/relationships/oleObject" Target="../embeddings/oleObject526.bin"/><Relationship Id="rId15" Type="http://schemas.openxmlformats.org/officeDocument/2006/relationships/image" Target="../media/image719.wmf"/><Relationship Id="rId23" Type="http://schemas.openxmlformats.org/officeDocument/2006/relationships/image" Target="../media/image576.wmf"/><Relationship Id="rId10" Type="http://schemas.openxmlformats.org/officeDocument/2006/relationships/oleObject" Target="../embeddings/oleObject528.bin"/><Relationship Id="rId19" Type="http://schemas.openxmlformats.org/officeDocument/2006/relationships/image" Target="../media/image574.wmf"/><Relationship Id="rId4" Type="http://schemas.openxmlformats.org/officeDocument/2006/relationships/image" Target="../media/image713.emf"/><Relationship Id="rId9" Type="http://schemas.openxmlformats.org/officeDocument/2006/relationships/image" Target="../media/image716.emf"/><Relationship Id="rId14" Type="http://schemas.openxmlformats.org/officeDocument/2006/relationships/oleObject" Target="../embeddings/oleObject530.bin"/><Relationship Id="rId22" Type="http://schemas.openxmlformats.org/officeDocument/2006/relationships/oleObject" Target="../embeddings/oleObject425.bin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4.emf"/><Relationship Id="rId3" Type="http://schemas.openxmlformats.org/officeDocument/2006/relationships/image" Target="../media/image721.wmf"/><Relationship Id="rId7" Type="http://schemas.openxmlformats.org/officeDocument/2006/relationships/oleObject" Target="../embeddings/oleObject534.bin"/><Relationship Id="rId2" Type="http://schemas.openxmlformats.org/officeDocument/2006/relationships/oleObject" Target="../embeddings/oleObject53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3.jpeg"/><Relationship Id="rId5" Type="http://schemas.openxmlformats.org/officeDocument/2006/relationships/image" Target="../media/image722.emf"/><Relationship Id="rId4" Type="http://schemas.openxmlformats.org/officeDocument/2006/relationships/oleObject" Target="../embeddings/oleObject533.bin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7.emf"/><Relationship Id="rId3" Type="http://schemas.openxmlformats.org/officeDocument/2006/relationships/image" Target="../media/image725.wmf"/><Relationship Id="rId7" Type="http://schemas.openxmlformats.org/officeDocument/2006/relationships/oleObject" Target="../embeddings/oleObject537.bin"/><Relationship Id="rId2" Type="http://schemas.openxmlformats.org/officeDocument/2006/relationships/oleObject" Target="../embeddings/oleObject535.bin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jpsj.ipap.jp/link?JPSJ/55/4550/" TargetMode="External"/><Relationship Id="rId11" Type="http://schemas.openxmlformats.org/officeDocument/2006/relationships/image" Target="../media/image729.png"/><Relationship Id="rId5" Type="http://schemas.openxmlformats.org/officeDocument/2006/relationships/image" Target="../media/image726.png"/><Relationship Id="rId10" Type="http://schemas.openxmlformats.org/officeDocument/2006/relationships/image" Target="../media/image728.wmf"/><Relationship Id="rId4" Type="http://schemas.openxmlformats.org/officeDocument/2006/relationships/oleObject" Target="../embeddings/oleObject536.bin"/><Relationship Id="rId9" Type="http://schemas.openxmlformats.org/officeDocument/2006/relationships/oleObject" Target="../embeddings/oleObject538.bin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5.jpeg"/><Relationship Id="rId13" Type="http://schemas.openxmlformats.org/officeDocument/2006/relationships/image" Target="../media/image91.png"/><Relationship Id="rId3" Type="http://schemas.openxmlformats.org/officeDocument/2006/relationships/image" Target="../media/image730.wmf"/><Relationship Id="rId7" Type="http://schemas.openxmlformats.org/officeDocument/2006/relationships/image" Target="../media/image734.jpeg"/><Relationship Id="rId12" Type="http://schemas.openxmlformats.org/officeDocument/2006/relationships/image" Target="../media/image737.wmf"/><Relationship Id="rId17" Type="http://schemas.openxmlformats.org/officeDocument/2006/relationships/image" Target="../media/image739.wmf"/><Relationship Id="rId2" Type="http://schemas.openxmlformats.org/officeDocument/2006/relationships/oleObject" Target="../embeddings/oleObject539.bin"/><Relationship Id="rId16" Type="http://schemas.openxmlformats.org/officeDocument/2006/relationships/oleObject" Target="../embeddings/oleObject531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33.jpeg"/><Relationship Id="rId11" Type="http://schemas.openxmlformats.org/officeDocument/2006/relationships/oleObject" Target="../embeddings/oleObject541.bin"/><Relationship Id="rId5" Type="http://schemas.openxmlformats.org/officeDocument/2006/relationships/image" Target="../media/image732.jpeg"/><Relationship Id="rId15" Type="http://schemas.openxmlformats.org/officeDocument/2006/relationships/image" Target="../media/image738.wmf"/><Relationship Id="rId10" Type="http://schemas.openxmlformats.org/officeDocument/2006/relationships/image" Target="../media/image736.wmf"/><Relationship Id="rId4" Type="http://schemas.openxmlformats.org/officeDocument/2006/relationships/image" Target="../media/image731.jpeg"/><Relationship Id="rId9" Type="http://schemas.openxmlformats.org/officeDocument/2006/relationships/oleObject" Target="../embeddings/oleObject540.bin"/><Relationship Id="rId14" Type="http://schemas.openxmlformats.org/officeDocument/2006/relationships/oleObject" Target="../embeddings/oleObject530.bin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1.jpeg"/><Relationship Id="rId2" Type="http://schemas.openxmlformats.org/officeDocument/2006/relationships/image" Target="../media/image740.jpe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link.aip.org/link/?JCPSA6/123/014503/1" TargetMode="External"/><Relationship Id="rId4" Type="http://schemas.openxmlformats.org/officeDocument/2006/relationships/image" Target="../media/image742.jpe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6.wmf"/><Relationship Id="rId13" Type="http://schemas.openxmlformats.org/officeDocument/2006/relationships/oleObject" Target="../embeddings/oleObject546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543.bin"/><Relationship Id="rId12" Type="http://schemas.openxmlformats.org/officeDocument/2006/relationships/image" Target="../media/image748.wmf"/><Relationship Id="rId2" Type="http://schemas.openxmlformats.org/officeDocument/2006/relationships/image" Target="../media/image743.png"/><Relationship Id="rId16" Type="http://schemas.openxmlformats.org/officeDocument/2006/relationships/image" Target="../media/image750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5.wmf"/><Relationship Id="rId11" Type="http://schemas.openxmlformats.org/officeDocument/2006/relationships/oleObject" Target="../embeddings/oleObject545.bin"/><Relationship Id="rId5" Type="http://schemas.openxmlformats.org/officeDocument/2006/relationships/oleObject" Target="../embeddings/oleObject542.bin"/><Relationship Id="rId15" Type="http://schemas.openxmlformats.org/officeDocument/2006/relationships/oleObject" Target="../embeddings/oleObject547.bin"/><Relationship Id="rId10" Type="http://schemas.openxmlformats.org/officeDocument/2006/relationships/image" Target="../media/image747.wmf"/><Relationship Id="rId4" Type="http://schemas.openxmlformats.org/officeDocument/2006/relationships/image" Target="../media/image744.png"/><Relationship Id="rId9" Type="http://schemas.openxmlformats.org/officeDocument/2006/relationships/oleObject" Target="../embeddings/oleObject544.bin"/><Relationship Id="rId14" Type="http://schemas.openxmlformats.org/officeDocument/2006/relationships/image" Target="../media/image749.wmf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4.png"/><Relationship Id="rId3" Type="http://schemas.openxmlformats.org/officeDocument/2006/relationships/image" Target="../media/image751.wmf"/><Relationship Id="rId7" Type="http://schemas.openxmlformats.org/officeDocument/2006/relationships/image" Target="../media/image753.wmf"/><Relationship Id="rId2" Type="http://schemas.openxmlformats.org/officeDocument/2006/relationships/oleObject" Target="../embeddings/oleObject548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550.bin"/><Relationship Id="rId5" Type="http://schemas.openxmlformats.org/officeDocument/2006/relationships/image" Target="../media/image752.wmf"/><Relationship Id="rId10" Type="http://schemas.openxmlformats.org/officeDocument/2006/relationships/image" Target="../media/image755.wmf"/><Relationship Id="rId4" Type="http://schemas.openxmlformats.org/officeDocument/2006/relationships/oleObject" Target="../embeddings/oleObject549.bin"/><Relationship Id="rId9" Type="http://schemas.openxmlformats.org/officeDocument/2006/relationships/oleObject" Target="../embeddings/oleObject551.bin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4.bin"/><Relationship Id="rId3" Type="http://schemas.openxmlformats.org/officeDocument/2006/relationships/oleObject" Target="../embeddings/oleObject552.bin"/><Relationship Id="rId7" Type="http://schemas.openxmlformats.org/officeDocument/2006/relationships/image" Target="../media/image758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553.bin"/><Relationship Id="rId5" Type="http://schemas.openxmlformats.org/officeDocument/2006/relationships/image" Target="../media/image757.png"/><Relationship Id="rId10" Type="http://schemas.openxmlformats.org/officeDocument/2006/relationships/hyperlink" Target="http://link.aip.org/link/?JCP/101/3049/1" TargetMode="External"/><Relationship Id="rId4" Type="http://schemas.openxmlformats.org/officeDocument/2006/relationships/image" Target="../media/image756.wmf"/><Relationship Id="rId9" Type="http://schemas.openxmlformats.org/officeDocument/2006/relationships/image" Target="../media/image759.wmf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hyperlink" Target="http://link.aip.org/link/?JCP/107/1779/1" TargetMode="External"/><Relationship Id="rId3" Type="http://schemas.openxmlformats.org/officeDocument/2006/relationships/oleObject" Target="../embeddings/oleObject555.bin"/><Relationship Id="rId7" Type="http://schemas.openxmlformats.org/officeDocument/2006/relationships/hyperlink" Target="http://dx.doi.org/10.1016/S0009-2614(98)00634-4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62.png"/><Relationship Id="rId11" Type="http://schemas.openxmlformats.org/officeDocument/2006/relationships/image" Target="../media/image441.png"/><Relationship Id="rId5" Type="http://schemas.openxmlformats.org/officeDocument/2006/relationships/image" Target="../media/image761.png"/><Relationship Id="rId10" Type="http://schemas.openxmlformats.org/officeDocument/2006/relationships/image" Target="../media/image763.wmf"/><Relationship Id="rId4" Type="http://schemas.openxmlformats.org/officeDocument/2006/relationships/image" Target="../media/image760.wmf"/><Relationship Id="rId9" Type="http://schemas.openxmlformats.org/officeDocument/2006/relationships/oleObject" Target="../embeddings/oleObject55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image" Target="../media/image63.wmf"/><Relationship Id="rId7" Type="http://schemas.openxmlformats.org/officeDocument/2006/relationships/image" Target="../media/image65.wmf"/><Relationship Id="rId2" Type="http://schemas.openxmlformats.org/officeDocument/2006/relationships/oleObject" Target="../embeddings/oleObject3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67.wmf"/><Relationship Id="rId5" Type="http://schemas.openxmlformats.org/officeDocument/2006/relationships/image" Target="../media/image64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66.w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65.png"/><Relationship Id="rId4" Type="http://schemas.openxmlformats.org/officeDocument/2006/relationships/image" Target="../media/image764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43.png"/><Relationship Id="rId4" Type="http://schemas.openxmlformats.org/officeDocument/2006/relationships/image" Target="../media/image766.png"/></Relationships>
</file>

<file path=ppt/slides/_rels/slide1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72.wmf"/><Relationship Id="rId18" Type="http://schemas.openxmlformats.org/officeDocument/2006/relationships/oleObject" Target="../embeddings/oleObject565.bin"/><Relationship Id="rId26" Type="http://schemas.openxmlformats.org/officeDocument/2006/relationships/oleObject" Target="../embeddings/oleObject569.bin"/><Relationship Id="rId39" Type="http://schemas.openxmlformats.org/officeDocument/2006/relationships/image" Target="../media/image785.wmf"/><Relationship Id="rId21" Type="http://schemas.openxmlformats.org/officeDocument/2006/relationships/image" Target="../media/image776.wmf"/><Relationship Id="rId34" Type="http://schemas.openxmlformats.org/officeDocument/2006/relationships/oleObject" Target="../embeddings/oleObject573.bin"/><Relationship Id="rId42" Type="http://schemas.openxmlformats.org/officeDocument/2006/relationships/oleObject" Target="../embeddings/oleObject577.bin"/><Relationship Id="rId47" Type="http://schemas.openxmlformats.org/officeDocument/2006/relationships/image" Target="../media/image789.wmf"/><Relationship Id="rId7" Type="http://schemas.openxmlformats.org/officeDocument/2006/relationships/image" Target="../media/image769.wmf"/><Relationship Id="rId2" Type="http://schemas.openxmlformats.org/officeDocument/2006/relationships/oleObject" Target="../embeddings/oleObject557.bin"/><Relationship Id="rId16" Type="http://schemas.openxmlformats.org/officeDocument/2006/relationships/oleObject" Target="../embeddings/oleObject564.bin"/><Relationship Id="rId29" Type="http://schemas.openxmlformats.org/officeDocument/2006/relationships/image" Target="../media/image78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59.bin"/><Relationship Id="rId11" Type="http://schemas.openxmlformats.org/officeDocument/2006/relationships/image" Target="../media/image771.wmf"/><Relationship Id="rId24" Type="http://schemas.openxmlformats.org/officeDocument/2006/relationships/oleObject" Target="../embeddings/oleObject568.bin"/><Relationship Id="rId32" Type="http://schemas.openxmlformats.org/officeDocument/2006/relationships/oleObject" Target="../embeddings/oleObject572.bin"/><Relationship Id="rId37" Type="http://schemas.openxmlformats.org/officeDocument/2006/relationships/image" Target="../media/image784.wmf"/><Relationship Id="rId40" Type="http://schemas.openxmlformats.org/officeDocument/2006/relationships/oleObject" Target="../embeddings/oleObject576.bin"/><Relationship Id="rId45" Type="http://schemas.openxmlformats.org/officeDocument/2006/relationships/image" Target="../media/image788.wmf"/><Relationship Id="rId5" Type="http://schemas.openxmlformats.org/officeDocument/2006/relationships/image" Target="../media/image768.wmf"/><Relationship Id="rId15" Type="http://schemas.openxmlformats.org/officeDocument/2006/relationships/image" Target="../media/image773.wmf"/><Relationship Id="rId23" Type="http://schemas.openxmlformats.org/officeDocument/2006/relationships/image" Target="../media/image777.wmf"/><Relationship Id="rId28" Type="http://schemas.openxmlformats.org/officeDocument/2006/relationships/oleObject" Target="../embeddings/oleObject570.bin"/><Relationship Id="rId36" Type="http://schemas.openxmlformats.org/officeDocument/2006/relationships/oleObject" Target="../embeddings/oleObject574.bin"/><Relationship Id="rId10" Type="http://schemas.openxmlformats.org/officeDocument/2006/relationships/oleObject" Target="../embeddings/oleObject561.bin"/><Relationship Id="rId19" Type="http://schemas.openxmlformats.org/officeDocument/2006/relationships/image" Target="../media/image775.wmf"/><Relationship Id="rId31" Type="http://schemas.openxmlformats.org/officeDocument/2006/relationships/image" Target="../media/image781.wmf"/><Relationship Id="rId44" Type="http://schemas.openxmlformats.org/officeDocument/2006/relationships/oleObject" Target="../embeddings/oleObject578.bin"/><Relationship Id="rId4" Type="http://schemas.openxmlformats.org/officeDocument/2006/relationships/oleObject" Target="../embeddings/oleObject558.bin"/><Relationship Id="rId9" Type="http://schemas.openxmlformats.org/officeDocument/2006/relationships/image" Target="../media/image770.wmf"/><Relationship Id="rId14" Type="http://schemas.openxmlformats.org/officeDocument/2006/relationships/oleObject" Target="../embeddings/oleObject563.bin"/><Relationship Id="rId22" Type="http://schemas.openxmlformats.org/officeDocument/2006/relationships/oleObject" Target="../embeddings/oleObject567.bin"/><Relationship Id="rId27" Type="http://schemas.openxmlformats.org/officeDocument/2006/relationships/image" Target="../media/image779.wmf"/><Relationship Id="rId30" Type="http://schemas.openxmlformats.org/officeDocument/2006/relationships/oleObject" Target="../embeddings/oleObject571.bin"/><Relationship Id="rId35" Type="http://schemas.openxmlformats.org/officeDocument/2006/relationships/image" Target="../media/image783.wmf"/><Relationship Id="rId43" Type="http://schemas.openxmlformats.org/officeDocument/2006/relationships/image" Target="../media/image787.wmf"/><Relationship Id="rId8" Type="http://schemas.openxmlformats.org/officeDocument/2006/relationships/oleObject" Target="../embeddings/oleObject560.bin"/><Relationship Id="rId3" Type="http://schemas.openxmlformats.org/officeDocument/2006/relationships/image" Target="../media/image767.wmf"/><Relationship Id="rId12" Type="http://schemas.openxmlformats.org/officeDocument/2006/relationships/oleObject" Target="../embeddings/oleObject562.bin"/><Relationship Id="rId17" Type="http://schemas.openxmlformats.org/officeDocument/2006/relationships/image" Target="../media/image774.wmf"/><Relationship Id="rId25" Type="http://schemas.openxmlformats.org/officeDocument/2006/relationships/image" Target="../media/image778.wmf"/><Relationship Id="rId33" Type="http://schemas.openxmlformats.org/officeDocument/2006/relationships/image" Target="../media/image782.wmf"/><Relationship Id="rId38" Type="http://schemas.openxmlformats.org/officeDocument/2006/relationships/oleObject" Target="../embeddings/oleObject575.bin"/><Relationship Id="rId46" Type="http://schemas.openxmlformats.org/officeDocument/2006/relationships/oleObject" Target="../embeddings/oleObject579.bin"/><Relationship Id="rId20" Type="http://schemas.openxmlformats.org/officeDocument/2006/relationships/oleObject" Target="../embeddings/oleObject566.bin"/><Relationship Id="rId41" Type="http://schemas.openxmlformats.org/officeDocument/2006/relationships/image" Target="../media/image786.wmf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0.bin"/><Relationship Id="rId3" Type="http://schemas.openxmlformats.org/officeDocument/2006/relationships/image" Target="../media/image790.png"/><Relationship Id="rId7" Type="http://schemas.openxmlformats.org/officeDocument/2006/relationships/image" Target="../media/image79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43.png"/><Relationship Id="rId5" Type="http://schemas.openxmlformats.org/officeDocument/2006/relationships/hyperlink" Target="http://link.aip.org/link/?JCP/107/1779/1" TargetMode="External"/><Relationship Id="rId4" Type="http://schemas.openxmlformats.org/officeDocument/2006/relationships/image" Target="../media/image791.png"/><Relationship Id="rId9" Type="http://schemas.openxmlformats.org/officeDocument/2006/relationships/image" Target="../media/image793.wmf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8.png"/><Relationship Id="rId3" Type="http://schemas.openxmlformats.org/officeDocument/2006/relationships/image" Target="../media/image794.png"/><Relationship Id="rId7" Type="http://schemas.openxmlformats.org/officeDocument/2006/relationships/hyperlink" Target="http://dx.doi.org/10.1016/S0009-2614(98)00634-4" TargetMode="External"/><Relationship Id="rId2" Type="http://schemas.openxmlformats.org/officeDocument/2006/relationships/image" Target="../media/image74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7.png"/><Relationship Id="rId5" Type="http://schemas.openxmlformats.org/officeDocument/2006/relationships/image" Target="../media/image796.png"/><Relationship Id="rId4" Type="http://schemas.openxmlformats.org/officeDocument/2006/relationships/image" Target="../media/image795.png"/><Relationship Id="rId9" Type="http://schemas.openxmlformats.org/officeDocument/2006/relationships/image" Target="../media/image799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1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2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5.png"/><Relationship Id="rId4" Type="http://schemas.openxmlformats.org/officeDocument/2006/relationships/image" Target="../media/image804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08.jpeg"/><Relationship Id="rId12" Type="http://schemas.openxmlformats.org/officeDocument/2006/relationships/image" Target="../media/image813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807.wmf"/><Relationship Id="rId11" Type="http://schemas.openxmlformats.org/officeDocument/2006/relationships/image" Target="../media/image812.png"/><Relationship Id="rId5" Type="http://schemas.openxmlformats.org/officeDocument/2006/relationships/oleObject" Target="../embeddings/oleObject581.bin"/><Relationship Id="rId10" Type="http://schemas.openxmlformats.org/officeDocument/2006/relationships/image" Target="../media/image811.png"/><Relationship Id="rId4" Type="http://schemas.openxmlformats.org/officeDocument/2006/relationships/image" Target="../media/image806.png"/><Relationship Id="rId9" Type="http://schemas.openxmlformats.org/officeDocument/2006/relationships/image" Target="../media/image8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73.wmf"/><Relationship Id="rId18" Type="http://schemas.openxmlformats.org/officeDocument/2006/relationships/oleObject" Target="../embeddings/oleObject43.bin"/><Relationship Id="rId26" Type="http://schemas.openxmlformats.org/officeDocument/2006/relationships/oleObject" Target="../embeddings/oleObject47.bin"/><Relationship Id="rId3" Type="http://schemas.openxmlformats.org/officeDocument/2006/relationships/image" Target="../media/image68.wmf"/><Relationship Id="rId21" Type="http://schemas.openxmlformats.org/officeDocument/2006/relationships/image" Target="../media/image77.wmf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75.wmf"/><Relationship Id="rId25" Type="http://schemas.openxmlformats.org/officeDocument/2006/relationships/image" Target="../media/image79.wmf"/><Relationship Id="rId2" Type="http://schemas.openxmlformats.org/officeDocument/2006/relationships/oleObject" Target="../embeddings/oleObject35.bin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4.bin"/><Relationship Id="rId29" Type="http://schemas.openxmlformats.org/officeDocument/2006/relationships/image" Target="../media/image81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72.wmf"/><Relationship Id="rId24" Type="http://schemas.openxmlformats.org/officeDocument/2006/relationships/oleObject" Target="../embeddings/oleObject46.bin"/><Relationship Id="rId5" Type="http://schemas.openxmlformats.org/officeDocument/2006/relationships/image" Target="../media/image69.wmf"/><Relationship Id="rId15" Type="http://schemas.openxmlformats.org/officeDocument/2006/relationships/image" Target="../media/image74.wmf"/><Relationship Id="rId23" Type="http://schemas.openxmlformats.org/officeDocument/2006/relationships/image" Target="../media/image78.wmf"/><Relationship Id="rId28" Type="http://schemas.openxmlformats.org/officeDocument/2006/relationships/oleObject" Target="../embeddings/oleObject48.bin"/><Relationship Id="rId10" Type="http://schemas.openxmlformats.org/officeDocument/2006/relationships/oleObject" Target="../embeddings/oleObject39.bin"/><Relationship Id="rId19" Type="http://schemas.openxmlformats.org/officeDocument/2006/relationships/image" Target="../media/image76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71.wmf"/><Relationship Id="rId14" Type="http://schemas.openxmlformats.org/officeDocument/2006/relationships/oleObject" Target="../embeddings/oleObject41.bin"/><Relationship Id="rId22" Type="http://schemas.openxmlformats.org/officeDocument/2006/relationships/oleObject" Target="../embeddings/oleObject45.bin"/><Relationship Id="rId27" Type="http://schemas.openxmlformats.org/officeDocument/2006/relationships/image" Target="../media/image80.wmf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video" Target="../media/media11.mp4"/><Relationship Id="rId13" Type="http://schemas.openxmlformats.org/officeDocument/2006/relationships/image" Target="../media/image817.png"/><Relationship Id="rId3" Type="http://schemas.microsoft.com/office/2007/relationships/media" Target="../media/media9.mp4"/><Relationship Id="rId7" Type="http://schemas.microsoft.com/office/2007/relationships/media" Target="../media/media11.mp4"/><Relationship Id="rId12" Type="http://schemas.openxmlformats.org/officeDocument/2006/relationships/image" Target="../media/image816.png"/><Relationship Id="rId2" Type="http://schemas.openxmlformats.org/officeDocument/2006/relationships/video" Target="../media/media8.mp4"/><Relationship Id="rId16" Type="http://schemas.openxmlformats.org/officeDocument/2006/relationships/image" Target="../media/image805.png"/><Relationship Id="rId1" Type="http://schemas.microsoft.com/office/2007/relationships/media" Target="../media/media8.mp4"/><Relationship Id="rId6" Type="http://schemas.openxmlformats.org/officeDocument/2006/relationships/video" Target="../media/media10.mp4"/><Relationship Id="rId11" Type="http://schemas.openxmlformats.org/officeDocument/2006/relationships/image" Target="../media/image815.png"/><Relationship Id="rId5" Type="http://schemas.microsoft.com/office/2007/relationships/media" Target="../media/media10.mp4"/><Relationship Id="rId15" Type="http://schemas.openxmlformats.org/officeDocument/2006/relationships/image" Target="../media/image804.png"/><Relationship Id="rId10" Type="http://schemas.openxmlformats.org/officeDocument/2006/relationships/image" Target="../media/image814.jpeg"/><Relationship Id="rId4" Type="http://schemas.openxmlformats.org/officeDocument/2006/relationships/video" Target="../media/media9.mp4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818.pn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8.jpeg"/><Relationship Id="rId3" Type="http://schemas.openxmlformats.org/officeDocument/2006/relationships/image" Target="../media/image805.png"/><Relationship Id="rId7" Type="http://schemas.openxmlformats.org/officeDocument/2006/relationships/image" Target="../media/image822.png"/><Relationship Id="rId2" Type="http://schemas.openxmlformats.org/officeDocument/2006/relationships/image" Target="../media/image8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1.png"/><Relationship Id="rId5" Type="http://schemas.openxmlformats.org/officeDocument/2006/relationships/image" Target="../media/image820.png"/><Relationship Id="rId4" Type="http://schemas.openxmlformats.org/officeDocument/2006/relationships/image" Target="../media/image819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5.png"/><Relationship Id="rId7" Type="http://schemas.openxmlformats.org/officeDocument/2006/relationships/image" Target="../media/image824.png"/><Relationship Id="rId2" Type="http://schemas.openxmlformats.org/officeDocument/2006/relationships/image" Target="../media/image8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3.png"/><Relationship Id="rId5" Type="http://schemas.openxmlformats.org/officeDocument/2006/relationships/image" Target="../media/image820.png"/><Relationship Id="rId4" Type="http://schemas.openxmlformats.org/officeDocument/2006/relationships/image" Target="../media/image819.pn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2.bin"/><Relationship Id="rId13" Type="http://schemas.openxmlformats.org/officeDocument/2006/relationships/image" Target="../media/image828.wmf"/><Relationship Id="rId18" Type="http://schemas.openxmlformats.org/officeDocument/2006/relationships/image" Target="../media/image832.wmf"/><Relationship Id="rId3" Type="http://schemas.openxmlformats.org/officeDocument/2006/relationships/image" Target="../media/image825.png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584.bin"/><Relationship Id="rId17" Type="http://schemas.openxmlformats.org/officeDocument/2006/relationships/oleObject" Target="../embeddings/oleObject585.bin"/><Relationship Id="rId25" Type="http://schemas.openxmlformats.org/officeDocument/2006/relationships/image" Target="../media/image834.wmf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831.png"/><Relationship Id="rId20" Type="http://schemas.openxmlformats.org/officeDocument/2006/relationships/image" Target="../media/image83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7.wmf"/><Relationship Id="rId11" Type="http://schemas.openxmlformats.org/officeDocument/2006/relationships/image" Target="../media/image827.wmf"/><Relationship Id="rId24" Type="http://schemas.openxmlformats.org/officeDocument/2006/relationships/oleObject" Target="../embeddings/oleObject587.bin"/><Relationship Id="rId5" Type="http://schemas.openxmlformats.org/officeDocument/2006/relationships/oleObject" Target="../embeddings/oleObject270.bin"/><Relationship Id="rId15" Type="http://schemas.openxmlformats.org/officeDocument/2006/relationships/image" Target="../media/image830.png"/><Relationship Id="rId23" Type="http://schemas.openxmlformats.org/officeDocument/2006/relationships/image" Target="../media/image6770.png"/><Relationship Id="rId10" Type="http://schemas.openxmlformats.org/officeDocument/2006/relationships/oleObject" Target="../embeddings/oleObject583.bin"/><Relationship Id="rId19" Type="http://schemas.openxmlformats.org/officeDocument/2006/relationships/oleObject" Target="../embeddings/oleObject586.bin"/><Relationship Id="rId4" Type="http://schemas.openxmlformats.org/officeDocument/2006/relationships/image" Target="../media/image356.png"/><Relationship Id="rId9" Type="http://schemas.openxmlformats.org/officeDocument/2006/relationships/image" Target="../media/image826.wmf"/><Relationship Id="rId14" Type="http://schemas.openxmlformats.org/officeDocument/2006/relationships/image" Target="../media/image829.png"/><Relationship Id="rId22" Type="http://schemas.openxmlformats.org/officeDocument/2006/relationships/image" Target="../media/image6760.png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5.wmf"/><Relationship Id="rId13" Type="http://schemas.openxmlformats.org/officeDocument/2006/relationships/oleObject" Target="../embeddings/oleObject237.bin"/><Relationship Id="rId3" Type="http://schemas.openxmlformats.org/officeDocument/2006/relationships/oleObject" Target="../embeddings/oleObject232.bin"/><Relationship Id="rId7" Type="http://schemas.openxmlformats.org/officeDocument/2006/relationships/oleObject" Target="../embeddings/oleObject588.bin"/><Relationship Id="rId12" Type="http://schemas.openxmlformats.org/officeDocument/2006/relationships/image" Target="../media/image326.wmf"/><Relationship Id="rId2" Type="http://schemas.openxmlformats.org/officeDocument/2006/relationships/notesSlide" Target="../notesSlides/notesSlide45.xml"/><Relationship Id="rId16" Type="http://schemas.openxmlformats.org/officeDocument/2006/relationships/image" Target="../media/image328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3.wmf"/><Relationship Id="rId11" Type="http://schemas.openxmlformats.org/officeDocument/2006/relationships/oleObject" Target="../embeddings/oleObject236.bin"/><Relationship Id="rId5" Type="http://schemas.openxmlformats.org/officeDocument/2006/relationships/oleObject" Target="../embeddings/oleObject233.bin"/><Relationship Id="rId15" Type="http://schemas.openxmlformats.org/officeDocument/2006/relationships/oleObject" Target="../embeddings/oleObject238.bin"/><Relationship Id="rId10" Type="http://schemas.openxmlformats.org/officeDocument/2006/relationships/image" Target="../media/image836.wmf"/><Relationship Id="rId4" Type="http://schemas.openxmlformats.org/officeDocument/2006/relationships/image" Target="../media/image322.wmf"/><Relationship Id="rId9" Type="http://schemas.openxmlformats.org/officeDocument/2006/relationships/oleObject" Target="../embeddings/oleObject589.bin"/><Relationship Id="rId14" Type="http://schemas.openxmlformats.org/officeDocument/2006/relationships/image" Target="../media/image327.wmf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3.bin"/><Relationship Id="rId13" Type="http://schemas.openxmlformats.org/officeDocument/2006/relationships/image" Target="../media/image348.wmf"/><Relationship Id="rId3" Type="http://schemas.openxmlformats.org/officeDocument/2006/relationships/image" Target="../media/image343.png"/><Relationship Id="rId7" Type="http://schemas.openxmlformats.org/officeDocument/2006/relationships/image" Target="../media/image345.wmf"/><Relationship Id="rId12" Type="http://schemas.openxmlformats.org/officeDocument/2006/relationships/oleObject" Target="../embeddings/oleObject255.bin"/><Relationship Id="rId17" Type="http://schemas.openxmlformats.org/officeDocument/2006/relationships/image" Target="../media/image350.wmf"/><Relationship Id="rId2" Type="http://schemas.openxmlformats.org/officeDocument/2006/relationships/notesSlide" Target="../notesSlides/notesSlide46.xml"/><Relationship Id="rId16" Type="http://schemas.openxmlformats.org/officeDocument/2006/relationships/oleObject" Target="../embeddings/oleObject25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2.bin"/><Relationship Id="rId11" Type="http://schemas.openxmlformats.org/officeDocument/2006/relationships/image" Target="../media/image629.wmf"/><Relationship Id="rId5" Type="http://schemas.openxmlformats.org/officeDocument/2006/relationships/image" Target="../media/image627.wmf"/><Relationship Id="rId15" Type="http://schemas.openxmlformats.org/officeDocument/2006/relationships/image" Target="../media/image349.wmf"/><Relationship Id="rId10" Type="http://schemas.openxmlformats.org/officeDocument/2006/relationships/oleObject" Target="../embeddings/oleObject454.bin"/><Relationship Id="rId4" Type="http://schemas.openxmlformats.org/officeDocument/2006/relationships/oleObject" Target="../embeddings/oleObject452.bin"/><Relationship Id="rId9" Type="http://schemas.openxmlformats.org/officeDocument/2006/relationships/image" Target="../media/image628.wmf"/><Relationship Id="rId14" Type="http://schemas.openxmlformats.org/officeDocument/2006/relationships/oleObject" Target="../embeddings/oleObject256.bin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3.bin"/><Relationship Id="rId3" Type="http://schemas.openxmlformats.org/officeDocument/2006/relationships/image" Target="../media/image837.wmf"/><Relationship Id="rId7" Type="http://schemas.openxmlformats.org/officeDocument/2006/relationships/image" Target="../media/image839.wmf"/><Relationship Id="rId12" Type="http://schemas.openxmlformats.org/officeDocument/2006/relationships/hyperlink" Target="http://aip.scitation.org/doi/full/10.1063/1.4890441" TargetMode="External"/><Relationship Id="rId2" Type="http://schemas.openxmlformats.org/officeDocument/2006/relationships/oleObject" Target="../embeddings/oleObject59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592.bin"/><Relationship Id="rId11" Type="http://schemas.openxmlformats.org/officeDocument/2006/relationships/image" Target="../media/image841.wmf"/><Relationship Id="rId5" Type="http://schemas.openxmlformats.org/officeDocument/2006/relationships/image" Target="../media/image838.wmf"/><Relationship Id="rId10" Type="http://schemas.openxmlformats.org/officeDocument/2006/relationships/oleObject" Target="../embeddings/oleObject594.bin"/><Relationship Id="rId4" Type="http://schemas.openxmlformats.org/officeDocument/2006/relationships/oleObject" Target="../embeddings/oleObject591.bin"/><Relationship Id="rId9" Type="http://schemas.openxmlformats.org/officeDocument/2006/relationships/image" Target="../media/image840.wmf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wmf"/><Relationship Id="rId3" Type="http://schemas.openxmlformats.org/officeDocument/2006/relationships/image" Target="../media/image351.wmf"/><Relationship Id="rId7" Type="http://schemas.openxmlformats.org/officeDocument/2006/relationships/oleObject" Target="../embeddings/oleObject260.bin"/><Relationship Id="rId2" Type="http://schemas.openxmlformats.org/officeDocument/2006/relationships/oleObject" Target="../embeddings/oleObject258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3.png"/><Relationship Id="rId5" Type="http://schemas.openxmlformats.org/officeDocument/2006/relationships/image" Target="../media/image352.png"/><Relationship Id="rId10" Type="http://schemas.openxmlformats.org/officeDocument/2006/relationships/image" Target="../media/image355.wmf"/><Relationship Id="rId4" Type="http://schemas.openxmlformats.org/officeDocument/2006/relationships/oleObject" Target="../embeddings/oleObject259.bin"/><Relationship Id="rId9" Type="http://schemas.openxmlformats.org/officeDocument/2006/relationships/oleObject" Target="../embeddings/oleObject261.bin"/></Relationships>
</file>

<file path=ppt/slides/_rels/slide1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28.wmf"/><Relationship Id="rId18" Type="http://schemas.openxmlformats.org/officeDocument/2006/relationships/image" Target="../media/image832.wmf"/><Relationship Id="rId26" Type="http://schemas.openxmlformats.org/officeDocument/2006/relationships/oleObject" Target="../embeddings/oleObject595.bin"/><Relationship Id="rId3" Type="http://schemas.openxmlformats.org/officeDocument/2006/relationships/image" Target="../media/image825.png"/><Relationship Id="rId34" Type="http://schemas.openxmlformats.org/officeDocument/2006/relationships/oleObject" Target="../embeddings/oleObject599.bin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584.bin"/><Relationship Id="rId17" Type="http://schemas.openxmlformats.org/officeDocument/2006/relationships/oleObject" Target="../embeddings/oleObject585.bin"/><Relationship Id="rId25" Type="http://schemas.openxmlformats.org/officeDocument/2006/relationships/image" Target="../media/image834.wmf"/><Relationship Id="rId33" Type="http://schemas.openxmlformats.org/officeDocument/2006/relationships/image" Target="../media/image845.wmf"/><Relationship Id="rId2" Type="http://schemas.openxmlformats.org/officeDocument/2006/relationships/notesSlide" Target="../notesSlides/notesSlide47.xml"/><Relationship Id="rId16" Type="http://schemas.openxmlformats.org/officeDocument/2006/relationships/image" Target="../media/image831.png"/><Relationship Id="rId20" Type="http://schemas.openxmlformats.org/officeDocument/2006/relationships/image" Target="../media/image833.wmf"/><Relationship Id="rId29" Type="http://schemas.openxmlformats.org/officeDocument/2006/relationships/image" Target="../media/image84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7.wmf"/><Relationship Id="rId11" Type="http://schemas.openxmlformats.org/officeDocument/2006/relationships/image" Target="../media/image827.wmf"/><Relationship Id="rId24" Type="http://schemas.openxmlformats.org/officeDocument/2006/relationships/oleObject" Target="../embeddings/oleObject587.bin"/><Relationship Id="rId32" Type="http://schemas.openxmlformats.org/officeDocument/2006/relationships/oleObject" Target="../embeddings/oleObject598.bin"/><Relationship Id="rId37" Type="http://schemas.openxmlformats.org/officeDocument/2006/relationships/image" Target="../media/image365.wmf"/><Relationship Id="rId5" Type="http://schemas.openxmlformats.org/officeDocument/2006/relationships/oleObject" Target="../embeddings/oleObject270.bin"/><Relationship Id="rId15" Type="http://schemas.openxmlformats.org/officeDocument/2006/relationships/image" Target="../media/image830.png"/><Relationship Id="rId23" Type="http://schemas.openxmlformats.org/officeDocument/2006/relationships/image" Target="../media/image67700.png"/><Relationship Id="rId28" Type="http://schemas.openxmlformats.org/officeDocument/2006/relationships/oleObject" Target="../embeddings/oleObject596.bin"/><Relationship Id="rId36" Type="http://schemas.openxmlformats.org/officeDocument/2006/relationships/oleObject" Target="../embeddings/oleObject269.bin"/><Relationship Id="rId10" Type="http://schemas.openxmlformats.org/officeDocument/2006/relationships/oleObject" Target="../embeddings/oleObject583.bin"/><Relationship Id="rId19" Type="http://schemas.openxmlformats.org/officeDocument/2006/relationships/oleObject" Target="../embeddings/oleObject586.bin"/><Relationship Id="rId31" Type="http://schemas.openxmlformats.org/officeDocument/2006/relationships/image" Target="../media/image844.wmf"/><Relationship Id="rId4" Type="http://schemas.openxmlformats.org/officeDocument/2006/relationships/image" Target="../media/image356.png"/><Relationship Id="rId9" Type="http://schemas.openxmlformats.org/officeDocument/2006/relationships/image" Target="../media/image826.wmf"/><Relationship Id="rId14" Type="http://schemas.openxmlformats.org/officeDocument/2006/relationships/image" Target="../media/image829.png"/><Relationship Id="rId22" Type="http://schemas.openxmlformats.org/officeDocument/2006/relationships/image" Target="../media/image67600.png"/><Relationship Id="rId27" Type="http://schemas.openxmlformats.org/officeDocument/2006/relationships/image" Target="../media/image842.wmf"/><Relationship Id="rId30" Type="http://schemas.openxmlformats.org/officeDocument/2006/relationships/oleObject" Target="../embeddings/oleObject597.bin"/><Relationship Id="rId35" Type="http://schemas.openxmlformats.org/officeDocument/2006/relationships/image" Target="../media/image846.wmf"/><Relationship Id="rId8" Type="http://schemas.openxmlformats.org/officeDocument/2006/relationships/oleObject" Target="../embeddings/oleObject582.bin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3.bin"/><Relationship Id="rId13" Type="http://schemas.openxmlformats.org/officeDocument/2006/relationships/image" Target="../media/image852.wmf"/><Relationship Id="rId18" Type="http://schemas.openxmlformats.org/officeDocument/2006/relationships/oleObject" Target="../embeddings/oleObject608.bin"/><Relationship Id="rId26" Type="http://schemas.openxmlformats.org/officeDocument/2006/relationships/oleObject" Target="../embeddings/oleObject612.bin"/><Relationship Id="rId3" Type="http://schemas.openxmlformats.org/officeDocument/2006/relationships/image" Target="../media/image847.wmf"/><Relationship Id="rId21" Type="http://schemas.openxmlformats.org/officeDocument/2006/relationships/image" Target="../media/image856.wmf"/><Relationship Id="rId7" Type="http://schemas.openxmlformats.org/officeDocument/2006/relationships/image" Target="../media/image849.wmf"/><Relationship Id="rId12" Type="http://schemas.openxmlformats.org/officeDocument/2006/relationships/oleObject" Target="../embeddings/oleObject605.bin"/><Relationship Id="rId17" Type="http://schemas.openxmlformats.org/officeDocument/2006/relationships/image" Target="../media/image854.wmf"/><Relationship Id="rId25" Type="http://schemas.openxmlformats.org/officeDocument/2006/relationships/image" Target="../media/image858.wmf"/><Relationship Id="rId2" Type="http://schemas.openxmlformats.org/officeDocument/2006/relationships/oleObject" Target="../embeddings/oleObject600.bin"/><Relationship Id="rId16" Type="http://schemas.openxmlformats.org/officeDocument/2006/relationships/oleObject" Target="../embeddings/oleObject607.bin"/><Relationship Id="rId20" Type="http://schemas.openxmlformats.org/officeDocument/2006/relationships/oleObject" Target="../embeddings/oleObject609.bin"/><Relationship Id="rId29" Type="http://schemas.openxmlformats.org/officeDocument/2006/relationships/image" Target="../media/image860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602.bin"/><Relationship Id="rId11" Type="http://schemas.openxmlformats.org/officeDocument/2006/relationships/image" Target="../media/image851.wmf"/><Relationship Id="rId24" Type="http://schemas.openxmlformats.org/officeDocument/2006/relationships/oleObject" Target="../embeddings/oleObject611.bin"/><Relationship Id="rId5" Type="http://schemas.openxmlformats.org/officeDocument/2006/relationships/image" Target="../media/image848.wmf"/><Relationship Id="rId15" Type="http://schemas.openxmlformats.org/officeDocument/2006/relationships/image" Target="../media/image853.wmf"/><Relationship Id="rId23" Type="http://schemas.openxmlformats.org/officeDocument/2006/relationships/image" Target="../media/image857.wmf"/><Relationship Id="rId28" Type="http://schemas.openxmlformats.org/officeDocument/2006/relationships/oleObject" Target="../embeddings/oleObject613.bin"/><Relationship Id="rId10" Type="http://schemas.openxmlformats.org/officeDocument/2006/relationships/oleObject" Target="../embeddings/oleObject604.bin"/><Relationship Id="rId19" Type="http://schemas.openxmlformats.org/officeDocument/2006/relationships/image" Target="../media/image855.wmf"/><Relationship Id="rId4" Type="http://schemas.openxmlformats.org/officeDocument/2006/relationships/oleObject" Target="../embeddings/oleObject601.bin"/><Relationship Id="rId9" Type="http://schemas.openxmlformats.org/officeDocument/2006/relationships/image" Target="../media/image850.wmf"/><Relationship Id="rId14" Type="http://schemas.openxmlformats.org/officeDocument/2006/relationships/oleObject" Target="../embeddings/oleObject606.bin"/><Relationship Id="rId22" Type="http://schemas.openxmlformats.org/officeDocument/2006/relationships/oleObject" Target="../embeddings/oleObject610.bin"/><Relationship Id="rId27" Type="http://schemas.openxmlformats.org/officeDocument/2006/relationships/image" Target="../media/image859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87.wmf"/><Relationship Id="rId18" Type="http://schemas.openxmlformats.org/officeDocument/2006/relationships/image" Target="../media/image90.png"/><Relationship Id="rId3" Type="http://schemas.openxmlformats.org/officeDocument/2006/relationships/image" Target="../media/image82.wmf"/><Relationship Id="rId7" Type="http://schemas.openxmlformats.org/officeDocument/2006/relationships/image" Target="../media/image84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89.wmf"/><Relationship Id="rId2" Type="http://schemas.openxmlformats.org/officeDocument/2006/relationships/oleObject" Target="../embeddings/oleObject49.bin"/><Relationship Id="rId16" Type="http://schemas.openxmlformats.org/officeDocument/2006/relationships/oleObject" Target="../embeddings/oleObject5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86.wmf"/><Relationship Id="rId5" Type="http://schemas.openxmlformats.org/officeDocument/2006/relationships/image" Target="../media/image83.wmf"/><Relationship Id="rId15" Type="http://schemas.openxmlformats.org/officeDocument/2006/relationships/image" Target="../media/image88.wmf"/><Relationship Id="rId10" Type="http://schemas.openxmlformats.org/officeDocument/2006/relationships/oleObject" Target="../embeddings/oleObject53.bin"/><Relationship Id="rId19" Type="http://schemas.openxmlformats.org/officeDocument/2006/relationships/image" Target="../media/image91.png"/><Relationship Id="rId4" Type="http://schemas.openxmlformats.org/officeDocument/2006/relationships/oleObject" Target="../embeddings/oleObject50.bin"/><Relationship Id="rId9" Type="http://schemas.openxmlformats.org/officeDocument/2006/relationships/image" Target="../media/image85.wmf"/><Relationship Id="rId14" Type="http://schemas.openxmlformats.org/officeDocument/2006/relationships/oleObject" Target="../embeddings/oleObject55.bin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5.wmf"/><Relationship Id="rId13" Type="http://schemas.openxmlformats.org/officeDocument/2006/relationships/oleObject" Target="../embeddings/oleObject619.bin"/><Relationship Id="rId18" Type="http://schemas.openxmlformats.org/officeDocument/2006/relationships/image" Target="../media/image870.wmf"/><Relationship Id="rId3" Type="http://schemas.openxmlformats.org/officeDocument/2006/relationships/image" Target="../media/image861.wmf"/><Relationship Id="rId21" Type="http://schemas.openxmlformats.org/officeDocument/2006/relationships/oleObject" Target="../embeddings/oleObject623.bin"/><Relationship Id="rId7" Type="http://schemas.openxmlformats.org/officeDocument/2006/relationships/oleObject" Target="../embeddings/oleObject616.bin"/><Relationship Id="rId12" Type="http://schemas.openxmlformats.org/officeDocument/2006/relationships/image" Target="../media/image867.wmf"/><Relationship Id="rId17" Type="http://schemas.openxmlformats.org/officeDocument/2006/relationships/oleObject" Target="../embeddings/oleObject621.bin"/><Relationship Id="rId2" Type="http://schemas.openxmlformats.org/officeDocument/2006/relationships/oleObject" Target="../embeddings/oleObject614.bin"/><Relationship Id="rId16" Type="http://schemas.openxmlformats.org/officeDocument/2006/relationships/image" Target="../media/image869.wmf"/><Relationship Id="rId20" Type="http://schemas.openxmlformats.org/officeDocument/2006/relationships/image" Target="../media/image871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64.png"/><Relationship Id="rId11" Type="http://schemas.openxmlformats.org/officeDocument/2006/relationships/oleObject" Target="../embeddings/oleObject618.bin"/><Relationship Id="rId5" Type="http://schemas.openxmlformats.org/officeDocument/2006/relationships/image" Target="../media/image862.wmf"/><Relationship Id="rId15" Type="http://schemas.openxmlformats.org/officeDocument/2006/relationships/oleObject" Target="../embeddings/oleObject620.bin"/><Relationship Id="rId10" Type="http://schemas.openxmlformats.org/officeDocument/2006/relationships/image" Target="../media/image866.wmf"/><Relationship Id="rId19" Type="http://schemas.openxmlformats.org/officeDocument/2006/relationships/oleObject" Target="../embeddings/oleObject622.bin"/><Relationship Id="rId4" Type="http://schemas.openxmlformats.org/officeDocument/2006/relationships/oleObject" Target="../embeddings/oleObject615.bin"/><Relationship Id="rId9" Type="http://schemas.openxmlformats.org/officeDocument/2006/relationships/oleObject" Target="../embeddings/oleObject617.bin"/><Relationship Id="rId14" Type="http://schemas.openxmlformats.org/officeDocument/2006/relationships/image" Target="../media/image868.wmf"/><Relationship Id="rId22" Type="http://schemas.openxmlformats.org/officeDocument/2006/relationships/image" Target="../media/image872.wmf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3.wmf"/><Relationship Id="rId7" Type="http://schemas.openxmlformats.org/officeDocument/2006/relationships/image" Target="../media/image875.wmf"/><Relationship Id="rId2" Type="http://schemas.openxmlformats.org/officeDocument/2006/relationships/oleObject" Target="../embeddings/oleObject624.bin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626.bin"/><Relationship Id="rId5" Type="http://schemas.openxmlformats.org/officeDocument/2006/relationships/image" Target="../media/image874.wmf"/><Relationship Id="rId4" Type="http://schemas.openxmlformats.org/officeDocument/2006/relationships/oleObject" Target="../embeddings/oleObject625.bin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0.bin"/><Relationship Id="rId13" Type="http://schemas.openxmlformats.org/officeDocument/2006/relationships/hyperlink" Target="https://pubs.aip.org/aip/jcp/article/153/2/020901/76291/Numerically-exact-approach-to-open-quantum" TargetMode="External"/><Relationship Id="rId3" Type="http://schemas.openxmlformats.org/officeDocument/2006/relationships/image" Target="../media/image876.wmf"/><Relationship Id="rId7" Type="http://schemas.openxmlformats.org/officeDocument/2006/relationships/image" Target="../media/image878.wmf"/><Relationship Id="rId12" Type="http://schemas.openxmlformats.org/officeDocument/2006/relationships/hyperlink" Target="http://jpsj.ipap.jp/link?JPSJ/74/3131" TargetMode="External"/><Relationship Id="rId2" Type="http://schemas.openxmlformats.org/officeDocument/2006/relationships/oleObject" Target="../embeddings/oleObject62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29.bin"/><Relationship Id="rId11" Type="http://schemas.openxmlformats.org/officeDocument/2006/relationships/hyperlink" Target="http://publish.aps.org/abstract/PRA/v41/p6676/" TargetMode="External"/><Relationship Id="rId5" Type="http://schemas.openxmlformats.org/officeDocument/2006/relationships/image" Target="../media/image877.wmf"/><Relationship Id="rId10" Type="http://schemas.openxmlformats.org/officeDocument/2006/relationships/image" Target="../media/image441.png"/><Relationship Id="rId4" Type="http://schemas.openxmlformats.org/officeDocument/2006/relationships/oleObject" Target="../embeddings/oleObject628.bin"/><Relationship Id="rId9" Type="http://schemas.openxmlformats.org/officeDocument/2006/relationships/image" Target="../media/image879.wmf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4.bin"/><Relationship Id="rId13" Type="http://schemas.openxmlformats.org/officeDocument/2006/relationships/image" Target="../media/image885.wmf"/><Relationship Id="rId18" Type="http://schemas.openxmlformats.org/officeDocument/2006/relationships/image" Target="../media/image888.png"/><Relationship Id="rId3" Type="http://schemas.openxmlformats.org/officeDocument/2006/relationships/image" Target="../media/image880.wmf"/><Relationship Id="rId7" Type="http://schemas.openxmlformats.org/officeDocument/2006/relationships/image" Target="../media/image882.wmf"/><Relationship Id="rId12" Type="http://schemas.openxmlformats.org/officeDocument/2006/relationships/oleObject" Target="../embeddings/oleObject636.bin"/><Relationship Id="rId17" Type="http://schemas.openxmlformats.org/officeDocument/2006/relationships/hyperlink" Target="http://scitation.aip.org/getabs/servlet/GetabsServlet?prog=normal&amp;id=JCPSA6000125000008084501000001&amp;idtype=cvips&amp;gifs=Yes" TargetMode="External"/><Relationship Id="rId2" Type="http://schemas.openxmlformats.org/officeDocument/2006/relationships/oleObject" Target="../embeddings/oleObject631.bin"/><Relationship Id="rId16" Type="http://schemas.openxmlformats.org/officeDocument/2006/relationships/hyperlink" Target="http://jpsj.ipap.jp/link?JPSJ/74/3131" TargetMode="External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633.bin"/><Relationship Id="rId11" Type="http://schemas.openxmlformats.org/officeDocument/2006/relationships/image" Target="../media/image884.wmf"/><Relationship Id="rId5" Type="http://schemas.openxmlformats.org/officeDocument/2006/relationships/image" Target="../media/image881.wmf"/><Relationship Id="rId15" Type="http://schemas.openxmlformats.org/officeDocument/2006/relationships/image" Target="../media/image887.png"/><Relationship Id="rId10" Type="http://schemas.openxmlformats.org/officeDocument/2006/relationships/oleObject" Target="../embeddings/oleObject635.bin"/><Relationship Id="rId19" Type="http://schemas.openxmlformats.org/officeDocument/2006/relationships/hyperlink" Target="http://dx.doi.org/10.1063/1.3077918" TargetMode="External"/><Relationship Id="rId4" Type="http://schemas.openxmlformats.org/officeDocument/2006/relationships/oleObject" Target="../embeddings/oleObject632.bin"/><Relationship Id="rId9" Type="http://schemas.openxmlformats.org/officeDocument/2006/relationships/image" Target="../media/image883.wmf"/><Relationship Id="rId14" Type="http://schemas.openxmlformats.org/officeDocument/2006/relationships/image" Target="../media/image886.png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889.wmf"/><Relationship Id="rId7" Type="http://schemas.openxmlformats.org/officeDocument/2006/relationships/image" Target="../media/image891.wmf"/><Relationship Id="rId2" Type="http://schemas.openxmlformats.org/officeDocument/2006/relationships/oleObject" Target="../embeddings/oleObject63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39.bin"/><Relationship Id="rId5" Type="http://schemas.openxmlformats.org/officeDocument/2006/relationships/image" Target="../media/image890.wmf"/><Relationship Id="rId4" Type="http://schemas.openxmlformats.org/officeDocument/2006/relationships/oleObject" Target="../embeddings/oleObject638.bin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0.bin"/><Relationship Id="rId3" Type="http://schemas.openxmlformats.org/officeDocument/2006/relationships/image" Target="../media/image33.png"/><Relationship Id="rId7" Type="http://schemas.openxmlformats.org/officeDocument/2006/relationships/image" Target="../media/image541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0.wmf"/><Relationship Id="rId10" Type="http://schemas.openxmlformats.org/officeDocument/2006/relationships/image" Target="../media/image262.gif"/><Relationship Id="rId4" Type="http://schemas.openxmlformats.org/officeDocument/2006/relationships/oleObject" Target="../embeddings/oleObject191.bin"/><Relationship Id="rId9" Type="http://schemas.openxmlformats.org/officeDocument/2006/relationships/image" Target="../media/image892.wmf"/></Relationships>
</file>

<file path=ppt/slides/_rels/slide1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5.wmf"/><Relationship Id="rId13" Type="http://schemas.openxmlformats.org/officeDocument/2006/relationships/oleObject" Target="../embeddings/oleObject646.bin"/><Relationship Id="rId18" Type="http://schemas.openxmlformats.org/officeDocument/2006/relationships/image" Target="../media/image900.wmf"/><Relationship Id="rId3" Type="http://schemas.openxmlformats.org/officeDocument/2006/relationships/oleObject" Target="../embeddings/oleObject641.bin"/><Relationship Id="rId21" Type="http://schemas.openxmlformats.org/officeDocument/2006/relationships/oleObject" Target="../embeddings/oleObject650.bin"/><Relationship Id="rId7" Type="http://schemas.openxmlformats.org/officeDocument/2006/relationships/oleObject" Target="../embeddings/oleObject643.bin"/><Relationship Id="rId12" Type="http://schemas.openxmlformats.org/officeDocument/2006/relationships/image" Target="../media/image897.wmf"/><Relationship Id="rId17" Type="http://schemas.openxmlformats.org/officeDocument/2006/relationships/oleObject" Target="../embeddings/oleObject648.bin"/><Relationship Id="rId2" Type="http://schemas.openxmlformats.org/officeDocument/2006/relationships/notesSlide" Target="../notesSlides/notesSlide49.xml"/><Relationship Id="rId16" Type="http://schemas.openxmlformats.org/officeDocument/2006/relationships/image" Target="../media/image899.wmf"/><Relationship Id="rId20" Type="http://schemas.openxmlformats.org/officeDocument/2006/relationships/image" Target="../media/image90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4.wmf"/><Relationship Id="rId11" Type="http://schemas.openxmlformats.org/officeDocument/2006/relationships/oleObject" Target="../embeddings/oleObject645.bin"/><Relationship Id="rId24" Type="http://schemas.openxmlformats.org/officeDocument/2006/relationships/image" Target="../media/image904.png"/><Relationship Id="rId5" Type="http://schemas.openxmlformats.org/officeDocument/2006/relationships/oleObject" Target="../embeddings/oleObject642.bin"/><Relationship Id="rId15" Type="http://schemas.openxmlformats.org/officeDocument/2006/relationships/oleObject" Target="../embeddings/oleObject647.bin"/><Relationship Id="rId23" Type="http://schemas.openxmlformats.org/officeDocument/2006/relationships/image" Target="../media/image903.png"/><Relationship Id="rId10" Type="http://schemas.openxmlformats.org/officeDocument/2006/relationships/image" Target="../media/image896.wmf"/><Relationship Id="rId19" Type="http://schemas.openxmlformats.org/officeDocument/2006/relationships/oleObject" Target="../embeddings/oleObject649.bin"/><Relationship Id="rId4" Type="http://schemas.openxmlformats.org/officeDocument/2006/relationships/image" Target="../media/image893.wmf"/><Relationship Id="rId9" Type="http://schemas.openxmlformats.org/officeDocument/2006/relationships/oleObject" Target="../embeddings/oleObject644.bin"/><Relationship Id="rId14" Type="http://schemas.openxmlformats.org/officeDocument/2006/relationships/image" Target="../media/image898.wmf"/><Relationship Id="rId22" Type="http://schemas.openxmlformats.org/officeDocument/2006/relationships/image" Target="../media/image902.wmf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7" Type="http://schemas.openxmlformats.org/officeDocument/2006/relationships/image" Target="../media/image905.wmf"/><Relationship Id="rId2" Type="http://schemas.openxmlformats.org/officeDocument/2006/relationships/hyperlink" Target="http://dx.doi.org/10.1016/j.chemphys.2007.10.037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51.bin"/><Relationship Id="rId5" Type="http://schemas.openxmlformats.org/officeDocument/2006/relationships/image" Target="../media/image902.wmf"/><Relationship Id="rId4" Type="http://schemas.openxmlformats.org/officeDocument/2006/relationships/oleObject" Target="../embeddings/oleObject650.bin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0.png"/><Relationship Id="rId3" Type="http://schemas.openxmlformats.org/officeDocument/2006/relationships/oleObject" Target="../embeddings/oleObject652.bin"/><Relationship Id="rId7" Type="http://schemas.openxmlformats.org/officeDocument/2006/relationships/image" Target="../media/image51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07.wmf"/><Relationship Id="rId5" Type="http://schemas.openxmlformats.org/officeDocument/2006/relationships/oleObject" Target="../embeddings/oleObject653.bin"/><Relationship Id="rId4" Type="http://schemas.openxmlformats.org/officeDocument/2006/relationships/image" Target="../media/image906.wmf"/><Relationship Id="rId9" Type="http://schemas.openxmlformats.org/officeDocument/2006/relationships/image" Target="../media/image60.gif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1.png"/><Relationship Id="rId13" Type="http://schemas.openxmlformats.org/officeDocument/2006/relationships/image" Target="../media/image914.wmf"/><Relationship Id="rId18" Type="http://schemas.openxmlformats.org/officeDocument/2006/relationships/oleObject" Target="../embeddings/oleObject660.bin"/><Relationship Id="rId3" Type="http://schemas.openxmlformats.org/officeDocument/2006/relationships/oleObject" Target="../embeddings/oleObject654.bin"/><Relationship Id="rId21" Type="http://schemas.openxmlformats.org/officeDocument/2006/relationships/image" Target="../media/image918.wmf"/><Relationship Id="rId7" Type="http://schemas.openxmlformats.org/officeDocument/2006/relationships/image" Target="../media/image910.wmf"/><Relationship Id="rId12" Type="http://schemas.openxmlformats.org/officeDocument/2006/relationships/oleObject" Target="../embeddings/oleObject657.bin"/><Relationship Id="rId17" Type="http://schemas.openxmlformats.org/officeDocument/2006/relationships/image" Target="../media/image916.wmf"/><Relationship Id="rId25" Type="http://schemas.openxmlformats.org/officeDocument/2006/relationships/image" Target="../media/image921.gif"/><Relationship Id="rId2" Type="http://schemas.openxmlformats.org/officeDocument/2006/relationships/notesSlide" Target="../notesSlides/notesSlide51.xml"/><Relationship Id="rId16" Type="http://schemas.openxmlformats.org/officeDocument/2006/relationships/oleObject" Target="../embeddings/oleObject659.bin"/><Relationship Id="rId20" Type="http://schemas.openxmlformats.org/officeDocument/2006/relationships/oleObject" Target="../embeddings/oleObject661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655.bin"/><Relationship Id="rId11" Type="http://schemas.openxmlformats.org/officeDocument/2006/relationships/image" Target="../media/image913.wmf"/><Relationship Id="rId24" Type="http://schemas.openxmlformats.org/officeDocument/2006/relationships/image" Target="../media/image920.gif"/><Relationship Id="rId5" Type="http://schemas.openxmlformats.org/officeDocument/2006/relationships/image" Target="../media/image909.png"/><Relationship Id="rId15" Type="http://schemas.openxmlformats.org/officeDocument/2006/relationships/image" Target="../media/image915.wmf"/><Relationship Id="rId23" Type="http://schemas.openxmlformats.org/officeDocument/2006/relationships/image" Target="../media/image262.gif"/><Relationship Id="rId10" Type="http://schemas.openxmlformats.org/officeDocument/2006/relationships/oleObject" Target="../embeddings/oleObject656.bin"/><Relationship Id="rId19" Type="http://schemas.openxmlformats.org/officeDocument/2006/relationships/image" Target="../media/image917.wmf"/><Relationship Id="rId4" Type="http://schemas.openxmlformats.org/officeDocument/2006/relationships/image" Target="../media/image908.wmf"/><Relationship Id="rId9" Type="http://schemas.openxmlformats.org/officeDocument/2006/relationships/image" Target="../media/image912.png"/><Relationship Id="rId14" Type="http://schemas.openxmlformats.org/officeDocument/2006/relationships/oleObject" Target="../embeddings/oleObject658.bin"/><Relationship Id="rId22" Type="http://schemas.openxmlformats.org/officeDocument/2006/relationships/image" Target="../media/image919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13" Type="http://schemas.openxmlformats.org/officeDocument/2006/relationships/oleObject" Target="../embeddings/oleObject62.bin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97.wmf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wmf"/><Relationship Id="rId11" Type="http://schemas.openxmlformats.org/officeDocument/2006/relationships/oleObject" Target="../embeddings/oleObject61.bin"/><Relationship Id="rId5" Type="http://schemas.openxmlformats.org/officeDocument/2006/relationships/oleObject" Target="../embeddings/oleObject58.bin"/><Relationship Id="rId10" Type="http://schemas.openxmlformats.org/officeDocument/2006/relationships/image" Target="../media/image96.wmf"/><Relationship Id="rId4" Type="http://schemas.openxmlformats.org/officeDocument/2006/relationships/image" Target="../media/image93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98.wmf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7.bin"/><Relationship Id="rId13" Type="http://schemas.openxmlformats.org/officeDocument/2006/relationships/image" Target="../media/image925.png"/><Relationship Id="rId3" Type="http://schemas.openxmlformats.org/officeDocument/2006/relationships/image" Target="../media/image922.png"/><Relationship Id="rId7" Type="http://schemas.openxmlformats.org/officeDocument/2006/relationships/image" Target="../media/image911.png"/><Relationship Id="rId12" Type="http://schemas.openxmlformats.org/officeDocument/2006/relationships/image" Target="../media/image924.wmf"/><Relationship Id="rId17" Type="http://schemas.openxmlformats.org/officeDocument/2006/relationships/image" Target="../media/image919.gif"/><Relationship Id="rId2" Type="http://schemas.openxmlformats.org/officeDocument/2006/relationships/notesSlide" Target="../notesSlides/notesSlide52.xml"/><Relationship Id="rId16" Type="http://schemas.openxmlformats.org/officeDocument/2006/relationships/image" Target="../media/image92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09.png"/><Relationship Id="rId11" Type="http://schemas.openxmlformats.org/officeDocument/2006/relationships/oleObject" Target="../embeddings/oleObject662.bin"/><Relationship Id="rId5" Type="http://schemas.openxmlformats.org/officeDocument/2006/relationships/image" Target="../media/image908.wmf"/><Relationship Id="rId15" Type="http://schemas.openxmlformats.org/officeDocument/2006/relationships/image" Target="../media/image920.gif"/><Relationship Id="rId10" Type="http://schemas.openxmlformats.org/officeDocument/2006/relationships/image" Target="../media/image923.png"/><Relationship Id="rId4" Type="http://schemas.openxmlformats.org/officeDocument/2006/relationships/oleObject" Target="../embeddings/oleObject654.bin"/><Relationship Id="rId9" Type="http://schemas.openxmlformats.org/officeDocument/2006/relationships/image" Target="../media/image914.wmf"/><Relationship Id="rId14" Type="http://schemas.openxmlformats.org/officeDocument/2006/relationships/image" Target="../media/image262.gif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8.bin"/><Relationship Id="rId13" Type="http://schemas.openxmlformats.org/officeDocument/2006/relationships/image" Target="../media/image278.png"/><Relationship Id="rId18" Type="http://schemas.openxmlformats.org/officeDocument/2006/relationships/oleObject" Target="../embeddings/oleObject203.bin"/><Relationship Id="rId26" Type="http://schemas.openxmlformats.org/officeDocument/2006/relationships/oleObject" Target="../embeddings/oleObject207.bin"/><Relationship Id="rId3" Type="http://schemas.openxmlformats.org/officeDocument/2006/relationships/oleObject" Target="../embeddings/oleObject196.bin"/><Relationship Id="rId21" Type="http://schemas.openxmlformats.org/officeDocument/2006/relationships/image" Target="../media/image282.png"/><Relationship Id="rId7" Type="http://schemas.openxmlformats.org/officeDocument/2006/relationships/image" Target="../media/image275.png"/><Relationship Id="rId12" Type="http://schemas.openxmlformats.org/officeDocument/2006/relationships/image" Target="../media/image277.wmf"/><Relationship Id="rId17" Type="http://schemas.openxmlformats.org/officeDocument/2006/relationships/image" Target="../media/image280.png"/><Relationship Id="rId25" Type="http://schemas.openxmlformats.org/officeDocument/2006/relationships/image" Target="../media/image284.png"/><Relationship Id="rId2" Type="http://schemas.openxmlformats.org/officeDocument/2006/relationships/image" Target="../media/image272.png"/><Relationship Id="rId16" Type="http://schemas.openxmlformats.org/officeDocument/2006/relationships/oleObject" Target="../embeddings/oleObject202.bin"/><Relationship Id="rId20" Type="http://schemas.openxmlformats.org/officeDocument/2006/relationships/oleObject" Target="../embeddings/oleObject204.bin"/><Relationship Id="rId29" Type="http://schemas.openxmlformats.org/officeDocument/2006/relationships/image" Target="../media/image2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4.wmf"/><Relationship Id="rId11" Type="http://schemas.openxmlformats.org/officeDocument/2006/relationships/oleObject" Target="../embeddings/oleObject200.bin"/><Relationship Id="rId24" Type="http://schemas.openxmlformats.org/officeDocument/2006/relationships/oleObject" Target="../embeddings/oleObject206.bin"/><Relationship Id="rId5" Type="http://schemas.openxmlformats.org/officeDocument/2006/relationships/oleObject" Target="../embeddings/oleObject197.bin"/><Relationship Id="rId15" Type="http://schemas.openxmlformats.org/officeDocument/2006/relationships/image" Target="../media/image279.wmf"/><Relationship Id="rId23" Type="http://schemas.openxmlformats.org/officeDocument/2006/relationships/image" Target="../media/image283.wmf"/><Relationship Id="rId28" Type="http://schemas.openxmlformats.org/officeDocument/2006/relationships/hyperlink" Target="http://dx.doi.org/10.1016/j.chemphys.2007.10.037" TargetMode="External"/><Relationship Id="rId10" Type="http://schemas.openxmlformats.org/officeDocument/2006/relationships/oleObject" Target="../embeddings/oleObject199.bin"/><Relationship Id="rId19" Type="http://schemas.openxmlformats.org/officeDocument/2006/relationships/image" Target="../media/image281.wmf"/><Relationship Id="rId31" Type="http://schemas.openxmlformats.org/officeDocument/2006/relationships/image" Target="../media/image902.wmf"/><Relationship Id="rId4" Type="http://schemas.openxmlformats.org/officeDocument/2006/relationships/image" Target="../media/image273.wmf"/><Relationship Id="rId9" Type="http://schemas.openxmlformats.org/officeDocument/2006/relationships/image" Target="../media/image276.wmf"/><Relationship Id="rId14" Type="http://schemas.openxmlformats.org/officeDocument/2006/relationships/oleObject" Target="../embeddings/oleObject201.bin"/><Relationship Id="rId22" Type="http://schemas.openxmlformats.org/officeDocument/2006/relationships/oleObject" Target="../embeddings/oleObject205.bin"/><Relationship Id="rId27" Type="http://schemas.openxmlformats.org/officeDocument/2006/relationships/image" Target="../media/image285.wmf"/><Relationship Id="rId30" Type="http://schemas.openxmlformats.org/officeDocument/2006/relationships/oleObject" Target="../embeddings/oleObject650.bin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6.wmf"/><Relationship Id="rId2" Type="http://schemas.openxmlformats.org/officeDocument/2006/relationships/oleObject" Target="../embeddings/oleObject66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7.wmf"/><Relationship Id="rId4" Type="http://schemas.openxmlformats.org/officeDocument/2006/relationships/oleObject" Target="../embeddings/oleObject664.bin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3.bin"/><Relationship Id="rId13" Type="http://schemas.openxmlformats.org/officeDocument/2006/relationships/image" Target="../media/image348.wmf"/><Relationship Id="rId3" Type="http://schemas.openxmlformats.org/officeDocument/2006/relationships/image" Target="../media/image343.png"/><Relationship Id="rId7" Type="http://schemas.openxmlformats.org/officeDocument/2006/relationships/image" Target="../media/image345.wmf"/><Relationship Id="rId12" Type="http://schemas.openxmlformats.org/officeDocument/2006/relationships/oleObject" Target="../embeddings/oleObject255.bin"/><Relationship Id="rId17" Type="http://schemas.openxmlformats.org/officeDocument/2006/relationships/image" Target="../media/image350.wmf"/><Relationship Id="rId2" Type="http://schemas.openxmlformats.org/officeDocument/2006/relationships/notesSlide" Target="../notesSlides/notesSlide53.xml"/><Relationship Id="rId16" Type="http://schemas.openxmlformats.org/officeDocument/2006/relationships/oleObject" Target="../embeddings/oleObject25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2.bin"/><Relationship Id="rId11" Type="http://schemas.openxmlformats.org/officeDocument/2006/relationships/image" Target="../media/image629.wmf"/><Relationship Id="rId5" Type="http://schemas.openxmlformats.org/officeDocument/2006/relationships/image" Target="../media/image627.wmf"/><Relationship Id="rId15" Type="http://schemas.openxmlformats.org/officeDocument/2006/relationships/image" Target="../media/image349.wmf"/><Relationship Id="rId10" Type="http://schemas.openxmlformats.org/officeDocument/2006/relationships/oleObject" Target="../embeddings/oleObject454.bin"/><Relationship Id="rId4" Type="http://schemas.openxmlformats.org/officeDocument/2006/relationships/oleObject" Target="../embeddings/oleObject452.bin"/><Relationship Id="rId9" Type="http://schemas.openxmlformats.org/officeDocument/2006/relationships/image" Target="../media/image628.wmf"/><Relationship Id="rId14" Type="http://schemas.openxmlformats.org/officeDocument/2006/relationships/oleObject" Target="../embeddings/oleObject256.bin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8.bin"/><Relationship Id="rId3" Type="http://schemas.openxmlformats.org/officeDocument/2006/relationships/image" Target="../media/image928.wmf"/><Relationship Id="rId7" Type="http://schemas.openxmlformats.org/officeDocument/2006/relationships/image" Target="../media/image930.wmf"/><Relationship Id="rId2" Type="http://schemas.openxmlformats.org/officeDocument/2006/relationships/oleObject" Target="../embeddings/oleObject665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667.bin"/><Relationship Id="rId5" Type="http://schemas.openxmlformats.org/officeDocument/2006/relationships/image" Target="../media/image929.wmf"/><Relationship Id="rId4" Type="http://schemas.openxmlformats.org/officeDocument/2006/relationships/oleObject" Target="../embeddings/oleObject666.bin"/><Relationship Id="rId9" Type="http://schemas.openxmlformats.org/officeDocument/2006/relationships/image" Target="../media/image931.wmf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2.wmf"/><Relationship Id="rId2" Type="http://schemas.openxmlformats.org/officeDocument/2006/relationships/oleObject" Target="../embeddings/oleObject669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33.wmf"/><Relationship Id="rId4" Type="http://schemas.openxmlformats.org/officeDocument/2006/relationships/oleObject" Target="../embeddings/oleObject670.bin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4.bin"/><Relationship Id="rId3" Type="http://schemas.openxmlformats.org/officeDocument/2006/relationships/image" Target="../media/image934.wmf"/><Relationship Id="rId7" Type="http://schemas.openxmlformats.org/officeDocument/2006/relationships/image" Target="../media/image936.wmf"/><Relationship Id="rId2" Type="http://schemas.openxmlformats.org/officeDocument/2006/relationships/oleObject" Target="../embeddings/oleObject671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673.bin"/><Relationship Id="rId5" Type="http://schemas.openxmlformats.org/officeDocument/2006/relationships/image" Target="../media/image935.wmf"/><Relationship Id="rId4" Type="http://schemas.openxmlformats.org/officeDocument/2006/relationships/oleObject" Target="../embeddings/oleObject672.bin"/><Relationship Id="rId9" Type="http://schemas.openxmlformats.org/officeDocument/2006/relationships/image" Target="../media/image937.wmf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5.bin"/><Relationship Id="rId2" Type="http://schemas.openxmlformats.org/officeDocument/2006/relationships/image" Target="../media/image93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0.wmf"/><Relationship Id="rId5" Type="http://schemas.openxmlformats.org/officeDocument/2006/relationships/oleObject" Target="../embeddings/oleObject676.bin"/><Relationship Id="rId4" Type="http://schemas.openxmlformats.org/officeDocument/2006/relationships/image" Target="../media/image939.wmf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1.EMF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0.bin"/><Relationship Id="rId13" Type="http://schemas.openxmlformats.org/officeDocument/2006/relationships/image" Target="../media/image947.wmf"/><Relationship Id="rId3" Type="http://schemas.openxmlformats.org/officeDocument/2006/relationships/image" Target="../media/image942.wmf"/><Relationship Id="rId7" Type="http://schemas.openxmlformats.org/officeDocument/2006/relationships/image" Target="../media/image944.wmf"/><Relationship Id="rId12" Type="http://schemas.openxmlformats.org/officeDocument/2006/relationships/oleObject" Target="../embeddings/oleObject682.bin"/><Relationship Id="rId2" Type="http://schemas.openxmlformats.org/officeDocument/2006/relationships/oleObject" Target="../embeddings/oleObject677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679.bin"/><Relationship Id="rId11" Type="http://schemas.openxmlformats.org/officeDocument/2006/relationships/image" Target="../media/image946.wmf"/><Relationship Id="rId5" Type="http://schemas.openxmlformats.org/officeDocument/2006/relationships/image" Target="../media/image943.wmf"/><Relationship Id="rId15" Type="http://schemas.openxmlformats.org/officeDocument/2006/relationships/image" Target="../media/image948.wmf"/><Relationship Id="rId10" Type="http://schemas.openxmlformats.org/officeDocument/2006/relationships/oleObject" Target="../embeddings/oleObject681.bin"/><Relationship Id="rId4" Type="http://schemas.openxmlformats.org/officeDocument/2006/relationships/oleObject" Target="../embeddings/oleObject678.bin"/><Relationship Id="rId9" Type="http://schemas.openxmlformats.org/officeDocument/2006/relationships/image" Target="../media/image945.wmf"/><Relationship Id="rId14" Type="http://schemas.openxmlformats.org/officeDocument/2006/relationships/oleObject" Target="../embeddings/oleObject68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7" Type="http://schemas.openxmlformats.org/officeDocument/2006/relationships/image" Target="../media/image102.png"/><Relationship Id="rId2" Type="http://schemas.openxmlformats.org/officeDocument/2006/relationships/oleObject" Target="../embeddings/oleObject6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0.wmf"/><Relationship Id="rId4" Type="http://schemas.openxmlformats.org/officeDocument/2006/relationships/oleObject" Target="../embeddings/oleObject64.bin"/></Relationships>
</file>

<file path=ppt/slides/_rels/slide1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7.bin"/><Relationship Id="rId3" Type="http://schemas.openxmlformats.org/officeDocument/2006/relationships/image" Target="../media/image949.wmf"/><Relationship Id="rId7" Type="http://schemas.openxmlformats.org/officeDocument/2006/relationships/image" Target="../media/image951.wmf"/><Relationship Id="rId2" Type="http://schemas.openxmlformats.org/officeDocument/2006/relationships/oleObject" Target="../embeddings/oleObject684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686.bin"/><Relationship Id="rId5" Type="http://schemas.openxmlformats.org/officeDocument/2006/relationships/image" Target="../media/image950.wmf"/><Relationship Id="rId10" Type="http://schemas.openxmlformats.org/officeDocument/2006/relationships/image" Target="../media/image953.EMF"/><Relationship Id="rId4" Type="http://schemas.openxmlformats.org/officeDocument/2006/relationships/oleObject" Target="../embeddings/oleObject685.bin"/><Relationship Id="rId9" Type="http://schemas.openxmlformats.org/officeDocument/2006/relationships/image" Target="../media/image952.wmf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4.wmf"/><Relationship Id="rId7" Type="http://schemas.openxmlformats.org/officeDocument/2006/relationships/hyperlink" Target="http://dx.doi.org/10.1063/1.4916647" TargetMode="External"/><Relationship Id="rId2" Type="http://schemas.openxmlformats.org/officeDocument/2006/relationships/oleObject" Target="../embeddings/oleObject688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6.png"/><Relationship Id="rId5" Type="http://schemas.openxmlformats.org/officeDocument/2006/relationships/image" Target="../media/image955.wmf"/><Relationship Id="rId4" Type="http://schemas.openxmlformats.org/officeDocument/2006/relationships/oleObject" Target="../embeddings/oleObject689.bin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916647" TargetMode="External"/><Relationship Id="rId2" Type="http://schemas.openxmlformats.org/officeDocument/2006/relationships/image" Target="../media/image957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916647" TargetMode="External"/><Relationship Id="rId2" Type="http://schemas.openxmlformats.org/officeDocument/2006/relationships/image" Target="../media/image958.png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0.bin"/><Relationship Id="rId13" Type="http://schemas.openxmlformats.org/officeDocument/2006/relationships/image" Target="../media/image635.wmf"/><Relationship Id="rId3" Type="http://schemas.openxmlformats.org/officeDocument/2006/relationships/image" Target="../media/image630.wmf"/><Relationship Id="rId7" Type="http://schemas.openxmlformats.org/officeDocument/2006/relationships/image" Target="../media/image632.wmf"/><Relationship Id="rId12" Type="http://schemas.openxmlformats.org/officeDocument/2006/relationships/oleObject" Target="../embeddings/oleObject460.bin"/><Relationship Id="rId2" Type="http://schemas.openxmlformats.org/officeDocument/2006/relationships/oleObject" Target="../embeddings/oleObject455.bin"/><Relationship Id="rId16" Type="http://schemas.openxmlformats.org/officeDocument/2006/relationships/image" Target="../media/image343.png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57.bin"/><Relationship Id="rId11" Type="http://schemas.openxmlformats.org/officeDocument/2006/relationships/image" Target="../media/image634.wmf"/><Relationship Id="rId5" Type="http://schemas.openxmlformats.org/officeDocument/2006/relationships/image" Target="../media/image631.wmf"/><Relationship Id="rId15" Type="http://schemas.openxmlformats.org/officeDocument/2006/relationships/image" Target="../media/image960.wmf"/><Relationship Id="rId10" Type="http://schemas.openxmlformats.org/officeDocument/2006/relationships/oleObject" Target="../embeddings/oleObject459.bin"/><Relationship Id="rId4" Type="http://schemas.openxmlformats.org/officeDocument/2006/relationships/oleObject" Target="../embeddings/oleObject456.bin"/><Relationship Id="rId9" Type="http://schemas.openxmlformats.org/officeDocument/2006/relationships/image" Target="../media/image959.wmf"/><Relationship Id="rId14" Type="http://schemas.openxmlformats.org/officeDocument/2006/relationships/oleObject" Target="../embeddings/oleObject691.bin"/></Relationships>
</file>

<file path=ppt/slides/_rels/slide1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3.bin"/><Relationship Id="rId3" Type="http://schemas.openxmlformats.org/officeDocument/2006/relationships/image" Target="../media/image252.wmf"/><Relationship Id="rId7" Type="http://schemas.openxmlformats.org/officeDocument/2006/relationships/image" Target="../media/image254.wmf"/><Relationship Id="rId2" Type="http://schemas.openxmlformats.org/officeDocument/2006/relationships/oleObject" Target="../embeddings/oleObject18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89.bin"/><Relationship Id="rId11" Type="http://schemas.openxmlformats.org/officeDocument/2006/relationships/image" Target="../media/image9780.png"/><Relationship Id="rId5" Type="http://schemas.openxmlformats.org/officeDocument/2006/relationships/image" Target="../media/image961.wmf"/><Relationship Id="rId4" Type="http://schemas.openxmlformats.org/officeDocument/2006/relationships/oleObject" Target="../embeddings/oleObject692.bin"/><Relationship Id="rId9" Type="http://schemas.openxmlformats.org/officeDocument/2006/relationships/image" Target="../media/image962.wmf"/></Relationships>
</file>

<file path=ppt/slides/_rels/slide1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6.wmf"/><Relationship Id="rId13" Type="http://schemas.openxmlformats.org/officeDocument/2006/relationships/oleObject" Target="../embeddings/oleObject699.bin"/><Relationship Id="rId3" Type="http://schemas.openxmlformats.org/officeDocument/2006/relationships/image" Target="../media/image963.wmf"/><Relationship Id="rId7" Type="http://schemas.openxmlformats.org/officeDocument/2006/relationships/oleObject" Target="../embeddings/oleObject696.bin"/><Relationship Id="rId12" Type="http://schemas.openxmlformats.org/officeDocument/2006/relationships/image" Target="../media/image968.wmf"/><Relationship Id="rId17" Type="http://schemas.openxmlformats.org/officeDocument/2006/relationships/hyperlink" Target="http://aip.scitation.org/doi/10.1063/1.4916647" TargetMode="External"/><Relationship Id="rId2" Type="http://schemas.openxmlformats.org/officeDocument/2006/relationships/oleObject" Target="../embeddings/oleObject694.bin"/><Relationship Id="rId16" Type="http://schemas.openxmlformats.org/officeDocument/2006/relationships/image" Target="../media/image970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65.wmf"/><Relationship Id="rId11" Type="http://schemas.openxmlformats.org/officeDocument/2006/relationships/oleObject" Target="../embeddings/oleObject698.bin"/><Relationship Id="rId5" Type="http://schemas.openxmlformats.org/officeDocument/2006/relationships/oleObject" Target="../embeddings/oleObject695.bin"/><Relationship Id="rId15" Type="http://schemas.openxmlformats.org/officeDocument/2006/relationships/oleObject" Target="../embeddings/oleObject700.bin"/><Relationship Id="rId10" Type="http://schemas.openxmlformats.org/officeDocument/2006/relationships/image" Target="../media/image967.wmf"/><Relationship Id="rId4" Type="http://schemas.openxmlformats.org/officeDocument/2006/relationships/image" Target="../media/image964.png"/><Relationship Id="rId9" Type="http://schemas.openxmlformats.org/officeDocument/2006/relationships/oleObject" Target="../embeddings/oleObject697.bin"/><Relationship Id="rId14" Type="http://schemas.openxmlformats.org/officeDocument/2006/relationships/image" Target="../media/image969.wmf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5.png"/><Relationship Id="rId13" Type="http://schemas.openxmlformats.org/officeDocument/2006/relationships/oleObject" Target="../embeddings/oleObject703.bin"/><Relationship Id="rId18" Type="http://schemas.openxmlformats.org/officeDocument/2006/relationships/oleObject" Target="../embeddings/oleObject705.bin"/><Relationship Id="rId3" Type="http://schemas.openxmlformats.org/officeDocument/2006/relationships/oleObject" Target="../embeddings/oleObject701.bin"/><Relationship Id="rId7" Type="http://schemas.openxmlformats.org/officeDocument/2006/relationships/image" Target="../media/image974.png"/><Relationship Id="rId12" Type="http://schemas.openxmlformats.org/officeDocument/2006/relationships/image" Target="../media/image976.wmf"/><Relationship Id="rId17" Type="http://schemas.openxmlformats.org/officeDocument/2006/relationships/hyperlink" Target="https://doi.org/10.1063/1.465484" TargetMode="External"/><Relationship Id="rId2" Type="http://schemas.openxmlformats.org/officeDocument/2006/relationships/image" Target="../media/image32.png"/><Relationship Id="rId16" Type="http://schemas.openxmlformats.org/officeDocument/2006/relationships/image" Target="../media/image978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3.png"/><Relationship Id="rId11" Type="http://schemas.openxmlformats.org/officeDocument/2006/relationships/oleObject" Target="../embeddings/oleObject702.bin"/><Relationship Id="rId5" Type="http://schemas.openxmlformats.org/officeDocument/2006/relationships/image" Target="../media/image972.png"/><Relationship Id="rId15" Type="http://schemas.openxmlformats.org/officeDocument/2006/relationships/oleObject" Target="../embeddings/oleObject704.bin"/><Relationship Id="rId10" Type="http://schemas.openxmlformats.org/officeDocument/2006/relationships/image" Target="../media/image252.wmf"/><Relationship Id="rId19" Type="http://schemas.openxmlformats.org/officeDocument/2006/relationships/image" Target="../media/image979.wmf"/><Relationship Id="rId4" Type="http://schemas.openxmlformats.org/officeDocument/2006/relationships/image" Target="../media/image971.wmf"/><Relationship Id="rId9" Type="http://schemas.openxmlformats.org/officeDocument/2006/relationships/oleObject" Target="../embeddings/oleObject187.bin"/><Relationship Id="rId14" Type="http://schemas.openxmlformats.org/officeDocument/2006/relationships/image" Target="../media/image977.wmf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.wmf"/><Relationship Id="rId3" Type="http://schemas.openxmlformats.org/officeDocument/2006/relationships/image" Target="../media/image981.png"/><Relationship Id="rId7" Type="http://schemas.openxmlformats.org/officeDocument/2006/relationships/oleObject" Target="../embeddings/oleObject170.bin"/><Relationship Id="rId2" Type="http://schemas.openxmlformats.org/officeDocument/2006/relationships/image" Target="../media/image98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4.png"/><Relationship Id="rId5" Type="http://schemas.openxmlformats.org/officeDocument/2006/relationships/image" Target="../media/image983.png"/><Relationship Id="rId10" Type="http://schemas.openxmlformats.org/officeDocument/2006/relationships/image" Target="../media/image224.jpeg"/><Relationship Id="rId4" Type="http://schemas.openxmlformats.org/officeDocument/2006/relationships/image" Target="../media/image982.png"/><Relationship Id="rId9" Type="http://schemas.openxmlformats.org/officeDocument/2006/relationships/image" Target="../media/image964.png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0.bin"/><Relationship Id="rId3" Type="http://schemas.openxmlformats.org/officeDocument/2006/relationships/image" Target="../media/image630.wmf"/><Relationship Id="rId7" Type="http://schemas.openxmlformats.org/officeDocument/2006/relationships/image" Target="../media/image632.wmf"/><Relationship Id="rId12" Type="http://schemas.openxmlformats.org/officeDocument/2006/relationships/image" Target="../media/image343.png"/><Relationship Id="rId2" Type="http://schemas.openxmlformats.org/officeDocument/2006/relationships/oleObject" Target="../embeddings/oleObject455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57.bin"/><Relationship Id="rId11" Type="http://schemas.openxmlformats.org/officeDocument/2006/relationships/image" Target="../media/image960.wmf"/><Relationship Id="rId5" Type="http://schemas.openxmlformats.org/officeDocument/2006/relationships/image" Target="../media/image631.wmf"/><Relationship Id="rId10" Type="http://schemas.openxmlformats.org/officeDocument/2006/relationships/oleObject" Target="../embeddings/oleObject691.bin"/><Relationship Id="rId4" Type="http://schemas.openxmlformats.org/officeDocument/2006/relationships/oleObject" Target="../embeddings/oleObject456.bin"/><Relationship Id="rId9" Type="http://schemas.openxmlformats.org/officeDocument/2006/relationships/image" Target="../media/image635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13" Type="http://schemas.openxmlformats.org/officeDocument/2006/relationships/oleObject" Target="../embeddings/oleObject70.bin"/><Relationship Id="rId18" Type="http://schemas.openxmlformats.org/officeDocument/2006/relationships/image" Target="../media/image111.wmf"/><Relationship Id="rId3" Type="http://schemas.openxmlformats.org/officeDocument/2006/relationships/image" Target="../media/image103.wmf"/><Relationship Id="rId21" Type="http://schemas.openxmlformats.org/officeDocument/2006/relationships/image" Target="../media/image870.png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108.wmf"/><Relationship Id="rId17" Type="http://schemas.openxmlformats.org/officeDocument/2006/relationships/oleObject" Target="../embeddings/oleObject72.bin"/><Relationship Id="rId2" Type="http://schemas.openxmlformats.org/officeDocument/2006/relationships/oleObject" Target="../embeddings/oleObject65.bin"/><Relationship Id="rId16" Type="http://schemas.openxmlformats.org/officeDocument/2006/relationships/image" Target="../media/image110.wmf"/><Relationship Id="rId20" Type="http://schemas.openxmlformats.org/officeDocument/2006/relationships/image" Target="../media/image8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11" Type="http://schemas.openxmlformats.org/officeDocument/2006/relationships/oleObject" Target="../embeddings/oleObject69.bin"/><Relationship Id="rId24" Type="http://schemas.openxmlformats.org/officeDocument/2006/relationships/image" Target="../media/image112.wmf"/><Relationship Id="rId5" Type="http://schemas.openxmlformats.org/officeDocument/2006/relationships/image" Target="../media/image104.wmf"/><Relationship Id="rId15" Type="http://schemas.openxmlformats.org/officeDocument/2006/relationships/oleObject" Target="../embeddings/oleObject71.bin"/><Relationship Id="rId23" Type="http://schemas.openxmlformats.org/officeDocument/2006/relationships/oleObject" Target="../embeddings/oleObject73.bin"/><Relationship Id="rId10" Type="http://schemas.openxmlformats.org/officeDocument/2006/relationships/image" Target="../media/image107.wmf"/><Relationship Id="rId4" Type="http://schemas.openxmlformats.org/officeDocument/2006/relationships/oleObject" Target="../embeddings/oleObject66.bin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109.wmf"/><Relationship Id="rId22" Type="http://schemas.openxmlformats.org/officeDocument/2006/relationships/image" Target="../media/image91.png"/></Relationships>
</file>

<file path=ppt/slides/_rels/slide1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985.wmf"/><Relationship Id="rId7" Type="http://schemas.openxmlformats.org/officeDocument/2006/relationships/image" Target="../media/image966.wmf"/><Relationship Id="rId2" Type="http://schemas.openxmlformats.org/officeDocument/2006/relationships/oleObject" Target="../embeddings/oleObject70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96.bin"/><Relationship Id="rId11" Type="http://schemas.openxmlformats.org/officeDocument/2006/relationships/image" Target="../media/image987.png"/><Relationship Id="rId5" Type="http://schemas.openxmlformats.org/officeDocument/2006/relationships/image" Target="../media/image965.wmf"/><Relationship Id="rId10" Type="http://schemas.openxmlformats.org/officeDocument/2006/relationships/image" Target="../media/image986.wmf"/><Relationship Id="rId4" Type="http://schemas.openxmlformats.org/officeDocument/2006/relationships/oleObject" Target="../embeddings/oleObject695.bin"/><Relationship Id="rId9" Type="http://schemas.openxmlformats.org/officeDocument/2006/relationships/oleObject" Target="../embeddings/oleObject707.bin"/></Relationships>
</file>

<file path=ppt/slides/_rels/slide1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7.bin"/><Relationship Id="rId3" Type="http://schemas.openxmlformats.org/officeDocument/2006/relationships/oleObject" Target="../embeddings/oleObject708.bin"/><Relationship Id="rId7" Type="http://schemas.openxmlformats.org/officeDocument/2006/relationships/image" Target="../media/image159.png"/><Relationship Id="rId2" Type="http://schemas.openxmlformats.org/officeDocument/2006/relationships/image" Target="../media/image9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8.wmf"/><Relationship Id="rId5" Type="http://schemas.openxmlformats.org/officeDocument/2006/relationships/oleObject" Target="../embeddings/oleObject698.bin"/><Relationship Id="rId4" Type="http://schemas.openxmlformats.org/officeDocument/2006/relationships/image" Target="../media/image989.wmf"/><Relationship Id="rId9" Type="http://schemas.openxmlformats.org/officeDocument/2006/relationships/image" Target="../media/image986.wmf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1.png"/><Relationship Id="rId7" Type="http://schemas.openxmlformats.org/officeDocument/2006/relationships/image" Target="../media/image993.wmf"/><Relationship Id="rId2" Type="http://schemas.openxmlformats.org/officeDocument/2006/relationships/image" Target="../media/image99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10.bin"/><Relationship Id="rId5" Type="http://schemas.openxmlformats.org/officeDocument/2006/relationships/image" Target="../media/image992.wmf"/><Relationship Id="rId4" Type="http://schemas.openxmlformats.org/officeDocument/2006/relationships/oleObject" Target="../embeddings/oleObject709.bin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9.bin"/><Relationship Id="rId3" Type="http://schemas.openxmlformats.org/officeDocument/2006/relationships/image" Target="../media/image630.wmf"/><Relationship Id="rId7" Type="http://schemas.openxmlformats.org/officeDocument/2006/relationships/image" Target="../media/image632.wmf"/><Relationship Id="rId2" Type="http://schemas.openxmlformats.org/officeDocument/2006/relationships/oleObject" Target="../embeddings/oleObject455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57.bin"/><Relationship Id="rId5" Type="http://schemas.openxmlformats.org/officeDocument/2006/relationships/image" Target="../media/image631.wmf"/><Relationship Id="rId10" Type="http://schemas.openxmlformats.org/officeDocument/2006/relationships/image" Target="../media/image343.png"/><Relationship Id="rId4" Type="http://schemas.openxmlformats.org/officeDocument/2006/relationships/oleObject" Target="../embeddings/oleObject456.bin"/><Relationship Id="rId9" Type="http://schemas.openxmlformats.org/officeDocument/2006/relationships/image" Target="../media/image634.wmf"/></Relationships>
</file>

<file path=ppt/slides/_rels/slide1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6.wmf"/><Relationship Id="rId3" Type="http://schemas.openxmlformats.org/officeDocument/2006/relationships/hyperlink" Target="http://dx.doi.org/10.1063/1.4916647" TargetMode="External"/><Relationship Id="rId7" Type="http://schemas.openxmlformats.org/officeDocument/2006/relationships/oleObject" Target="../embeddings/oleObject707.bin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9.png"/><Relationship Id="rId5" Type="http://schemas.openxmlformats.org/officeDocument/2006/relationships/image" Target="../media/image994.wmf"/><Relationship Id="rId10" Type="http://schemas.openxmlformats.org/officeDocument/2006/relationships/image" Target="../media/image996.png"/><Relationship Id="rId4" Type="http://schemas.openxmlformats.org/officeDocument/2006/relationships/oleObject" Target="../embeddings/oleObject711.bin"/><Relationship Id="rId9" Type="http://schemas.openxmlformats.org/officeDocument/2006/relationships/image" Target="../media/image995.png"/></Relationships>
</file>

<file path=ppt/slides/_rels/slide1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0.bin"/><Relationship Id="rId3" Type="http://schemas.openxmlformats.org/officeDocument/2006/relationships/image" Target="../media/image630.wmf"/><Relationship Id="rId7" Type="http://schemas.openxmlformats.org/officeDocument/2006/relationships/image" Target="../media/image632.wmf"/><Relationship Id="rId2" Type="http://schemas.openxmlformats.org/officeDocument/2006/relationships/oleObject" Target="../embeddings/oleObject455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57.bin"/><Relationship Id="rId5" Type="http://schemas.openxmlformats.org/officeDocument/2006/relationships/image" Target="../media/image631.wmf"/><Relationship Id="rId10" Type="http://schemas.openxmlformats.org/officeDocument/2006/relationships/image" Target="../media/image343.png"/><Relationship Id="rId4" Type="http://schemas.openxmlformats.org/officeDocument/2006/relationships/oleObject" Target="../embeddings/oleObject456.bin"/><Relationship Id="rId9" Type="http://schemas.openxmlformats.org/officeDocument/2006/relationships/image" Target="../media/image959.wmf"/></Relationships>
</file>

<file path=ppt/slides/_rels/slide1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7.wmf"/><Relationship Id="rId13" Type="http://schemas.openxmlformats.org/officeDocument/2006/relationships/oleObject" Target="../embeddings/oleObject713.bin"/><Relationship Id="rId3" Type="http://schemas.openxmlformats.org/officeDocument/2006/relationships/oleObject" Target="../embeddings/oleObject712.bin"/><Relationship Id="rId7" Type="http://schemas.openxmlformats.org/officeDocument/2006/relationships/oleObject" Target="../embeddings/oleObject703.bin"/><Relationship Id="rId12" Type="http://schemas.openxmlformats.org/officeDocument/2006/relationships/image" Target="../media/image979.wmf"/><Relationship Id="rId2" Type="http://schemas.openxmlformats.org/officeDocument/2006/relationships/image" Target="../media/image9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6.wmf"/><Relationship Id="rId11" Type="http://schemas.openxmlformats.org/officeDocument/2006/relationships/oleObject" Target="../embeddings/oleObject705.bin"/><Relationship Id="rId5" Type="http://schemas.openxmlformats.org/officeDocument/2006/relationships/oleObject" Target="../embeddings/oleObject702.bin"/><Relationship Id="rId10" Type="http://schemas.openxmlformats.org/officeDocument/2006/relationships/image" Target="../media/image978.wmf"/><Relationship Id="rId4" Type="http://schemas.openxmlformats.org/officeDocument/2006/relationships/image" Target="../media/image998.wmf"/><Relationship Id="rId9" Type="http://schemas.openxmlformats.org/officeDocument/2006/relationships/oleObject" Target="../embeddings/oleObject704.bin"/><Relationship Id="rId14" Type="http://schemas.openxmlformats.org/officeDocument/2006/relationships/image" Target="../media/image999.wmf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0.wmf"/><Relationship Id="rId2" Type="http://schemas.openxmlformats.org/officeDocument/2006/relationships/oleObject" Target="../embeddings/oleObject714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6.wmf"/><Relationship Id="rId4" Type="http://schemas.openxmlformats.org/officeDocument/2006/relationships/oleObject" Target="../embeddings/oleObject663.bin"/></Relationships>
</file>

<file path=ppt/slides/_rels/slide1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3.wmf"/><Relationship Id="rId13" Type="http://schemas.openxmlformats.org/officeDocument/2006/relationships/image" Target="../media/image1006.png"/><Relationship Id="rId3" Type="http://schemas.openxmlformats.org/officeDocument/2006/relationships/oleObject" Target="../embeddings/oleObject715.bin"/><Relationship Id="rId7" Type="http://schemas.openxmlformats.org/officeDocument/2006/relationships/oleObject" Target="../embeddings/oleObject717.bin"/><Relationship Id="rId12" Type="http://schemas.openxmlformats.org/officeDocument/2006/relationships/image" Target="../media/image1005.w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2.wmf"/><Relationship Id="rId11" Type="http://schemas.openxmlformats.org/officeDocument/2006/relationships/oleObject" Target="../embeddings/oleObject719.bin"/><Relationship Id="rId5" Type="http://schemas.openxmlformats.org/officeDocument/2006/relationships/oleObject" Target="../embeddings/oleObject716.bin"/><Relationship Id="rId10" Type="http://schemas.openxmlformats.org/officeDocument/2006/relationships/image" Target="../media/image1004.wmf"/><Relationship Id="rId4" Type="http://schemas.openxmlformats.org/officeDocument/2006/relationships/image" Target="../media/image1001.wmf"/><Relationship Id="rId9" Type="http://schemas.openxmlformats.org/officeDocument/2006/relationships/oleObject" Target="../embeddings/oleObject718.bin"/><Relationship Id="rId14" Type="http://schemas.openxmlformats.org/officeDocument/2006/relationships/image" Target="../media/image1007.jpeg"/></Relationships>
</file>

<file path=ppt/slides/_rels/slide1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2.bin"/><Relationship Id="rId3" Type="http://schemas.openxmlformats.org/officeDocument/2006/relationships/image" Target="../media/image1008.wmf"/><Relationship Id="rId7" Type="http://schemas.openxmlformats.org/officeDocument/2006/relationships/image" Target="../media/image1009.wmf"/><Relationship Id="rId12" Type="http://schemas.openxmlformats.org/officeDocument/2006/relationships/image" Target="../media/image1013.png"/><Relationship Id="rId2" Type="http://schemas.openxmlformats.org/officeDocument/2006/relationships/oleObject" Target="../embeddings/oleObject72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21.bin"/><Relationship Id="rId11" Type="http://schemas.openxmlformats.org/officeDocument/2006/relationships/image" Target="../media/image1012.png"/><Relationship Id="rId5" Type="http://schemas.openxmlformats.org/officeDocument/2006/relationships/image" Target="../media/image1004.wmf"/><Relationship Id="rId10" Type="http://schemas.openxmlformats.org/officeDocument/2006/relationships/image" Target="../media/image1011.png"/><Relationship Id="rId4" Type="http://schemas.openxmlformats.org/officeDocument/2006/relationships/oleObject" Target="../embeddings/oleObject718.bin"/><Relationship Id="rId9" Type="http://schemas.openxmlformats.org/officeDocument/2006/relationships/image" Target="../media/image1010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image" Target="../media/image118.wmf"/><Relationship Id="rId18" Type="http://schemas.openxmlformats.org/officeDocument/2006/relationships/oleObject" Target="../embeddings/oleObject82.bin"/><Relationship Id="rId26" Type="http://schemas.openxmlformats.org/officeDocument/2006/relationships/oleObject" Target="../embeddings/oleObject86.bin"/><Relationship Id="rId3" Type="http://schemas.openxmlformats.org/officeDocument/2006/relationships/image" Target="../media/image113.wmf"/><Relationship Id="rId21" Type="http://schemas.openxmlformats.org/officeDocument/2006/relationships/image" Target="../media/image122.wmf"/><Relationship Id="rId7" Type="http://schemas.openxmlformats.org/officeDocument/2006/relationships/image" Target="../media/image115.wmf"/><Relationship Id="rId12" Type="http://schemas.openxmlformats.org/officeDocument/2006/relationships/oleObject" Target="../embeddings/oleObject79.bin"/><Relationship Id="rId17" Type="http://schemas.openxmlformats.org/officeDocument/2006/relationships/image" Target="../media/image120.wmf"/><Relationship Id="rId25" Type="http://schemas.openxmlformats.org/officeDocument/2006/relationships/image" Target="../media/image124.wmf"/><Relationship Id="rId2" Type="http://schemas.openxmlformats.org/officeDocument/2006/relationships/oleObject" Target="../embeddings/oleObject74.bin"/><Relationship Id="rId16" Type="http://schemas.openxmlformats.org/officeDocument/2006/relationships/oleObject" Target="../embeddings/oleObject81.bin"/><Relationship Id="rId20" Type="http://schemas.openxmlformats.org/officeDocument/2006/relationships/oleObject" Target="../embeddings/oleObject83.bin"/><Relationship Id="rId29" Type="http://schemas.openxmlformats.org/officeDocument/2006/relationships/image" Target="../media/image126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117.wmf"/><Relationship Id="rId24" Type="http://schemas.openxmlformats.org/officeDocument/2006/relationships/oleObject" Target="../embeddings/oleObject85.bin"/><Relationship Id="rId32" Type="http://schemas.openxmlformats.org/officeDocument/2006/relationships/image" Target="../media/image127.wmf"/><Relationship Id="rId5" Type="http://schemas.openxmlformats.org/officeDocument/2006/relationships/image" Target="../media/image114.wmf"/><Relationship Id="rId15" Type="http://schemas.openxmlformats.org/officeDocument/2006/relationships/image" Target="../media/image119.wmf"/><Relationship Id="rId23" Type="http://schemas.openxmlformats.org/officeDocument/2006/relationships/image" Target="../media/image123.wmf"/><Relationship Id="rId28" Type="http://schemas.openxmlformats.org/officeDocument/2006/relationships/oleObject" Target="../embeddings/oleObject87.bin"/><Relationship Id="rId10" Type="http://schemas.openxmlformats.org/officeDocument/2006/relationships/oleObject" Target="../embeddings/oleObject78.bin"/><Relationship Id="rId19" Type="http://schemas.openxmlformats.org/officeDocument/2006/relationships/image" Target="../media/image121.wmf"/><Relationship Id="rId31" Type="http://schemas.openxmlformats.org/officeDocument/2006/relationships/oleObject" Target="../embeddings/oleObject88.bin"/><Relationship Id="rId4" Type="http://schemas.openxmlformats.org/officeDocument/2006/relationships/oleObject" Target="../embeddings/oleObject75.bin"/><Relationship Id="rId9" Type="http://schemas.openxmlformats.org/officeDocument/2006/relationships/image" Target="../media/image116.wmf"/><Relationship Id="rId14" Type="http://schemas.openxmlformats.org/officeDocument/2006/relationships/oleObject" Target="../embeddings/oleObject80.bin"/><Relationship Id="rId22" Type="http://schemas.openxmlformats.org/officeDocument/2006/relationships/oleObject" Target="../embeddings/oleObject84.bin"/><Relationship Id="rId27" Type="http://schemas.openxmlformats.org/officeDocument/2006/relationships/image" Target="../media/image125.wmf"/><Relationship Id="rId30" Type="http://schemas.openxmlformats.org/officeDocument/2006/relationships/image" Target="../media/image105.png"/></Relationships>
</file>

<file path=ppt/slides/_rels/slide1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5.bin"/><Relationship Id="rId13" Type="http://schemas.openxmlformats.org/officeDocument/2006/relationships/image" Target="../media/image1018.wmf"/><Relationship Id="rId3" Type="http://schemas.openxmlformats.org/officeDocument/2006/relationships/image" Target="../media/image1007.jpeg"/><Relationship Id="rId7" Type="http://schemas.openxmlformats.org/officeDocument/2006/relationships/image" Target="../media/image1015.wmf"/><Relationship Id="rId12" Type="http://schemas.openxmlformats.org/officeDocument/2006/relationships/oleObject" Target="../embeddings/oleObject727.bin"/><Relationship Id="rId17" Type="http://schemas.openxmlformats.org/officeDocument/2006/relationships/image" Target="../media/image104.png"/><Relationship Id="rId2" Type="http://schemas.openxmlformats.org/officeDocument/2006/relationships/hyperlink" Target="https://pubs.acs.org/doi/10.1021/acs.jctc.8b01195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24.bin"/><Relationship Id="rId11" Type="http://schemas.openxmlformats.org/officeDocument/2006/relationships/image" Target="../media/image1017.wmf"/><Relationship Id="rId5" Type="http://schemas.openxmlformats.org/officeDocument/2006/relationships/image" Target="../media/image1014.wmf"/><Relationship Id="rId15" Type="http://schemas.openxmlformats.org/officeDocument/2006/relationships/image" Target="../media/image1019.wmf"/><Relationship Id="rId10" Type="http://schemas.openxmlformats.org/officeDocument/2006/relationships/oleObject" Target="../embeddings/oleObject726.bin"/><Relationship Id="rId4" Type="http://schemas.openxmlformats.org/officeDocument/2006/relationships/oleObject" Target="../embeddings/oleObject723.bin"/><Relationship Id="rId9" Type="http://schemas.openxmlformats.org/officeDocument/2006/relationships/image" Target="../media/image1016.wmf"/><Relationship Id="rId14" Type="http://schemas.openxmlformats.org/officeDocument/2006/relationships/oleObject" Target="../embeddings/oleObject728.bin"/></Relationships>
</file>

<file path=ppt/slides/_rels/slide1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1.bin"/><Relationship Id="rId13" Type="http://schemas.openxmlformats.org/officeDocument/2006/relationships/oleObject" Target="../embeddings/oleObject126.bin"/><Relationship Id="rId3" Type="http://schemas.openxmlformats.org/officeDocument/2006/relationships/image" Target="../media/image1020.wmf"/><Relationship Id="rId7" Type="http://schemas.openxmlformats.org/officeDocument/2006/relationships/image" Target="../media/image169.wmf"/><Relationship Id="rId12" Type="http://schemas.openxmlformats.org/officeDocument/2006/relationships/image" Target="../media/image496.jpeg"/><Relationship Id="rId2" Type="http://schemas.openxmlformats.org/officeDocument/2006/relationships/oleObject" Target="../embeddings/oleObject729.bin"/><Relationship Id="rId16" Type="http://schemas.openxmlformats.org/officeDocument/2006/relationships/image" Target="../media/image1023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24.bin"/><Relationship Id="rId11" Type="http://schemas.openxmlformats.org/officeDocument/2006/relationships/hyperlink" Target="http://ja.wikipedia.org/wiki/%E3%83%95%E3%82%A1%E3%82%A4%E3%83%AB:Anthony_James_Leggett.jpg" TargetMode="External"/><Relationship Id="rId5" Type="http://schemas.openxmlformats.org/officeDocument/2006/relationships/image" Target="../media/image1021.wmf"/><Relationship Id="rId15" Type="http://schemas.openxmlformats.org/officeDocument/2006/relationships/oleObject" Target="../embeddings/oleObject732.bin"/><Relationship Id="rId10" Type="http://schemas.openxmlformats.org/officeDocument/2006/relationships/image" Target="../media/image171.jpeg"/><Relationship Id="rId4" Type="http://schemas.openxmlformats.org/officeDocument/2006/relationships/oleObject" Target="../embeddings/oleObject730.bin"/><Relationship Id="rId9" Type="http://schemas.openxmlformats.org/officeDocument/2006/relationships/image" Target="../media/image1022.wmf"/><Relationship Id="rId14" Type="http://schemas.openxmlformats.org/officeDocument/2006/relationships/image" Target="../media/image172.wmf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1007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3.bin"/><Relationship Id="rId7" Type="http://schemas.openxmlformats.org/officeDocument/2006/relationships/image" Target="../media/image1028.png"/><Relationship Id="rId2" Type="http://schemas.openxmlformats.org/officeDocument/2006/relationships/image" Target="../media/image10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7.png"/><Relationship Id="rId5" Type="http://schemas.openxmlformats.org/officeDocument/2006/relationships/image" Target="../media/image1026.png"/><Relationship Id="rId4" Type="http://schemas.openxmlformats.org/officeDocument/2006/relationships/image" Target="../media/image1025.wmf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0.png"/><Relationship Id="rId2" Type="http://schemas.openxmlformats.org/officeDocument/2006/relationships/image" Target="../media/image10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1.wmf"/><Relationship Id="rId5" Type="http://schemas.openxmlformats.org/officeDocument/2006/relationships/oleObject" Target="../embeddings/oleObject734.bin"/><Relationship Id="rId4" Type="http://schemas.openxmlformats.org/officeDocument/2006/relationships/image" Target="../media/image1007.jpe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1032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4.png"/><Relationship Id="rId2" Type="http://schemas.openxmlformats.org/officeDocument/2006/relationships/image" Target="../media/image10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5.wmf"/><Relationship Id="rId5" Type="http://schemas.openxmlformats.org/officeDocument/2006/relationships/oleObject" Target="../embeddings/oleObject735.bin"/><Relationship Id="rId4" Type="http://schemas.openxmlformats.org/officeDocument/2006/relationships/hyperlink" Target="https://pubs.acs.org/doi/10.1021/acs.jctc.8b01195" TargetMode="External"/></Relationships>
</file>

<file path=ppt/slides/_rels/slide177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78/073802/" TargetMode="External"/><Relationship Id="rId3" Type="http://schemas.openxmlformats.org/officeDocument/2006/relationships/image" Target="../media/image1037.png"/><Relationship Id="rId7" Type="http://schemas.openxmlformats.org/officeDocument/2006/relationships/image" Target="../media/image1039.png"/><Relationship Id="rId2" Type="http://schemas.openxmlformats.org/officeDocument/2006/relationships/image" Target="../media/image1036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theochem.kuchem.kyoto-u.ac.jp/public/TM94JPSJ.pdf" TargetMode="External"/><Relationship Id="rId11" Type="http://schemas.openxmlformats.org/officeDocument/2006/relationships/image" Target="../media/image1041.png"/><Relationship Id="rId5" Type="http://schemas.openxmlformats.org/officeDocument/2006/relationships/hyperlink" Target="http://jpsj.ipap.jp/link?JPSJ/63/66" TargetMode="External"/><Relationship Id="rId10" Type="http://schemas.openxmlformats.org/officeDocument/2006/relationships/image" Target="../media/image1040.wmf"/><Relationship Id="rId4" Type="http://schemas.openxmlformats.org/officeDocument/2006/relationships/image" Target="../media/image1038.png"/><Relationship Id="rId9" Type="http://schemas.openxmlformats.org/officeDocument/2006/relationships/hyperlink" Target="http://dx.doi.org/10.1063/1.3428674" TargetMode="External"/></Relationships>
</file>

<file path=ppt/slides/_rels/slide1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oleObject" Target="../embeddings/oleObject17.bin"/><Relationship Id="rId3" Type="http://schemas.openxmlformats.org/officeDocument/2006/relationships/image" Target="../media/image42.png"/><Relationship Id="rId7" Type="http://schemas.openxmlformats.org/officeDocument/2006/relationships/image" Target="../media/image180.png"/><Relationship Id="rId12" Type="http://schemas.openxmlformats.org/officeDocument/2006/relationships/image" Target="../media/image46.wmf"/><Relationship Id="rId17" Type="http://schemas.openxmlformats.org/officeDocument/2006/relationships/image" Target="../media/image1043.png"/><Relationship Id="rId2" Type="http://schemas.openxmlformats.org/officeDocument/2006/relationships/notesSlide" Target="../notesSlides/notesSlide55.xml"/><Relationship Id="rId16" Type="http://schemas.openxmlformats.org/officeDocument/2006/relationships/image" Target="../media/image1042.png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16.bin"/><Relationship Id="rId5" Type="http://schemas.openxmlformats.org/officeDocument/2006/relationships/image" Target="../media/image33.png"/><Relationship Id="rId15" Type="http://schemas.openxmlformats.org/officeDocument/2006/relationships/image" Target="../media/image48.png"/><Relationship Id="rId10" Type="http://schemas.openxmlformats.org/officeDocument/2006/relationships/image" Target="../media/image45.wmf"/><Relationship Id="rId4" Type="http://schemas.openxmlformats.org/officeDocument/2006/relationships/image" Target="../media/image43.jpeg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47.wmf"/></Relationships>
</file>

<file path=ppt/slides/_rels/slide1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5.wmf"/><Relationship Id="rId3" Type="http://schemas.openxmlformats.org/officeDocument/2006/relationships/oleObject" Target="../embeddings/oleObject736.bin"/><Relationship Id="rId7" Type="http://schemas.openxmlformats.org/officeDocument/2006/relationships/hyperlink" Target="http://prola.aps.org/abstract/PRL/v85/i18/p3970_1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47.png"/><Relationship Id="rId4" Type="http://schemas.openxmlformats.org/officeDocument/2006/relationships/image" Target="../media/image1044.wmf"/><Relationship Id="rId9" Type="http://schemas.openxmlformats.org/officeDocument/2006/relationships/image" Target="../media/image104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image" Target="../media/image133.wmf"/><Relationship Id="rId18" Type="http://schemas.openxmlformats.org/officeDocument/2006/relationships/oleObject" Target="../embeddings/oleObject97.bin"/><Relationship Id="rId3" Type="http://schemas.openxmlformats.org/officeDocument/2006/relationships/image" Target="../media/image128.wmf"/><Relationship Id="rId21" Type="http://schemas.openxmlformats.org/officeDocument/2006/relationships/image" Target="../media/image137.wmf"/><Relationship Id="rId7" Type="http://schemas.openxmlformats.org/officeDocument/2006/relationships/image" Target="../media/image130.wmf"/><Relationship Id="rId12" Type="http://schemas.openxmlformats.org/officeDocument/2006/relationships/oleObject" Target="../embeddings/oleObject94.bin"/><Relationship Id="rId17" Type="http://schemas.openxmlformats.org/officeDocument/2006/relationships/image" Target="../media/image135.wmf"/><Relationship Id="rId25" Type="http://schemas.openxmlformats.org/officeDocument/2006/relationships/image" Target="../media/image139.wmf"/><Relationship Id="rId2" Type="http://schemas.openxmlformats.org/officeDocument/2006/relationships/oleObject" Target="../embeddings/oleObject89.bin"/><Relationship Id="rId16" Type="http://schemas.openxmlformats.org/officeDocument/2006/relationships/oleObject" Target="../embeddings/oleObject96.bin"/><Relationship Id="rId20" Type="http://schemas.openxmlformats.org/officeDocument/2006/relationships/oleObject" Target="../embeddings/oleObject9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91.bin"/><Relationship Id="rId11" Type="http://schemas.openxmlformats.org/officeDocument/2006/relationships/image" Target="../media/image132.wmf"/><Relationship Id="rId24" Type="http://schemas.openxmlformats.org/officeDocument/2006/relationships/oleObject" Target="../embeddings/oleObject100.bin"/><Relationship Id="rId5" Type="http://schemas.openxmlformats.org/officeDocument/2006/relationships/image" Target="../media/image129.wmf"/><Relationship Id="rId15" Type="http://schemas.openxmlformats.org/officeDocument/2006/relationships/image" Target="../media/image134.wmf"/><Relationship Id="rId23" Type="http://schemas.openxmlformats.org/officeDocument/2006/relationships/image" Target="../media/image138.wmf"/><Relationship Id="rId10" Type="http://schemas.openxmlformats.org/officeDocument/2006/relationships/oleObject" Target="../embeddings/oleObject93.bin"/><Relationship Id="rId19" Type="http://schemas.openxmlformats.org/officeDocument/2006/relationships/image" Target="../media/image136.wmf"/><Relationship Id="rId4" Type="http://schemas.openxmlformats.org/officeDocument/2006/relationships/oleObject" Target="../embeddings/oleObject90.bin"/><Relationship Id="rId9" Type="http://schemas.openxmlformats.org/officeDocument/2006/relationships/image" Target="../media/image131.wmf"/><Relationship Id="rId14" Type="http://schemas.openxmlformats.org/officeDocument/2006/relationships/oleObject" Target="../embeddings/oleObject95.bin"/><Relationship Id="rId22" Type="http://schemas.openxmlformats.org/officeDocument/2006/relationships/oleObject" Target="../embeddings/oleObject99.bin"/></Relationships>
</file>

<file path=ppt/slides/_rels/slide1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3.png"/><Relationship Id="rId13" Type="http://schemas.openxmlformats.org/officeDocument/2006/relationships/image" Target="../media/image1056.png"/><Relationship Id="rId3" Type="http://schemas.openxmlformats.org/officeDocument/2006/relationships/image" Target="../media/image1049.png"/><Relationship Id="rId7" Type="http://schemas.openxmlformats.org/officeDocument/2006/relationships/image" Target="../media/image1052.png"/><Relationship Id="rId12" Type="http://schemas.openxmlformats.org/officeDocument/2006/relationships/image" Target="../media/image1055.wmf"/><Relationship Id="rId17" Type="http://schemas.openxmlformats.org/officeDocument/2006/relationships/image" Target="../media/image1058.wmf"/><Relationship Id="rId2" Type="http://schemas.openxmlformats.org/officeDocument/2006/relationships/image" Target="../media/image1048.png"/><Relationship Id="rId16" Type="http://schemas.openxmlformats.org/officeDocument/2006/relationships/oleObject" Target="../embeddings/oleObject74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1.wmf"/><Relationship Id="rId11" Type="http://schemas.openxmlformats.org/officeDocument/2006/relationships/oleObject" Target="../embeddings/oleObject739.bin"/><Relationship Id="rId5" Type="http://schemas.openxmlformats.org/officeDocument/2006/relationships/oleObject" Target="../embeddings/oleObject737.bin"/><Relationship Id="rId15" Type="http://schemas.openxmlformats.org/officeDocument/2006/relationships/image" Target="../media/image1057.wmf"/><Relationship Id="rId10" Type="http://schemas.openxmlformats.org/officeDocument/2006/relationships/image" Target="../media/image1054.wmf"/><Relationship Id="rId4" Type="http://schemas.openxmlformats.org/officeDocument/2006/relationships/image" Target="../media/image1050.png"/><Relationship Id="rId9" Type="http://schemas.openxmlformats.org/officeDocument/2006/relationships/oleObject" Target="../embeddings/oleObject738.bin"/><Relationship Id="rId14" Type="http://schemas.openxmlformats.org/officeDocument/2006/relationships/oleObject" Target="../embeddings/oleObject740.bin"/></Relationships>
</file>

<file path=ppt/slides/_rels/slide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3.png"/><Relationship Id="rId13" Type="http://schemas.openxmlformats.org/officeDocument/2006/relationships/image" Target="../media/image892.wmf"/><Relationship Id="rId3" Type="http://schemas.openxmlformats.org/officeDocument/2006/relationships/image" Target="../media/image1059.wmf"/><Relationship Id="rId7" Type="http://schemas.openxmlformats.org/officeDocument/2006/relationships/image" Target="../media/image352.png"/><Relationship Id="rId12" Type="http://schemas.openxmlformats.org/officeDocument/2006/relationships/oleObject" Target="../embeddings/oleObject746.bin"/><Relationship Id="rId2" Type="http://schemas.openxmlformats.org/officeDocument/2006/relationships/oleObject" Target="../embeddings/oleObject74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44.bin"/><Relationship Id="rId11" Type="http://schemas.openxmlformats.org/officeDocument/2006/relationships/hyperlink" Target="http://publish.aps.org/abstract/RMP/v59/p1/" TargetMode="External"/><Relationship Id="rId5" Type="http://schemas.openxmlformats.org/officeDocument/2006/relationships/image" Target="../media/image1060.wmf"/><Relationship Id="rId10" Type="http://schemas.openxmlformats.org/officeDocument/2006/relationships/image" Target="../media/image1061.wmf"/><Relationship Id="rId4" Type="http://schemas.openxmlformats.org/officeDocument/2006/relationships/oleObject" Target="../embeddings/oleObject743.bin"/><Relationship Id="rId9" Type="http://schemas.openxmlformats.org/officeDocument/2006/relationships/oleObject" Target="../embeddings/oleObject745.bin"/></Relationships>
</file>

<file path=ppt/slides/_rels/slide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4.wmf"/><Relationship Id="rId13" Type="http://schemas.openxmlformats.org/officeDocument/2006/relationships/image" Target="../media/image1067.wmf"/><Relationship Id="rId18" Type="http://schemas.openxmlformats.org/officeDocument/2006/relationships/oleObject" Target="../embeddings/oleObject754.bin"/><Relationship Id="rId3" Type="http://schemas.openxmlformats.org/officeDocument/2006/relationships/oleObject" Target="../embeddings/oleObject747.bin"/><Relationship Id="rId21" Type="http://schemas.openxmlformats.org/officeDocument/2006/relationships/image" Target="../media/image1071.wmf"/><Relationship Id="rId7" Type="http://schemas.openxmlformats.org/officeDocument/2006/relationships/oleObject" Target="../embeddings/oleObject749.bin"/><Relationship Id="rId12" Type="http://schemas.openxmlformats.org/officeDocument/2006/relationships/oleObject" Target="../embeddings/oleObject751.bin"/><Relationship Id="rId17" Type="http://schemas.openxmlformats.org/officeDocument/2006/relationships/image" Target="../media/image1069.wmf"/><Relationship Id="rId2" Type="http://schemas.openxmlformats.org/officeDocument/2006/relationships/notesSlide" Target="../notesSlides/notesSlide57.xml"/><Relationship Id="rId16" Type="http://schemas.openxmlformats.org/officeDocument/2006/relationships/oleObject" Target="../embeddings/oleObject753.bin"/><Relationship Id="rId20" Type="http://schemas.openxmlformats.org/officeDocument/2006/relationships/oleObject" Target="../embeddings/oleObject75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3.wmf"/><Relationship Id="rId11" Type="http://schemas.openxmlformats.org/officeDocument/2006/relationships/image" Target="../media/image1066.wmf"/><Relationship Id="rId5" Type="http://schemas.openxmlformats.org/officeDocument/2006/relationships/oleObject" Target="../embeddings/oleObject748.bin"/><Relationship Id="rId15" Type="http://schemas.openxmlformats.org/officeDocument/2006/relationships/image" Target="../media/image1068.wmf"/><Relationship Id="rId23" Type="http://schemas.openxmlformats.org/officeDocument/2006/relationships/image" Target="../media/image1072.wmf"/><Relationship Id="rId10" Type="http://schemas.openxmlformats.org/officeDocument/2006/relationships/oleObject" Target="../embeddings/oleObject750.bin"/><Relationship Id="rId19" Type="http://schemas.openxmlformats.org/officeDocument/2006/relationships/image" Target="../media/image1070.wmf"/><Relationship Id="rId4" Type="http://schemas.openxmlformats.org/officeDocument/2006/relationships/image" Target="../media/image1062.wmf"/><Relationship Id="rId9" Type="http://schemas.openxmlformats.org/officeDocument/2006/relationships/image" Target="../media/image1065.jpeg"/><Relationship Id="rId14" Type="http://schemas.openxmlformats.org/officeDocument/2006/relationships/oleObject" Target="../embeddings/oleObject752.bin"/><Relationship Id="rId22" Type="http://schemas.openxmlformats.org/officeDocument/2006/relationships/oleObject" Target="../embeddings/oleObject756.bin"/></Relationships>
</file>

<file path=ppt/slides/_rels/slide18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0.bin"/><Relationship Id="rId13" Type="http://schemas.openxmlformats.org/officeDocument/2006/relationships/image" Target="../media/image1078.wmf"/><Relationship Id="rId3" Type="http://schemas.openxmlformats.org/officeDocument/2006/relationships/image" Target="../media/image1073.wmf"/><Relationship Id="rId7" Type="http://schemas.openxmlformats.org/officeDocument/2006/relationships/image" Target="../media/image1075.wmf"/><Relationship Id="rId12" Type="http://schemas.openxmlformats.org/officeDocument/2006/relationships/oleObject" Target="../embeddings/oleObject762.bin"/><Relationship Id="rId2" Type="http://schemas.openxmlformats.org/officeDocument/2006/relationships/oleObject" Target="../embeddings/oleObject757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759.bin"/><Relationship Id="rId11" Type="http://schemas.openxmlformats.org/officeDocument/2006/relationships/image" Target="../media/image1077.wmf"/><Relationship Id="rId5" Type="http://schemas.openxmlformats.org/officeDocument/2006/relationships/image" Target="../media/image1074.wmf"/><Relationship Id="rId15" Type="http://schemas.openxmlformats.org/officeDocument/2006/relationships/image" Target="../media/image1079.wmf"/><Relationship Id="rId10" Type="http://schemas.openxmlformats.org/officeDocument/2006/relationships/oleObject" Target="../embeddings/oleObject761.bin"/><Relationship Id="rId4" Type="http://schemas.openxmlformats.org/officeDocument/2006/relationships/oleObject" Target="../embeddings/oleObject758.bin"/><Relationship Id="rId9" Type="http://schemas.openxmlformats.org/officeDocument/2006/relationships/image" Target="../media/image1076.wmf"/><Relationship Id="rId14" Type="http://schemas.openxmlformats.org/officeDocument/2006/relationships/oleObject" Target="../embeddings/oleObject763.bin"/></Relationships>
</file>

<file path=ppt/slides/_rels/slide1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4.png"/><Relationship Id="rId13" Type="http://schemas.openxmlformats.org/officeDocument/2006/relationships/oleObject" Target="../embeddings/oleObject769.bin"/><Relationship Id="rId18" Type="http://schemas.openxmlformats.org/officeDocument/2006/relationships/image" Target="../media/image1086.wmf"/><Relationship Id="rId3" Type="http://schemas.openxmlformats.org/officeDocument/2006/relationships/image" Target="../media/image1080.wmf"/><Relationship Id="rId7" Type="http://schemas.openxmlformats.org/officeDocument/2006/relationships/image" Target="../media/image1082.wmf"/><Relationship Id="rId12" Type="http://schemas.openxmlformats.org/officeDocument/2006/relationships/image" Target="../media/image1083.wmf"/><Relationship Id="rId17" Type="http://schemas.openxmlformats.org/officeDocument/2006/relationships/oleObject" Target="../embeddings/oleObject771.bin"/><Relationship Id="rId2" Type="http://schemas.openxmlformats.org/officeDocument/2006/relationships/oleObject" Target="../embeddings/oleObject764.bin"/><Relationship Id="rId16" Type="http://schemas.openxmlformats.org/officeDocument/2006/relationships/image" Target="../media/image1085.wmf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766.bin"/><Relationship Id="rId11" Type="http://schemas.openxmlformats.org/officeDocument/2006/relationships/oleObject" Target="../embeddings/oleObject768.bin"/><Relationship Id="rId5" Type="http://schemas.openxmlformats.org/officeDocument/2006/relationships/image" Target="../media/image1081.wmf"/><Relationship Id="rId15" Type="http://schemas.openxmlformats.org/officeDocument/2006/relationships/oleObject" Target="../embeddings/oleObject770.bin"/><Relationship Id="rId10" Type="http://schemas.openxmlformats.org/officeDocument/2006/relationships/image" Target="../media/image865.wmf"/><Relationship Id="rId4" Type="http://schemas.openxmlformats.org/officeDocument/2006/relationships/oleObject" Target="../embeddings/oleObject765.bin"/><Relationship Id="rId9" Type="http://schemas.openxmlformats.org/officeDocument/2006/relationships/oleObject" Target="../embeddings/oleObject767.bin"/><Relationship Id="rId14" Type="http://schemas.openxmlformats.org/officeDocument/2006/relationships/image" Target="../media/image1084.wmf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5.bin"/><Relationship Id="rId13" Type="http://schemas.openxmlformats.org/officeDocument/2006/relationships/hyperlink" Target="http://jpsj.ipap.jp/link?JPSJ/78/073802/" TargetMode="External"/><Relationship Id="rId3" Type="http://schemas.openxmlformats.org/officeDocument/2006/relationships/image" Target="../media/image1087.wmf"/><Relationship Id="rId7" Type="http://schemas.openxmlformats.org/officeDocument/2006/relationships/image" Target="../media/image1089.wmf"/><Relationship Id="rId12" Type="http://schemas.openxmlformats.org/officeDocument/2006/relationships/hyperlink" Target="http://theochem.kuchem.kyoto-u.ac.jp/public/TM94JPSJ.pdf" TargetMode="External"/><Relationship Id="rId2" Type="http://schemas.openxmlformats.org/officeDocument/2006/relationships/oleObject" Target="../embeddings/oleObject77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74.bin"/><Relationship Id="rId11" Type="http://schemas.openxmlformats.org/officeDocument/2006/relationships/hyperlink" Target="http://jpsj.ipap.jp/link?JPSJ/63/66" TargetMode="External"/><Relationship Id="rId5" Type="http://schemas.openxmlformats.org/officeDocument/2006/relationships/image" Target="../media/image1088.wmf"/><Relationship Id="rId10" Type="http://schemas.openxmlformats.org/officeDocument/2006/relationships/image" Target="../media/image441.png"/><Relationship Id="rId4" Type="http://schemas.openxmlformats.org/officeDocument/2006/relationships/oleObject" Target="../embeddings/oleObject773.bin"/><Relationship Id="rId9" Type="http://schemas.openxmlformats.org/officeDocument/2006/relationships/image" Target="../media/image1090.wmf"/></Relationships>
</file>

<file path=ppt/slides/_rels/slide1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7.png"/><Relationship Id="rId13" Type="http://schemas.openxmlformats.org/officeDocument/2006/relationships/oleObject" Target="../embeddings/oleObject776.bin"/><Relationship Id="rId3" Type="http://schemas.openxmlformats.org/officeDocument/2006/relationships/image" Target="../media/image1092.png"/><Relationship Id="rId7" Type="http://schemas.openxmlformats.org/officeDocument/2006/relationships/image" Target="../media/image1096.png"/><Relationship Id="rId12" Type="http://schemas.openxmlformats.org/officeDocument/2006/relationships/image" Target="../media/image1100.png"/><Relationship Id="rId2" Type="http://schemas.openxmlformats.org/officeDocument/2006/relationships/image" Target="../media/image10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5.png"/><Relationship Id="rId11" Type="http://schemas.openxmlformats.org/officeDocument/2006/relationships/image" Target="../media/image1099.png"/><Relationship Id="rId5" Type="http://schemas.openxmlformats.org/officeDocument/2006/relationships/image" Target="../media/image1094.png"/><Relationship Id="rId10" Type="http://schemas.openxmlformats.org/officeDocument/2006/relationships/image" Target="../media/image1098.png"/><Relationship Id="rId4" Type="http://schemas.openxmlformats.org/officeDocument/2006/relationships/image" Target="../media/image1093.png"/><Relationship Id="rId9" Type="http://schemas.openxmlformats.org/officeDocument/2006/relationships/hyperlink" Target="http://jpsj.ipap.jp/link?JPSJ/78/073802/" TargetMode="External"/><Relationship Id="rId14" Type="http://schemas.openxmlformats.org/officeDocument/2006/relationships/image" Target="../media/image1101.wmf"/></Relationships>
</file>

<file path=ppt/slides/_rels/slide1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5.png"/><Relationship Id="rId3" Type="http://schemas.openxmlformats.org/officeDocument/2006/relationships/image" Target="../media/image1092.png"/><Relationship Id="rId7" Type="http://schemas.openxmlformats.org/officeDocument/2006/relationships/image" Target="../media/image1104.png"/><Relationship Id="rId2" Type="http://schemas.openxmlformats.org/officeDocument/2006/relationships/image" Target="../media/image10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3.png"/><Relationship Id="rId5" Type="http://schemas.openxmlformats.org/officeDocument/2006/relationships/image" Target="../media/image1102.png"/><Relationship Id="rId10" Type="http://schemas.openxmlformats.org/officeDocument/2006/relationships/hyperlink" Target="http://jpsj.ipap.jp/link?JPSJ/78/073802/" TargetMode="External"/><Relationship Id="rId4" Type="http://schemas.openxmlformats.org/officeDocument/2006/relationships/image" Target="../media/image1091.png"/><Relationship Id="rId9" Type="http://schemas.openxmlformats.org/officeDocument/2006/relationships/image" Target="../media/image888.png"/></Relationships>
</file>

<file path=ppt/slides/_rels/slide1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2.png"/><Relationship Id="rId13" Type="http://schemas.openxmlformats.org/officeDocument/2006/relationships/image" Target="../media/image1117.png"/><Relationship Id="rId18" Type="http://schemas.openxmlformats.org/officeDocument/2006/relationships/image" Target="../media/image1122.png"/><Relationship Id="rId3" Type="http://schemas.openxmlformats.org/officeDocument/2006/relationships/image" Target="../media/image1107.png"/><Relationship Id="rId21" Type="http://schemas.openxmlformats.org/officeDocument/2006/relationships/image" Target="../media/image1100.png"/><Relationship Id="rId7" Type="http://schemas.openxmlformats.org/officeDocument/2006/relationships/image" Target="../media/image1111.png"/><Relationship Id="rId12" Type="http://schemas.openxmlformats.org/officeDocument/2006/relationships/image" Target="../media/image1116.png"/><Relationship Id="rId17" Type="http://schemas.openxmlformats.org/officeDocument/2006/relationships/image" Target="../media/image1121.png"/><Relationship Id="rId2" Type="http://schemas.openxmlformats.org/officeDocument/2006/relationships/image" Target="../media/image1106.png"/><Relationship Id="rId16" Type="http://schemas.openxmlformats.org/officeDocument/2006/relationships/image" Target="../media/image1120.png"/><Relationship Id="rId20" Type="http://schemas.openxmlformats.org/officeDocument/2006/relationships/image" Target="../media/image11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0.png"/><Relationship Id="rId11" Type="http://schemas.openxmlformats.org/officeDocument/2006/relationships/image" Target="../media/image1115.png"/><Relationship Id="rId5" Type="http://schemas.openxmlformats.org/officeDocument/2006/relationships/image" Target="../media/image1109.png"/><Relationship Id="rId15" Type="http://schemas.openxmlformats.org/officeDocument/2006/relationships/image" Target="../media/image1119.png"/><Relationship Id="rId10" Type="http://schemas.openxmlformats.org/officeDocument/2006/relationships/image" Target="../media/image1114.png"/><Relationship Id="rId19" Type="http://schemas.openxmlformats.org/officeDocument/2006/relationships/hyperlink" Target="http://dx.doi.org/10.1063/1.3428674" TargetMode="External"/><Relationship Id="rId4" Type="http://schemas.openxmlformats.org/officeDocument/2006/relationships/image" Target="../media/image1108.png"/><Relationship Id="rId9" Type="http://schemas.openxmlformats.org/officeDocument/2006/relationships/image" Target="../media/image1113.png"/><Relationship Id="rId14" Type="http://schemas.openxmlformats.org/officeDocument/2006/relationships/image" Target="../media/image1118.png"/></Relationships>
</file>

<file path=ppt/slides/_rels/slide1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9.png"/><Relationship Id="rId13" Type="http://schemas.openxmlformats.org/officeDocument/2006/relationships/image" Target="../media/image1133.png"/><Relationship Id="rId3" Type="http://schemas.openxmlformats.org/officeDocument/2006/relationships/image" Target="../media/image1124.png"/><Relationship Id="rId7" Type="http://schemas.openxmlformats.org/officeDocument/2006/relationships/image" Target="../media/image1128.png"/><Relationship Id="rId12" Type="http://schemas.openxmlformats.org/officeDocument/2006/relationships/hyperlink" Target="http://dx.doi.org/10.1063/1.3428674" TargetMode="External"/><Relationship Id="rId2" Type="http://schemas.openxmlformats.org/officeDocument/2006/relationships/image" Target="../media/image10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7.png"/><Relationship Id="rId11" Type="http://schemas.openxmlformats.org/officeDocument/2006/relationships/image" Target="../media/image1132.png"/><Relationship Id="rId5" Type="http://schemas.openxmlformats.org/officeDocument/2006/relationships/image" Target="../media/image1126.png"/><Relationship Id="rId15" Type="http://schemas.openxmlformats.org/officeDocument/2006/relationships/image" Target="../media/image1134.png"/><Relationship Id="rId10" Type="http://schemas.openxmlformats.org/officeDocument/2006/relationships/image" Target="../media/image1131.png"/><Relationship Id="rId4" Type="http://schemas.openxmlformats.org/officeDocument/2006/relationships/image" Target="../media/image1125.png"/><Relationship Id="rId9" Type="http://schemas.openxmlformats.org/officeDocument/2006/relationships/image" Target="../media/image1130.png"/><Relationship Id="rId14" Type="http://schemas.openxmlformats.org/officeDocument/2006/relationships/image" Target="../media/image11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07/BF01645529" TargetMode="External"/><Relationship Id="rId3" Type="http://schemas.openxmlformats.org/officeDocument/2006/relationships/image" Target="../media/image140.wmf"/><Relationship Id="rId7" Type="http://schemas.openxmlformats.org/officeDocument/2006/relationships/hyperlink" Target="https://doi.org/10.1103/physrev.159.208" TargetMode="External"/><Relationship Id="rId2" Type="http://schemas.openxmlformats.org/officeDocument/2006/relationships/oleObject" Target="../embeddings/oleObject101.bin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link.springer.com/book/10.1007/978-3-662-03875-8" TargetMode="External"/><Relationship Id="rId5" Type="http://schemas.openxmlformats.org/officeDocument/2006/relationships/image" Target="../media/image141.wmf"/><Relationship Id="rId4" Type="http://schemas.openxmlformats.org/officeDocument/2006/relationships/oleObject" Target="../embeddings/oleObject102.bin"/><Relationship Id="rId9" Type="http://schemas.openxmlformats.org/officeDocument/2006/relationships/hyperlink" Target="https://doi.org/10.1007/BF01608389" TargetMode="Externa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7.bin"/><Relationship Id="rId2" Type="http://schemas.openxmlformats.org/officeDocument/2006/relationships/image" Target="../media/image1135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36.wmf"/></Relationships>
</file>

<file path=ppt/slides/_rels/slide1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0.wmf"/><Relationship Id="rId3" Type="http://schemas.openxmlformats.org/officeDocument/2006/relationships/oleObject" Target="../embeddings/oleObject778.bin"/><Relationship Id="rId7" Type="http://schemas.openxmlformats.org/officeDocument/2006/relationships/oleObject" Target="../embeddings/oleObject780.bin"/><Relationship Id="rId2" Type="http://schemas.openxmlformats.org/officeDocument/2006/relationships/image" Target="../media/image113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9.wmf"/><Relationship Id="rId5" Type="http://schemas.openxmlformats.org/officeDocument/2006/relationships/oleObject" Target="../embeddings/oleObject779.bin"/><Relationship Id="rId4" Type="http://schemas.openxmlformats.org/officeDocument/2006/relationships/image" Target="../media/image1138.wmf"/></Relationships>
</file>

<file path=ppt/slides/_rels/slide1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4.wmf"/><Relationship Id="rId3" Type="http://schemas.openxmlformats.org/officeDocument/2006/relationships/image" Target="../media/image1141.wmf"/><Relationship Id="rId7" Type="http://schemas.openxmlformats.org/officeDocument/2006/relationships/oleObject" Target="../embeddings/oleObject782.bin"/><Relationship Id="rId12" Type="http://schemas.openxmlformats.org/officeDocument/2006/relationships/image" Target="../media/image1146.wmf"/><Relationship Id="rId2" Type="http://schemas.openxmlformats.org/officeDocument/2006/relationships/oleObject" Target="../embeddings/oleObject780.bin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43.wmf"/><Relationship Id="rId11" Type="http://schemas.openxmlformats.org/officeDocument/2006/relationships/oleObject" Target="../embeddings/oleObject784.bin"/><Relationship Id="rId5" Type="http://schemas.openxmlformats.org/officeDocument/2006/relationships/oleObject" Target="../embeddings/oleObject781.bin"/><Relationship Id="rId10" Type="http://schemas.openxmlformats.org/officeDocument/2006/relationships/image" Target="../media/image1145.wmf"/><Relationship Id="rId4" Type="http://schemas.openxmlformats.org/officeDocument/2006/relationships/image" Target="../media/image1142.png"/><Relationship Id="rId9" Type="http://schemas.openxmlformats.org/officeDocument/2006/relationships/oleObject" Target="../embeddings/oleObject783.bin"/></Relationships>
</file>

<file path=ppt/slides/_rels/slide1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1.png"/><Relationship Id="rId3" Type="http://schemas.openxmlformats.org/officeDocument/2006/relationships/image" Target="../media/image1147.wmf"/><Relationship Id="rId7" Type="http://schemas.openxmlformats.org/officeDocument/2006/relationships/image" Target="../media/image1149.wmf"/><Relationship Id="rId2" Type="http://schemas.openxmlformats.org/officeDocument/2006/relationships/oleObject" Target="../embeddings/oleObject78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87.bin"/><Relationship Id="rId5" Type="http://schemas.openxmlformats.org/officeDocument/2006/relationships/image" Target="../media/image1148.wmf"/><Relationship Id="rId10" Type="http://schemas.openxmlformats.org/officeDocument/2006/relationships/image" Target="../media/image1150.wmf"/><Relationship Id="rId4" Type="http://schemas.openxmlformats.org/officeDocument/2006/relationships/oleObject" Target="../embeddings/oleObject786.bin"/><Relationship Id="rId9" Type="http://schemas.openxmlformats.org/officeDocument/2006/relationships/oleObject" Target="../embeddings/oleObject788.bin"/></Relationships>
</file>

<file path=ppt/slides/_rels/slide19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72.wmf"/><Relationship Id="rId18" Type="http://schemas.openxmlformats.org/officeDocument/2006/relationships/oleObject" Target="../embeddings/oleObject565.bin"/><Relationship Id="rId26" Type="http://schemas.openxmlformats.org/officeDocument/2006/relationships/oleObject" Target="../embeddings/oleObject789.bin"/><Relationship Id="rId39" Type="http://schemas.openxmlformats.org/officeDocument/2006/relationships/image" Target="../media/image785.wmf"/><Relationship Id="rId21" Type="http://schemas.openxmlformats.org/officeDocument/2006/relationships/image" Target="../media/image776.wmf"/><Relationship Id="rId34" Type="http://schemas.openxmlformats.org/officeDocument/2006/relationships/oleObject" Target="../embeddings/oleObject573.bin"/><Relationship Id="rId42" Type="http://schemas.openxmlformats.org/officeDocument/2006/relationships/oleObject" Target="../embeddings/oleObject577.bin"/><Relationship Id="rId47" Type="http://schemas.openxmlformats.org/officeDocument/2006/relationships/image" Target="../media/image789.wmf"/><Relationship Id="rId7" Type="http://schemas.openxmlformats.org/officeDocument/2006/relationships/image" Target="../media/image769.wmf"/><Relationship Id="rId2" Type="http://schemas.openxmlformats.org/officeDocument/2006/relationships/oleObject" Target="../embeddings/oleObject557.bin"/><Relationship Id="rId16" Type="http://schemas.openxmlformats.org/officeDocument/2006/relationships/oleObject" Target="../embeddings/oleObject564.bin"/><Relationship Id="rId29" Type="http://schemas.openxmlformats.org/officeDocument/2006/relationships/image" Target="../media/image78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59.bin"/><Relationship Id="rId11" Type="http://schemas.openxmlformats.org/officeDocument/2006/relationships/image" Target="../media/image771.wmf"/><Relationship Id="rId24" Type="http://schemas.openxmlformats.org/officeDocument/2006/relationships/oleObject" Target="../embeddings/oleObject568.bin"/><Relationship Id="rId32" Type="http://schemas.openxmlformats.org/officeDocument/2006/relationships/oleObject" Target="../embeddings/oleObject572.bin"/><Relationship Id="rId37" Type="http://schemas.openxmlformats.org/officeDocument/2006/relationships/image" Target="../media/image784.wmf"/><Relationship Id="rId40" Type="http://schemas.openxmlformats.org/officeDocument/2006/relationships/oleObject" Target="../embeddings/oleObject576.bin"/><Relationship Id="rId45" Type="http://schemas.openxmlformats.org/officeDocument/2006/relationships/image" Target="../media/image788.wmf"/><Relationship Id="rId5" Type="http://schemas.openxmlformats.org/officeDocument/2006/relationships/image" Target="../media/image768.wmf"/><Relationship Id="rId15" Type="http://schemas.openxmlformats.org/officeDocument/2006/relationships/image" Target="../media/image773.wmf"/><Relationship Id="rId23" Type="http://schemas.openxmlformats.org/officeDocument/2006/relationships/image" Target="../media/image777.wmf"/><Relationship Id="rId28" Type="http://schemas.openxmlformats.org/officeDocument/2006/relationships/oleObject" Target="../embeddings/oleObject570.bin"/><Relationship Id="rId36" Type="http://schemas.openxmlformats.org/officeDocument/2006/relationships/oleObject" Target="../embeddings/oleObject574.bin"/><Relationship Id="rId10" Type="http://schemas.openxmlformats.org/officeDocument/2006/relationships/oleObject" Target="../embeddings/oleObject561.bin"/><Relationship Id="rId19" Type="http://schemas.openxmlformats.org/officeDocument/2006/relationships/image" Target="../media/image775.wmf"/><Relationship Id="rId31" Type="http://schemas.openxmlformats.org/officeDocument/2006/relationships/image" Target="../media/image781.wmf"/><Relationship Id="rId44" Type="http://schemas.openxmlformats.org/officeDocument/2006/relationships/oleObject" Target="../embeddings/oleObject578.bin"/><Relationship Id="rId4" Type="http://schemas.openxmlformats.org/officeDocument/2006/relationships/oleObject" Target="../embeddings/oleObject558.bin"/><Relationship Id="rId9" Type="http://schemas.openxmlformats.org/officeDocument/2006/relationships/image" Target="../media/image770.wmf"/><Relationship Id="rId14" Type="http://schemas.openxmlformats.org/officeDocument/2006/relationships/oleObject" Target="../embeddings/oleObject563.bin"/><Relationship Id="rId22" Type="http://schemas.openxmlformats.org/officeDocument/2006/relationships/oleObject" Target="../embeddings/oleObject567.bin"/><Relationship Id="rId27" Type="http://schemas.openxmlformats.org/officeDocument/2006/relationships/image" Target="../media/image1151.wmf"/><Relationship Id="rId30" Type="http://schemas.openxmlformats.org/officeDocument/2006/relationships/oleObject" Target="../embeddings/oleObject571.bin"/><Relationship Id="rId35" Type="http://schemas.openxmlformats.org/officeDocument/2006/relationships/image" Target="../media/image783.wmf"/><Relationship Id="rId43" Type="http://schemas.openxmlformats.org/officeDocument/2006/relationships/image" Target="../media/image787.wmf"/><Relationship Id="rId8" Type="http://schemas.openxmlformats.org/officeDocument/2006/relationships/oleObject" Target="../embeddings/oleObject560.bin"/><Relationship Id="rId3" Type="http://schemas.openxmlformats.org/officeDocument/2006/relationships/image" Target="../media/image767.wmf"/><Relationship Id="rId12" Type="http://schemas.openxmlformats.org/officeDocument/2006/relationships/oleObject" Target="../embeddings/oleObject562.bin"/><Relationship Id="rId17" Type="http://schemas.openxmlformats.org/officeDocument/2006/relationships/image" Target="../media/image774.wmf"/><Relationship Id="rId25" Type="http://schemas.openxmlformats.org/officeDocument/2006/relationships/image" Target="../media/image778.wmf"/><Relationship Id="rId33" Type="http://schemas.openxmlformats.org/officeDocument/2006/relationships/image" Target="../media/image782.wmf"/><Relationship Id="rId38" Type="http://schemas.openxmlformats.org/officeDocument/2006/relationships/oleObject" Target="../embeddings/oleObject575.bin"/><Relationship Id="rId46" Type="http://schemas.openxmlformats.org/officeDocument/2006/relationships/oleObject" Target="../embeddings/oleObject579.bin"/><Relationship Id="rId20" Type="http://schemas.openxmlformats.org/officeDocument/2006/relationships/oleObject" Target="../embeddings/oleObject566.bin"/><Relationship Id="rId41" Type="http://schemas.openxmlformats.org/officeDocument/2006/relationships/image" Target="../media/image786.wmf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2.emf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4.png"/><Relationship Id="rId2" Type="http://schemas.openxmlformats.org/officeDocument/2006/relationships/image" Target="../media/image115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25.jpeg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6.png"/><Relationship Id="rId2" Type="http://schemas.openxmlformats.org/officeDocument/2006/relationships/image" Target="../media/image11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58.png"/><Relationship Id="rId4" Type="http://schemas.openxmlformats.org/officeDocument/2006/relationships/image" Target="../media/image1157.png"/></Relationships>
</file>

<file path=ppt/slides/_rels/slide1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1.wmf"/><Relationship Id="rId13" Type="http://schemas.openxmlformats.org/officeDocument/2006/relationships/oleObject" Target="../embeddings/oleObject795.bin"/><Relationship Id="rId3" Type="http://schemas.openxmlformats.org/officeDocument/2006/relationships/oleObject" Target="../embeddings/oleObject790.bin"/><Relationship Id="rId7" Type="http://schemas.openxmlformats.org/officeDocument/2006/relationships/oleObject" Target="../embeddings/oleObject792.bin"/><Relationship Id="rId12" Type="http://schemas.openxmlformats.org/officeDocument/2006/relationships/image" Target="../media/image1163.w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0.wmf"/><Relationship Id="rId11" Type="http://schemas.openxmlformats.org/officeDocument/2006/relationships/oleObject" Target="../embeddings/oleObject794.bin"/><Relationship Id="rId5" Type="http://schemas.openxmlformats.org/officeDocument/2006/relationships/oleObject" Target="../embeddings/oleObject791.bin"/><Relationship Id="rId10" Type="http://schemas.openxmlformats.org/officeDocument/2006/relationships/image" Target="../media/image1162.wmf"/><Relationship Id="rId4" Type="http://schemas.openxmlformats.org/officeDocument/2006/relationships/image" Target="../media/image1159.wmf"/><Relationship Id="rId9" Type="http://schemas.openxmlformats.org/officeDocument/2006/relationships/oleObject" Target="../embeddings/oleObject793.bin"/><Relationship Id="rId14" Type="http://schemas.openxmlformats.org/officeDocument/2006/relationships/image" Target="../media/image1164.wmf"/></Relationships>
</file>

<file path=ppt/slides/_rels/slide1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7.wmf"/><Relationship Id="rId3" Type="http://schemas.openxmlformats.org/officeDocument/2006/relationships/image" Target="../media/image1165.wmf"/><Relationship Id="rId7" Type="http://schemas.openxmlformats.org/officeDocument/2006/relationships/oleObject" Target="../embeddings/oleObject798.bin"/><Relationship Id="rId12" Type="http://schemas.openxmlformats.org/officeDocument/2006/relationships/image" Target="../media/image1169.wmf"/><Relationship Id="rId2" Type="http://schemas.openxmlformats.org/officeDocument/2006/relationships/oleObject" Target="../embeddings/oleObject796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1.png"/><Relationship Id="rId11" Type="http://schemas.openxmlformats.org/officeDocument/2006/relationships/oleObject" Target="../embeddings/oleObject800.bin"/><Relationship Id="rId5" Type="http://schemas.openxmlformats.org/officeDocument/2006/relationships/image" Target="../media/image1166.wmf"/><Relationship Id="rId10" Type="http://schemas.openxmlformats.org/officeDocument/2006/relationships/image" Target="../media/image1168.wmf"/><Relationship Id="rId4" Type="http://schemas.openxmlformats.org/officeDocument/2006/relationships/oleObject" Target="../embeddings/oleObject797.bin"/><Relationship Id="rId9" Type="http://schemas.openxmlformats.org/officeDocument/2006/relationships/oleObject" Target="../embeddings/oleObject79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theochem.kuchem.kyoto-u.ac.jp/tanimura/Lectures/TanimuranFP.zip" TargetMode="External"/><Relationship Id="rId3" Type="http://schemas.openxmlformats.org/officeDocument/2006/relationships/hyperlink" Target="https://aip.scitation.org/doi/10.1063/5.0011599" TargetMode="External"/><Relationship Id="rId7" Type="http://schemas.openxmlformats.org/officeDocument/2006/relationships/hyperlink" Target="http://theochem.kuchem.kyoto-u.ac.jp/tanimura/Lectures/nonMarkovian092D.zip" TargetMode="External"/><Relationship Id="rId2" Type="http://schemas.openxmlformats.org/officeDocument/2006/relationships/hyperlink" Target="http://jpsj.ipap.jp/link?JPSJ/75/082001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heochem.kuchem.kyoto-u.ac.jp/public/nonMarkovian09.zip" TargetMode="External"/><Relationship Id="rId11" Type="http://schemas.openxmlformats.org/officeDocument/2006/relationships/hyperlink" Target="https://doi.org/10.1063/5.0232073" TargetMode="External"/><Relationship Id="rId5" Type="http://schemas.openxmlformats.org/officeDocument/2006/relationships/hyperlink" Target="http://theochem.kuchem.kyoto-u.ac.jp/public/GM2DNMR.zip" TargetMode="External"/><Relationship Id="rId10" Type="http://schemas.openxmlformats.org/officeDocument/2006/relationships/hyperlink" Target="https://doi.org/10.1063/5.0225607" TargetMode="External"/><Relationship Id="rId4" Type="http://schemas.openxmlformats.org/officeDocument/2006/relationships/hyperlink" Target="http://theochem.kuchem.kyoto-u.ac.jp/public/" TargetMode="External"/><Relationship Id="rId9" Type="http://schemas.openxmlformats.org/officeDocument/2006/relationships/hyperlink" Target="https://pubs.acs.org/doi/10.1021/acs.jctc.8b01195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6.bin"/><Relationship Id="rId13" Type="http://schemas.openxmlformats.org/officeDocument/2006/relationships/image" Target="../media/image135.wmf"/><Relationship Id="rId18" Type="http://schemas.openxmlformats.org/officeDocument/2006/relationships/oleObject" Target="../embeddings/oleObject109.bin"/><Relationship Id="rId3" Type="http://schemas.openxmlformats.org/officeDocument/2006/relationships/image" Target="../media/image142.wmf"/><Relationship Id="rId7" Type="http://schemas.openxmlformats.org/officeDocument/2006/relationships/image" Target="../media/image144.wmf"/><Relationship Id="rId12" Type="http://schemas.openxmlformats.org/officeDocument/2006/relationships/oleObject" Target="../embeddings/oleObject96.bin"/><Relationship Id="rId17" Type="http://schemas.openxmlformats.org/officeDocument/2006/relationships/image" Target="../media/image147.wmf"/><Relationship Id="rId2" Type="http://schemas.openxmlformats.org/officeDocument/2006/relationships/oleObject" Target="../embeddings/oleObject103.bin"/><Relationship Id="rId16" Type="http://schemas.openxmlformats.org/officeDocument/2006/relationships/oleObject" Target="../embeddings/oleObject10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5.bin"/><Relationship Id="rId11" Type="http://schemas.openxmlformats.org/officeDocument/2006/relationships/image" Target="../media/image146.wmf"/><Relationship Id="rId5" Type="http://schemas.openxmlformats.org/officeDocument/2006/relationships/image" Target="../media/image143.wmf"/><Relationship Id="rId15" Type="http://schemas.openxmlformats.org/officeDocument/2006/relationships/image" Target="../media/image136.wmf"/><Relationship Id="rId10" Type="http://schemas.openxmlformats.org/officeDocument/2006/relationships/oleObject" Target="../embeddings/oleObject107.bin"/><Relationship Id="rId19" Type="http://schemas.openxmlformats.org/officeDocument/2006/relationships/image" Target="../media/image148.wmf"/><Relationship Id="rId4" Type="http://schemas.openxmlformats.org/officeDocument/2006/relationships/oleObject" Target="../embeddings/oleObject104.bin"/><Relationship Id="rId9" Type="http://schemas.openxmlformats.org/officeDocument/2006/relationships/image" Target="../media/image145.wmf"/><Relationship Id="rId14" Type="http://schemas.openxmlformats.org/officeDocument/2006/relationships/oleObject" Target="../embeddings/oleObject97.bin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822043" TargetMode="External"/><Relationship Id="rId2" Type="http://schemas.openxmlformats.org/officeDocument/2006/relationships/hyperlink" Target="http://dx.doi.org/10.1088/1367-2630/15/9/095020" TargetMode="External"/><Relationship Id="rId1" Type="http://schemas.openxmlformats.org/officeDocument/2006/relationships/slideLayout" Target="../slideLayouts/slideLayout13.xml"/></Relationships>
</file>

<file path=ppt/slides/_rels/slide20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5.bin"/><Relationship Id="rId13" Type="http://schemas.openxmlformats.org/officeDocument/2006/relationships/image" Target="../media/image1170.jpeg"/><Relationship Id="rId3" Type="http://schemas.openxmlformats.org/officeDocument/2006/relationships/image" Target="../media/image343.png"/><Relationship Id="rId7" Type="http://schemas.openxmlformats.org/officeDocument/2006/relationships/image" Target="../media/image629.wmf"/><Relationship Id="rId12" Type="http://schemas.openxmlformats.org/officeDocument/2006/relationships/image" Target="../media/image350.w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54.bin"/><Relationship Id="rId11" Type="http://schemas.openxmlformats.org/officeDocument/2006/relationships/oleObject" Target="../embeddings/oleObject257.bin"/><Relationship Id="rId5" Type="http://schemas.openxmlformats.org/officeDocument/2006/relationships/image" Target="../media/image345.wmf"/><Relationship Id="rId10" Type="http://schemas.openxmlformats.org/officeDocument/2006/relationships/hyperlink" Target="http://aip.scitation.org/doi/full/10.1063/1.4890441" TargetMode="External"/><Relationship Id="rId4" Type="http://schemas.openxmlformats.org/officeDocument/2006/relationships/oleObject" Target="../embeddings/oleObject252.bin"/><Relationship Id="rId9" Type="http://schemas.openxmlformats.org/officeDocument/2006/relationships/image" Target="../media/image348.wmf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2.emf"/><Relationship Id="rId7" Type="http://schemas.openxmlformats.org/officeDocument/2006/relationships/image" Target="../media/image1170.jpeg"/><Relationship Id="rId2" Type="http://schemas.openxmlformats.org/officeDocument/2006/relationships/image" Target="../media/image117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4.emf"/><Relationship Id="rId5" Type="http://schemas.openxmlformats.org/officeDocument/2006/relationships/oleObject" Target="../embeddings/oleObject801.bin"/><Relationship Id="rId4" Type="http://schemas.openxmlformats.org/officeDocument/2006/relationships/image" Target="../media/image1173.emf"/></Relationships>
</file>

<file path=ppt/slides/_rels/slide2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9.jpeg"/><Relationship Id="rId3" Type="http://schemas.openxmlformats.org/officeDocument/2006/relationships/image" Target="../media/image1175.emf"/><Relationship Id="rId7" Type="http://schemas.openxmlformats.org/officeDocument/2006/relationships/image" Target="../media/image1178.emf"/><Relationship Id="rId2" Type="http://schemas.openxmlformats.org/officeDocument/2006/relationships/oleObject" Target="../embeddings/oleObject80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7.emf"/><Relationship Id="rId5" Type="http://schemas.openxmlformats.org/officeDocument/2006/relationships/image" Target="../media/image1176.emf"/><Relationship Id="rId4" Type="http://schemas.openxmlformats.org/officeDocument/2006/relationships/oleObject" Target="../embeddings/oleObject803.bin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hyperlink" Target="http://prl.aps.org/abstract/PRL/v104/i25/e250401" TargetMode="External"/><Relationship Id="rId7" Type="http://schemas.openxmlformats.org/officeDocument/2006/relationships/hyperlink" Target="http://scitation.aip.org/content/aip/journal/jcp/141/4/10.1063/1.4890441" TargetMode="External"/><Relationship Id="rId2" Type="http://schemas.openxmlformats.org/officeDocument/2006/relationships/hyperlink" Target="http://iopscience.iop.org/1367-2630/12/5/055005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opscience.iop.org/1367-2630/16/1/015002/" TargetMode="External"/><Relationship Id="rId5" Type="http://schemas.openxmlformats.org/officeDocument/2006/relationships/hyperlink" Target="http://pubs.acs.org/doi/abs/10.1021/jp403056h" TargetMode="External"/><Relationship Id="rId4" Type="http://schemas.openxmlformats.org/officeDocument/2006/relationships/hyperlink" Target="http://dx.doi.org/10.1021/jp1095618" TargetMode="Externa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0.wmf"/><Relationship Id="rId2" Type="http://schemas.openxmlformats.org/officeDocument/2006/relationships/oleObject" Target="../embeddings/oleObject804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81.wmf"/><Relationship Id="rId4" Type="http://schemas.openxmlformats.org/officeDocument/2006/relationships/oleObject" Target="../embeddings/oleObject805.bin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2.wmf"/><Relationship Id="rId7" Type="http://schemas.openxmlformats.org/officeDocument/2006/relationships/image" Target="../media/image1184.wmf"/><Relationship Id="rId2" Type="http://schemas.openxmlformats.org/officeDocument/2006/relationships/oleObject" Target="../embeddings/oleObject80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08.bin"/><Relationship Id="rId5" Type="http://schemas.openxmlformats.org/officeDocument/2006/relationships/image" Target="../media/image1183.wmf"/><Relationship Id="rId4" Type="http://schemas.openxmlformats.org/officeDocument/2006/relationships/oleObject" Target="../embeddings/oleObject807.bin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5.wmf"/><Relationship Id="rId7" Type="http://schemas.openxmlformats.org/officeDocument/2006/relationships/image" Target="../media/image1187.wmf"/><Relationship Id="rId2" Type="http://schemas.openxmlformats.org/officeDocument/2006/relationships/oleObject" Target="../embeddings/oleObject80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11.bin"/><Relationship Id="rId5" Type="http://schemas.openxmlformats.org/officeDocument/2006/relationships/image" Target="../media/image1186.wmf"/><Relationship Id="rId4" Type="http://schemas.openxmlformats.org/officeDocument/2006/relationships/oleObject" Target="../embeddings/oleObject810.bin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8.wmf"/><Relationship Id="rId2" Type="http://schemas.openxmlformats.org/officeDocument/2006/relationships/oleObject" Target="../embeddings/oleObject812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89.wmf"/><Relationship Id="rId4" Type="http://schemas.openxmlformats.org/officeDocument/2006/relationships/oleObject" Target="../embeddings/oleObject813.bin"/></Relationships>
</file>

<file path=ppt/slides/_rels/slide20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7.bin"/><Relationship Id="rId3" Type="http://schemas.openxmlformats.org/officeDocument/2006/relationships/image" Target="../media/image1190.wmf"/><Relationship Id="rId7" Type="http://schemas.openxmlformats.org/officeDocument/2006/relationships/image" Target="../media/image1192.wmf"/><Relationship Id="rId2" Type="http://schemas.openxmlformats.org/officeDocument/2006/relationships/oleObject" Target="../embeddings/oleObject814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16.bin"/><Relationship Id="rId5" Type="http://schemas.openxmlformats.org/officeDocument/2006/relationships/image" Target="../media/image1191.wmf"/><Relationship Id="rId4" Type="http://schemas.openxmlformats.org/officeDocument/2006/relationships/oleObject" Target="../embeddings/oleObject815.bin"/><Relationship Id="rId9" Type="http://schemas.openxmlformats.org/officeDocument/2006/relationships/image" Target="../media/image1193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2.bin"/><Relationship Id="rId13" Type="http://schemas.openxmlformats.org/officeDocument/2006/relationships/image" Target="../media/image62.wmf"/><Relationship Id="rId18" Type="http://schemas.openxmlformats.org/officeDocument/2006/relationships/hyperlink" Target="http://jpsj.ipap.jp/link?JPSJ/75/082001/" TargetMode="External"/><Relationship Id="rId3" Type="http://schemas.openxmlformats.org/officeDocument/2006/relationships/image" Target="../media/image32.png"/><Relationship Id="rId21" Type="http://schemas.openxmlformats.org/officeDocument/2006/relationships/hyperlink" Target="https://doi.org/10.1007/BF01608389" TargetMode="External"/><Relationship Id="rId7" Type="http://schemas.openxmlformats.org/officeDocument/2006/relationships/image" Target="../media/image151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155.wmf"/><Relationship Id="rId2" Type="http://schemas.openxmlformats.org/officeDocument/2006/relationships/image" Target="../media/image149.png"/><Relationship Id="rId16" Type="http://schemas.openxmlformats.org/officeDocument/2006/relationships/oleObject" Target="../embeddings/oleObject115.bin"/><Relationship Id="rId20" Type="http://schemas.openxmlformats.org/officeDocument/2006/relationships/hyperlink" Target="https://doi.org/10.1007/BF01645529" TargetMode="Externa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11.bin"/><Relationship Id="rId11" Type="http://schemas.openxmlformats.org/officeDocument/2006/relationships/image" Target="../media/image153.wmf"/><Relationship Id="rId5" Type="http://schemas.openxmlformats.org/officeDocument/2006/relationships/image" Target="../media/image150.wmf"/><Relationship Id="rId15" Type="http://schemas.openxmlformats.org/officeDocument/2006/relationships/image" Target="../media/image154.wmf"/><Relationship Id="rId10" Type="http://schemas.openxmlformats.org/officeDocument/2006/relationships/oleObject" Target="../embeddings/oleObject113.bin"/><Relationship Id="rId19" Type="http://schemas.openxmlformats.org/officeDocument/2006/relationships/hyperlink" Target="https://link.springer.com/book/10.1007/978-3-662-03875-8" TargetMode="External"/><Relationship Id="rId4" Type="http://schemas.openxmlformats.org/officeDocument/2006/relationships/oleObject" Target="../embeddings/oleObject110.bin"/><Relationship Id="rId9" Type="http://schemas.openxmlformats.org/officeDocument/2006/relationships/image" Target="../media/image152.wmf"/><Relationship Id="rId14" Type="http://schemas.openxmlformats.org/officeDocument/2006/relationships/oleObject" Target="../embeddings/oleObject114.bin"/></Relationships>
</file>

<file path=ppt/slides/_rels/slide2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21.bin"/><Relationship Id="rId13" Type="http://schemas.openxmlformats.org/officeDocument/2006/relationships/image" Target="../media/image1199.wmf"/><Relationship Id="rId18" Type="http://schemas.openxmlformats.org/officeDocument/2006/relationships/oleObject" Target="../embeddings/oleObject826.bin"/><Relationship Id="rId3" Type="http://schemas.openxmlformats.org/officeDocument/2006/relationships/image" Target="../media/image1194.wmf"/><Relationship Id="rId7" Type="http://schemas.openxmlformats.org/officeDocument/2006/relationships/image" Target="../media/image1196.wmf"/><Relationship Id="rId12" Type="http://schemas.openxmlformats.org/officeDocument/2006/relationships/oleObject" Target="../embeddings/oleObject823.bin"/><Relationship Id="rId17" Type="http://schemas.openxmlformats.org/officeDocument/2006/relationships/image" Target="../media/image1201.wmf"/><Relationship Id="rId2" Type="http://schemas.openxmlformats.org/officeDocument/2006/relationships/oleObject" Target="../embeddings/oleObject818.bin"/><Relationship Id="rId16" Type="http://schemas.openxmlformats.org/officeDocument/2006/relationships/oleObject" Target="../embeddings/oleObject82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20.bin"/><Relationship Id="rId11" Type="http://schemas.openxmlformats.org/officeDocument/2006/relationships/image" Target="../media/image1198.wmf"/><Relationship Id="rId5" Type="http://schemas.openxmlformats.org/officeDocument/2006/relationships/image" Target="../media/image1195.wmf"/><Relationship Id="rId15" Type="http://schemas.openxmlformats.org/officeDocument/2006/relationships/image" Target="../media/image1200.wmf"/><Relationship Id="rId10" Type="http://schemas.openxmlformats.org/officeDocument/2006/relationships/oleObject" Target="../embeddings/oleObject822.bin"/><Relationship Id="rId19" Type="http://schemas.openxmlformats.org/officeDocument/2006/relationships/image" Target="../media/image1202.wmf"/><Relationship Id="rId4" Type="http://schemas.openxmlformats.org/officeDocument/2006/relationships/oleObject" Target="../embeddings/oleObject819.bin"/><Relationship Id="rId9" Type="http://schemas.openxmlformats.org/officeDocument/2006/relationships/image" Target="../media/image1197.wmf"/><Relationship Id="rId14" Type="http://schemas.openxmlformats.org/officeDocument/2006/relationships/oleObject" Target="../embeddings/oleObject824.bin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3.wmf"/><Relationship Id="rId2" Type="http://schemas.openxmlformats.org/officeDocument/2006/relationships/oleObject" Target="../embeddings/oleObject827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04.wmf"/><Relationship Id="rId4" Type="http://schemas.openxmlformats.org/officeDocument/2006/relationships/oleObject" Target="../embeddings/oleObject828.bin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5.wmf"/><Relationship Id="rId2" Type="http://schemas.openxmlformats.org/officeDocument/2006/relationships/oleObject" Target="../embeddings/oleObject829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06.wmf"/><Relationship Id="rId4" Type="http://schemas.openxmlformats.org/officeDocument/2006/relationships/oleObject" Target="../embeddings/oleObject830.bin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7.wmf"/><Relationship Id="rId7" Type="http://schemas.openxmlformats.org/officeDocument/2006/relationships/image" Target="../media/image1209.wmf"/><Relationship Id="rId2" Type="http://schemas.openxmlformats.org/officeDocument/2006/relationships/oleObject" Target="../embeddings/oleObject83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33.bin"/><Relationship Id="rId5" Type="http://schemas.openxmlformats.org/officeDocument/2006/relationships/image" Target="../media/image1208.wmf"/><Relationship Id="rId4" Type="http://schemas.openxmlformats.org/officeDocument/2006/relationships/oleObject" Target="../embeddings/oleObject832.bin"/></Relationships>
</file>

<file path=ppt/slides/_rels/slide2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7.bin"/><Relationship Id="rId3" Type="http://schemas.openxmlformats.org/officeDocument/2006/relationships/image" Target="../media/image1210.wmf"/><Relationship Id="rId7" Type="http://schemas.openxmlformats.org/officeDocument/2006/relationships/image" Target="../media/image1212.wmf"/><Relationship Id="rId2" Type="http://schemas.openxmlformats.org/officeDocument/2006/relationships/oleObject" Target="../embeddings/oleObject834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36.bin"/><Relationship Id="rId5" Type="http://schemas.openxmlformats.org/officeDocument/2006/relationships/image" Target="../media/image1211.wmf"/><Relationship Id="rId4" Type="http://schemas.openxmlformats.org/officeDocument/2006/relationships/oleObject" Target="../embeddings/oleObject835.bin"/><Relationship Id="rId9" Type="http://schemas.openxmlformats.org/officeDocument/2006/relationships/image" Target="../media/image1213.wmf"/></Relationships>
</file>

<file path=ppt/slides/_rels/slide2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1.bin"/><Relationship Id="rId3" Type="http://schemas.openxmlformats.org/officeDocument/2006/relationships/image" Target="../media/image1214.wmf"/><Relationship Id="rId7" Type="http://schemas.openxmlformats.org/officeDocument/2006/relationships/image" Target="../media/image1216.wmf"/><Relationship Id="rId2" Type="http://schemas.openxmlformats.org/officeDocument/2006/relationships/oleObject" Target="../embeddings/oleObject83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40.bin"/><Relationship Id="rId11" Type="http://schemas.openxmlformats.org/officeDocument/2006/relationships/image" Target="../media/image1218.wmf"/><Relationship Id="rId5" Type="http://schemas.openxmlformats.org/officeDocument/2006/relationships/image" Target="../media/image1215.wmf"/><Relationship Id="rId10" Type="http://schemas.openxmlformats.org/officeDocument/2006/relationships/oleObject" Target="../embeddings/oleObject842.bin"/><Relationship Id="rId4" Type="http://schemas.openxmlformats.org/officeDocument/2006/relationships/oleObject" Target="../embeddings/oleObject839.bin"/><Relationship Id="rId9" Type="http://schemas.openxmlformats.org/officeDocument/2006/relationships/image" Target="../media/image1217.wmf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9.wmf"/><Relationship Id="rId7" Type="http://schemas.openxmlformats.org/officeDocument/2006/relationships/image" Target="../media/image1221.wmf"/><Relationship Id="rId2" Type="http://schemas.openxmlformats.org/officeDocument/2006/relationships/oleObject" Target="../embeddings/oleObject843.bin"/><Relationship Id="rId1" Type="http://schemas.openxmlformats.org/officeDocument/2006/relationships/slideLayout" Target="../slideLayouts/slideLayout16.xml"/><Relationship Id="rId6" Type="http://schemas.openxmlformats.org/officeDocument/2006/relationships/oleObject" Target="../embeddings/oleObject845.bin"/><Relationship Id="rId5" Type="http://schemas.openxmlformats.org/officeDocument/2006/relationships/image" Target="../media/image1220.wmf"/><Relationship Id="rId4" Type="http://schemas.openxmlformats.org/officeDocument/2006/relationships/oleObject" Target="../embeddings/oleObject844.bin"/></Relationships>
</file>

<file path=ppt/slides/_rels/slide2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9.bin"/><Relationship Id="rId13" Type="http://schemas.openxmlformats.org/officeDocument/2006/relationships/image" Target="../media/image1227.wmf"/><Relationship Id="rId3" Type="http://schemas.openxmlformats.org/officeDocument/2006/relationships/image" Target="../media/image1222.wmf"/><Relationship Id="rId7" Type="http://schemas.openxmlformats.org/officeDocument/2006/relationships/image" Target="../media/image1224.wmf"/><Relationship Id="rId12" Type="http://schemas.openxmlformats.org/officeDocument/2006/relationships/oleObject" Target="../embeddings/oleObject851.bin"/><Relationship Id="rId2" Type="http://schemas.openxmlformats.org/officeDocument/2006/relationships/oleObject" Target="../embeddings/oleObject84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48.bin"/><Relationship Id="rId11" Type="http://schemas.openxmlformats.org/officeDocument/2006/relationships/image" Target="../media/image1226.wmf"/><Relationship Id="rId5" Type="http://schemas.openxmlformats.org/officeDocument/2006/relationships/image" Target="../media/image1223.wmf"/><Relationship Id="rId10" Type="http://schemas.openxmlformats.org/officeDocument/2006/relationships/oleObject" Target="../embeddings/oleObject850.bin"/><Relationship Id="rId4" Type="http://schemas.openxmlformats.org/officeDocument/2006/relationships/oleObject" Target="../embeddings/oleObject847.bin"/><Relationship Id="rId9" Type="http://schemas.openxmlformats.org/officeDocument/2006/relationships/image" Target="../media/image1225.wmf"/></Relationships>
</file>

<file path=ppt/slides/_rels/slide2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5.bin"/><Relationship Id="rId13" Type="http://schemas.openxmlformats.org/officeDocument/2006/relationships/image" Target="../media/image1233.wmf"/><Relationship Id="rId3" Type="http://schemas.openxmlformats.org/officeDocument/2006/relationships/image" Target="../media/image1228.wmf"/><Relationship Id="rId7" Type="http://schemas.openxmlformats.org/officeDocument/2006/relationships/image" Target="../media/image1230.wmf"/><Relationship Id="rId12" Type="http://schemas.openxmlformats.org/officeDocument/2006/relationships/oleObject" Target="../embeddings/oleObject857.bin"/><Relationship Id="rId2" Type="http://schemas.openxmlformats.org/officeDocument/2006/relationships/oleObject" Target="../embeddings/oleObject85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54.bin"/><Relationship Id="rId11" Type="http://schemas.openxmlformats.org/officeDocument/2006/relationships/image" Target="../media/image1232.wmf"/><Relationship Id="rId5" Type="http://schemas.openxmlformats.org/officeDocument/2006/relationships/image" Target="../media/image1229.wmf"/><Relationship Id="rId10" Type="http://schemas.openxmlformats.org/officeDocument/2006/relationships/oleObject" Target="../embeddings/oleObject856.bin"/><Relationship Id="rId4" Type="http://schemas.openxmlformats.org/officeDocument/2006/relationships/oleObject" Target="../embeddings/oleObject853.bin"/><Relationship Id="rId9" Type="http://schemas.openxmlformats.org/officeDocument/2006/relationships/image" Target="../media/image1231.wmf"/></Relationships>
</file>

<file path=ppt/slides/_rels/slide2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1.bin"/><Relationship Id="rId3" Type="http://schemas.openxmlformats.org/officeDocument/2006/relationships/image" Target="../media/image1234.wmf"/><Relationship Id="rId7" Type="http://schemas.openxmlformats.org/officeDocument/2006/relationships/image" Target="../media/image1236.wmf"/><Relationship Id="rId2" Type="http://schemas.openxmlformats.org/officeDocument/2006/relationships/oleObject" Target="../embeddings/oleObject85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60.bin"/><Relationship Id="rId5" Type="http://schemas.openxmlformats.org/officeDocument/2006/relationships/image" Target="../media/image1235.wmf"/><Relationship Id="rId4" Type="http://schemas.openxmlformats.org/officeDocument/2006/relationships/oleObject" Target="../embeddings/oleObject859.bin"/><Relationship Id="rId9" Type="http://schemas.openxmlformats.org/officeDocument/2006/relationships/image" Target="../media/image1237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wmf"/><Relationship Id="rId13" Type="http://schemas.openxmlformats.org/officeDocument/2006/relationships/image" Target="../media/image161.wmf"/><Relationship Id="rId18" Type="http://schemas.openxmlformats.org/officeDocument/2006/relationships/oleObject" Target="../embeddings/oleObject121.bin"/><Relationship Id="rId3" Type="http://schemas.openxmlformats.org/officeDocument/2006/relationships/oleObject" Target="../embeddings/oleObject116.bin"/><Relationship Id="rId21" Type="http://schemas.openxmlformats.org/officeDocument/2006/relationships/image" Target="../media/image167.wmf"/><Relationship Id="rId7" Type="http://schemas.openxmlformats.org/officeDocument/2006/relationships/oleObject" Target="../embeddings/oleObject118.bin"/><Relationship Id="rId12" Type="http://schemas.openxmlformats.org/officeDocument/2006/relationships/oleObject" Target="../embeddings/oleObject120.bin"/><Relationship Id="rId17" Type="http://schemas.openxmlformats.org/officeDocument/2006/relationships/image" Target="../media/image165.png"/><Relationship Id="rId2" Type="http://schemas.openxmlformats.org/officeDocument/2006/relationships/image" Target="../media/image32.png"/><Relationship Id="rId16" Type="http://schemas.openxmlformats.org/officeDocument/2006/relationships/image" Target="../media/image164.png"/><Relationship Id="rId20" Type="http://schemas.openxmlformats.org/officeDocument/2006/relationships/oleObject" Target="../embeddings/oleObject122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7.wmf"/><Relationship Id="rId11" Type="http://schemas.openxmlformats.org/officeDocument/2006/relationships/image" Target="../media/image160.wmf"/><Relationship Id="rId5" Type="http://schemas.openxmlformats.org/officeDocument/2006/relationships/oleObject" Target="../embeddings/oleObject117.bin"/><Relationship Id="rId15" Type="http://schemas.openxmlformats.org/officeDocument/2006/relationships/image" Target="../media/image163.png"/><Relationship Id="rId10" Type="http://schemas.openxmlformats.org/officeDocument/2006/relationships/oleObject" Target="../embeddings/oleObject119.bin"/><Relationship Id="rId19" Type="http://schemas.openxmlformats.org/officeDocument/2006/relationships/image" Target="../media/image166.wmf"/><Relationship Id="rId4" Type="http://schemas.openxmlformats.org/officeDocument/2006/relationships/image" Target="../media/image156.wmf"/><Relationship Id="rId9" Type="http://schemas.openxmlformats.org/officeDocument/2006/relationships/image" Target="../media/image159.png"/><Relationship Id="rId14" Type="http://schemas.openxmlformats.org/officeDocument/2006/relationships/image" Target="../media/image162.png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8.wmf"/><Relationship Id="rId2" Type="http://schemas.openxmlformats.org/officeDocument/2006/relationships/oleObject" Target="../embeddings/oleObject862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39.wmf"/><Relationship Id="rId4" Type="http://schemas.openxmlformats.org/officeDocument/2006/relationships/oleObject" Target="../embeddings/oleObject863.bin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0.wmf"/><Relationship Id="rId2" Type="http://schemas.openxmlformats.org/officeDocument/2006/relationships/oleObject" Target="../embeddings/oleObject864.bin"/><Relationship Id="rId1" Type="http://schemas.openxmlformats.org/officeDocument/2006/relationships/slideLayout" Target="../slideLayouts/slideLayout15.xml"/></Relationships>
</file>

<file path=ppt/slides/_rels/slide2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8.bin"/><Relationship Id="rId13" Type="http://schemas.openxmlformats.org/officeDocument/2006/relationships/oleObject" Target="../embeddings/oleObject870.bin"/><Relationship Id="rId3" Type="http://schemas.openxmlformats.org/officeDocument/2006/relationships/image" Target="../media/image1241.wmf"/><Relationship Id="rId7" Type="http://schemas.openxmlformats.org/officeDocument/2006/relationships/image" Target="../media/image398.wmf"/><Relationship Id="rId12" Type="http://schemas.openxmlformats.org/officeDocument/2006/relationships/image" Target="../media/image401.png"/><Relationship Id="rId2" Type="http://schemas.openxmlformats.org/officeDocument/2006/relationships/oleObject" Target="../embeddings/oleObject865.bin"/><Relationship Id="rId16" Type="http://schemas.openxmlformats.org/officeDocument/2006/relationships/image" Target="../media/image1245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67.bin"/><Relationship Id="rId11" Type="http://schemas.openxmlformats.org/officeDocument/2006/relationships/image" Target="../media/image1243.wmf"/><Relationship Id="rId5" Type="http://schemas.openxmlformats.org/officeDocument/2006/relationships/image" Target="../media/image1242.wmf"/><Relationship Id="rId15" Type="http://schemas.openxmlformats.org/officeDocument/2006/relationships/oleObject" Target="../embeddings/oleObject871.bin"/><Relationship Id="rId10" Type="http://schemas.openxmlformats.org/officeDocument/2006/relationships/oleObject" Target="../embeddings/oleObject869.bin"/><Relationship Id="rId4" Type="http://schemas.openxmlformats.org/officeDocument/2006/relationships/oleObject" Target="../embeddings/oleObject866.bin"/><Relationship Id="rId9" Type="http://schemas.openxmlformats.org/officeDocument/2006/relationships/image" Target="../media/image399.wmf"/><Relationship Id="rId14" Type="http://schemas.openxmlformats.org/officeDocument/2006/relationships/image" Target="../media/image1244.wmf"/></Relationships>
</file>

<file path=ppt/slides/_rels/slide2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9.wmf"/><Relationship Id="rId3" Type="http://schemas.openxmlformats.org/officeDocument/2006/relationships/image" Target="../media/image1246.wmf"/><Relationship Id="rId7" Type="http://schemas.openxmlformats.org/officeDocument/2006/relationships/image" Target="../media/image1248.wmf"/><Relationship Id="rId2" Type="http://schemas.openxmlformats.org/officeDocument/2006/relationships/oleObject" Target="../embeddings/oleObject872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874.bin"/><Relationship Id="rId5" Type="http://schemas.openxmlformats.org/officeDocument/2006/relationships/image" Target="../media/image1247.wmf"/><Relationship Id="rId10" Type="http://schemas.openxmlformats.org/officeDocument/2006/relationships/hyperlink" Target="http://jpsj.ipap.jp/link?JPSJ/75/082001/" TargetMode="External"/><Relationship Id="rId4" Type="http://schemas.openxmlformats.org/officeDocument/2006/relationships/oleObject" Target="../embeddings/oleObject873.bin"/><Relationship Id="rId9" Type="http://schemas.openxmlformats.org/officeDocument/2006/relationships/image" Target="../media/image1250.wmf"/></Relationships>
</file>

<file path=ppt/slides/_rels/slide2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1.png"/><Relationship Id="rId3" Type="http://schemas.openxmlformats.org/officeDocument/2006/relationships/image" Target="../media/image1251.wmf"/><Relationship Id="rId7" Type="http://schemas.openxmlformats.org/officeDocument/2006/relationships/image" Target="../media/image1253.wmf"/><Relationship Id="rId2" Type="http://schemas.openxmlformats.org/officeDocument/2006/relationships/oleObject" Target="../embeddings/oleObject87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77.bin"/><Relationship Id="rId11" Type="http://schemas.openxmlformats.org/officeDocument/2006/relationships/image" Target="../media/image887.png"/><Relationship Id="rId5" Type="http://schemas.openxmlformats.org/officeDocument/2006/relationships/image" Target="../media/image1252.wmf"/><Relationship Id="rId10" Type="http://schemas.openxmlformats.org/officeDocument/2006/relationships/image" Target="../media/image1254.wmf"/><Relationship Id="rId4" Type="http://schemas.openxmlformats.org/officeDocument/2006/relationships/oleObject" Target="../embeddings/oleObject876.bin"/><Relationship Id="rId9" Type="http://schemas.openxmlformats.org/officeDocument/2006/relationships/oleObject" Target="../embeddings/oleObject878.bin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5.wmf"/><Relationship Id="rId2" Type="http://schemas.openxmlformats.org/officeDocument/2006/relationships/oleObject" Target="../embeddings/oleObject879.bin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56.wmf"/><Relationship Id="rId4" Type="http://schemas.openxmlformats.org/officeDocument/2006/relationships/oleObject" Target="../embeddings/oleObject880.bin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7.wmf"/><Relationship Id="rId2" Type="http://schemas.openxmlformats.org/officeDocument/2006/relationships/oleObject" Target="../embeddings/oleObject881.bin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58.wmf"/><Relationship Id="rId4" Type="http://schemas.openxmlformats.org/officeDocument/2006/relationships/oleObject" Target="../embeddings/oleObject882.bin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9.wmf"/><Relationship Id="rId2" Type="http://schemas.openxmlformats.org/officeDocument/2006/relationships/oleObject" Target="../embeddings/oleObject88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60.wmf"/><Relationship Id="rId4" Type="http://schemas.openxmlformats.org/officeDocument/2006/relationships/oleObject" Target="../embeddings/oleObject884.bin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1.wmf"/><Relationship Id="rId2" Type="http://schemas.openxmlformats.org/officeDocument/2006/relationships/oleObject" Target="../embeddings/oleObject885.bin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5.bin"/><Relationship Id="rId13" Type="http://schemas.openxmlformats.org/officeDocument/2006/relationships/oleObject" Target="../embeddings/oleObject127.bin"/><Relationship Id="rId3" Type="http://schemas.openxmlformats.org/officeDocument/2006/relationships/image" Target="../media/image168.wmf"/><Relationship Id="rId7" Type="http://schemas.openxmlformats.org/officeDocument/2006/relationships/image" Target="../media/image169.wmf"/><Relationship Id="rId12" Type="http://schemas.openxmlformats.org/officeDocument/2006/relationships/image" Target="../media/image172.wmf"/><Relationship Id="rId17" Type="http://schemas.openxmlformats.org/officeDocument/2006/relationships/hyperlink" Target="http://dx.doi.org/10.1016/0378-4371(83)90013-4" TargetMode="External"/><Relationship Id="rId2" Type="http://schemas.openxmlformats.org/officeDocument/2006/relationships/oleObject" Target="../embeddings/oleObject123.bin"/><Relationship Id="rId16" Type="http://schemas.openxmlformats.org/officeDocument/2006/relationships/image" Target="../media/image175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24.bin"/><Relationship Id="rId11" Type="http://schemas.openxmlformats.org/officeDocument/2006/relationships/oleObject" Target="../embeddings/oleObject126.bin"/><Relationship Id="rId5" Type="http://schemas.openxmlformats.org/officeDocument/2006/relationships/image" Target="../media/image166.wmf"/><Relationship Id="rId15" Type="http://schemas.openxmlformats.org/officeDocument/2006/relationships/image" Target="../media/image174.jpeg"/><Relationship Id="rId10" Type="http://schemas.openxmlformats.org/officeDocument/2006/relationships/image" Target="../media/image171.jpeg"/><Relationship Id="rId4" Type="http://schemas.openxmlformats.org/officeDocument/2006/relationships/oleObject" Target="../embeddings/oleObject121.bin"/><Relationship Id="rId9" Type="http://schemas.openxmlformats.org/officeDocument/2006/relationships/image" Target="../media/image170.wmf"/><Relationship Id="rId14" Type="http://schemas.openxmlformats.org/officeDocument/2006/relationships/image" Target="../media/image173.wmf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2.wmf"/><Relationship Id="rId2" Type="http://schemas.openxmlformats.org/officeDocument/2006/relationships/oleObject" Target="../embeddings/oleObject886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63.wmf"/><Relationship Id="rId4" Type="http://schemas.openxmlformats.org/officeDocument/2006/relationships/oleObject" Target="../embeddings/oleObject887.bin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4.wmf"/><Relationship Id="rId7" Type="http://schemas.openxmlformats.org/officeDocument/2006/relationships/image" Target="../media/image1266.wmf"/><Relationship Id="rId2" Type="http://schemas.openxmlformats.org/officeDocument/2006/relationships/oleObject" Target="../embeddings/oleObject88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90.bin"/><Relationship Id="rId5" Type="http://schemas.openxmlformats.org/officeDocument/2006/relationships/image" Target="../media/image1265.wmf"/><Relationship Id="rId4" Type="http://schemas.openxmlformats.org/officeDocument/2006/relationships/oleObject" Target="../embeddings/oleObject889.bin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8.png"/><Relationship Id="rId2" Type="http://schemas.openxmlformats.org/officeDocument/2006/relationships/image" Target="../media/image12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69.png"/></Relationships>
</file>

<file path=ppt/slides/_rels/slide2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72.wmf"/><Relationship Id="rId18" Type="http://schemas.openxmlformats.org/officeDocument/2006/relationships/oleObject" Target="../embeddings/oleObject565.bin"/><Relationship Id="rId26" Type="http://schemas.openxmlformats.org/officeDocument/2006/relationships/oleObject" Target="../embeddings/oleObject789.bin"/><Relationship Id="rId39" Type="http://schemas.openxmlformats.org/officeDocument/2006/relationships/image" Target="../media/image785.wmf"/><Relationship Id="rId21" Type="http://schemas.openxmlformats.org/officeDocument/2006/relationships/image" Target="../media/image776.wmf"/><Relationship Id="rId34" Type="http://schemas.openxmlformats.org/officeDocument/2006/relationships/oleObject" Target="../embeddings/oleObject573.bin"/><Relationship Id="rId42" Type="http://schemas.openxmlformats.org/officeDocument/2006/relationships/oleObject" Target="../embeddings/oleObject577.bin"/><Relationship Id="rId47" Type="http://schemas.openxmlformats.org/officeDocument/2006/relationships/image" Target="../media/image789.wmf"/><Relationship Id="rId7" Type="http://schemas.openxmlformats.org/officeDocument/2006/relationships/image" Target="../media/image769.wmf"/><Relationship Id="rId2" Type="http://schemas.openxmlformats.org/officeDocument/2006/relationships/oleObject" Target="../embeddings/oleObject557.bin"/><Relationship Id="rId16" Type="http://schemas.openxmlformats.org/officeDocument/2006/relationships/oleObject" Target="../embeddings/oleObject564.bin"/><Relationship Id="rId29" Type="http://schemas.openxmlformats.org/officeDocument/2006/relationships/image" Target="../media/image78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59.bin"/><Relationship Id="rId11" Type="http://schemas.openxmlformats.org/officeDocument/2006/relationships/image" Target="../media/image771.wmf"/><Relationship Id="rId24" Type="http://schemas.openxmlformats.org/officeDocument/2006/relationships/oleObject" Target="../embeddings/oleObject568.bin"/><Relationship Id="rId32" Type="http://schemas.openxmlformats.org/officeDocument/2006/relationships/oleObject" Target="../embeddings/oleObject572.bin"/><Relationship Id="rId37" Type="http://schemas.openxmlformats.org/officeDocument/2006/relationships/image" Target="../media/image784.wmf"/><Relationship Id="rId40" Type="http://schemas.openxmlformats.org/officeDocument/2006/relationships/oleObject" Target="../embeddings/oleObject576.bin"/><Relationship Id="rId45" Type="http://schemas.openxmlformats.org/officeDocument/2006/relationships/image" Target="../media/image788.wmf"/><Relationship Id="rId5" Type="http://schemas.openxmlformats.org/officeDocument/2006/relationships/image" Target="../media/image768.wmf"/><Relationship Id="rId15" Type="http://schemas.openxmlformats.org/officeDocument/2006/relationships/image" Target="../media/image773.wmf"/><Relationship Id="rId23" Type="http://schemas.openxmlformats.org/officeDocument/2006/relationships/image" Target="../media/image777.wmf"/><Relationship Id="rId28" Type="http://schemas.openxmlformats.org/officeDocument/2006/relationships/oleObject" Target="../embeddings/oleObject570.bin"/><Relationship Id="rId36" Type="http://schemas.openxmlformats.org/officeDocument/2006/relationships/oleObject" Target="../embeddings/oleObject574.bin"/><Relationship Id="rId10" Type="http://schemas.openxmlformats.org/officeDocument/2006/relationships/oleObject" Target="../embeddings/oleObject561.bin"/><Relationship Id="rId19" Type="http://schemas.openxmlformats.org/officeDocument/2006/relationships/image" Target="../media/image775.wmf"/><Relationship Id="rId31" Type="http://schemas.openxmlformats.org/officeDocument/2006/relationships/image" Target="../media/image781.wmf"/><Relationship Id="rId44" Type="http://schemas.openxmlformats.org/officeDocument/2006/relationships/oleObject" Target="../embeddings/oleObject578.bin"/><Relationship Id="rId4" Type="http://schemas.openxmlformats.org/officeDocument/2006/relationships/oleObject" Target="../embeddings/oleObject558.bin"/><Relationship Id="rId9" Type="http://schemas.openxmlformats.org/officeDocument/2006/relationships/image" Target="../media/image770.wmf"/><Relationship Id="rId14" Type="http://schemas.openxmlformats.org/officeDocument/2006/relationships/oleObject" Target="../embeddings/oleObject563.bin"/><Relationship Id="rId22" Type="http://schemas.openxmlformats.org/officeDocument/2006/relationships/oleObject" Target="../embeddings/oleObject567.bin"/><Relationship Id="rId27" Type="http://schemas.openxmlformats.org/officeDocument/2006/relationships/image" Target="../media/image1151.wmf"/><Relationship Id="rId30" Type="http://schemas.openxmlformats.org/officeDocument/2006/relationships/oleObject" Target="../embeddings/oleObject571.bin"/><Relationship Id="rId35" Type="http://schemas.openxmlformats.org/officeDocument/2006/relationships/image" Target="../media/image783.wmf"/><Relationship Id="rId43" Type="http://schemas.openxmlformats.org/officeDocument/2006/relationships/image" Target="../media/image787.wmf"/><Relationship Id="rId8" Type="http://schemas.openxmlformats.org/officeDocument/2006/relationships/oleObject" Target="../embeddings/oleObject560.bin"/><Relationship Id="rId3" Type="http://schemas.openxmlformats.org/officeDocument/2006/relationships/image" Target="../media/image767.wmf"/><Relationship Id="rId12" Type="http://schemas.openxmlformats.org/officeDocument/2006/relationships/oleObject" Target="../embeddings/oleObject562.bin"/><Relationship Id="rId17" Type="http://schemas.openxmlformats.org/officeDocument/2006/relationships/image" Target="../media/image774.wmf"/><Relationship Id="rId25" Type="http://schemas.openxmlformats.org/officeDocument/2006/relationships/image" Target="../media/image778.wmf"/><Relationship Id="rId33" Type="http://schemas.openxmlformats.org/officeDocument/2006/relationships/image" Target="../media/image782.wmf"/><Relationship Id="rId38" Type="http://schemas.openxmlformats.org/officeDocument/2006/relationships/oleObject" Target="../embeddings/oleObject575.bin"/><Relationship Id="rId46" Type="http://schemas.openxmlformats.org/officeDocument/2006/relationships/oleObject" Target="../embeddings/oleObject579.bin"/><Relationship Id="rId20" Type="http://schemas.openxmlformats.org/officeDocument/2006/relationships/oleObject" Target="../embeddings/oleObject566.bin"/><Relationship Id="rId41" Type="http://schemas.openxmlformats.org/officeDocument/2006/relationships/image" Target="../media/image786.wmf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6.bin"/><Relationship Id="rId13" Type="http://schemas.openxmlformats.org/officeDocument/2006/relationships/image" Target="../media/image135.wmf"/><Relationship Id="rId18" Type="http://schemas.openxmlformats.org/officeDocument/2006/relationships/oleObject" Target="../embeddings/oleObject109.bin"/><Relationship Id="rId3" Type="http://schemas.openxmlformats.org/officeDocument/2006/relationships/image" Target="../media/image142.wmf"/><Relationship Id="rId7" Type="http://schemas.openxmlformats.org/officeDocument/2006/relationships/image" Target="../media/image144.wmf"/><Relationship Id="rId12" Type="http://schemas.openxmlformats.org/officeDocument/2006/relationships/oleObject" Target="../embeddings/oleObject96.bin"/><Relationship Id="rId17" Type="http://schemas.openxmlformats.org/officeDocument/2006/relationships/image" Target="../media/image147.wmf"/><Relationship Id="rId2" Type="http://schemas.openxmlformats.org/officeDocument/2006/relationships/oleObject" Target="../embeddings/oleObject103.bin"/><Relationship Id="rId16" Type="http://schemas.openxmlformats.org/officeDocument/2006/relationships/oleObject" Target="../embeddings/oleObject10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5.bin"/><Relationship Id="rId11" Type="http://schemas.openxmlformats.org/officeDocument/2006/relationships/image" Target="../media/image146.wmf"/><Relationship Id="rId5" Type="http://schemas.openxmlformats.org/officeDocument/2006/relationships/image" Target="../media/image143.wmf"/><Relationship Id="rId15" Type="http://schemas.openxmlformats.org/officeDocument/2006/relationships/image" Target="../media/image136.wmf"/><Relationship Id="rId10" Type="http://schemas.openxmlformats.org/officeDocument/2006/relationships/oleObject" Target="../embeddings/oleObject107.bin"/><Relationship Id="rId19" Type="http://schemas.openxmlformats.org/officeDocument/2006/relationships/image" Target="../media/image148.wmf"/><Relationship Id="rId4" Type="http://schemas.openxmlformats.org/officeDocument/2006/relationships/oleObject" Target="../embeddings/oleObject104.bin"/><Relationship Id="rId9" Type="http://schemas.openxmlformats.org/officeDocument/2006/relationships/image" Target="../media/image145.wmf"/><Relationship Id="rId14" Type="http://schemas.openxmlformats.org/officeDocument/2006/relationships/oleObject" Target="../embeddings/oleObject97.bin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2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1.bin"/><Relationship Id="rId13" Type="http://schemas.openxmlformats.org/officeDocument/2006/relationships/image" Target="../media/image213.wmf"/><Relationship Id="rId18" Type="http://schemas.openxmlformats.org/officeDocument/2006/relationships/oleObject" Target="../embeddings/oleObject156.bin"/><Relationship Id="rId3" Type="http://schemas.openxmlformats.org/officeDocument/2006/relationships/image" Target="../media/image208.wmf"/><Relationship Id="rId21" Type="http://schemas.openxmlformats.org/officeDocument/2006/relationships/image" Target="../media/image217.wmf"/><Relationship Id="rId7" Type="http://schemas.openxmlformats.org/officeDocument/2006/relationships/image" Target="../media/image210.wmf"/><Relationship Id="rId12" Type="http://schemas.openxmlformats.org/officeDocument/2006/relationships/oleObject" Target="../embeddings/oleObject153.bin"/><Relationship Id="rId17" Type="http://schemas.openxmlformats.org/officeDocument/2006/relationships/image" Target="../media/image215.wmf"/><Relationship Id="rId2" Type="http://schemas.openxmlformats.org/officeDocument/2006/relationships/oleObject" Target="../embeddings/oleObject148.bin"/><Relationship Id="rId16" Type="http://schemas.openxmlformats.org/officeDocument/2006/relationships/oleObject" Target="../embeddings/oleObject155.bin"/><Relationship Id="rId20" Type="http://schemas.openxmlformats.org/officeDocument/2006/relationships/oleObject" Target="../embeddings/oleObject15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50.bin"/><Relationship Id="rId11" Type="http://schemas.openxmlformats.org/officeDocument/2006/relationships/image" Target="../media/image212.wmf"/><Relationship Id="rId5" Type="http://schemas.openxmlformats.org/officeDocument/2006/relationships/image" Target="../media/image209.wmf"/><Relationship Id="rId15" Type="http://schemas.openxmlformats.org/officeDocument/2006/relationships/image" Target="../media/image214.wmf"/><Relationship Id="rId10" Type="http://schemas.openxmlformats.org/officeDocument/2006/relationships/oleObject" Target="../embeddings/oleObject152.bin"/><Relationship Id="rId19" Type="http://schemas.openxmlformats.org/officeDocument/2006/relationships/image" Target="../media/image216.wmf"/><Relationship Id="rId4" Type="http://schemas.openxmlformats.org/officeDocument/2006/relationships/oleObject" Target="../embeddings/oleObject149.bin"/><Relationship Id="rId9" Type="http://schemas.openxmlformats.org/officeDocument/2006/relationships/image" Target="../media/image211.wmf"/><Relationship Id="rId14" Type="http://schemas.openxmlformats.org/officeDocument/2006/relationships/oleObject" Target="../embeddings/oleObject154.bin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1.bin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71.wmf"/><Relationship Id="rId5" Type="http://schemas.openxmlformats.org/officeDocument/2006/relationships/oleObject" Target="../embeddings/oleObject892.bin"/><Relationship Id="rId4" Type="http://schemas.openxmlformats.org/officeDocument/2006/relationships/image" Target="../media/image1270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13" Type="http://schemas.openxmlformats.org/officeDocument/2006/relationships/oleObject" Target="../embeddings/oleObject131.bin"/><Relationship Id="rId18" Type="http://schemas.openxmlformats.org/officeDocument/2006/relationships/hyperlink" Target="https://link.springer.com/book/10.1007/978-3-662-03875-8" TargetMode="External"/><Relationship Id="rId3" Type="http://schemas.openxmlformats.org/officeDocument/2006/relationships/hyperlink" Target="https://doi.org/10.1007/BF01609396" TargetMode="External"/><Relationship Id="rId7" Type="http://schemas.openxmlformats.org/officeDocument/2006/relationships/image" Target="../media/image176.wmf"/><Relationship Id="rId12" Type="http://schemas.openxmlformats.org/officeDocument/2006/relationships/image" Target="../media/image178.wmf"/><Relationship Id="rId17" Type="http://schemas.openxmlformats.org/officeDocument/2006/relationships/hyperlink" Target="https://doi.org/10.1093/acprof:oso/9780199213900.001.0001" TargetMode="External"/><Relationship Id="rId2" Type="http://schemas.openxmlformats.org/officeDocument/2006/relationships/notesSlide" Target="../notesSlides/notesSlide5.xml"/><Relationship Id="rId16" Type="http://schemas.openxmlformats.org/officeDocument/2006/relationships/hyperlink" Target="https://doi.org/10.1007/BF01608389" TargetMode="Externa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28.bin"/><Relationship Id="rId11" Type="http://schemas.openxmlformats.org/officeDocument/2006/relationships/oleObject" Target="../embeddings/oleObject130.bin"/><Relationship Id="rId5" Type="http://schemas.openxmlformats.org/officeDocument/2006/relationships/hyperlink" Target="https://doi.org/10.1063/1.522979" TargetMode="External"/><Relationship Id="rId15" Type="http://schemas.openxmlformats.org/officeDocument/2006/relationships/hyperlink" Target="https://doi.org/10.1007/BF01645529" TargetMode="External"/><Relationship Id="rId10" Type="http://schemas.openxmlformats.org/officeDocument/2006/relationships/image" Target="../media/image177.wmf"/><Relationship Id="rId19" Type="http://schemas.openxmlformats.org/officeDocument/2006/relationships/hyperlink" Target="https://doi.org/10.1103/physrev.159.208" TargetMode="External"/><Relationship Id="rId4" Type="http://schemas.openxmlformats.org/officeDocument/2006/relationships/hyperlink" Target="https://doi.org/10.1007/BF01608499" TargetMode="External"/><Relationship Id="rId9" Type="http://schemas.openxmlformats.org/officeDocument/2006/relationships/oleObject" Target="../embeddings/oleObject129.bin"/><Relationship Id="rId14" Type="http://schemas.openxmlformats.org/officeDocument/2006/relationships/image" Target="../media/image179.wmf"/></Relationships>
</file>

<file path=ppt/slides/_rels/slide2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2.wmf"/><Relationship Id="rId3" Type="http://schemas.openxmlformats.org/officeDocument/2006/relationships/oleObject" Target="../embeddings/oleObject210.bin"/><Relationship Id="rId7" Type="http://schemas.openxmlformats.org/officeDocument/2006/relationships/oleObject" Target="../embeddings/oleObject894.bin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9.wmf"/><Relationship Id="rId5" Type="http://schemas.openxmlformats.org/officeDocument/2006/relationships/oleObject" Target="../embeddings/oleObject893.bin"/><Relationship Id="rId10" Type="http://schemas.openxmlformats.org/officeDocument/2006/relationships/image" Target="../media/image892.wmf"/><Relationship Id="rId4" Type="http://schemas.openxmlformats.org/officeDocument/2006/relationships/image" Target="../media/image293.wmf"/><Relationship Id="rId9" Type="http://schemas.openxmlformats.org/officeDocument/2006/relationships/oleObject" Target="../embeddings/oleObject895.bin"/></Relationships>
</file>

<file path=ppt/slides/_rels/slide2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4.wmf"/><Relationship Id="rId3" Type="http://schemas.openxmlformats.org/officeDocument/2006/relationships/image" Target="../media/image1273.wmf"/><Relationship Id="rId7" Type="http://schemas.openxmlformats.org/officeDocument/2006/relationships/oleObject" Target="../embeddings/oleObject897.bin"/><Relationship Id="rId12" Type="http://schemas.openxmlformats.org/officeDocument/2006/relationships/image" Target="../media/image1276.wmf"/><Relationship Id="rId2" Type="http://schemas.openxmlformats.org/officeDocument/2006/relationships/oleObject" Target="../embeddings/oleObject896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3.png"/><Relationship Id="rId11" Type="http://schemas.openxmlformats.org/officeDocument/2006/relationships/oleObject" Target="../embeddings/oleObject899.bin"/><Relationship Id="rId5" Type="http://schemas.openxmlformats.org/officeDocument/2006/relationships/image" Target="../media/image352.png"/><Relationship Id="rId10" Type="http://schemas.openxmlformats.org/officeDocument/2006/relationships/image" Target="../media/image1275.wmf"/><Relationship Id="rId4" Type="http://schemas.openxmlformats.org/officeDocument/2006/relationships/oleObject" Target="../embeddings/oleObject259.bin"/><Relationship Id="rId9" Type="http://schemas.openxmlformats.org/officeDocument/2006/relationships/oleObject" Target="../embeddings/oleObject898.bin"/></Relationships>
</file>

<file path=ppt/slides/_rels/slide2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3.bin"/><Relationship Id="rId3" Type="http://schemas.openxmlformats.org/officeDocument/2006/relationships/image" Target="../media/image1277.wmf"/><Relationship Id="rId7" Type="http://schemas.openxmlformats.org/officeDocument/2006/relationships/image" Target="../media/image1279.wmf"/><Relationship Id="rId2" Type="http://schemas.openxmlformats.org/officeDocument/2006/relationships/oleObject" Target="../embeddings/oleObject900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902.bin"/><Relationship Id="rId11" Type="http://schemas.openxmlformats.org/officeDocument/2006/relationships/image" Target="../media/image1281.wmf"/><Relationship Id="rId5" Type="http://schemas.openxmlformats.org/officeDocument/2006/relationships/image" Target="../media/image1278.wmf"/><Relationship Id="rId10" Type="http://schemas.openxmlformats.org/officeDocument/2006/relationships/oleObject" Target="../embeddings/oleObject904.bin"/><Relationship Id="rId4" Type="http://schemas.openxmlformats.org/officeDocument/2006/relationships/oleObject" Target="../embeddings/oleObject901.bin"/><Relationship Id="rId9" Type="http://schemas.openxmlformats.org/officeDocument/2006/relationships/image" Target="../media/image1280.wmf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wmf"/><Relationship Id="rId13" Type="http://schemas.openxmlformats.org/officeDocument/2006/relationships/oleObject" Target="../embeddings/oleObject136.bin"/><Relationship Id="rId18" Type="http://schemas.openxmlformats.org/officeDocument/2006/relationships/oleObject" Target="../embeddings/oleObject138.bin"/><Relationship Id="rId26" Type="http://schemas.openxmlformats.org/officeDocument/2006/relationships/oleObject" Target="../embeddings/oleObject142.bin"/><Relationship Id="rId3" Type="http://schemas.openxmlformats.org/officeDocument/2006/relationships/image" Target="../media/image182.png"/><Relationship Id="rId21" Type="http://schemas.openxmlformats.org/officeDocument/2006/relationships/image" Target="../media/image192.wmf"/><Relationship Id="rId7" Type="http://schemas.openxmlformats.org/officeDocument/2006/relationships/oleObject" Target="../embeddings/oleObject133.bin"/><Relationship Id="rId12" Type="http://schemas.openxmlformats.org/officeDocument/2006/relationships/image" Target="../media/image187.wmf"/><Relationship Id="rId17" Type="http://schemas.openxmlformats.org/officeDocument/2006/relationships/image" Target="../media/image190.wmf"/><Relationship Id="rId25" Type="http://schemas.openxmlformats.org/officeDocument/2006/relationships/image" Target="../media/image194.wmf"/><Relationship Id="rId2" Type="http://schemas.openxmlformats.org/officeDocument/2006/relationships/image" Target="../media/image181.png"/><Relationship Id="rId16" Type="http://schemas.openxmlformats.org/officeDocument/2006/relationships/oleObject" Target="../embeddings/oleObject137.bin"/><Relationship Id="rId20" Type="http://schemas.openxmlformats.org/officeDocument/2006/relationships/oleObject" Target="../embeddings/oleObject139.bin"/><Relationship Id="rId29" Type="http://schemas.openxmlformats.org/officeDocument/2006/relationships/image" Target="../media/image19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4.wmf"/><Relationship Id="rId11" Type="http://schemas.openxmlformats.org/officeDocument/2006/relationships/oleObject" Target="../embeddings/oleObject135.bin"/><Relationship Id="rId24" Type="http://schemas.openxmlformats.org/officeDocument/2006/relationships/oleObject" Target="../embeddings/oleObject141.bin"/><Relationship Id="rId32" Type="http://schemas.openxmlformats.org/officeDocument/2006/relationships/image" Target="../media/image198.png"/><Relationship Id="rId5" Type="http://schemas.openxmlformats.org/officeDocument/2006/relationships/oleObject" Target="../embeddings/oleObject132.bin"/><Relationship Id="rId15" Type="http://schemas.openxmlformats.org/officeDocument/2006/relationships/image" Target="../media/image189.png"/><Relationship Id="rId23" Type="http://schemas.openxmlformats.org/officeDocument/2006/relationships/image" Target="../media/image193.wmf"/><Relationship Id="rId28" Type="http://schemas.openxmlformats.org/officeDocument/2006/relationships/image" Target="../media/image196.png"/><Relationship Id="rId10" Type="http://schemas.openxmlformats.org/officeDocument/2006/relationships/image" Target="../media/image186.wmf"/><Relationship Id="rId19" Type="http://schemas.openxmlformats.org/officeDocument/2006/relationships/image" Target="../media/image191.wmf"/><Relationship Id="rId31" Type="http://schemas.openxmlformats.org/officeDocument/2006/relationships/hyperlink" Target="https://doi.org/10.1063/5.0232073" TargetMode="External"/><Relationship Id="rId4" Type="http://schemas.openxmlformats.org/officeDocument/2006/relationships/image" Target="../media/image183.png"/><Relationship Id="rId9" Type="http://schemas.openxmlformats.org/officeDocument/2006/relationships/oleObject" Target="../embeddings/oleObject134.bin"/><Relationship Id="rId14" Type="http://schemas.openxmlformats.org/officeDocument/2006/relationships/image" Target="../media/image188.wmf"/><Relationship Id="rId22" Type="http://schemas.openxmlformats.org/officeDocument/2006/relationships/oleObject" Target="../embeddings/oleObject140.bin"/><Relationship Id="rId27" Type="http://schemas.openxmlformats.org/officeDocument/2006/relationships/image" Target="../media/image195.wmf"/><Relationship Id="rId30" Type="http://schemas.openxmlformats.org/officeDocument/2006/relationships/image" Target="../media/image14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4.bin"/><Relationship Id="rId13" Type="http://schemas.openxmlformats.org/officeDocument/2006/relationships/oleObject" Target="../embeddings/oleObject146.bin"/><Relationship Id="rId3" Type="http://schemas.openxmlformats.org/officeDocument/2006/relationships/image" Target="../media/image200.png"/><Relationship Id="rId7" Type="http://schemas.openxmlformats.org/officeDocument/2006/relationships/image" Target="../media/image159.png"/><Relationship Id="rId12" Type="http://schemas.openxmlformats.org/officeDocument/2006/relationships/hyperlink" Target="https://doi.org/10.1063/5.0225607" TargetMode="External"/><Relationship Id="rId17" Type="http://schemas.openxmlformats.org/officeDocument/2006/relationships/image" Target="../media/image207.png"/><Relationship Id="rId2" Type="http://schemas.openxmlformats.org/officeDocument/2006/relationships/image" Target="../media/image199.png"/><Relationship Id="rId16" Type="http://schemas.openxmlformats.org/officeDocument/2006/relationships/image" Target="../media/image20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2.wmf"/><Relationship Id="rId11" Type="http://schemas.openxmlformats.org/officeDocument/2006/relationships/image" Target="../media/image204.wmf"/><Relationship Id="rId5" Type="http://schemas.openxmlformats.org/officeDocument/2006/relationships/oleObject" Target="../embeddings/oleObject143.bin"/><Relationship Id="rId15" Type="http://schemas.openxmlformats.org/officeDocument/2006/relationships/oleObject" Target="../embeddings/oleObject147.bin"/><Relationship Id="rId10" Type="http://schemas.openxmlformats.org/officeDocument/2006/relationships/oleObject" Target="../embeddings/oleObject145.bin"/><Relationship Id="rId4" Type="http://schemas.openxmlformats.org/officeDocument/2006/relationships/image" Target="../media/image201.png"/><Relationship Id="rId9" Type="http://schemas.openxmlformats.org/officeDocument/2006/relationships/image" Target="../media/image203.wmf"/><Relationship Id="rId14" Type="http://schemas.openxmlformats.org/officeDocument/2006/relationships/image" Target="../media/image205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1.bin"/><Relationship Id="rId13" Type="http://schemas.openxmlformats.org/officeDocument/2006/relationships/image" Target="../media/image213.wmf"/><Relationship Id="rId18" Type="http://schemas.openxmlformats.org/officeDocument/2006/relationships/oleObject" Target="../embeddings/oleObject156.bin"/><Relationship Id="rId3" Type="http://schemas.openxmlformats.org/officeDocument/2006/relationships/image" Target="../media/image208.wmf"/><Relationship Id="rId21" Type="http://schemas.openxmlformats.org/officeDocument/2006/relationships/image" Target="../media/image217.wmf"/><Relationship Id="rId7" Type="http://schemas.openxmlformats.org/officeDocument/2006/relationships/image" Target="../media/image210.wmf"/><Relationship Id="rId12" Type="http://schemas.openxmlformats.org/officeDocument/2006/relationships/oleObject" Target="../embeddings/oleObject153.bin"/><Relationship Id="rId17" Type="http://schemas.openxmlformats.org/officeDocument/2006/relationships/image" Target="../media/image215.wmf"/><Relationship Id="rId2" Type="http://schemas.openxmlformats.org/officeDocument/2006/relationships/oleObject" Target="../embeddings/oleObject148.bin"/><Relationship Id="rId16" Type="http://schemas.openxmlformats.org/officeDocument/2006/relationships/oleObject" Target="../embeddings/oleObject155.bin"/><Relationship Id="rId20" Type="http://schemas.openxmlformats.org/officeDocument/2006/relationships/oleObject" Target="../embeddings/oleObject15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50.bin"/><Relationship Id="rId11" Type="http://schemas.openxmlformats.org/officeDocument/2006/relationships/image" Target="../media/image212.wmf"/><Relationship Id="rId5" Type="http://schemas.openxmlformats.org/officeDocument/2006/relationships/image" Target="../media/image209.wmf"/><Relationship Id="rId15" Type="http://schemas.openxmlformats.org/officeDocument/2006/relationships/image" Target="../media/image214.wmf"/><Relationship Id="rId10" Type="http://schemas.openxmlformats.org/officeDocument/2006/relationships/oleObject" Target="../embeddings/oleObject152.bin"/><Relationship Id="rId19" Type="http://schemas.openxmlformats.org/officeDocument/2006/relationships/image" Target="../media/image216.wmf"/><Relationship Id="rId4" Type="http://schemas.openxmlformats.org/officeDocument/2006/relationships/oleObject" Target="../embeddings/oleObject149.bin"/><Relationship Id="rId9" Type="http://schemas.openxmlformats.org/officeDocument/2006/relationships/image" Target="../media/image211.wmf"/><Relationship Id="rId14" Type="http://schemas.openxmlformats.org/officeDocument/2006/relationships/oleObject" Target="../embeddings/oleObject154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1.bin"/><Relationship Id="rId13" Type="http://schemas.openxmlformats.org/officeDocument/2006/relationships/image" Target="../media/image223.wmf"/><Relationship Id="rId3" Type="http://schemas.openxmlformats.org/officeDocument/2006/relationships/image" Target="../media/image218.wmf"/><Relationship Id="rId7" Type="http://schemas.openxmlformats.org/officeDocument/2006/relationships/image" Target="../media/image220.wmf"/><Relationship Id="rId12" Type="http://schemas.openxmlformats.org/officeDocument/2006/relationships/oleObject" Target="../embeddings/oleObject163.bin"/><Relationship Id="rId2" Type="http://schemas.openxmlformats.org/officeDocument/2006/relationships/oleObject" Target="../embeddings/oleObject15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60.bin"/><Relationship Id="rId11" Type="http://schemas.openxmlformats.org/officeDocument/2006/relationships/image" Target="../media/image222.wmf"/><Relationship Id="rId5" Type="http://schemas.openxmlformats.org/officeDocument/2006/relationships/image" Target="../media/image219.wmf"/><Relationship Id="rId10" Type="http://schemas.openxmlformats.org/officeDocument/2006/relationships/oleObject" Target="../embeddings/oleObject162.bin"/><Relationship Id="rId4" Type="http://schemas.openxmlformats.org/officeDocument/2006/relationships/oleObject" Target="../embeddings/oleObject159.bin"/><Relationship Id="rId9" Type="http://schemas.openxmlformats.org/officeDocument/2006/relationships/image" Target="../media/image221.wmf"/><Relationship Id="rId14" Type="http://schemas.openxmlformats.org/officeDocument/2006/relationships/image" Target="../media/image22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6.xml"/><Relationship Id="rId13" Type="http://schemas.openxmlformats.org/officeDocument/2006/relationships/slide" Target="slide168.xml"/><Relationship Id="rId18" Type="http://schemas.openxmlformats.org/officeDocument/2006/relationships/slide" Target="slide123.xml"/><Relationship Id="rId3" Type="http://schemas.openxmlformats.org/officeDocument/2006/relationships/slide" Target="slide4.xml"/><Relationship Id="rId7" Type="http://schemas.openxmlformats.org/officeDocument/2006/relationships/slide" Target="slide68.xml"/><Relationship Id="rId12" Type="http://schemas.openxmlformats.org/officeDocument/2006/relationships/slide" Target="slide154.xml"/><Relationship Id="rId17" Type="http://schemas.openxmlformats.org/officeDocument/2006/relationships/slide" Target="slide224.xml"/><Relationship Id="rId2" Type="http://schemas.openxmlformats.org/officeDocument/2006/relationships/notesSlide" Target="../notesSlides/notesSlide1.xml"/><Relationship Id="rId16" Type="http://schemas.openxmlformats.org/officeDocument/2006/relationships/slide" Target="slide20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2.xml"/><Relationship Id="rId11" Type="http://schemas.openxmlformats.org/officeDocument/2006/relationships/slide" Target="slide144.xml"/><Relationship Id="rId5" Type="http://schemas.openxmlformats.org/officeDocument/2006/relationships/slide" Target="slide39.xml"/><Relationship Id="rId15" Type="http://schemas.openxmlformats.org/officeDocument/2006/relationships/slide" Target="slide200.xml"/><Relationship Id="rId10" Type="http://schemas.openxmlformats.org/officeDocument/2006/relationships/slide" Target="slide106.xml"/><Relationship Id="rId4" Type="http://schemas.openxmlformats.org/officeDocument/2006/relationships/slide" Target="slide11.xml"/><Relationship Id="rId9" Type="http://schemas.openxmlformats.org/officeDocument/2006/relationships/slide" Target="slide86.xml"/><Relationship Id="rId14" Type="http://schemas.openxmlformats.org/officeDocument/2006/relationships/slide" Target="slide17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7.bin"/><Relationship Id="rId13" Type="http://schemas.openxmlformats.org/officeDocument/2006/relationships/image" Target="../media/image230.wmf"/><Relationship Id="rId3" Type="http://schemas.openxmlformats.org/officeDocument/2006/relationships/image" Target="../media/image225.wmf"/><Relationship Id="rId7" Type="http://schemas.openxmlformats.org/officeDocument/2006/relationships/image" Target="../media/image227.wmf"/><Relationship Id="rId12" Type="http://schemas.openxmlformats.org/officeDocument/2006/relationships/oleObject" Target="../embeddings/oleObject169.bin"/><Relationship Id="rId2" Type="http://schemas.openxmlformats.org/officeDocument/2006/relationships/oleObject" Target="../embeddings/oleObject164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66.bin"/><Relationship Id="rId11" Type="http://schemas.openxmlformats.org/officeDocument/2006/relationships/image" Target="../media/image229.wmf"/><Relationship Id="rId5" Type="http://schemas.openxmlformats.org/officeDocument/2006/relationships/image" Target="../media/image226.wmf"/><Relationship Id="rId10" Type="http://schemas.openxmlformats.org/officeDocument/2006/relationships/oleObject" Target="../embeddings/oleObject168.bin"/><Relationship Id="rId4" Type="http://schemas.openxmlformats.org/officeDocument/2006/relationships/oleObject" Target="../embeddings/oleObject165.bin"/><Relationship Id="rId9" Type="http://schemas.openxmlformats.org/officeDocument/2006/relationships/image" Target="../media/image228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wmf"/><Relationship Id="rId13" Type="http://schemas.openxmlformats.org/officeDocument/2006/relationships/oleObject" Target="../embeddings/oleObject175.bin"/><Relationship Id="rId18" Type="http://schemas.openxmlformats.org/officeDocument/2006/relationships/image" Target="../media/image239.wmf"/><Relationship Id="rId3" Type="http://schemas.openxmlformats.org/officeDocument/2006/relationships/image" Target="../media/image231.wmf"/><Relationship Id="rId7" Type="http://schemas.openxmlformats.org/officeDocument/2006/relationships/oleObject" Target="../embeddings/oleObject172.bin"/><Relationship Id="rId12" Type="http://schemas.openxmlformats.org/officeDocument/2006/relationships/image" Target="../media/image236.wmf"/><Relationship Id="rId17" Type="http://schemas.openxmlformats.org/officeDocument/2006/relationships/oleObject" Target="../embeddings/oleObject177.bin"/><Relationship Id="rId2" Type="http://schemas.openxmlformats.org/officeDocument/2006/relationships/oleObject" Target="../embeddings/oleObject170.bin"/><Relationship Id="rId16" Type="http://schemas.openxmlformats.org/officeDocument/2006/relationships/image" Target="../media/image238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3.wmf"/><Relationship Id="rId11" Type="http://schemas.openxmlformats.org/officeDocument/2006/relationships/oleObject" Target="../embeddings/oleObject174.bin"/><Relationship Id="rId5" Type="http://schemas.openxmlformats.org/officeDocument/2006/relationships/oleObject" Target="../embeddings/oleObject171.bin"/><Relationship Id="rId15" Type="http://schemas.openxmlformats.org/officeDocument/2006/relationships/oleObject" Target="../embeddings/oleObject176.bin"/><Relationship Id="rId10" Type="http://schemas.openxmlformats.org/officeDocument/2006/relationships/image" Target="../media/image235.wmf"/><Relationship Id="rId4" Type="http://schemas.openxmlformats.org/officeDocument/2006/relationships/image" Target="../media/image232.png"/><Relationship Id="rId9" Type="http://schemas.openxmlformats.org/officeDocument/2006/relationships/oleObject" Target="../embeddings/oleObject173.bin"/><Relationship Id="rId14" Type="http://schemas.openxmlformats.org/officeDocument/2006/relationships/image" Target="../media/image237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13" Type="http://schemas.openxmlformats.org/officeDocument/2006/relationships/oleObject" Target="../embeddings/oleObject179.bin"/><Relationship Id="rId18" Type="http://schemas.openxmlformats.org/officeDocument/2006/relationships/image" Target="../media/image194.wmf"/><Relationship Id="rId26" Type="http://schemas.openxmlformats.org/officeDocument/2006/relationships/oleObject" Target="../embeddings/oleObject183.bin"/><Relationship Id="rId3" Type="http://schemas.openxmlformats.org/officeDocument/2006/relationships/image" Target="../media/image241.png"/><Relationship Id="rId21" Type="http://schemas.openxmlformats.org/officeDocument/2006/relationships/image" Target="../media/image245.wmf"/><Relationship Id="rId7" Type="http://schemas.openxmlformats.org/officeDocument/2006/relationships/image" Target="../media/image184.wmf"/><Relationship Id="rId12" Type="http://schemas.openxmlformats.org/officeDocument/2006/relationships/image" Target="../media/image242.wmf"/><Relationship Id="rId17" Type="http://schemas.openxmlformats.org/officeDocument/2006/relationships/oleObject" Target="../embeddings/oleObject141.bin"/><Relationship Id="rId25" Type="http://schemas.openxmlformats.org/officeDocument/2006/relationships/hyperlink" Target="https://doi.org/10.1063/5.0232073" TargetMode="External"/><Relationship Id="rId2" Type="http://schemas.openxmlformats.org/officeDocument/2006/relationships/image" Target="../media/image240.png"/><Relationship Id="rId16" Type="http://schemas.openxmlformats.org/officeDocument/2006/relationships/image" Target="../media/image244.wmf"/><Relationship Id="rId20" Type="http://schemas.openxmlformats.org/officeDocument/2006/relationships/oleObject" Target="../embeddings/oleObject181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32.bin"/><Relationship Id="rId11" Type="http://schemas.openxmlformats.org/officeDocument/2006/relationships/oleObject" Target="../embeddings/oleObject178.bin"/><Relationship Id="rId24" Type="http://schemas.openxmlformats.org/officeDocument/2006/relationships/image" Target="../media/image149.png"/><Relationship Id="rId5" Type="http://schemas.openxmlformats.org/officeDocument/2006/relationships/image" Target="../media/image186.wmf"/><Relationship Id="rId15" Type="http://schemas.openxmlformats.org/officeDocument/2006/relationships/oleObject" Target="../embeddings/oleObject180.bin"/><Relationship Id="rId23" Type="http://schemas.openxmlformats.org/officeDocument/2006/relationships/image" Target="../media/image246.wmf"/><Relationship Id="rId10" Type="http://schemas.openxmlformats.org/officeDocument/2006/relationships/image" Target="../media/image189.png"/><Relationship Id="rId19" Type="http://schemas.openxmlformats.org/officeDocument/2006/relationships/image" Target="../media/image196.png"/><Relationship Id="rId4" Type="http://schemas.openxmlformats.org/officeDocument/2006/relationships/oleObject" Target="../embeddings/oleObject134.bin"/><Relationship Id="rId9" Type="http://schemas.openxmlformats.org/officeDocument/2006/relationships/image" Target="../media/image185.wmf"/><Relationship Id="rId14" Type="http://schemas.openxmlformats.org/officeDocument/2006/relationships/image" Target="../media/image243.wmf"/><Relationship Id="rId22" Type="http://schemas.openxmlformats.org/officeDocument/2006/relationships/oleObject" Target="../embeddings/oleObject182.bin"/><Relationship Id="rId27" Type="http://schemas.openxmlformats.org/officeDocument/2006/relationships/image" Target="../media/image247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wmf"/><Relationship Id="rId3" Type="http://schemas.openxmlformats.org/officeDocument/2006/relationships/image" Target="../media/image248.wmf"/><Relationship Id="rId7" Type="http://schemas.openxmlformats.org/officeDocument/2006/relationships/oleObject" Target="../embeddings/oleObject186.bin"/><Relationship Id="rId2" Type="http://schemas.openxmlformats.org/officeDocument/2006/relationships/oleObject" Target="../embeddings/oleObject18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0.wmf"/><Relationship Id="rId5" Type="http://schemas.openxmlformats.org/officeDocument/2006/relationships/oleObject" Target="../embeddings/oleObject185.bin"/><Relationship Id="rId4" Type="http://schemas.openxmlformats.org/officeDocument/2006/relationships/image" Target="../media/image24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4.wmf"/><Relationship Id="rId3" Type="http://schemas.openxmlformats.org/officeDocument/2006/relationships/oleObject" Target="../embeddings/oleObject187.bin"/><Relationship Id="rId7" Type="http://schemas.openxmlformats.org/officeDocument/2006/relationships/oleObject" Target="../embeddings/oleObject189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3.wmf"/><Relationship Id="rId11" Type="http://schemas.openxmlformats.org/officeDocument/2006/relationships/image" Target="../media/image1580.png"/><Relationship Id="rId5" Type="http://schemas.openxmlformats.org/officeDocument/2006/relationships/oleObject" Target="../embeddings/oleObject188.bin"/><Relationship Id="rId4" Type="http://schemas.openxmlformats.org/officeDocument/2006/relationships/image" Target="../media/image252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png"/><Relationship Id="rId7" Type="http://schemas.openxmlformats.org/officeDocument/2006/relationships/image" Target="../media/image259.wmf"/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0.bin"/><Relationship Id="rId5" Type="http://schemas.openxmlformats.org/officeDocument/2006/relationships/image" Target="../media/image258.png"/><Relationship Id="rId4" Type="http://schemas.openxmlformats.org/officeDocument/2006/relationships/image" Target="../media/image25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2.bin"/><Relationship Id="rId13" Type="http://schemas.openxmlformats.org/officeDocument/2006/relationships/oleObject" Target="../embeddings/oleObject194.bin"/><Relationship Id="rId18" Type="http://schemas.openxmlformats.org/officeDocument/2006/relationships/image" Target="../media/image267.gif"/><Relationship Id="rId3" Type="http://schemas.openxmlformats.org/officeDocument/2006/relationships/image" Target="../media/image33.png"/><Relationship Id="rId21" Type="http://schemas.openxmlformats.org/officeDocument/2006/relationships/image" Target="../media/image270.gif"/><Relationship Id="rId7" Type="http://schemas.openxmlformats.org/officeDocument/2006/relationships/image" Target="NULL"/><Relationship Id="rId12" Type="http://schemas.openxmlformats.org/officeDocument/2006/relationships/image" Target="../media/image263.wmf"/><Relationship Id="rId17" Type="http://schemas.openxmlformats.org/officeDocument/2006/relationships/image" Target="../media/image266.gif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65.wmf"/><Relationship Id="rId20" Type="http://schemas.openxmlformats.org/officeDocument/2006/relationships/image" Target="../media/image269.gif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193.bin"/><Relationship Id="rId5" Type="http://schemas.openxmlformats.org/officeDocument/2006/relationships/image" Target="../media/image260.wmf"/><Relationship Id="rId15" Type="http://schemas.openxmlformats.org/officeDocument/2006/relationships/oleObject" Target="../embeddings/oleObject195.bin"/><Relationship Id="rId10" Type="http://schemas.openxmlformats.org/officeDocument/2006/relationships/image" Target="../media/image262.gif"/><Relationship Id="rId19" Type="http://schemas.openxmlformats.org/officeDocument/2006/relationships/image" Target="../media/image268.gif"/><Relationship Id="rId4" Type="http://schemas.openxmlformats.org/officeDocument/2006/relationships/oleObject" Target="../embeddings/oleObject191.bin"/><Relationship Id="rId9" Type="http://schemas.openxmlformats.org/officeDocument/2006/relationships/image" Target="../media/image261.wmf"/><Relationship Id="rId14" Type="http://schemas.openxmlformats.org/officeDocument/2006/relationships/image" Target="../media/image264.wmf"/><Relationship Id="rId22" Type="http://schemas.openxmlformats.org/officeDocument/2006/relationships/image" Target="../media/image271.gi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8.bin"/><Relationship Id="rId13" Type="http://schemas.openxmlformats.org/officeDocument/2006/relationships/image" Target="../media/image278.png"/><Relationship Id="rId18" Type="http://schemas.openxmlformats.org/officeDocument/2006/relationships/oleObject" Target="../embeddings/oleObject203.bin"/><Relationship Id="rId26" Type="http://schemas.openxmlformats.org/officeDocument/2006/relationships/oleObject" Target="../embeddings/oleObject207.bin"/><Relationship Id="rId3" Type="http://schemas.openxmlformats.org/officeDocument/2006/relationships/oleObject" Target="../embeddings/oleObject196.bin"/><Relationship Id="rId21" Type="http://schemas.openxmlformats.org/officeDocument/2006/relationships/image" Target="../media/image282.png"/><Relationship Id="rId7" Type="http://schemas.openxmlformats.org/officeDocument/2006/relationships/image" Target="../media/image275.png"/><Relationship Id="rId12" Type="http://schemas.openxmlformats.org/officeDocument/2006/relationships/image" Target="../media/image277.wmf"/><Relationship Id="rId17" Type="http://schemas.openxmlformats.org/officeDocument/2006/relationships/image" Target="../media/image280.png"/><Relationship Id="rId25" Type="http://schemas.openxmlformats.org/officeDocument/2006/relationships/image" Target="../media/image284.png"/><Relationship Id="rId2" Type="http://schemas.openxmlformats.org/officeDocument/2006/relationships/image" Target="../media/image272.png"/><Relationship Id="rId16" Type="http://schemas.openxmlformats.org/officeDocument/2006/relationships/oleObject" Target="../embeddings/oleObject202.bin"/><Relationship Id="rId20" Type="http://schemas.openxmlformats.org/officeDocument/2006/relationships/oleObject" Target="../embeddings/oleObject204.bin"/><Relationship Id="rId29" Type="http://schemas.openxmlformats.org/officeDocument/2006/relationships/image" Target="../media/image2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4.wmf"/><Relationship Id="rId11" Type="http://schemas.openxmlformats.org/officeDocument/2006/relationships/oleObject" Target="../embeddings/oleObject200.bin"/><Relationship Id="rId24" Type="http://schemas.openxmlformats.org/officeDocument/2006/relationships/oleObject" Target="../embeddings/oleObject206.bin"/><Relationship Id="rId5" Type="http://schemas.openxmlformats.org/officeDocument/2006/relationships/oleObject" Target="../embeddings/oleObject197.bin"/><Relationship Id="rId15" Type="http://schemas.openxmlformats.org/officeDocument/2006/relationships/image" Target="../media/image279.wmf"/><Relationship Id="rId23" Type="http://schemas.openxmlformats.org/officeDocument/2006/relationships/image" Target="../media/image283.wmf"/><Relationship Id="rId28" Type="http://schemas.openxmlformats.org/officeDocument/2006/relationships/hyperlink" Target="http://dx.doi.org/10.1016/j.chemphys.2007.10.037" TargetMode="External"/><Relationship Id="rId10" Type="http://schemas.openxmlformats.org/officeDocument/2006/relationships/oleObject" Target="../embeddings/oleObject199.bin"/><Relationship Id="rId19" Type="http://schemas.openxmlformats.org/officeDocument/2006/relationships/image" Target="../media/image281.wmf"/><Relationship Id="rId4" Type="http://schemas.openxmlformats.org/officeDocument/2006/relationships/image" Target="../media/image273.wmf"/><Relationship Id="rId9" Type="http://schemas.openxmlformats.org/officeDocument/2006/relationships/image" Target="../media/image276.wmf"/><Relationship Id="rId14" Type="http://schemas.openxmlformats.org/officeDocument/2006/relationships/oleObject" Target="../embeddings/oleObject201.bin"/><Relationship Id="rId22" Type="http://schemas.openxmlformats.org/officeDocument/2006/relationships/oleObject" Target="../embeddings/oleObject205.bin"/><Relationship Id="rId27" Type="http://schemas.openxmlformats.org/officeDocument/2006/relationships/image" Target="../media/image285.wmf"/><Relationship Id="rId30" Type="http://schemas.openxmlformats.org/officeDocument/2006/relationships/image" Target="../media/image287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3" Type="http://schemas.openxmlformats.org/officeDocument/2006/relationships/image" Target="../media/image32.png"/><Relationship Id="rId7" Type="http://schemas.openxmlformats.org/officeDocument/2006/relationships/hyperlink" Target="http://jpsj.ipap.jp/link?JPSJ/58/101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9.png"/><Relationship Id="rId5" Type="http://schemas.openxmlformats.org/officeDocument/2006/relationships/image" Target="../media/image288.png"/><Relationship Id="rId4" Type="http://schemas.openxmlformats.org/officeDocument/2006/relationships/oleObject" Target="../embeddings/oleObject208.bin"/><Relationship Id="rId9" Type="http://schemas.openxmlformats.org/officeDocument/2006/relationships/image" Target="../media/image29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9.bin"/><Relationship Id="rId7" Type="http://schemas.openxmlformats.org/officeDocument/2006/relationships/image" Target="../media/image293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10.bin"/><Relationship Id="rId11" Type="http://schemas.openxmlformats.org/officeDocument/2006/relationships/image" Target="../media/image294.gif"/><Relationship Id="rId5" Type="http://schemas.openxmlformats.org/officeDocument/2006/relationships/image" Target="../media/image35.png"/><Relationship Id="rId10" Type="http://schemas.openxmlformats.org/officeDocument/2006/relationships/image" Target="../media/image60.gif"/><Relationship Id="rId4" Type="http://schemas.openxmlformats.org/officeDocument/2006/relationships/image" Target="../media/image292.wmf"/><Relationship Id="rId9" Type="http://schemas.openxmlformats.org/officeDocument/2006/relationships/image" Target="../media/image159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3.wmf"/><Relationship Id="rId7" Type="http://schemas.openxmlformats.org/officeDocument/2006/relationships/oleObject" Target="../embeddings/oleObject3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5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57.wmf"/><Relationship Id="rId26" Type="http://schemas.openxmlformats.org/officeDocument/2006/relationships/image" Target="../media/image60.gif"/><Relationship Id="rId3" Type="http://schemas.openxmlformats.org/officeDocument/2006/relationships/image" Target="../media/image49.wmf"/><Relationship Id="rId21" Type="http://schemas.openxmlformats.org/officeDocument/2006/relationships/image" Target="../media/image58.wmf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96.wmf"/><Relationship Id="rId17" Type="http://schemas.openxmlformats.org/officeDocument/2006/relationships/oleObject" Target="../embeddings/oleObject25.bin"/><Relationship Id="rId25" Type="http://schemas.openxmlformats.org/officeDocument/2006/relationships/image" Target="NULL"/><Relationship Id="rId2" Type="http://schemas.openxmlformats.org/officeDocument/2006/relationships/oleObject" Target="../embeddings/oleObject18.bin"/><Relationship Id="rId16" Type="http://schemas.openxmlformats.org/officeDocument/2006/relationships/image" Target="../media/image56.wmf"/><Relationship Id="rId20" Type="http://schemas.openxmlformats.org/officeDocument/2006/relationships/oleObject" Target="../embeddings/oleObject26.bin"/><Relationship Id="rId29" Type="http://schemas.openxmlformats.org/officeDocument/2006/relationships/oleObject" Target="../embeddings/oleObject213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211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23" Type="http://schemas.openxmlformats.org/officeDocument/2006/relationships/image" Target="../media/image59.wmf"/><Relationship Id="rId28" Type="http://schemas.openxmlformats.org/officeDocument/2006/relationships/image" Target="../media/image297.wmf"/><Relationship Id="rId10" Type="http://schemas.openxmlformats.org/officeDocument/2006/relationships/image" Target="../media/image53.wmf"/><Relationship Id="rId19" Type="http://schemas.openxmlformats.org/officeDocument/2006/relationships/image" Target="../media/image35.png"/><Relationship Id="rId4" Type="http://schemas.openxmlformats.org/officeDocument/2006/relationships/image" Target="../media/image50.png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55.wmf"/><Relationship Id="rId22" Type="http://schemas.openxmlformats.org/officeDocument/2006/relationships/oleObject" Target="../embeddings/oleObject27.bin"/><Relationship Id="rId27" Type="http://schemas.openxmlformats.org/officeDocument/2006/relationships/oleObject" Target="../embeddings/oleObject212.bin"/><Relationship Id="rId30" Type="http://schemas.openxmlformats.org/officeDocument/2006/relationships/image" Target="../media/image298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7.bin"/><Relationship Id="rId13" Type="http://schemas.openxmlformats.org/officeDocument/2006/relationships/oleObject" Target="../embeddings/oleObject218.bin"/><Relationship Id="rId3" Type="http://schemas.openxmlformats.org/officeDocument/2006/relationships/image" Target="../media/image299.wmf"/><Relationship Id="rId7" Type="http://schemas.openxmlformats.org/officeDocument/2006/relationships/image" Target="../media/image301.wmf"/><Relationship Id="rId12" Type="http://schemas.openxmlformats.org/officeDocument/2006/relationships/hyperlink" Target="http://theochem.kuchem.kyoto-u.ac.jp/tanimura/Lectures/DIRACFEYNMAN.zip" TargetMode="External"/><Relationship Id="rId2" Type="http://schemas.openxmlformats.org/officeDocument/2006/relationships/oleObject" Target="../embeddings/oleObject214.bin"/><Relationship Id="rId16" Type="http://schemas.openxmlformats.org/officeDocument/2006/relationships/image" Target="../media/image30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6.bin"/><Relationship Id="rId11" Type="http://schemas.openxmlformats.org/officeDocument/2006/relationships/image" Target="../media/image304.jpeg"/><Relationship Id="rId5" Type="http://schemas.openxmlformats.org/officeDocument/2006/relationships/image" Target="../media/image300.wmf"/><Relationship Id="rId15" Type="http://schemas.openxmlformats.org/officeDocument/2006/relationships/oleObject" Target="../embeddings/oleObject219.bin"/><Relationship Id="rId10" Type="http://schemas.openxmlformats.org/officeDocument/2006/relationships/image" Target="../media/image303.jpeg"/><Relationship Id="rId4" Type="http://schemas.openxmlformats.org/officeDocument/2006/relationships/oleObject" Target="../embeddings/oleObject215.bin"/><Relationship Id="rId9" Type="http://schemas.openxmlformats.org/officeDocument/2006/relationships/image" Target="../media/image302.wmf"/><Relationship Id="rId14" Type="http://schemas.openxmlformats.org/officeDocument/2006/relationships/image" Target="../media/image305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wmf"/><Relationship Id="rId13" Type="http://schemas.openxmlformats.org/officeDocument/2006/relationships/image" Target="../media/image313.wmf"/><Relationship Id="rId18" Type="http://schemas.openxmlformats.org/officeDocument/2006/relationships/oleObject" Target="../embeddings/oleObject227.bin"/><Relationship Id="rId26" Type="http://schemas.openxmlformats.org/officeDocument/2006/relationships/image" Target="../media/image320.wmf"/><Relationship Id="rId3" Type="http://schemas.openxmlformats.org/officeDocument/2006/relationships/oleObject" Target="../embeddings/oleObject220.bin"/><Relationship Id="rId21" Type="http://schemas.openxmlformats.org/officeDocument/2006/relationships/oleObject" Target="../embeddings/oleObject228.bin"/><Relationship Id="rId7" Type="http://schemas.openxmlformats.org/officeDocument/2006/relationships/oleObject" Target="../embeddings/oleObject222.bin"/><Relationship Id="rId12" Type="http://schemas.openxmlformats.org/officeDocument/2006/relationships/oleObject" Target="../embeddings/oleObject224.bin"/><Relationship Id="rId17" Type="http://schemas.openxmlformats.org/officeDocument/2006/relationships/image" Target="../media/image315.wmf"/><Relationship Id="rId25" Type="http://schemas.openxmlformats.org/officeDocument/2006/relationships/oleObject" Target="../embeddings/oleObject230.bin"/><Relationship Id="rId2" Type="http://schemas.openxmlformats.org/officeDocument/2006/relationships/image" Target="../media/image307.png"/><Relationship Id="rId16" Type="http://schemas.openxmlformats.org/officeDocument/2006/relationships/oleObject" Target="../embeddings/oleObject226.bin"/><Relationship Id="rId20" Type="http://schemas.openxmlformats.org/officeDocument/2006/relationships/image" Target="../media/image3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9.wmf"/><Relationship Id="rId11" Type="http://schemas.openxmlformats.org/officeDocument/2006/relationships/image" Target="../media/image312.png"/><Relationship Id="rId24" Type="http://schemas.openxmlformats.org/officeDocument/2006/relationships/image" Target="../media/image319.wmf"/><Relationship Id="rId5" Type="http://schemas.openxmlformats.org/officeDocument/2006/relationships/oleObject" Target="../embeddings/oleObject221.bin"/><Relationship Id="rId15" Type="http://schemas.openxmlformats.org/officeDocument/2006/relationships/image" Target="../media/image314.wmf"/><Relationship Id="rId23" Type="http://schemas.openxmlformats.org/officeDocument/2006/relationships/oleObject" Target="../embeddings/oleObject229.bin"/><Relationship Id="rId28" Type="http://schemas.openxmlformats.org/officeDocument/2006/relationships/image" Target="../media/image321.wmf"/><Relationship Id="rId10" Type="http://schemas.openxmlformats.org/officeDocument/2006/relationships/image" Target="../media/image311.wmf"/><Relationship Id="rId19" Type="http://schemas.openxmlformats.org/officeDocument/2006/relationships/image" Target="../media/image316.wmf"/><Relationship Id="rId4" Type="http://schemas.openxmlformats.org/officeDocument/2006/relationships/image" Target="../media/image308.wmf"/><Relationship Id="rId9" Type="http://schemas.openxmlformats.org/officeDocument/2006/relationships/oleObject" Target="../embeddings/oleObject223.bin"/><Relationship Id="rId14" Type="http://schemas.openxmlformats.org/officeDocument/2006/relationships/oleObject" Target="../embeddings/oleObject225.bin"/><Relationship Id="rId22" Type="http://schemas.openxmlformats.org/officeDocument/2006/relationships/image" Target="../media/image318.wmf"/><Relationship Id="rId27" Type="http://schemas.openxmlformats.org/officeDocument/2006/relationships/oleObject" Target="../embeddings/oleObject231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4.bin"/><Relationship Id="rId13" Type="http://schemas.openxmlformats.org/officeDocument/2006/relationships/image" Target="../media/image326.wmf"/><Relationship Id="rId18" Type="http://schemas.openxmlformats.org/officeDocument/2006/relationships/image" Target="../media/image329.png"/><Relationship Id="rId3" Type="http://schemas.openxmlformats.org/officeDocument/2006/relationships/image" Target="../media/image32.png"/><Relationship Id="rId7" Type="http://schemas.openxmlformats.org/officeDocument/2006/relationships/image" Target="../media/image323.wmf"/><Relationship Id="rId12" Type="http://schemas.openxmlformats.org/officeDocument/2006/relationships/oleObject" Target="../embeddings/oleObject236.bin"/><Relationship Id="rId17" Type="http://schemas.openxmlformats.org/officeDocument/2006/relationships/image" Target="../media/image328.wmf"/><Relationship Id="rId2" Type="http://schemas.openxmlformats.org/officeDocument/2006/relationships/notesSlide" Target="../notesSlides/notesSlide9.xml"/><Relationship Id="rId16" Type="http://schemas.openxmlformats.org/officeDocument/2006/relationships/oleObject" Target="../embeddings/oleObject23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33.bin"/><Relationship Id="rId11" Type="http://schemas.openxmlformats.org/officeDocument/2006/relationships/image" Target="../media/image325.wmf"/><Relationship Id="rId5" Type="http://schemas.openxmlformats.org/officeDocument/2006/relationships/image" Target="../media/image322.wmf"/><Relationship Id="rId15" Type="http://schemas.openxmlformats.org/officeDocument/2006/relationships/image" Target="../media/image327.wmf"/><Relationship Id="rId10" Type="http://schemas.openxmlformats.org/officeDocument/2006/relationships/oleObject" Target="../embeddings/oleObject235.bin"/><Relationship Id="rId4" Type="http://schemas.openxmlformats.org/officeDocument/2006/relationships/oleObject" Target="../embeddings/oleObject232.bin"/><Relationship Id="rId9" Type="http://schemas.openxmlformats.org/officeDocument/2006/relationships/image" Target="../media/image324.wmf"/><Relationship Id="rId14" Type="http://schemas.openxmlformats.org/officeDocument/2006/relationships/oleObject" Target="../embeddings/oleObject237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wmf"/><Relationship Id="rId7" Type="http://schemas.openxmlformats.org/officeDocument/2006/relationships/image" Target="../media/image332.wmf"/><Relationship Id="rId2" Type="http://schemas.openxmlformats.org/officeDocument/2006/relationships/oleObject" Target="../embeddings/oleObject23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41.bin"/><Relationship Id="rId5" Type="http://schemas.openxmlformats.org/officeDocument/2006/relationships/image" Target="../media/image331.wmf"/><Relationship Id="rId4" Type="http://schemas.openxmlformats.org/officeDocument/2006/relationships/oleObject" Target="../embeddings/oleObject240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5.wmf"/><Relationship Id="rId13" Type="http://schemas.openxmlformats.org/officeDocument/2006/relationships/oleObject" Target="../embeddings/oleObject246.bin"/><Relationship Id="rId18" Type="http://schemas.openxmlformats.org/officeDocument/2006/relationships/image" Target="../media/image340.wmf"/><Relationship Id="rId3" Type="http://schemas.openxmlformats.org/officeDocument/2006/relationships/image" Target="../media/image333.wmf"/><Relationship Id="rId7" Type="http://schemas.openxmlformats.org/officeDocument/2006/relationships/oleObject" Target="../embeddings/oleObject243.bin"/><Relationship Id="rId12" Type="http://schemas.openxmlformats.org/officeDocument/2006/relationships/image" Target="../media/image337.wmf"/><Relationship Id="rId17" Type="http://schemas.openxmlformats.org/officeDocument/2006/relationships/oleObject" Target="../embeddings/oleObject248.bin"/><Relationship Id="rId2" Type="http://schemas.openxmlformats.org/officeDocument/2006/relationships/oleObject" Target="../embeddings/oleObject242.bin"/><Relationship Id="rId16" Type="http://schemas.openxmlformats.org/officeDocument/2006/relationships/image" Target="../media/image339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4.png"/><Relationship Id="rId11" Type="http://schemas.openxmlformats.org/officeDocument/2006/relationships/oleObject" Target="../embeddings/oleObject245.bin"/><Relationship Id="rId5" Type="http://schemas.openxmlformats.org/officeDocument/2006/relationships/image" Target="../media/image332.wmf"/><Relationship Id="rId15" Type="http://schemas.openxmlformats.org/officeDocument/2006/relationships/oleObject" Target="../embeddings/oleObject247.bin"/><Relationship Id="rId10" Type="http://schemas.openxmlformats.org/officeDocument/2006/relationships/image" Target="../media/image336.wmf"/><Relationship Id="rId4" Type="http://schemas.openxmlformats.org/officeDocument/2006/relationships/oleObject" Target="../embeddings/oleObject241.bin"/><Relationship Id="rId9" Type="http://schemas.openxmlformats.org/officeDocument/2006/relationships/oleObject" Target="../embeddings/oleObject244.bin"/><Relationship Id="rId14" Type="http://schemas.openxmlformats.org/officeDocument/2006/relationships/image" Target="../media/image338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2.wmf"/><Relationship Id="rId3" Type="http://schemas.openxmlformats.org/officeDocument/2006/relationships/image" Target="../media/image336.wmf"/><Relationship Id="rId7" Type="http://schemas.openxmlformats.org/officeDocument/2006/relationships/oleObject" Target="../embeddings/oleObject250.bin"/><Relationship Id="rId2" Type="http://schemas.openxmlformats.org/officeDocument/2006/relationships/oleObject" Target="../embeddings/oleObject244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9.png"/><Relationship Id="rId5" Type="http://schemas.openxmlformats.org/officeDocument/2006/relationships/image" Target="../media/image341.wmf"/><Relationship Id="rId4" Type="http://schemas.openxmlformats.org/officeDocument/2006/relationships/oleObject" Target="../embeddings/oleObject249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3.bin"/><Relationship Id="rId13" Type="http://schemas.openxmlformats.org/officeDocument/2006/relationships/image" Target="../media/image348.wmf"/><Relationship Id="rId18" Type="http://schemas.openxmlformats.org/officeDocument/2006/relationships/image" Target="../media/image350.wmf"/><Relationship Id="rId3" Type="http://schemas.openxmlformats.org/officeDocument/2006/relationships/image" Target="../media/image343.png"/><Relationship Id="rId7" Type="http://schemas.openxmlformats.org/officeDocument/2006/relationships/image" Target="../media/image345.wmf"/><Relationship Id="rId12" Type="http://schemas.openxmlformats.org/officeDocument/2006/relationships/oleObject" Target="../embeddings/oleObject255.bin"/><Relationship Id="rId17" Type="http://schemas.openxmlformats.org/officeDocument/2006/relationships/oleObject" Target="../embeddings/oleObject257.bin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49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2.bin"/><Relationship Id="rId11" Type="http://schemas.openxmlformats.org/officeDocument/2006/relationships/image" Target="../media/image347.wmf"/><Relationship Id="rId5" Type="http://schemas.openxmlformats.org/officeDocument/2006/relationships/image" Target="../media/image344.wmf"/><Relationship Id="rId15" Type="http://schemas.openxmlformats.org/officeDocument/2006/relationships/oleObject" Target="../embeddings/oleObject256.bin"/><Relationship Id="rId10" Type="http://schemas.openxmlformats.org/officeDocument/2006/relationships/oleObject" Target="../embeddings/oleObject254.bin"/><Relationship Id="rId19" Type="http://schemas.openxmlformats.org/officeDocument/2006/relationships/hyperlink" Target="https://doi.org/10.1063/1.4916647" TargetMode="External"/><Relationship Id="rId4" Type="http://schemas.openxmlformats.org/officeDocument/2006/relationships/oleObject" Target="../embeddings/oleObject251.bin"/><Relationship Id="rId9" Type="http://schemas.openxmlformats.org/officeDocument/2006/relationships/image" Target="../media/image346.wmf"/><Relationship Id="rId14" Type="http://schemas.openxmlformats.org/officeDocument/2006/relationships/hyperlink" Target="https://doi.org/10.1063/1.4890441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wmf"/><Relationship Id="rId3" Type="http://schemas.openxmlformats.org/officeDocument/2006/relationships/image" Target="../media/image248.wmf"/><Relationship Id="rId7" Type="http://schemas.openxmlformats.org/officeDocument/2006/relationships/oleObject" Target="../embeddings/oleObject186.bin"/><Relationship Id="rId2" Type="http://schemas.openxmlformats.org/officeDocument/2006/relationships/oleObject" Target="../embeddings/oleObject18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0.wmf"/><Relationship Id="rId5" Type="http://schemas.openxmlformats.org/officeDocument/2006/relationships/oleObject" Target="../embeddings/oleObject185.bin"/><Relationship Id="rId4" Type="http://schemas.openxmlformats.org/officeDocument/2006/relationships/image" Target="../media/image24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wmf"/><Relationship Id="rId3" Type="http://schemas.openxmlformats.org/officeDocument/2006/relationships/image" Target="../media/image351.wmf"/><Relationship Id="rId7" Type="http://schemas.openxmlformats.org/officeDocument/2006/relationships/oleObject" Target="../embeddings/oleObject260.bin"/><Relationship Id="rId2" Type="http://schemas.openxmlformats.org/officeDocument/2006/relationships/oleObject" Target="../embeddings/oleObject258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3.png"/><Relationship Id="rId5" Type="http://schemas.openxmlformats.org/officeDocument/2006/relationships/image" Target="../media/image352.png"/><Relationship Id="rId10" Type="http://schemas.openxmlformats.org/officeDocument/2006/relationships/image" Target="../media/image355.wmf"/><Relationship Id="rId4" Type="http://schemas.openxmlformats.org/officeDocument/2006/relationships/oleObject" Target="../embeddings/oleObject259.bin"/><Relationship Id="rId9" Type="http://schemas.openxmlformats.org/officeDocument/2006/relationships/oleObject" Target="../embeddings/oleObject26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0.wmf"/><Relationship Id="rId26" Type="http://schemas.openxmlformats.org/officeDocument/2006/relationships/oleObject" Target="../embeddings/oleObject6.bin"/><Relationship Id="rId3" Type="http://schemas.microsoft.com/office/2007/relationships/media" Target="../media/media2.wmv"/><Relationship Id="rId21" Type="http://schemas.openxmlformats.org/officeDocument/2006/relationships/image" Target="../media/image13.png"/><Relationship Id="rId7" Type="http://schemas.microsoft.com/office/2007/relationships/media" Target="../media/media4.mp4"/><Relationship Id="rId12" Type="http://schemas.openxmlformats.org/officeDocument/2006/relationships/video" Target="../media/media6.wmv"/><Relationship Id="rId17" Type="http://schemas.openxmlformats.org/officeDocument/2006/relationships/oleObject" Target="../embeddings/oleObject4.bin"/><Relationship Id="rId25" Type="http://schemas.openxmlformats.org/officeDocument/2006/relationships/image" Target="../media/image16.wmf"/><Relationship Id="rId2" Type="http://schemas.openxmlformats.org/officeDocument/2006/relationships/video" Target="../media/media1.wmv"/><Relationship Id="rId16" Type="http://schemas.openxmlformats.org/officeDocument/2006/relationships/image" Target="../media/image9.png"/><Relationship Id="rId20" Type="http://schemas.openxmlformats.org/officeDocument/2006/relationships/image" Target="../media/image12.png"/><Relationship Id="rId29" Type="http://schemas.openxmlformats.org/officeDocument/2006/relationships/image" Target="../media/image19.gif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microsoft.com/office/2007/relationships/media" Target="../media/media6.wmv"/><Relationship Id="rId24" Type="http://schemas.openxmlformats.org/officeDocument/2006/relationships/oleObject" Target="../embeddings/oleObject5.bin"/><Relationship Id="rId5" Type="http://schemas.microsoft.com/office/2007/relationships/media" Target="../media/media3.wmv"/><Relationship Id="rId15" Type="http://schemas.openxmlformats.org/officeDocument/2006/relationships/image" Target="../media/image8.png"/><Relationship Id="rId23" Type="http://schemas.openxmlformats.org/officeDocument/2006/relationships/image" Target="../media/image15.png"/><Relationship Id="rId28" Type="http://schemas.openxmlformats.org/officeDocument/2006/relationships/image" Target="../media/image18.png"/><Relationship Id="rId10" Type="http://schemas.openxmlformats.org/officeDocument/2006/relationships/video" Target="../media/media5.wmv"/><Relationship Id="rId19" Type="http://schemas.openxmlformats.org/officeDocument/2006/relationships/image" Target="../media/image11.png"/><Relationship Id="rId31" Type="http://schemas.openxmlformats.org/officeDocument/2006/relationships/image" Target="../media/image21.gif"/><Relationship Id="rId4" Type="http://schemas.openxmlformats.org/officeDocument/2006/relationships/video" Target="../media/media2.wmv"/><Relationship Id="rId9" Type="http://schemas.microsoft.com/office/2007/relationships/media" Target="../media/media5.wmv"/><Relationship Id="rId14" Type="http://schemas.openxmlformats.org/officeDocument/2006/relationships/notesSlide" Target="../notesSlides/notesSlide2.xml"/><Relationship Id="rId22" Type="http://schemas.openxmlformats.org/officeDocument/2006/relationships/image" Target="../media/image14.png"/><Relationship Id="rId27" Type="http://schemas.openxmlformats.org/officeDocument/2006/relationships/image" Target="../media/image17.wmf"/><Relationship Id="rId30" Type="http://schemas.openxmlformats.org/officeDocument/2006/relationships/image" Target="../media/image20.gif"/></Relationships>
</file>

<file path=ppt/slides/_rels/slide5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66.bin"/><Relationship Id="rId18" Type="http://schemas.openxmlformats.org/officeDocument/2006/relationships/image" Target="../media/image364.wmf"/><Relationship Id="rId3" Type="http://schemas.openxmlformats.org/officeDocument/2006/relationships/image" Target="../media/image356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62.wmf"/><Relationship Id="rId7" Type="http://schemas.openxmlformats.org/officeDocument/2006/relationships/oleObject" Target="../embeddings/oleObject263.bin"/><Relationship Id="rId12" Type="http://schemas.openxmlformats.org/officeDocument/2006/relationships/image" Target="../media/image361.wmf"/><Relationship Id="rId17" Type="http://schemas.openxmlformats.org/officeDocument/2006/relationships/oleObject" Target="../embeddings/oleObject268.bin"/><Relationship Id="rId25" Type="http://schemas.openxmlformats.org/officeDocument/2006/relationships/image" Target="../media/image367.wmf"/><Relationship Id="rId33" Type="http://schemas.openxmlformats.org/officeDocument/2006/relationships/oleObject" Target="../embeddings/oleObject29.bin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63.wmf"/><Relationship Id="rId20" Type="http://schemas.openxmlformats.org/officeDocument/2006/relationships/image" Target="../media/image365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8.wmf"/><Relationship Id="rId11" Type="http://schemas.openxmlformats.org/officeDocument/2006/relationships/oleObject" Target="../embeddings/oleObject265.bin"/><Relationship Id="rId24" Type="http://schemas.openxmlformats.org/officeDocument/2006/relationships/oleObject" Target="../embeddings/oleObject270.bin"/><Relationship Id="rId32" Type="http://schemas.openxmlformats.org/officeDocument/2006/relationships/image" Target="../media/image153.wmf"/><Relationship Id="rId37" Type="http://schemas.openxmlformats.org/officeDocument/2006/relationships/image" Target="../media/image368.png"/><Relationship Id="rId5" Type="http://schemas.openxmlformats.org/officeDocument/2006/relationships/oleObject" Target="../embeddings/oleObject262.bin"/><Relationship Id="rId15" Type="http://schemas.openxmlformats.org/officeDocument/2006/relationships/oleObject" Target="../embeddings/oleObject267.bin"/><Relationship Id="rId23" Type="http://schemas.openxmlformats.org/officeDocument/2006/relationships/image" Target="../media/image366.png"/><Relationship Id="rId36" Type="http://schemas.openxmlformats.org/officeDocument/2006/relationships/image" Target="../media/image154.wmf"/><Relationship Id="rId10" Type="http://schemas.openxmlformats.org/officeDocument/2006/relationships/image" Target="../media/image360.wmf"/><Relationship Id="rId19" Type="http://schemas.openxmlformats.org/officeDocument/2006/relationships/oleObject" Target="../embeddings/oleObject269.bin"/><Relationship Id="rId31" Type="http://schemas.openxmlformats.org/officeDocument/2006/relationships/oleObject" Target="../embeddings/oleObject113.bin"/><Relationship Id="rId4" Type="http://schemas.openxmlformats.org/officeDocument/2006/relationships/image" Target="../media/image357.WMF"/><Relationship Id="rId9" Type="http://schemas.openxmlformats.org/officeDocument/2006/relationships/oleObject" Target="../embeddings/oleObject264.bin"/><Relationship Id="rId14" Type="http://schemas.openxmlformats.org/officeDocument/2006/relationships/image" Target="../media/image362.wmf"/><Relationship Id="rId22" Type="http://schemas.openxmlformats.org/officeDocument/2006/relationships/hyperlink" Target="http://aip.scitation.org/doi/full/10.1063/1.4890441" TargetMode="External"/><Relationship Id="rId30" Type="http://schemas.openxmlformats.org/officeDocument/2006/relationships/image" Target="../media/image32.png"/><Relationship Id="rId35" Type="http://schemas.openxmlformats.org/officeDocument/2006/relationships/oleObject" Target="../embeddings/oleObject114.bin"/><Relationship Id="rId8" Type="http://schemas.openxmlformats.org/officeDocument/2006/relationships/image" Target="../media/image359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0.wmf"/><Relationship Id="rId3" Type="http://schemas.openxmlformats.org/officeDocument/2006/relationships/image" Target="../media/image369.wmf"/><Relationship Id="rId7" Type="http://schemas.openxmlformats.org/officeDocument/2006/relationships/oleObject" Target="../embeddings/oleObject272.bin"/><Relationship Id="rId12" Type="http://schemas.openxmlformats.org/officeDocument/2006/relationships/image" Target="../media/image373.png"/><Relationship Id="rId2" Type="http://schemas.openxmlformats.org/officeDocument/2006/relationships/oleObject" Target="../embeddings/oleObject271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372.png"/><Relationship Id="rId5" Type="http://schemas.openxmlformats.org/officeDocument/2006/relationships/image" Target="../media/image4.png"/><Relationship Id="rId10" Type="http://schemas.openxmlformats.org/officeDocument/2006/relationships/image" Target="../media/image371.png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273.bin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6.bin"/><Relationship Id="rId13" Type="http://schemas.openxmlformats.org/officeDocument/2006/relationships/oleObject" Target="../embeddings/oleObject278.bin"/><Relationship Id="rId3" Type="http://schemas.openxmlformats.org/officeDocument/2006/relationships/image" Target="../media/image374.gif"/><Relationship Id="rId7" Type="http://schemas.openxmlformats.org/officeDocument/2006/relationships/image" Target="../media/image376.wmf"/><Relationship Id="rId12" Type="http://schemas.openxmlformats.org/officeDocument/2006/relationships/image" Target="../media/image378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75.bin"/><Relationship Id="rId11" Type="http://schemas.openxmlformats.org/officeDocument/2006/relationships/oleObject" Target="../embeddings/oleObject277.bin"/><Relationship Id="rId5" Type="http://schemas.openxmlformats.org/officeDocument/2006/relationships/image" Target="../media/image375.wmf"/><Relationship Id="rId15" Type="http://schemas.openxmlformats.org/officeDocument/2006/relationships/image" Target="../media/image159.png"/><Relationship Id="rId10" Type="http://schemas.openxmlformats.org/officeDocument/2006/relationships/image" Target="../media/image377.png"/><Relationship Id="rId4" Type="http://schemas.openxmlformats.org/officeDocument/2006/relationships/oleObject" Target="../embeddings/oleObject274.bin"/><Relationship Id="rId9" Type="http://schemas.openxmlformats.org/officeDocument/2006/relationships/image" Target="../media/image371.png"/><Relationship Id="rId14" Type="http://schemas.openxmlformats.org/officeDocument/2006/relationships/image" Target="../media/image379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75/082001" TargetMode="External"/><Relationship Id="rId13" Type="http://schemas.openxmlformats.org/officeDocument/2006/relationships/oleObject" Target="../embeddings/oleObject282.bin"/><Relationship Id="rId3" Type="http://schemas.openxmlformats.org/officeDocument/2006/relationships/image" Target="../media/image380.png"/><Relationship Id="rId7" Type="http://schemas.openxmlformats.org/officeDocument/2006/relationships/image" Target="../media/image382.wmf"/><Relationship Id="rId12" Type="http://schemas.openxmlformats.org/officeDocument/2006/relationships/image" Target="../media/image384.wmf"/><Relationship Id="rId17" Type="http://schemas.openxmlformats.org/officeDocument/2006/relationships/image" Target="../media/image388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87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79.bin"/><Relationship Id="rId11" Type="http://schemas.openxmlformats.org/officeDocument/2006/relationships/oleObject" Target="../embeddings/oleObject281.bin"/><Relationship Id="rId5" Type="http://schemas.openxmlformats.org/officeDocument/2006/relationships/image" Target="../media/image356.png"/><Relationship Id="rId15" Type="http://schemas.openxmlformats.org/officeDocument/2006/relationships/image" Target="../media/image386.jpeg"/><Relationship Id="rId10" Type="http://schemas.openxmlformats.org/officeDocument/2006/relationships/image" Target="../media/image383.wmf"/><Relationship Id="rId4" Type="http://schemas.openxmlformats.org/officeDocument/2006/relationships/image" Target="../media/image381.png"/><Relationship Id="rId9" Type="http://schemas.openxmlformats.org/officeDocument/2006/relationships/oleObject" Target="../embeddings/oleObject280.bin"/><Relationship Id="rId14" Type="http://schemas.openxmlformats.org/officeDocument/2006/relationships/image" Target="../media/image385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2.png"/><Relationship Id="rId13" Type="http://schemas.openxmlformats.org/officeDocument/2006/relationships/image" Target="../media/image392.wmf"/><Relationship Id="rId3" Type="http://schemas.openxmlformats.org/officeDocument/2006/relationships/oleObject" Target="../embeddings/oleObject283.bin"/><Relationship Id="rId7" Type="http://schemas.openxmlformats.org/officeDocument/2006/relationships/oleObject" Target="../embeddings/oleObject285.bin"/><Relationship Id="rId12" Type="http://schemas.openxmlformats.org/officeDocument/2006/relationships/oleObject" Target="../embeddings/oleObject287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0.wmf"/><Relationship Id="rId11" Type="http://schemas.openxmlformats.org/officeDocument/2006/relationships/image" Target="../media/image391.wmf"/><Relationship Id="rId5" Type="http://schemas.openxmlformats.org/officeDocument/2006/relationships/oleObject" Target="../embeddings/oleObject284.bin"/><Relationship Id="rId10" Type="http://schemas.openxmlformats.org/officeDocument/2006/relationships/oleObject" Target="../embeddings/oleObject286.bin"/><Relationship Id="rId4" Type="http://schemas.openxmlformats.org/officeDocument/2006/relationships/image" Target="../media/image389.wmf"/><Relationship Id="rId9" Type="http://schemas.openxmlformats.org/officeDocument/2006/relationships/image" Target="../media/image353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4.wmf"/><Relationship Id="rId3" Type="http://schemas.openxmlformats.org/officeDocument/2006/relationships/oleObject" Target="../embeddings/oleObject283.bin"/><Relationship Id="rId7" Type="http://schemas.openxmlformats.org/officeDocument/2006/relationships/oleObject" Target="../embeddings/oleObject289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3.wmf"/><Relationship Id="rId5" Type="http://schemas.openxmlformats.org/officeDocument/2006/relationships/oleObject" Target="../embeddings/oleObject288.bin"/><Relationship Id="rId4" Type="http://schemas.openxmlformats.org/officeDocument/2006/relationships/image" Target="../media/image389.w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3.bin"/><Relationship Id="rId13" Type="http://schemas.openxmlformats.org/officeDocument/2006/relationships/image" Target="../media/image400.wmf"/><Relationship Id="rId3" Type="http://schemas.openxmlformats.org/officeDocument/2006/relationships/image" Target="../media/image395.wmf"/><Relationship Id="rId7" Type="http://schemas.openxmlformats.org/officeDocument/2006/relationships/image" Target="../media/image397.wmf"/><Relationship Id="rId12" Type="http://schemas.openxmlformats.org/officeDocument/2006/relationships/oleObject" Target="../embeddings/oleObject295.bin"/><Relationship Id="rId17" Type="http://schemas.openxmlformats.org/officeDocument/2006/relationships/image" Target="../media/image249.png"/><Relationship Id="rId2" Type="http://schemas.openxmlformats.org/officeDocument/2006/relationships/oleObject" Target="../embeddings/oleObject290.bin"/><Relationship Id="rId16" Type="http://schemas.openxmlformats.org/officeDocument/2006/relationships/image" Target="../media/image402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292.bin"/><Relationship Id="rId11" Type="http://schemas.openxmlformats.org/officeDocument/2006/relationships/image" Target="../media/image399.wmf"/><Relationship Id="rId5" Type="http://schemas.openxmlformats.org/officeDocument/2006/relationships/image" Target="../media/image396.wmf"/><Relationship Id="rId15" Type="http://schemas.openxmlformats.org/officeDocument/2006/relationships/oleObject" Target="../embeddings/oleObject296.bin"/><Relationship Id="rId10" Type="http://schemas.openxmlformats.org/officeDocument/2006/relationships/oleObject" Target="../embeddings/oleObject294.bin"/><Relationship Id="rId4" Type="http://schemas.openxmlformats.org/officeDocument/2006/relationships/oleObject" Target="../embeddings/oleObject291.bin"/><Relationship Id="rId9" Type="http://schemas.openxmlformats.org/officeDocument/2006/relationships/image" Target="../media/image398.wmf"/><Relationship Id="rId14" Type="http://schemas.openxmlformats.org/officeDocument/2006/relationships/image" Target="../media/image401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9.png"/><Relationship Id="rId13" Type="http://schemas.openxmlformats.org/officeDocument/2006/relationships/image" Target="../media/image408.wmf"/><Relationship Id="rId18" Type="http://schemas.openxmlformats.org/officeDocument/2006/relationships/image" Target="../media/image249.png"/><Relationship Id="rId26" Type="http://schemas.openxmlformats.org/officeDocument/2006/relationships/image" Target="../media/image415.png"/><Relationship Id="rId3" Type="http://schemas.openxmlformats.org/officeDocument/2006/relationships/image" Target="../media/image403.wmf"/><Relationship Id="rId21" Type="http://schemas.openxmlformats.org/officeDocument/2006/relationships/oleObject" Target="../embeddings/oleObject305.bin"/><Relationship Id="rId7" Type="http://schemas.openxmlformats.org/officeDocument/2006/relationships/image" Target="../media/image405.wmf"/><Relationship Id="rId12" Type="http://schemas.openxmlformats.org/officeDocument/2006/relationships/oleObject" Target="../embeddings/oleObject301.bin"/><Relationship Id="rId17" Type="http://schemas.openxmlformats.org/officeDocument/2006/relationships/image" Target="../media/image410.wmf"/><Relationship Id="rId25" Type="http://schemas.openxmlformats.org/officeDocument/2006/relationships/image" Target="../media/image414.png"/><Relationship Id="rId2" Type="http://schemas.openxmlformats.org/officeDocument/2006/relationships/oleObject" Target="../embeddings/oleObject297.bin"/><Relationship Id="rId16" Type="http://schemas.openxmlformats.org/officeDocument/2006/relationships/oleObject" Target="../embeddings/oleObject303.bin"/><Relationship Id="rId20" Type="http://schemas.openxmlformats.org/officeDocument/2006/relationships/image" Target="../media/image411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99.bin"/><Relationship Id="rId11" Type="http://schemas.openxmlformats.org/officeDocument/2006/relationships/image" Target="../media/image407.png"/><Relationship Id="rId24" Type="http://schemas.openxmlformats.org/officeDocument/2006/relationships/image" Target="../media/image413.wmf"/><Relationship Id="rId5" Type="http://schemas.openxmlformats.org/officeDocument/2006/relationships/image" Target="../media/image404.wmf"/><Relationship Id="rId15" Type="http://schemas.openxmlformats.org/officeDocument/2006/relationships/image" Target="../media/image409.wmf"/><Relationship Id="rId23" Type="http://schemas.openxmlformats.org/officeDocument/2006/relationships/oleObject" Target="../embeddings/oleObject306.bin"/><Relationship Id="rId10" Type="http://schemas.openxmlformats.org/officeDocument/2006/relationships/image" Target="../media/image406.wmf"/><Relationship Id="rId19" Type="http://schemas.openxmlformats.org/officeDocument/2006/relationships/oleObject" Target="../embeddings/oleObject304.bin"/><Relationship Id="rId4" Type="http://schemas.openxmlformats.org/officeDocument/2006/relationships/oleObject" Target="../embeddings/oleObject298.bin"/><Relationship Id="rId9" Type="http://schemas.openxmlformats.org/officeDocument/2006/relationships/oleObject" Target="../embeddings/oleObject300.bin"/><Relationship Id="rId14" Type="http://schemas.openxmlformats.org/officeDocument/2006/relationships/oleObject" Target="../embeddings/oleObject302.bin"/><Relationship Id="rId22" Type="http://schemas.openxmlformats.org/officeDocument/2006/relationships/image" Target="../media/image412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0.bin"/><Relationship Id="rId13" Type="http://schemas.openxmlformats.org/officeDocument/2006/relationships/image" Target="../media/image421.wmf"/><Relationship Id="rId18" Type="http://schemas.openxmlformats.org/officeDocument/2006/relationships/image" Target="../media/image424.png"/><Relationship Id="rId26" Type="http://schemas.openxmlformats.org/officeDocument/2006/relationships/oleObject" Target="../embeddings/oleObject318.bin"/><Relationship Id="rId3" Type="http://schemas.openxmlformats.org/officeDocument/2006/relationships/image" Target="../media/image416.wmf"/><Relationship Id="rId21" Type="http://schemas.openxmlformats.org/officeDocument/2006/relationships/image" Target="../media/image426.png"/><Relationship Id="rId7" Type="http://schemas.openxmlformats.org/officeDocument/2006/relationships/image" Target="../media/image418.wmf"/><Relationship Id="rId12" Type="http://schemas.openxmlformats.org/officeDocument/2006/relationships/oleObject" Target="../embeddings/oleObject312.bin"/><Relationship Id="rId17" Type="http://schemas.openxmlformats.org/officeDocument/2006/relationships/image" Target="../media/image423.wmf"/><Relationship Id="rId25" Type="http://schemas.openxmlformats.org/officeDocument/2006/relationships/image" Target="../media/image413.wmf"/><Relationship Id="rId2" Type="http://schemas.openxmlformats.org/officeDocument/2006/relationships/oleObject" Target="../embeddings/oleObject307.bin"/><Relationship Id="rId16" Type="http://schemas.openxmlformats.org/officeDocument/2006/relationships/oleObject" Target="../embeddings/oleObject314.bin"/><Relationship Id="rId20" Type="http://schemas.openxmlformats.org/officeDocument/2006/relationships/image" Target="../media/image425.wmf"/><Relationship Id="rId29" Type="http://schemas.openxmlformats.org/officeDocument/2006/relationships/oleObject" Target="../embeddings/oleObject31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09.bin"/><Relationship Id="rId11" Type="http://schemas.openxmlformats.org/officeDocument/2006/relationships/image" Target="../media/image420.wmf"/><Relationship Id="rId24" Type="http://schemas.openxmlformats.org/officeDocument/2006/relationships/oleObject" Target="../embeddings/oleObject317.bin"/><Relationship Id="rId32" Type="http://schemas.openxmlformats.org/officeDocument/2006/relationships/image" Target="../media/image429.wmf"/><Relationship Id="rId5" Type="http://schemas.openxmlformats.org/officeDocument/2006/relationships/image" Target="../media/image417.wmf"/><Relationship Id="rId15" Type="http://schemas.openxmlformats.org/officeDocument/2006/relationships/image" Target="../media/image422.wmf"/><Relationship Id="rId23" Type="http://schemas.openxmlformats.org/officeDocument/2006/relationships/image" Target="../media/image427.wmf"/><Relationship Id="rId28" Type="http://schemas.openxmlformats.org/officeDocument/2006/relationships/image" Target="../media/image414.png"/><Relationship Id="rId10" Type="http://schemas.openxmlformats.org/officeDocument/2006/relationships/oleObject" Target="../embeddings/oleObject311.bin"/><Relationship Id="rId19" Type="http://schemas.openxmlformats.org/officeDocument/2006/relationships/oleObject" Target="../embeddings/oleObject315.bin"/><Relationship Id="rId31" Type="http://schemas.openxmlformats.org/officeDocument/2006/relationships/oleObject" Target="../embeddings/oleObject320.bin"/><Relationship Id="rId4" Type="http://schemas.openxmlformats.org/officeDocument/2006/relationships/oleObject" Target="../embeddings/oleObject308.bin"/><Relationship Id="rId9" Type="http://schemas.openxmlformats.org/officeDocument/2006/relationships/image" Target="../media/image419.wmf"/><Relationship Id="rId14" Type="http://schemas.openxmlformats.org/officeDocument/2006/relationships/oleObject" Target="../embeddings/oleObject313.bin"/><Relationship Id="rId22" Type="http://schemas.openxmlformats.org/officeDocument/2006/relationships/oleObject" Target="../embeddings/oleObject316.bin"/><Relationship Id="rId27" Type="http://schemas.openxmlformats.org/officeDocument/2006/relationships/image" Target="../media/image412.wmf"/><Relationship Id="rId30" Type="http://schemas.openxmlformats.org/officeDocument/2006/relationships/image" Target="../media/image428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3.bin"/><Relationship Id="rId3" Type="http://schemas.openxmlformats.org/officeDocument/2006/relationships/image" Target="../media/image430.wmf"/><Relationship Id="rId7" Type="http://schemas.openxmlformats.org/officeDocument/2006/relationships/image" Target="../media/image431.wmf"/><Relationship Id="rId2" Type="http://schemas.openxmlformats.org/officeDocument/2006/relationships/oleObject" Target="../embeddings/oleObject321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22.bin"/><Relationship Id="rId11" Type="http://schemas.openxmlformats.org/officeDocument/2006/relationships/image" Target="../media/image433.wmf"/><Relationship Id="rId5" Type="http://schemas.openxmlformats.org/officeDocument/2006/relationships/hyperlink" Target="http://publish.aps.org/abstract/PRA/v41/p6676/" TargetMode="External"/><Relationship Id="rId10" Type="http://schemas.openxmlformats.org/officeDocument/2006/relationships/oleObject" Target="../embeddings/oleObject324.bin"/><Relationship Id="rId4" Type="http://schemas.openxmlformats.org/officeDocument/2006/relationships/hyperlink" Target="http://jpsj.ipap.jp/link?JPSJ/58/101" TargetMode="External"/><Relationship Id="rId9" Type="http://schemas.openxmlformats.org/officeDocument/2006/relationships/image" Target="../media/image43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20.gif"/><Relationship Id="rId3" Type="http://schemas.openxmlformats.org/officeDocument/2006/relationships/image" Target="../media/image41.png"/><Relationship Id="rId7" Type="http://schemas.openxmlformats.org/officeDocument/2006/relationships/image" Target="../media/image20.png"/><Relationship Id="rId12" Type="http://schemas.openxmlformats.org/officeDocument/2006/relationships/image" Target="../media/image19.gif"/><Relationship Id="rId2" Type="http://schemas.openxmlformats.org/officeDocument/2006/relationships/image" Target="../media/image8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4.png"/><Relationship Id="rId5" Type="http://schemas.openxmlformats.org/officeDocument/2006/relationships/image" Target="../media/image23.png"/><Relationship Id="rId15" Type="http://schemas.openxmlformats.org/officeDocument/2006/relationships/image" Target="../media/image14.png"/><Relationship Id="rId10" Type="http://schemas.openxmlformats.org/officeDocument/2006/relationships/image" Target="../media/image100.png"/><Relationship Id="rId4" Type="http://schemas.openxmlformats.org/officeDocument/2006/relationships/image" Target="../media/image22.gif"/><Relationship Id="rId9" Type="http://schemas.openxmlformats.org/officeDocument/2006/relationships/image" Target="../media/image93.png"/><Relationship Id="rId14" Type="http://schemas.openxmlformats.org/officeDocument/2006/relationships/image" Target="../media/image21.gi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8.bin"/><Relationship Id="rId13" Type="http://schemas.openxmlformats.org/officeDocument/2006/relationships/image" Target="../media/image438.wmf"/><Relationship Id="rId18" Type="http://schemas.openxmlformats.org/officeDocument/2006/relationships/image" Target="../media/image441.png"/><Relationship Id="rId26" Type="http://schemas.openxmlformats.org/officeDocument/2006/relationships/image" Target="../media/image91.png"/><Relationship Id="rId3" Type="http://schemas.openxmlformats.org/officeDocument/2006/relationships/image" Target="../media/image434.wmf"/><Relationship Id="rId21" Type="http://schemas.openxmlformats.org/officeDocument/2006/relationships/image" Target="../media/image443.png"/><Relationship Id="rId7" Type="http://schemas.openxmlformats.org/officeDocument/2006/relationships/image" Target="../media/image436.wmf"/><Relationship Id="rId12" Type="http://schemas.openxmlformats.org/officeDocument/2006/relationships/oleObject" Target="../embeddings/oleObject329.bin"/><Relationship Id="rId17" Type="http://schemas.openxmlformats.org/officeDocument/2006/relationships/image" Target="../media/image440.wmf"/><Relationship Id="rId25" Type="http://schemas.openxmlformats.org/officeDocument/2006/relationships/image" Target="../media/image445.wmf"/><Relationship Id="rId2" Type="http://schemas.openxmlformats.org/officeDocument/2006/relationships/oleObject" Target="../embeddings/oleObject325.bin"/><Relationship Id="rId16" Type="http://schemas.openxmlformats.org/officeDocument/2006/relationships/oleObject" Target="../embeddings/oleObject331.bin"/><Relationship Id="rId20" Type="http://schemas.openxmlformats.org/officeDocument/2006/relationships/image" Target="../media/image442.wmf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27.bin"/><Relationship Id="rId11" Type="http://schemas.openxmlformats.org/officeDocument/2006/relationships/hyperlink" Target="http://scitation.aip.org/getabs/servlet/GetabsServlet?prog=normal&amp;id=JCPSA6000120000001000260000001&amp;idtype=cvips&amp;gifs=yes" TargetMode="External"/><Relationship Id="rId24" Type="http://schemas.openxmlformats.org/officeDocument/2006/relationships/oleObject" Target="../embeddings/oleObject334.bin"/><Relationship Id="rId5" Type="http://schemas.openxmlformats.org/officeDocument/2006/relationships/image" Target="../media/image435.wmf"/><Relationship Id="rId15" Type="http://schemas.openxmlformats.org/officeDocument/2006/relationships/image" Target="../media/image439.wmf"/><Relationship Id="rId23" Type="http://schemas.openxmlformats.org/officeDocument/2006/relationships/image" Target="../media/image444.wmf"/><Relationship Id="rId10" Type="http://schemas.openxmlformats.org/officeDocument/2006/relationships/hyperlink" Target="http://prola.aps.org/abstract/PRA/v43/i8/p4131_1" TargetMode="External"/><Relationship Id="rId19" Type="http://schemas.openxmlformats.org/officeDocument/2006/relationships/oleObject" Target="../embeddings/oleObject332.bin"/><Relationship Id="rId4" Type="http://schemas.openxmlformats.org/officeDocument/2006/relationships/oleObject" Target="../embeddings/oleObject326.bin"/><Relationship Id="rId9" Type="http://schemas.openxmlformats.org/officeDocument/2006/relationships/image" Target="../media/image437.wmf"/><Relationship Id="rId14" Type="http://schemas.openxmlformats.org/officeDocument/2006/relationships/oleObject" Target="../embeddings/oleObject330.bin"/><Relationship Id="rId22" Type="http://schemas.openxmlformats.org/officeDocument/2006/relationships/oleObject" Target="../embeddings/oleObject333.bin"/><Relationship Id="rId27" Type="http://schemas.openxmlformats.org/officeDocument/2006/relationships/image" Target="../media/image446.png"/></Relationships>
</file>

<file path=ppt/slides/_rels/slide6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38.bin"/><Relationship Id="rId18" Type="http://schemas.openxmlformats.org/officeDocument/2006/relationships/image" Target="../media/image453.wmf"/><Relationship Id="rId26" Type="http://schemas.openxmlformats.org/officeDocument/2006/relationships/image" Target="../media/image457.wmf"/><Relationship Id="rId3" Type="http://schemas.openxmlformats.org/officeDocument/2006/relationships/image" Target="../media/image414.png"/><Relationship Id="rId21" Type="http://schemas.openxmlformats.org/officeDocument/2006/relationships/oleObject" Target="../embeddings/oleObject342.bin"/><Relationship Id="rId7" Type="http://schemas.openxmlformats.org/officeDocument/2006/relationships/oleObject" Target="../embeddings/oleObject336.bin"/><Relationship Id="rId12" Type="http://schemas.openxmlformats.org/officeDocument/2006/relationships/image" Target="../media/image450.wmf"/><Relationship Id="rId17" Type="http://schemas.openxmlformats.org/officeDocument/2006/relationships/oleObject" Target="../embeddings/oleObject340.bin"/><Relationship Id="rId25" Type="http://schemas.openxmlformats.org/officeDocument/2006/relationships/oleObject" Target="../embeddings/oleObject344.bin"/><Relationship Id="rId33" Type="http://schemas.openxmlformats.org/officeDocument/2006/relationships/image" Target="../media/image415.png"/><Relationship Id="rId2" Type="http://schemas.openxmlformats.org/officeDocument/2006/relationships/image" Target="../media/image249.png"/><Relationship Id="rId16" Type="http://schemas.openxmlformats.org/officeDocument/2006/relationships/image" Target="../media/image452.wmf"/><Relationship Id="rId20" Type="http://schemas.openxmlformats.org/officeDocument/2006/relationships/image" Target="../media/image454.wmf"/><Relationship Id="rId29" Type="http://schemas.openxmlformats.org/officeDocument/2006/relationships/oleObject" Target="../embeddings/oleObject346.bin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jpsj.ipap.jp/link?JPSJ/75/082001" TargetMode="External"/><Relationship Id="rId11" Type="http://schemas.openxmlformats.org/officeDocument/2006/relationships/oleObject" Target="../embeddings/oleObject337.bin"/><Relationship Id="rId24" Type="http://schemas.openxmlformats.org/officeDocument/2006/relationships/image" Target="../media/image456.wmf"/><Relationship Id="rId32" Type="http://schemas.openxmlformats.org/officeDocument/2006/relationships/image" Target="../media/image460.wmf"/><Relationship Id="rId5" Type="http://schemas.openxmlformats.org/officeDocument/2006/relationships/image" Target="../media/image447.wmf"/><Relationship Id="rId15" Type="http://schemas.openxmlformats.org/officeDocument/2006/relationships/oleObject" Target="../embeddings/oleObject339.bin"/><Relationship Id="rId23" Type="http://schemas.openxmlformats.org/officeDocument/2006/relationships/oleObject" Target="../embeddings/oleObject343.bin"/><Relationship Id="rId28" Type="http://schemas.openxmlformats.org/officeDocument/2006/relationships/image" Target="../media/image458.wmf"/><Relationship Id="rId10" Type="http://schemas.openxmlformats.org/officeDocument/2006/relationships/image" Target="../media/image426.png"/><Relationship Id="rId19" Type="http://schemas.openxmlformats.org/officeDocument/2006/relationships/oleObject" Target="../embeddings/oleObject341.bin"/><Relationship Id="rId31" Type="http://schemas.openxmlformats.org/officeDocument/2006/relationships/oleObject" Target="../embeddings/oleObject347.bin"/><Relationship Id="rId4" Type="http://schemas.openxmlformats.org/officeDocument/2006/relationships/oleObject" Target="../embeddings/oleObject335.bin"/><Relationship Id="rId9" Type="http://schemas.openxmlformats.org/officeDocument/2006/relationships/image" Target="../media/image449.png"/><Relationship Id="rId14" Type="http://schemas.openxmlformats.org/officeDocument/2006/relationships/image" Target="../media/image451.wmf"/><Relationship Id="rId22" Type="http://schemas.openxmlformats.org/officeDocument/2006/relationships/image" Target="../media/image455.wmf"/><Relationship Id="rId27" Type="http://schemas.openxmlformats.org/officeDocument/2006/relationships/oleObject" Target="../embeddings/oleObject345.bin"/><Relationship Id="rId30" Type="http://schemas.openxmlformats.org/officeDocument/2006/relationships/image" Target="../media/image459.wmf"/><Relationship Id="rId8" Type="http://schemas.openxmlformats.org/officeDocument/2006/relationships/image" Target="../media/image448.w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5.png"/><Relationship Id="rId3" Type="http://schemas.openxmlformats.org/officeDocument/2006/relationships/image" Target="../media/image462.png"/><Relationship Id="rId7" Type="http://schemas.openxmlformats.org/officeDocument/2006/relationships/image" Target="../media/image464.wmf"/><Relationship Id="rId2" Type="http://schemas.openxmlformats.org/officeDocument/2006/relationships/image" Target="../media/image461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49.bin"/><Relationship Id="rId5" Type="http://schemas.openxmlformats.org/officeDocument/2006/relationships/image" Target="../media/image463.wmf"/><Relationship Id="rId4" Type="http://schemas.openxmlformats.org/officeDocument/2006/relationships/oleObject" Target="../embeddings/oleObject348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hyperlink" Target="http://prola.aps.org/abstract/PRA/v43/i8/p4131_1" TargetMode="External"/><Relationship Id="rId13" Type="http://schemas.openxmlformats.org/officeDocument/2006/relationships/image" Target="../media/image470.wmf"/><Relationship Id="rId18" Type="http://schemas.openxmlformats.org/officeDocument/2006/relationships/oleObject" Target="../embeddings/oleObject356.bin"/><Relationship Id="rId3" Type="http://schemas.openxmlformats.org/officeDocument/2006/relationships/image" Target="../media/image466.wmf"/><Relationship Id="rId21" Type="http://schemas.openxmlformats.org/officeDocument/2006/relationships/image" Target="../media/image474.wmf"/><Relationship Id="rId7" Type="http://schemas.openxmlformats.org/officeDocument/2006/relationships/image" Target="../media/image468.wmf"/><Relationship Id="rId12" Type="http://schemas.openxmlformats.org/officeDocument/2006/relationships/oleObject" Target="../embeddings/oleObject353.bin"/><Relationship Id="rId17" Type="http://schemas.openxmlformats.org/officeDocument/2006/relationships/image" Target="../media/image472.wmf"/><Relationship Id="rId2" Type="http://schemas.openxmlformats.org/officeDocument/2006/relationships/oleObject" Target="../embeddings/oleObject350.bin"/><Relationship Id="rId16" Type="http://schemas.openxmlformats.org/officeDocument/2006/relationships/oleObject" Target="../embeddings/oleObject355.bin"/><Relationship Id="rId20" Type="http://schemas.openxmlformats.org/officeDocument/2006/relationships/oleObject" Target="../embeddings/oleObject357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52.bin"/><Relationship Id="rId11" Type="http://schemas.openxmlformats.org/officeDocument/2006/relationships/image" Target="../media/image441.png"/><Relationship Id="rId5" Type="http://schemas.openxmlformats.org/officeDocument/2006/relationships/image" Target="../media/image467.wmf"/><Relationship Id="rId15" Type="http://schemas.openxmlformats.org/officeDocument/2006/relationships/image" Target="../media/image471.wmf"/><Relationship Id="rId10" Type="http://schemas.openxmlformats.org/officeDocument/2006/relationships/image" Target="../media/image469.png"/><Relationship Id="rId19" Type="http://schemas.openxmlformats.org/officeDocument/2006/relationships/image" Target="../media/image473.wmf"/><Relationship Id="rId4" Type="http://schemas.openxmlformats.org/officeDocument/2006/relationships/oleObject" Target="../embeddings/oleObject351.bin"/><Relationship Id="rId9" Type="http://schemas.openxmlformats.org/officeDocument/2006/relationships/hyperlink" Target="http://link.aip.org/link/?JCPSA6/96/8485/1" TargetMode="External"/><Relationship Id="rId14" Type="http://schemas.openxmlformats.org/officeDocument/2006/relationships/oleObject" Target="../embeddings/oleObject354.bin"/><Relationship Id="rId22" Type="http://schemas.openxmlformats.org/officeDocument/2006/relationships/image" Target="../media/image475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1.wmf"/><Relationship Id="rId13" Type="http://schemas.openxmlformats.org/officeDocument/2006/relationships/oleObject" Target="../embeddings/oleObject361.bin"/><Relationship Id="rId3" Type="http://schemas.openxmlformats.org/officeDocument/2006/relationships/image" Target="../media/image477.png"/><Relationship Id="rId7" Type="http://schemas.openxmlformats.org/officeDocument/2006/relationships/oleObject" Target="../embeddings/oleObject358.bin"/><Relationship Id="rId12" Type="http://schemas.openxmlformats.org/officeDocument/2006/relationships/image" Target="../media/image483.wmf"/><Relationship Id="rId2" Type="http://schemas.openxmlformats.org/officeDocument/2006/relationships/image" Target="../media/image47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0.png"/><Relationship Id="rId11" Type="http://schemas.openxmlformats.org/officeDocument/2006/relationships/oleObject" Target="../embeddings/oleObject360.bin"/><Relationship Id="rId5" Type="http://schemas.openxmlformats.org/officeDocument/2006/relationships/image" Target="../media/image479.png"/><Relationship Id="rId10" Type="http://schemas.openxmlformats.org/officeDocument/2006/relationships/image" Target="../media/image482.wmf"/><Relationship Id="rId4" Type="http://schemas.openxmlformats.org/officeDocument/2006/relationships/image" Target="../media/image478.png"/><Relationship Id="rId9" Type="http://schemas.openxmlformats.org/officeDocument/2006/relationships/oleObject" Target="../embeddings/oleObject359.bin"/><Relationship Id="rId14" Type="http://schemas.openxmlformats.org/officeDocument/2006/relationships/image" Target="../media/image484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5.bin"/><Relationship Id="rId13" Type="http://schemas.openxmlformats.org/officeDocument/2006/relationships/image" Target="../media/image475.png"/><Relationship Id="rId18" Type="http://schemas.openxmlformats.org/officeDocument/2006/relationships/oleObject" Target="../embeddings/oleObject368.bin"/><Relationship Id="rId3" Type="http://schemas.openxmlformats.org/officeDocument/2006/relationships/image" Target="../media/image485.wmf"/><Relationship Id="rId21" Type="http://schemas.openxmlformats.org/officeDocument/2006/relationships/image" Target="../media/image495.wmf"/><Relationship Id="rId7" Type="http://schemas.openxmlformats.org/officeDocument/2006/relationships/image" Target="../media/image487.wmf"/><Relationship Id="rId12" Type="http://schemas.openxmlformats.org/officeDocument/2006/relationships/image" Target="../media/image490.wmf"/><Relationship Id="rId17" Type="http://schemas.openxmlformats.org/officeDocument/2006/relationships/image" Target="../media/image493.wmf"/><Relationship Id="rId2" Type="http://schemas.openxmlformats.org/officeDocument/2006/relationships/oleObject" Target="../embeddings/oleObject362.bin"/><Relationship Id="rId16" Type="http://schemas.openxmlformats.org/officeDocument/2006/relationships/oleObject" Target="../embeddings/oleObject367.bin"/><Relationship Id="rId20" Type="http://schemas.openxmlformats.org/officeDocument/2006/relationships/oleObject" Target="../embeddings/oleObject36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64.bin"/><Relationship Id="rId11" Type="http://schemas.openxmlformats.org/officeDocument/2006/relationships/oleObject" Target="../embeddings/oleObject366.bin"/><Relationship Id="rId24" Type="http://schemas.openxmlformats.org/officeDocument/2006/relationships/image" Target="../media/image496.jpeg"/><Relationship Id="rId5" Type="http://schemas.openxmlformats.org/officeDocument/2006/relationships/image" Target="../media/image486.wmf"/><Relationship Id="rId15" Type="http://schemas.openxmlformats.org/officeDocument/2006/relationships/image" Target="../media/image492.png"/><Relationship Id="rId23" Type="http://schemas.openxmlformats.org/officeDocument/2006/relationships/hyperlink" Target="http://ja.wikipedia.org/wiki/%E3%83%95%E3%82%A1%E3%82%A4%E3%83%AB:Anthony_James_Leggett.jpg" TargetMode="External"/><Relationship Id="rId10" Type="http://schemas.openxmlformats.org/officeDocument/2006/relationships/image" Target="../media/image489.png"/><Relationship Id="rId19" Type="http://schemas.openxmlformats.org/officeDocument/2006/relationships/image" Target="../media/image494.wmf"/><Relationship Id="rId4" Type="http://schemas.openxmlformats.org/officeDocument/2006/relationships/oleObject" Target="../embeddings/oleObject363.bin"/><Relationship Id="rId9" Type="http://schemas.openxmlformats.org/officeDocument/2006/relationships/image" Target="../media/image488.wmf"/><Relationship Id="rId14" Type="http://schemas.openxmlformats.org/officeDocument/2006/relationships/image" Target="../media/image491.png"/><Relationship Id="rId22" Type="http://schemas.openxmlformats.org/officeDocument/2006/relationships/image" Target="../media/image171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://prola.aps.org/abstract/PRA/v43/i8/p4131_1" TargetMode="External"/><Relationship Id="rId3" Type="http://schemas.openxmlformats.org/officeDocument/2006/relationships/hyperlink" Target="http://pubs.acs.org/cgi-bin/abstract.cgi/jpcafh/2003/107/i27/abs/jp0219247.html" TargetMode="External"/><Relationship Id="rId7" Type="http://schemas.openxmlformats.org/officeDocument/2006/relationships/image" Target="../media/image498.jpeg"/><Relationship Id="rId12" Type="http://schemas.openxmlformats.org/officeDocument/2006/relationships/image" Target="../media/image50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7.wmf"/><Relationship Id="rId11" Type="http://schemas.openxmlformats.org/officeDocument/2006/relationships/image" Target="../media/image500.png"/><Relationship Id="rId5" Type="http://schemas.openxmlformats.org/officeDocument/2006/relationships/oleObject" Target="../embeddings/oleObject370.bin"/><Relationship Id="rId10" Type="http://schemas.openxmlformats.org/officeDocument/2006/relationships/image" Target="../media/image499.png"/><Relationship Id="rId4" Type="http://schemas.openxmlformats.org/officeDocument/2006/relationships/hyperlink" Target="http://link.aip.org/link/?JCPSA6/68/2959/1" TargetMode="External"/><Relationship Id="rId9" Type="http://schemas.openxmlformats.org/officeDocument/2006/relationships/hyperlink" Target="http://link.aip.org/link/?JCPSA6/96/8485/1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3.png"/><Relationship Id="rId2" Type="http://schemas.openxmlformats.org/officeDocument/2006/relationships/image" Target="../media/image502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link.aip.org/link/?JCPSA6/96/8485/1" TargetMode="External"/><Relationship Id="rId5" Type="http://schemas.openxmlformats.org/officeDocument/2006/relationships/hyperlink" Target="http://prola.aps.org/abstract/PRA/v43/i8/p4131_1" TargetMode="External"/><Relationship Id="rId4" Type="http://schemas.openxmlformats.org/officeDocument/2006/relationships/image" Target="../media/image504.png"/></Relationships>
</file>

<file path=ppt/slides/_rels/slide6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76.bin"/><Relationship Id="rId18" Type="http://schemas.openxmlformats.org/officeDocument/2006/relationships/image" Target="../media/image512.wmf"/><Relationship Id="rId26" Type="http://schemas.openxmlformats.org/officeDocument/2006/relationships/image" Target="../media/image516.wmf"/><Relationship Id="rId3" Type="http://schemas.openxmlformats.org/officeDocument/2006/relationships/oleObject" Target="../embeddings/oleObject371.bin"/><Relationship Id="rId21" Type="http://schemas.openxmlformats.org/officeDocument/2006/relationships/oleObject" Target="../embeddings/oleObject380.bin"/><Relationship Id="rId34" Type="http://schemas.openxmlformats.org/officeDocument/2006/relationships/oleObject" Target="../embeddings/oleObject385.bin"/><Relationship Id="rId7" Type="http://schemas.openxmlformats.org/officeDocument/2006/relationships/oleObject" Target="../embeddings/oleObject373.bin"/><Relationship Id="rId12" Type="http://schemas.openxmlformats.org/officeDocument/2006/relationships/image" Target="../media/image509.wmf"/><Relationship Id="rId17" Type="http://schemas.openxmlformats.org/officeDocument/2006/relationships/oleObject" Target="../embeddings/oleObject378.bin"/><Relationship Id="rId25" Type="http://schemas.openxmlformats.org/officeDocument/2006/relationships/oleObject" Target="../embeddings/oleObject382.bin"/><Relationship Id="rId33" Type="http://schemas.openxmlformats.org/officeDocument/2006/relationships/image" Target="../media/image60.gif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511.wmf"/><Relationship Id="rId20" Type="http://schemas.openxmlformats.org/officeDocument/2006/relationships/image" Target="../media/image513.wmf"/><Relationship Id="rId29" Type="http://schemas.openxmlformats.org/officeDocument/2006/relationships/oleObject" Target="../embeddings/oleObject38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6.wmf"/><Relationship Id="rId11" Type="http://schemas.openxmlformats.org/officeDocument/2006/relationships/oleObject" Target="../embeddings/oleObject375.bin"/><Relationship Id="rId24" Type="http://schemas.openxmlformats.org/officeDocument/2006/relationships/image" Target="../media/image515.wmf"/><Relationship Id="rId32" Type="http://schemas.openxmlformats.org/officeDocument/2006/relationships/image" Target="../media/image520.png"/><Relationship Id="rId5" Type="http://schemas.openxmlformats.org/officeDocument/2006/relationships/oleObject" Target="../embeddings/oleObject372.bin"/><Relationship Id="rId15" Type="http://schemas.openxmlformats.org/officeDocument/2006/relationships/oleObject" Target="../embeddings/oleObject377.bin"/><Relationship Id="rId23" Type="http://schemas.openxmlformats.org/officeDocument/2006/relationships/oleObject" Target="../embeddings/oleObject381.bin"/><Relationship Id="rId28" Type="http://schemas.openxmlformats.org/officeDocument/2006/relationships/image" Target="../media/image517.wmf"/><Relationship Id="rId10" Type="http://schemas.openxmlformats.org/officeDocument/2006/relationships/image" Target="../media/image508.wmf"/><Relationship Id="rId19" Type="http://schemas.openxmlformats.org/officeDocument/2006/relationships/oleObject" Target="../embeddings/oleObject379.bin"/><Relationship Id="rId31" Type="http://schemas.openxmlformats.org/officeDocument/2006/relationships/image" Target="../media/image519.png"/><Relationship Id="rId4" Type="http://schemas.openxmlformats.org/officeDocument/2006/relationships/image" Target="../media/image505.wmf"/><Relationship Id="rId9" Type="http://schemas.openxmlformats.org/officeDocument/2006/relationships/oleObject" Target="../embeddings/oleObject374.bin"/><Relationship Id="rId14" Type="http://schemas.openxmlformats.org/officeDocument/2006/relationships/image" Target="../media/image510.wmf"/><Relationship Id="rId22" Type="http://schemas.openxmlformats.org/officeDocument/2006/relationships/image" Target="../media/image514.wmf"/><Relationship Id="rId27" Type="http://schemas.openxmlformats.org/officeDocument/2006/relationships/oleObject" Target="../embeddings/oleObject383.bin"/><Relationship Id="rId30" Type="http://schemas.openxmlformats.org/officeDocument/2006/relationships/image" Target="../media/image518.wmf"/><Relationship Id="rId35" Type="http://schemas.openxmlformats.org/officeDocument/2006/relationships/image" Target="../media/image521.wmf"/><Relationship Id="rId8" Type="http://schemas.openxmlformats.org/officeDocument/2006/relationships/image" Target="../media/image507.wmf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4.wmf"/><Relationship Id="rId13" Type="http://schemas.openxmlformats.org/officeDocument/2006/relationships/oleObject" Target="../embeddings/oleObject391.bin"/><Relationship Id="rId18" Type="http://schemas.openxmlformats.org/officeDocument/2006/relationships/image" Target="../media/image529.wmf"/><Relationship Id="rId3" Type="http://schemas.openxmlformats.org/officeDocument/2006/relationships/oleObject" Target="../embeddings/oleObject386.bin"/><Relationship Id="rId21" Type="http://schemas.openxmlformats.org/officeDocument/2006/relationships/image" Target="../media/image530.wmf"/><Relationship Id="rId7" Type="http://schemas.openxmlformats.org/officeDocument/2006/relationships/oleObject" Target="../embeddings/oleObject388.bin"/><Relationship Id="rId12" Type="http://schemas.openxmlformats.org/officeDocument/2006/relationships/image" Target="../media/image526.wmf"/><Relationship Id="rId17" Type="http://schemas.openxmlformats.org/officeDocument/2006/relationships/oleObject" Target="../embeddings/oleObject393.bin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528.wmf"/><Relationship Id="rId20" Type="http://schemas.openxmlformats.org/officeDocument/2006/relationships/oleObject" Target="../embeddings/oleObject394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3.wmf"/><Relationship Id="rId11" Type="http://schemas.openxmlformats.org/officeDocument/2006/relationships/oleObject" Target="../embeddings/oleObject390.bin"/><Relationship Id="rId24" Type="http://schemas.openxmlformats.org/officeDocument/2006/relationships/hyperlink" Target="http://jpsj.ipap.jp/link?JPSJ/75/082001" TargetMode="External"/><Relationship Id="rId5" Type="http://schemas.openxmlformats.org/officeDocument/2006/relationships/oleObject" Target="../embeddings/oleObject387.bin"/><Relationship Id="rId15" Type="http://schemas.openxmlformats.org/officeDocument/2006/relationships/oleObject" Target="../embeddings/oleObject392.bin"/><Relationship Id="rId23" Type="http://schemas.openxmlformats.org/officeDocument/2006/relationships/image" Target="../media/image531.wmf"/><Relationship Id="rId10" Type="http://schemas.openxmlformats.org/officeDocument/2006/relationships/image" Target="../media/image525.wmf"/><Relationship Id="rId19" Type="http://schemas.openxmlformats.org/officeDocument/2006/relationships/hyperlink" Target="http://jpsj.ipap.jp/link?JPSJ/58/1199" TargetMode="External"/><Relationship Id="rId4" Type="http://schemas.openxmlformats.org/officeDocument/2006/relationships/image" Target="../media/image522.wmf"/><Relationship Id="rId9" Type="http://schemas.openxmlformats.org/officeDocument/2006/relationships/oleObject" Target="../embeddings/oleObject389.bin"/><Relationship Id="rId14" Type="http://schemas.openxmlformats.org/officeDocument/2006/relationships/image" Target="../media/image527.wmf"/><Relationship Id="rId22" Type="http://schemas.openxmlformats.org/officeDocument/2006/relationships/oleObject" Target="../embeddings/oleObject39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30.png"/><Relationship Id="rId5" Type="http://schemas.openxmlformats.org/officeDocument/2006/relationships/image" Target="NULL"/><Relationship Id="rId10" Type="http://schemas.openxmlformats.org/officeDocument/2006/relationships/image" Target="../media/image29.png"/><Relationship Id="rId9" Type="http://schemas.openxmlformats.org/officeDocument/2006/relationships/image" Target="../media/image28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6.png"/><Relationship Id="rId3" Type="http://schemas.openxmlformats.org/officeDocument/2006/relationships/image" Target="../media/image532.png"/><Relationship Id="rId7" Type="http://schemas.openxmlformats.org/officeDocument/2006/relationships/image" Target="../media/image535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96.bin"/><Relationship Id="rId5" Type="http://schemas.openxmlformats.org/officeDocument/2006/relationships/image" Target="../media/image534.png"/><Relationship Id="rId10" Type="http://schemas.openxmlformats.org/officeDocument/2006/relationships/image" Target="../media/image537.png"/><Relationship Id="rId4" Type="http://schemas.openxmlformats.org/officeDocument/2006/relationships/image" Target="../media/image533.png"/><Relationship Id="rId9" Type="http://schemas.openxmlformats.org/officeDocument/2006/relationships/hyperlink" Target="http://dx.doi.org/10.1016/S0301-0104(98)00010-X" TargetMode="Externa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0.wmf"/><Relationship Id="rId3" Type="http://schemas.openxmlformats.org/officeDocument/2006/relationships/oleObject" Target="../embeddings/oleObject397.bin"/><Relationship Id="rId7" Type="http://schemas.openxmlformats.org/officeDocument/2006/relationships/oleObject" Target="../embeddings/oleObject399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9.wmf"/><Relationship Id="rId5" Type="http://schemas.openxmlformats.org/officeDocument/2006/relationships/oleObject" Target="../embeddings/oleObject398.bin"/><Relationship Id="rId10" Type="http://schemas.openxmlformats.org/officeDocument/2006/relationships/image" Target="../media/image541.wmf"/><Relationship Id="rId4" Type="http://schemas.openxmlformats.org/officeDocument/2006/relationships/image" Target="../media/image538.wmf"/><Relationship Id="rId9" Type="http://schemas.openxmlformats.org/officeDocument/2006/relationships/oleObject" Target="../embeddings/oleObject400.bin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4.wmf"/><Relationship Id="rId13" Type="http://schemas.openxmlformats.org/officeDocument/2006/relationships/image" Target="../media/image547.png"/><Relationship Id="rId3" Type="http://schemas.openxmlformats.org/officeDocument/2006/relationships/oleObject" Target="../embeddings/oleObject401.bin"/><Relationship Id="rId7" Type="http://schemas.openxmlformats.org/officeDocument/2006/relationships/oleObject" Target="../embeddings/oleObject403.bin"/><Relationship Id="rId12" Type="http://schemas.openxmlformats.org/officeDocument/2006/relationships/image" Target="../media/image546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3.wmf"/><Relationship Id="rId11" Type="http://schemas.openxmlformats.org/officeDocument/2006/relationships/oleObject" Target="../embeddings/oleObject404.bin"/><Relationship Id="rId5" Type="http://schemas.openxmlformats.org/officeDocument/2006/relationships/oleObject" Target="../embeddings/oleObject402.bin"/><Relationship Id="rId10" Type="http://schemas.openxmlformats.org/officeDocument/2006/relationships/image" Target="../media/image545.png"/><Relationship Id="rId4" Type="http://schemas.openxmlformats.org/officeDocument/2006/relationships/image" Target="../media/image542.wmf"/><Relationship Id="rId9" Type="http://schemas.openxmlformats.org/officeDocument/2006/relationships/oleObject" Target="../embeddings/oleObject2.bin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0.wmf"/><Relationship Id="rId3" Type="http://schemas.openxmlformats.org/officeDocument/2006/relationships/oleObject" Target="../embeddings/oleObject405.bin"/><Relationship Id="rId7" Type="http://schemas.openxmlformats.org/officeDocument/2006/relationships/oleObject" Target="../embeddings/oleObject407.bin"/><Relationship Id="rId12" Type="http://schemas.openxmlformats.org/officeDocument/2006/relationships/image" Target="../media/image552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9.wmf"/><Relationship Id="rId11" Type="http://schemas.openxmlformats.org/officeDocument/2006/relationships/oleObject" Target="../embeddings/oleObject409.bin"/><Relationship Id="rId5" Type="http://schemas.openxmlformats.org/officeDocument/2006/relationships/oleObject" Target="../embeddings/oleObject406.bin"/><Relationship Id="rId10" Type="http://schemas.openxmlformats.org/officeDocument/2006/relationships/image" Target="../media/image551.wmf"/><Relationship Id="rId4" Type="http://schemas.openxmlformats.org/officeDocument/2006/relationships/image" Target="../media/image548.png"/><Relationship Id="rId9" Type="http://schemas.openxmlformats.org/officeDocument/2006/relationships/oleObject" Target="../embeddings/oleObject408.bin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0.bin"/><Relationship Id="rId13" Type="http://schemas.openxmlformats.org/officeDocument/2006/relationships/image" Target="../media/image560.wmf"/><Relationship Id="rId18" Type="http://schemas.openxmlformats.org/officeDocument/2006/relationships/hyperlink" Target="http://jpsj.ipap.jp/link?JPSJ/75/082001" TargetMode="External"/><Relationship Id="rId3" Type="http://schemas.openxmlformats.org/officeDocument/2006/relationships/image" Target="../media/image553.png"/><Relationship Id="rId7" Type="http://schemas.openxmlformats.org/officeDocument/2006/relationships/image" Target="../media/image557.png"/><Relationship Id="rId12" Type="http://schemas.openxmlformats.org/officeDocument/2006/relationships/oleObject" Target="../embeddings/oleObject412.bin"/><Relationship Id="rId17" Type="http://schemas.openxmlformats.org/officeDocument/2006/relationships/hyperlink" Target="http://jpsj.ipap.jp/link?JPSJ/69/4095/" TargetMode="External"/><Relationship Id="rId2" Type="http://schemas.openxmlformats.org/officeDocument/2006/relationships/notesSlide" Target="../notesSlides/notesSlide23.xml"/><Relationship Id="rId16" Type="http://schemas.openxmlformats.org/officeDocument/2006/relationships/hyperlink" Target="http://jpsj.ipap.jp/link?JPSJ/69/3115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6.png"/><Relationship Id="rId11" Type="http://schemas.openxmlformats.org/officeDocument/2006/relationships/image" Target="../media/image559.wmf"/><Relationship Id="rId5" Type="http://schemas.openxmlformats.org/officeDocument/2006/relationships/image" Target="../media/image555.png"/><Relationship Id="rId15" Type="http://schemas.openxmlformats.org/officeDocument/2006/relationships/image" Target="../media/image561.wmf"/><Relationship Id="rId10" Type="http://schemas.openxmlformats.org/officeDocument/2006/relationships/oleObject" Target="../embeddings/oleObject411.bin"/><Relationship Id="rId19" Type="http://schemas.openxmlformats.org/officeDocument/2006/relationships/image" Target="../media/image562.png"/><Relationship Id="rId4" Type="http://schemas.openxmlformats.org/officeDocument/2006/relationships/image" Target="../media/image554.png"/><Relationship Id="rId9" Type="http://schemas.openxmlformats.org/officeDocument/2006/relationships/image" Target="../media/image558.wmf"/><Relationship Id="rId14" Type="http://schemas.openxmlformats.org/officeDocument/2006/relationships/oleObject" Target="../embeddings/oleObject413.bin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5.wmf"/><Relationship Id="rId13" Type="http://schemas.openxmlformats.org/officeDocument/2006/relationships/oleObject" Target="../embeddings/oleObject419.bin"/><Relationship Id="rId18" Type="http://schemas.openxmlformats.org/officeDocument/2006/relationships/image" Target="../media/image569.wmf"/><Relationship Id="rId3" Type="http://schemas.openxmlformats.org/officeDocument/2006/relationships/oleObject" Target="../embeddings/oleObject414.bin"/><Relationship Id="rId7" Type="http://schemas.openxmlformats.org/officeDocument/2006/relationships/oleObject" Target="../embeddings/oleObject416.bin"/><Relationship Id="rId12" Type="http://schemas.openxmlformats.org/officeDocument/2006/relationships/image" Target="../media/image567.wmf"/><Relationship Id="rId17" Type="http://schemas.openxmlformats.org/officeDocument/2006/relationships/oleObject" Target="../embeddings/oleObject420.bin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552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4.wmf"/><Relationship Id="rId11" Type="http://schemas.openxmlformats.org/officeDocument/2006/relationships/oleObject" Target="../embeddings/oleObject418.bin"/><Relationship Id="rId5" Type="http://schemas.openxmlformats.org/officeDocument/2006/relationships/oleObject" Target="../embeddings/oleObject415.bin"/><Relationship Id="rId15" Type="http://schemas.openxmlformats.org/officeDocument/2006/relationships/oleObject" Target="../embeddings/oleObject409.bin"/><Relationship Id="rId10" Type="http://schemas.openxmlformats.org/officeDocument/2006/relationships/image" Target="../media/image566.wmf"/><Relationship Id="rId19" Type="http://schemas.openxmlformats.org/officeDocument/2006/relationships/hyperlink" Target="http://dx.doi.org/10.1016/S0301-0104(98)00010-X" TargetMode="External"/><Relationship Id="rId4" Type="http://schemas.openxmlformats.org/officeDocument/2006/relationships/image" Target="../media/image563.png"/><Relationship Id="rId9" Type="http://schemas.openxmlformats.org/officeDocument/2006/relationships/oleObject" Target="../embeddings/oleObject417.bin"/><Relationship Id="rId14" Type="http://schemas.openxmlformats.org/officeDocument/2006/relationships/image" Target="../media/image568.wmf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3.png"/><Relationship Id="rId13" Type="http://schemas.openxmlformats.org/officeDocument/2006/relationships/oleObject" Target="../embeddings/oleObject425.bin"/><Relationship Id="rId3" Type="http://schemas.openxmlformats.org/officeDocument/2006/relationships/image" Target="../media/image570.jpeg"/><Relationship Id="rId7" Type="http://schemas.openxmlformats.org/officeDocument/2006/relationships/image" Target="../media/image572.wmf"/><Relationship Id="rId12" Type="http://schemas.openxmlformats.org/officeDocument/2006/relationships/image" Target="../media/image575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22.bin"/><Relationship Id="rId11" Type="http://schemas.openxmlformats.org/officeDocument/2006/relationships/oleObject" Target="../embeddings/oleObject424.bin"/><Relationship Id="rId5" Type="http://schemas.openxmlformats.org/officeDocument/2006/relationships/image" Target="../media/image571.wmf"/><Relationship Id="rId10" Type="http://schemas.openxmlformats.org/officeDocument/2006/relationships/image" Target="../media/image574.wmf"/><Relationship Id="rId4" Type="http://schemas.openxmlformats.org/officeDocument/2006/relationships/oleObject" Target="../embeddings/oleObject421.bin"/><Relationship Id="rId9" Type="http://schemas.openxmlformats.org/officeDocument/2006/relationships/oleObject" Target="../embeddings/oleObject423.bin"/><Relationship Id="rId14" Type="http://schemas.openxmlformats.org/officeDocument/2006/relationships/image" Target="../media/image576.w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69/4095/" TargetMode="External"/><Relationship Id="rId13" Type="http://schemas.openxmlformats.org/officeDocument/2006/relationships/image" Target="../media/image584.png"/><Relationship Id="rId3" Type="http://schemas.openxmlformats.org/officeDocument/2006/relationships/image" Target="../media/image578.png"/><Relationship Id="rId7" Type="http://schemas.openxmlformats.org/officeDocument/2006/relationships/hyperlink" Target="http://jpsj.ipap.jp/link?JPSJ/69/3115/" TargetMode="External"/><Relationship Id="rId12" Type="http://schemas.openxmlformats.org/officeDocument/2006/relationships/image" Target="../media/image583.png"/><Relationship Id="rId2" Type="http://schemas.openxmlformats.org/officeDocument/2006/relationships/image" Target="../media/image5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0.wmf"/><Relationship Id="rId11" Type="http://schemas.openxmlformats.org/officeDocument/2006/relationships/image" Target="../media/image582.png"/><Relationship Id="rId5" Type="http://schemas.openxmlformats.org/officeDocument/2006/relationships/oleObject" Target="../embeddings/oleObject426.bin"/><Relationship Id="rId10" Type="http://schemas.openxmlformats.org/officeDocument/2006/relationships/image" Target="../media/image581.png"/><Relationship Id="rId4" Type="http://schemas.openxmlformats.org/officeDocument/2006/relationships/image" Target="../media/image579.png"/><Relationship Id="rId9" Type="http://schemas.openxmlformats.org/officeDocument/2006/relationships/hyperlink" Target="http://jpsj.ipap.jp/link?JPSJ/75/082001" TargetMode="External"/><Relationship Id="rId14" Type="http://schemas.openxmlformats.org/officeDocument/2006/relationships/image" Target="../media/image585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8.bin"/><Relationship Id="rId13" Type="http://schemas.openxmlformats.org/officeDocument/2006/relationships/oleObject" Target="../embeddings/oleObject429.bin"/><Relationship Id="rId3" Type="http://schemas.openxmlformats.org/officeDocument/2006/relationships/image" Target="../media/image374.gif"/><Relationship Id="rId7" Type="http://schemas.openxmlformats.org/officeDocument/2006/relationships/image" Target="../media/image371.png"/><Relationship Id="rId12" Type="http://schemas.openxmlformats.org/officeDocument/2006/relationships/image" Target="../media/image15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76.bin"/><Relationship Id="rId11" Type="http://schemas.openxmlformats.org/officeDocument/2006/relationships/image" Target="../media/image379.wmf"/><Relationship Id="rId5" Type="http://schemas.openxmlformats.org/officeDocument/2006/relationships/image" Target="../media/image586.wmf"/><Relationship Id="rId15" Type="http://schemas.openxmlformats.org/officeDocument/2006/relationships/image" Target="../media/image377.png"/><Relationship Id="rId10" Type="http://schemas.openxmlformats.org/officeDocument/2006/relationships/oleObject" Target="../embeddings/oleObject278.bin"/><Relationship Id="rId4" Type="http://schemas.openxmlformats.org/officeDocument/2006/relationships/oleObject" Target="../embeddings/oleObject427.bin"/><Relationship Id="rId9" Type="http://schemas.openxmlformats.org/officeDocument/2006/relationships/image" Target="../media/image587.wmf"/><Relationship Id="rId14" Type="http://schemas.openxmlformats.org/officeDocument/2006/relationships/image" Target="../media/image375.wmf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1.png"/><Relationship Id="rId13" Type="http://schemas.openxmlformats.org/officeDocument/2006/relationships/image" Target="../media/image379.wmf"/><Relationship Id="rId18" Type="http://schemas.openxmlformats.org/officeDocument/2006/relationships/hyperlink" Target="http://prola.aps.org/abstract/PRE/v56/i3/p2747_1" TargetMode="External"/><Relationship Id="rId3" Type="http://schemas.openxmlformats.org/officeDocument/2006/relationships/oleObject" Target="../embeddings/oleObject429.bin"/><Relationship Id="rId7" Type="http://schemas.openxmlformats.org/officeDocument/2006/relationships/oleObject" Target="../embeddings/oleObject431.bin"/><Relationship Id="rId12" Type="http://schemas.openxmlformats.org/officeDocument/2006/relationships/oleObject" Target="../embeddings/oleObject433.bin"/><Relationship Id="rId17" Type="http://schemas.openxmlformats.org/officeDocument/2006/relationships/hyperlink" Target="http://scitation.aip.org/getabs/servlet/GetabsServlet?prog=normal&amp;id=JCPSA6000120000001000260000001&amp;idtype=cvips&amp;gifs=yes" TargetMode="External"/><Relationship Id="rId2" Type="http://schemas.openxmlformats.org/officeDocument/2006/relationships/notesSlide" Target="../notesSlides/notesSlide27.xml"/><Relationship Id="rId16" Type="http://schemas.openxmlformats.org/officeDocument/2006/relationships/hyperlink" Target="http://link.aip.org/link/?JCP/117/6221/1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8.wmf"/><Relationship Id="rId11" Type="http://schemas.openxmlformats.org/officeDocument/2006/relationships/image" Target="../media/image589.wmf"/><Relationship Id="rId5" Type="http://schemas.openxmlformats.org/officeDocument/2006/relationships/oleObject" Target="../embeddings/oleObject430.bin"/><Relationship Id="rId15" Type="http://schemas.openxmlformats.org/officeDocument/2006/relationships/image" Target="../media/image159.png"/><Relationship Id="rId10" Type="http://schemas.openxmlformats.org/officeDocument/2006/relationships/oleObject" Target="../embeddings/oleObject432.bin"/><Relationship Id="rId4" Type="http://schemas.openxmlformats.org/officeDocument/2006/relationships/image" Target="../media/image375.wmf"/><Relationship Id="rId9" Type="http://schemas.openxmlformats.org/officeDocument/2006/relationships/image" Target="../media/image377.png"/><Relationship Id="rId14" Type="http://schemas.openxmlformats.org/officeDocument/2006/relationships/image" Target="../media/image590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32.png"/><Relationship Id="rId21" Type="http://schemas.openxmlformats.org/officeDocument/2006/relationships/oleObject" Target="../embeddings/oleObject14.bin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39.wmf"/><Relationship Id="rId2" Type="http://schemas.openxmlformats.org/officeDocument/2006/relationships/notesSlide" Target="../notesSlides/notesSlide3.xml"/><Relationship Id="rId16" Type="http://schemas.openxmlformats.org/officeDocument/2006/relationships/oleObject" Target="../embeddings/oleObject12.bin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wmf"/><Relationship Id="rId11" Type="http://schemas.openxmlformats.org/officeDocument/2006/relationships/image" Target="../media/image36.wmf"/><Relationship Id="rId5" Type="http://schemas.openxmlformats.org/officeDocument/2006/relationships/oleObject" Target="../embeddings/oleObject8.bin"/><Relationship Id="rId15" Type="http://schemas.openxmlformats.org/officeDocument/2006/relationships/image" Target="../media/image38.wmf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40.wmf"/><Relationship Id="rId4" Type="http://schemas.openxmlformats.org/officeDocument/2006/relationships/image" Target="../media/image33.png"/><Relationship Id="rId9" Type="http://schemas.openxmlformats.org/officeDocument/2006/relationships/image" Target="../media/image35.png"/><Relationship Id="rId14" Type="http://schemas.openxmlformats.org/officeDocument/2006/relationships/oleObject" Target="../embeddings/oleObject11.bin"/><Relationship Id="rId22" Type="http://schemas.openxmlformats.org/officeDocument/2006/relationships/image" Target="../media/image4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4.gif"/><Relationship Id="rId3" Type="http://schemas.openxmlformats.org/officeDocument/2006/relationships/image" Target="../media/image591.wmf"/><Relationship Id="rId7" Type="http://schemas.openxmlformats.org/officeDocument/2006/relationships/image" Target="../media/image593.wmf"/><Relationship Id="rId2" Type="http://schemas.openxmlformats.org/officeDocument/2006/relationships/oleObject" Target="../embeddings/oleObject434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36.bin"/><Relationship Id="rId5" Type="http://schemas.openxmlformats.org/officeDocument/2006/relationships/image" Target="../media/image592.wmf"/><Relationship Id="rId10" Type="http://schemas.openxmlformats.org/officeDocument/2006/relationships/hyperlink" Target="http://prola.aps.org/abstract/PRE/v56/i3/p2747_1" TargetMode="External"/><Relationship Id="rId4" Type="http://schemas.openxmlformats.org/officeDocument/2006/relationships/oleObject" Target="../embeddings/oleObject435.bin"/><Relationship Id="rId9" Type="http://schemas.openxmlformats.org/officeDocument/2006/relationships/image" Target="../media/image594.gif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9.bin"/><Relationship Id="rId13" Type="http://schemas.openxmlformats.org/officeDocument/2006/relationships/image" Target="../media/image576.wmf"/><Relationship Id="rId3" Type="http://schemas.openxmlformats.org/officeDocument/2006/relationships/oleObject" Target="../embeddings/oleObject437.bin"/><Relationship Id="rId7" Type="http://schemas.openxmlformats.org/officeDocument/2006/relationships/image" Target="../media/image573.png"/><Relationship Id="rId12" Type="http://schemas.openxmlformats.org/officeDocument/2006/relationships/oleObject" Target="../embeddings/oleObject441.bin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6.wmf"/><Relationship Id="rId11" Type="http://schemas.openxmlformats.org/officeDocument/2006/relationships/image" Target="../media/image575.wmf"/><Relationship Id="rId5" Type="http://schemas.openxmlformats.org/officeDocument/2006/relationships/oleObject" Target="../embeddings/oleObject438.bin"/><Relationship Id="rId10" Type="http://schemas.openxmlformats.org/officeDocument/2006/relationships/oleObject" Target="../embeddings/oleObject440.bin"/><Relationship Id="rId4" Type="http://schemas.openxmlformats.org/officeDocument/2006/relationships/image" Target="../media/image595.wmf"/><Relationship Id="rId9" Type="http://schemas.openxmlformats.org/officeDocument/2006/relationships/image" Target="../media/image574.wmf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2.gif"/><Relationship Id="rId3" Type="http://schemas.openxmlformats.org/officeDocument/2006/relationships/oleObject" Target="../embeddings/oleObject442.bin"/><Relationship Id="rId7" Type="http://schemas.openxmlformats.org/officeDocument/2006/relationships/image" Target="../media/image601.gif"/><Relationship Id="rId12" Type="http://schemas.openxmlformats.org/officeDocument/2006/relationships/image" Target="../media/image606.png"/><Relationship Id="rId2" Type="http://schemas.openxmlformats.org/officeDocument/2006/relationships/image" Target="../media/image59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0.gif"/><Relationship Id="rId11" Type="http://schemas.openxmlformats.org/officeDocument/2006/relationships/image" Target="../media/image605.gif"/><Relationship Id="rId5" Type="http://schemas.openxmlformats.org/officeDocument/2006/relationships/image" Target="../media/image599.gif"/><Relationship Id="rId10" Type="http://schemas.openxmlformats.org/officeDocument/2006/relationships/image" Target="../media/image604.gif"/><Relationship Id="rId4" Type="http://schemas.openxmlformats.org/officeDocument/2006/relationships/image" Target="../media/image598.wmf"/><Relationship Id="rId9" Type="http://schemas.openxmlformats.org/officeDocument/2006/relationships/image" Target="../media/image603.gif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6.bin"/><Relationship Id="rId13" Type="http://schemas.openxmlformats.org/officeDocument/2006/relationships/image" Target="../media/image612.wmf"/><Relationship Id="rId18" Type="http://schemas.openxmlformats.org/officeDocument/2006/relationships/image" Target="../media/image441.png"/><Relationship Id="rId3" Type="http://schemas.openxmlformats.org/officeDocument/2006/relationships/image" Target="../media/image607.wmf"/><Relationship Id="rId7" Type="http://schemas.openxmlformats.org/officeDocument/2006/relationships/image" Target="../media/image609.wmf"/><Relationship Id="rId12" Type="http://schemas.openxmlformats.org/officeDocument/2006/relationships/oleObject" Target="../embeddings/oleObject448.bin"/><Relationship Id="rId17" Type="http://schemas.openxmlformats.org/officeDocument/2006/relationships/image" Target="../media/image613.wmf"/><Relationship Id="rId2" Type="http://schemas.openxmlformats.org/officeDocument/2006/relationships/oleObject" Target="../embeddings/oleObject443.bin"/><Relationship Id="rId16" Type="http://schemas.openxmlformats.org/officeDocument/2006/relationships/oleObject" Target="../embeddings/oleObject449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45.bin"/><Relationship Id="rId11" Type="http://schemas.openxmlformats.org/officeDocument/2006/relationships/image" Target="../media/image611.wmf"/><Relationship Id="rId5" Type="http://schemas.openxmlformats.org/officeDocument/2006/relationships/image" Target="../media/image608.wmf"/><Relationship Id="rId15" Type="http://schemas.openxmlformats.org/officeDocument/2006/relationships/hyperlink" Target="https://doi.org/10.1063/1.1629272" TargetMode="External"/><Relationship Id="rId10" Type="http://schemas.openxmlformats.org/officeDocument/2006/relationships/oleObject" Target="../embeddings/oleObject447.bin"/><Relationship Id="rId4" Type="http://schemas.openxmlformats.org/officeDocument/2006/relationships/oleObject" Target="../embeddings/oleObject444.bin"/><Relationship Id="rId9" Type="http://schemas.openxmlformats.org/officeDocument/2006/relationships/image" Target="../media/image610.wmf"/><Relationship Id="rId14" Type="http://schemas.openxmlformats.org/officeDocument/2006/relationships/hyperlink" Target="https://journals.jps.jp/doi/10.1143/JPSJ.69.4095" TargetMode="Externa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69/4095/" TargetMode="External"/><Relationship Id="rId13" Type="http://schemas.openxmlformats.org/officeDocument/2006/relationships/image" Target="../media/image584.png"/><Relationship Id="rId3" Type="http://schemas.openxmlformats.org/officeDocument/2006/relationships/image" Target="../media/image578.png"/><Relationship Id="rId7" Type="http://schemas.openxmlformats.org/officeDocument/2006/relationships/hyperlink" Target="http://jpsj.ipap.jp/link?JPSJ/69/3115/" TargetMode="External"/><Relationship Id="rId12" Type="http://schemas.openxmlformats.org/officeDocument/2006/relationships/image" Target="../media/image583.png"/><Relationship Id="rId2" Type="http://schemas.openxmlformats.org/officeDocument/2006/relationships/image" Target="../media/image5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0.wmf"/><Relationship Id="rId11" Type="http://schemas.openxmlformats.org/officeDocument/2006/relationships/image" Target="../media/image582.png"/><Relationship Id="rId5" Type="http://schemas.openxmlformats.org/officeDocument/2006/relationships/oleObject" Target="../embeddings/oleObject426.bin"/><Relationship Id="rId10" Type="http://schemas.openxmlformats.org/officeDocument/2006/relationships/image" Target="../media/image581.png"/><Relationship Id="rId4" Type="http://schemas.openxmlformats.org/officeDocument/2006/relationships/image" Target="../media/image579.png"/><Relationship Id="rId9" Type="http://schemas.openxmlformats.org/officeDocument/2006/relationships/hyperlink" Target="http://jpsj.ipap.jp/link?JPSJ/75/082001" TargetMode="External"/><Relationship Id="rId14" Type="http://schemas.openxmlformats.org/officeDocument/2006/relationships/image" Target="../media/image585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7.png"/><Relationship Id="rId13" Type="http://schemas.openxmlformats.org/officeDocument/2006/relationships/image" Target="../media/image619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16.png"/><Relationship Id="rId12" Type="http://schemas.openxmlformats.org/officeDocument/2006/relationships/hyperlink" Target="http://scitation.aip.org/getabs/servlet/GetabsServlet?prog=normal&amp;id=JCPSA6000128000006064511000001&amp;idtype=cvips&amp;gifs=yes" TargetMode="External"/><Relationship Id="rId17" Type="http://schemas.openxmlformats.org/officeDocument/2006/relationships/image" Target="../media/image622.wmf"/><Relationship Id="rId2" Type="http://schemas.openxmlformats.org/officeDocument/2006/relationships/video" Target="HF.mpg" TargetMode="External"/><Relationship Id="rId16" Type="http://schemas.openxmlformats.org/officeDocument/2006/relationships/oleObject" Target="../embeddings/oleObject450.bin"/><Relationship Id="rId1" Type="http://schemas.microsoft.com/office/2007/relationships/media" Target="HF.mpg" TargetMode="External"/><Relationship Id="rId6" Type="http://schemas.openxmlformats.org/officeDocument/2006/relationships/image" Target="../media/image615.gif"/><Relationship Id="rId11" Type="http://schemas.openxmlformats.org/officeDocument/2006/relationships/hyperlink" Target="http://scitation.aip.org/getabs/servlet/GetabsServlet?prog=normal&amp;id=JCPSA6000120000001000260000001&amp;idtype=cvips&amp;gifs=yes" TargetMode="External"/><Relationship Id="rId5" Type="http://schemas.openxmlformats.org/officeDocument/2006/relationships/image" Target="../media/image614.gif"/><Relationship Id="rId15" Type="http://schemas.openxmlformats.org/officeDocument/2006/relationships/image" Target="../media/image621.png"/><Relationship Id="rId10" Type="http://schemas.openxmlformats.org/officeDocument/2006/relationships/hyperlink" Target="http://jpsj.ipap.jp/link?JPSJ/75/082001" TargetMode="External"/><Relationship Id="rId4" Type="http://schemas.openxmlformats.org/officeDocument/2006/relationships/notesSlide" Target="../notesSlides/notesSlide29.xml"/><Relationship Id="rId9" Type="http://schemas.openxmlformats.org/officeDocument/2006/relationships/image" Target="../media/image618.png"/><Relationship Id="rId14" Type="http://schemas.openxmlformats.org/officeDocument/2006/relationships/image" Target="../media/image620.gi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3.png"/><Relationship Id="rId7" Type="http://schemas.openxmlformats.org/officeDocument/2006/relationships/image" Target="../media/image6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5.jpeg"/><Relationship Id="rId5" Type="http://schemas.openxmlformats.org/officeDocument/2006/relationships/image" Target="../media/image624.wmf"/><Relationship Id="rId4" Type="http://schemas.openxmlformats.org/officeDocument/2006/relationships/oleObject" Target="../embeddings/oleObject451.bin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3.wmf"/><Relationship Id="rId3" Type="http://schemas.openxmlformats.org/officeDocument/2006/relationships/oleObject" Target="../embeddings/oleObject209.bin"/><Relationship Id="rId7" Type="http://schemas.openxmlformats.org/officeDocument/2006/relationships/oleObject" Target="../embeddings/oleObject210.bin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5.png"/><Relationship Id="rId10" Type="http://schemas.openxmlformats.org/officeDocument/2006/relationships/image" Target="../media/image4650.png"/><Relationship Id="rId4" Type="http://schemas.openxmlformats.org/officeDocument/2006/relationships/image" Target="../media/image292.wmf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3.bin"/><Relationship Id="rId13" Type="http://schemas.openxmlformats.org/officeDocument/2006/relationships/image" Target="../media/image348.wmf"/><Relationship Id="rId18" Type="http://schemas.openxmlformats.org/officeDocument/2006/relationships/hyperlink" Target="http://aip.scitation.org/doi/full/10.1063/1.4890441" TargetMode="External"/><Relationship Id="rId3" Type="http://schemas.openxmlformats.org/officeDocument/2006/relationships/image" Target="../media/image343.png"/><Relationship Id="rId7" Type="http://schemas.openxmlformats.org/officeDocument/2006/relationships/image" Target="../media/image345.wmf"/><Relationship Id="rId12" Type="http://schemas.openxmlformats.org/officeDocument/2006/relationships/oleObject" Target="../embeddings/oleObject255.bin"/><Relationship Id="rId17" Type="http://schemas.openxmlformats.org/officeDocument/2006/relationships/image" Target="../media/image350.wmf"/><Relationship Id="rId2" Type="http://schemas.openxmlformats.org/officeDocument/2006/relationships/notesSlide" Target="../notesSlides/notesSlide32.xml"/><Relationship Id="rId16" Type="http://schemas.openxmlformats.org/officeDocument/2006/relationships/oleObject" Target="../embeddings/oleObject25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2.bin"/><Relationship Id="rId11" Type="http://schemas.openxmlformats.org/officeDocument/2006/relationships/image" Target="../media/image629.wmf"/><Relationship Id="rId5" Type="http://schemas.openxmlformats.org/officeDocument/2006/relationships/image" Target="../media/image627.wmf"/><Relationship Id="rId15" Type="http://schemas.openxmlformats.org/officeDocument/2006/relationships/image" Target="../media/image349.wmf"/><Relationship Id="rId10" Type="http://schemas.openxmlformats.org/officeDocument/2006/relationships/oleObject" Target="../embeddings/oleObject454.bin"/><Relationship Id="rId4" Type="http://schemas.openxmlformats.org/officeDocument/2006/relationships/oleObject" Target="../embeddings/oleObject452.bin"/><Relationship Id="rId9" Type="http://schemas.openxmlformats.org/officeDocument/2006/relationships/image" Target="../media/image628.wmf"/><Relationship Id="rId14" Type="http://schemas.openxmlformats.org/officeDocument/2006/relationships/oleObject" Target="../embeddings/oleObject256.bin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4.bin"/><Relationship Id="rId3" Type="http://schemas.openxmlformats.org/officeDocument/2006/relationships/image" Target="../media/image343.png"/><Relationship Id="rId7" Type="http://schemas.openxmlformats.org/officeDocument/2006/relationships/image" Target="../media/image345.wmf"/><Relationship Id="rId12" Type="http://schemas.openxmlformats.org/officeDocument/2006/relationships/image" Target="../media/image349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2.bin"/><Relationship Id="rId11" Type="http://schemas.openxmlformats.org/officeDocument/2006/relationships/oleObject" Target="../embeddings/oleObject256.bin"/><Relationship Id="rId5" Type="http://schemas.openxmlformats.org/officeDocument/2006/relationships/image" Target="../media/image627.wmf"/><Relationship Id="rId10" Type="http://schemas.openxmlformats.org/officeDocument/2006/relationships/hyperlink" Target="http://aip.scitation.org/doi/full/10.1063/1.4890441" TargetMode="External"/><Relationship Id="rId4" Type="http://schemas.openxmlformats.org/officeDocument/2006/relationships/oleObject" Target="../embeddings/oleObject452.bin"/><Relationship Id="rId9" Type="http://schemas.openxmlformats.org/officeDocument/2006/relationships/image" Target="../media/image62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oleObject" Target="../embeddings/oleObject17.bin"/><Relationship Id="rId3" Type="http://schemas.openxmlformats.org/officeDocument/2006/relationships/image" Target="../media/image42.png"/><Relationship Id="rId7" Type="http://schemas.openxmlformats.org/officeDocument/2006/relationships/image" Target="../media/image180.png"/><Relationship Id="rId12" Type="http://schemas.openxmlformats.org/officeDocument/2006/relationships/image" Target="../media/image4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16.bin"/><Relationship Id="rId5" Type="http://schemas.openxmlformats.org/officeDocument/2006/relationships/image" Target="../media/image33.png"/><Relationship Id="rId15" Type="http://schemas.openxmlformats.org/officeDocument/2006/relationships/image" Target="../media/image48.png"/><Relationship Id="rId10" Type="http://schemas.openxmlformats.org/officeDocument/2006/relationships/image" Target="../media/image45.wmf"/><Relationship Id="rId4" Type="http://schemas.openxmlformats.org/officeDocument/2006/relationships/image" Target="../media/image43.jpeg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47.wmf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8.bin"/><Relationship Id="rId13" Type="http://schemas.openxmlformats.org/officeDocument/2006/relationships/image" Target="../media/image635.wmf"/><Relationship Id="rId18" Type="http://schemas.openxmlformats.org/officeDocument/2006/relationships/image" Target="../media/image353.png"/><Relationship Id="rId3" Type="http://schemas.openxmlformats.org/officeDocument/2006/relationships/image" Target="../media/image630.wmf"/><Relationship Id="rId7" Type="http://schemas.openxmlformats.org/officeDocument/2006/relationships/image" Target="../media/image632.wmf"/><Relationship Id="rId12" Type="http://schemas.openxmlformats.org/officeDocument/2006/relationships/oleObject" Target="../embeddings/oleObject460.bin"/><Relationship Id="rId17" Type="http://schemas.openxmlformats.org/officeDocument/2006/relationships/image" Target="../media/image352.png"/><Relationship Id="rId2" Type="http://schemas.openxmlformats.org/officeDocument/2006/relationships/oleObject" Target="../embeddings/oleObject455.bin"/><Relationship Id="rId16" Type="http://schemas.openxmlformats.org/officeDocument/2006/relationships/oleObject" Target="../embeddings/oleObject259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57.bin"/><Relationship Id="rId11" Type="http://schemas.openxmlformats.org/officeDocument/2006/relationships/image" Target="../media/image634.wmf"/><Relationship Id="rId5" Type="http://schemas.openxmlformats.org/officeDocument/2006/relationships/image" Target="../media/image631.wmf"/><Relationship Id="rId15" Type="http://schemas.openxmlformats.org/officeDocument/2006/relationships/image" Target="../media/image636.wmf"/><Relationship Id="rId10" Type="http://schemas.openxmlformats.org/officeDocument/2006/relationships/oleObject" Target="../embeddings/oleObject459.bin"/><Relationship Id="rId19" Type="http://schemas.openxmlformats.org/officeDocument/2006/relationships/image" Target="../media/image343.png"/><Relationship Id="rId4" Type="http://schemas.openxmlformats.org/officeDocument/2006/relationships/oleObject" Target="../embeddings/oleObject456.bin"/><Relationship Id="rId9" Type="http://schemas.openxmlformats.org/officeDocument/2006/relationships/image" Target="../media/image633.wmf"/><Relationship Id="rId14" Type="http://schemas.openxmlformats.org/officeDocument/2006/relationships/oleObject" Target="../embeddings/oleObject461.bin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2.bin"/><Relationship Id="rId13" Type="http://schemas.openxmlformats.org/officeDocument/2006/relationships/image" Target="../media/image640.wmf"/><Relationship Id="rId3" Type="http://schemas.openxmlformats.org/officeDocument/2006/relationships/image" Target="../media/image356.png"/><Relationship Id="rId21" Type="http://schemas.openxmlformats.org/officeDocument/2006/relationships/image" Target="../media/image4790.png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464.bin"/><Relationship Id="rId25" Type="http://schemas.openxmlformats.org/officeDocument/2006/relationships/image" Target="../media/image643.png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64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1.png"/><Relationship Id="rId11" Type="http://schemas.openxmlformats.org/officeDocument/2006/relationships/image" Target="../media/image639.wmf"/><Relationship Id="rId24" Type="http://schemas.openxmlformats.org/officeDocument/2006/relationships/image" Target="../media/image642.wmf"/><Relationship Id="rId5" Type="http://schemas.openxmlformats.org/officeDocument/2006/relationships/image" Target="../media/image380.png"/><Relationship Id="rId15" Type="http://schemas.openxmlformats.org/officeDocument/2006/relationships/oleObject" Target="../embeddings/oleObject465.bin"/><Relationship Id="rId23" Type="http://schemas.openxmlformats.org/officeDocument/2006/relationships/oleObject" Target="../embeddings/oleObject466.bin"/><Relationship Id="rId10" Type="http://schemas.openxmlformats.org/officeDocument/2006/relationships/oleObject" Target="../embeddings/oleObject463.bin"/><Relationship Id="rId4" Type="http://schemas.openxmlformats.org/officeDocument/2006/relationships/image" Target="../media/image637.png"/><Relationship Id="rId9" Type="http://schemas.openxmlformats.org/officeDocument/2006/relationships/image" Target="../media/image638.wmf"/><Relationship Id="rId14" Type="http://schemas.openxmlformats.org/officeDocument/2006/relationships/image" Target="../media/image388.png"/><Relationship Id="rId22" Type="http://schemas.openxmlformats.org/officeDocument/2006/relationships/image" Target="../media/image4800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3.bin"/><Relationship Id="rId13" Type="http://schemas.openxmlformats.org/officeDocument/2006/relationships/image" Target="../media/image400.wmf"/><Relationship Id="rId18" Type="http://schemas.openxmlformats.org/officeDocument/2006/relationships/oleObject" Target="../embeddings/oleObject470.bin"/><Relationship Id="rId3" Type="http://schemas.openxmlformats.org/officeDocument/2006/relationships/image" Target="../media/image644.wmf"/><Relationship Id="rId21" Type="http://schemas.openxmlformats.org/officeDocument/2006/relationships/image" Target="../media/image1670.png"/><Relationship Id="rId7" Type="http://schemas.openxmlformats.org/officeDocument/2006/relationships/image" Target="../media/image646.wmf"/><Relationship Id="rId12" Type="http://schemas.openxmlformats.org/officeDocument/2006/relationships/oleObject" Target="../embeddings/oleObject295.bin"/><Relationship Id="rId17" Type="http://schemas.openxmlformats.org/officeDocument/2006/relationships/image" Target="../media/image249.png"/><Relationship Id="rId2" Type="http://schemas.openxmlformats.org/officeDocument/2006/relationships/oleObject" Target="../embeddings/oleObject467.bin"/><Relationship Id="rId16" Type="http://schemas.openxmlformats.org/officeDocument/2006/relationships/image" Target="../media/image402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69.bin"/><Relationship Id="rId11" Type="http://schemas.openxmlformats.org/officeDocument/2006/relationships/image" Target="../media/image399.wmf"/><Relationship Id="rId5" Type="http://schemas.openxmlformats.org/officeDocument/2006/relationships/image" Target="../media/image645.wmf"/><Relationship Id="rId15" Type="http://schemas.openxmlformats.org/officeDocument/2006/relationships/oleObject" Target="../embeddings/oleObject296.bin"/><Relationship Id="rId10" Type="http://schemas.openxmlformats.org/officeDocument/2006/relationships/oleObject" Target="../embeddings/oleObject294.bin"/><Relationship Id="rId19" Type="http://schemas.openxmlformats.org/officeDocument/2006/relationships/image" Target="../media/image647.wmf"/><Relationship Id="rId4" Type="http://schemas.openxmlformats.org/officeDocument/2006/relationships/oleObject" Target="../embeddings/oleObject468.bin"/><Relationship Id="rId9" Type="http://schemas.openxmlformats.org/officeDocument/2006/relationships/image" Target="../media/image398.wmf"/><Relationship Id="rId14" Type="http://schemas.openxmlformats.org/officeDocument/2006/relationships/image" Target="../media/image401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9.png"/><Relationship Id="rId13" Type="http://schemas.openxmlformats.org/officeDocument/2006/relationships/image" Target="../media/image649.wmf"/><Relationship Id="rId18" Type="http://schemas.openxmlformats.org/officeDocument/2006/relationships/image" Target="../media/image249.png"/><Relationship Id="rId26" Type="http://schemas.openxmlformats.org/officeDocument/2006/relationships/image" Target="../media/image415.png"/><Relationship Id="rId3" Type="http://schemas.openxmlformats.org/officeDocument/2006/relationships/image" Target="../media/image648.wmf"/><Relationship Id="rId21" Type="http://schemas.openxmlformats.org/officeDocument/2006/relationships/oleObject" Target="../embeddings/oleObject305.bin"/><Relationship Id="rId7" Type="http://schemas.openxmlformats.org/officeDocument/2006/relationships/image" Target="../media/image405.wmf"/><Relationship Id="rId12" Type="http://schemas.openxmlformats.org/officeDocument/2006/relationships/oleObject" Target="../embeddings/oleObject472.bin"/><Relationship Id="rId17" Type="http://schemas.openxmlformats.org/officeDocument/2006/relationships/image" Target="../media/image410.wmf"/><Relationship Id="rId25" Type="http://schemas.openxmlformats.org/officeDocument/2006/relationships/image" Target="../media/image414.png"/><Relationship Id="rId2" Type="http://schemas.openxmlformats.org/officeDocument/2006/relationships/oleObject" Target="../embeddings/oleObject471.bin"/><Relationship Id="rId16" Type="http://schemas.openxmlformats.org/officeDocument/2006/relationships/oleObject" Target="../embeddings/oleObject303.bin"/><Relationship Id="rId20" Type="http://schemas.openxmlformats.org/officeDocument/2006/relationships/image" Target="../media/image411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99.bin"/><Relationship Id="rId11" Type="http://schemas.openxmlformats.org/officeDocument/2006/relationships/image" Target="../media/image407.png"/><Relationship Id="rId24" Type="http://schemas.openxmlformats.org/officeDocument/2006/relationships/image" Target="../media/image413.wmf"/><Relationship Id="rId5" Type="http://schemas.openxmlformats.org/officeDocument/2006/relationships/image" Target="../media/image404.wmf"/><Relationship Id="rId15" Type="http://schemas.openxmlformats.org/officeDocument/2006/relationships/image" Target="../media/image409.wmf"/><Relationship Id="rId23" Type="http://schemas.openxmlformats.org/officeDocument/2006/relationships/oleObject" Target="../embeddings/oleObject306.bin"/><Relationship Id="rId10" Type="http://schemas.openxmlformats.org/officeDocument/2006/relationships/image" Target="../media/image406.wmf"/><Relationship Id="rId19" Type="http://schemas.openxmlformats.org/officeDocument/2006/relationships/oleObject" Target="../embeddings/oleObject304.bin"/><Relationship Id="rId4" Type="http://schemas.openxmlformats.org/officeDocument/2006/relationships/oleObject" Target="../embeddings/oleObject298.bin"/><Relationship Id="rId9" Type="http://schemas.openxmlformats.org/officeDocument/2006/relationships/oleObject" Target="../embeddings/oleObject300.bin"/><Relationship Id="rId14" Type="http://schemas.openxmlformats.org/officeDocument/2006/relationships/oleObject" Target="../embeddings/oleObject302.bin"/><Relationship Id="rId22" Type="http://schemas.openxmlformats.org/officeDocument/2006/relationships/image" Target="../media/image412.wmf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4.bin"/><Relationship Id="rId13" Type="http://schemas.openxmlformats.org/officeDocument/2006/relationships/image" Target="../media/image652.wmf"/><Relationship Id="rId18" Type="http://schemas.openxmlformats.org/officeDocument/2006/relationships/image" Target="../media/image424.png"/><Relationship Id="rId3" Type="http://schemas.openxmlformats.org/officeDocument/2006/relationships/image" Target="../media/image416.wmf"/><Relationship Id="rId21" Type="http://schemas.openxmlformats.org/officeDocument/2006/relationships/oleObject" Target="../embeddings/oleObject319.bin"/><Relationship Id="rId7" Type="http://schemas.openxmlformats.org/officeDocument/2006/relationships/image" Target="../media/image650.wmf"/><Relationship Id="rId12" Type="http://schemas.openxmlformats.org/officeDocument/2006/relationships/oleObject" Target="../embeddings/oleObject475.bin"/><Relationship Id="rId17" Type="http://schemas.openxmlformats.org/officeDocument/2006/relationships/image" Target="../media/image423.wmf"/><Relationship Id="rId2" Type="http://schemas.openxmlformats.org/officeDocument/2006/relationships/oleObject" Target="../embeddings/oleObject307.bin"/><Relationship Id="rId16" Type="http://schemas.openxmlformats.org/officeDocument/2006/relationships/oleObject" Target="../embeddings/oleObject314.bin"/><Relationship Id="rId20" Type="http://schemas.openxmlformats.org/officeDocument/2006/relationships/image" Target="../media/image425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73.bin"/><Relationship Id="rId11" Type="http://schemas.openxmlformats.org/officeDocument/2006/relationships/image" Target="../media/image420.wmf"/><Relationship Id="rId24" Type="http://schemas.openxmlformats.org/officeDocument/2006/relationships/image" Target="../media/image429.wmf"/><Relationship Id="rId5" Type="http://schemas.openxmlformats.org/officeDocument/2006/relationships/image" Target="../media/image417.wmf"/><Relationship Id="rId15" Type="http://schemas.openxmlformats.org/officeDocument/2006/relationships/image" Target="../media/image422.wmf"/><Relationship Id="rId23" Type="http://schemas.openxmlformats.org/officeDocument/2006/relationships/oleObject" Target="../embeddings/oleObject320.bin"/><Relationship Id="rId10" Type="http://schemas.openxmlformats.org/officeDocument/2006/relationships/oleObject" Target="../embeddings/oleObject311.bin"/><Relationship Id="rId19" Type="http://schemas.openxmlformats.org/officeDocument/2006/relationships/oleObject" Target="../embeddings/oleObject315.bin"/><Relationship Id="rId4" Type="http://schemas.openxmlformats.org/officeDocument/2006/relationships/oleObject" Target="../embeddings/oleObject308.bin"/><Relationship Id="rId9" Type="http://schemas.openxmlformats.org/officeDocument/2006/relationships/image" Target="../media/image651.wmf"/><Relationship Id="rId14" Type="http://schemas.openxmlformats.org/officeDocument/2006/relationships/oleObject" Target="../embeddings/oleObject313.bin"/><Relationship Id="rId22" Type="http://schemas.openxmlformats.org/officeDocument/2006/relationships/image" Target="../media/image428.wmf"/></Relationships>
</file>

<file path=ppt/slides/_rels/slide9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57.wmf"/><Relationship Id="rId18" Type="http://schemas.openxmlformats.org/officeDocument/2006/relationships/oleObject" Target="../embeddings/oleObject483.bin"/><Relationship Id="rId26" Type="http://schemas.openxmlformats.org/officeDocument/2006/relationships/oleObject" Target="../embeddings/oleObject487.bin"/><Relationship Id="rId3" Type="http://schemas.openxmlformats.org/officeDocument/2006/relationships/image" Target="../media/image653.wmf"/><Relationship Id="rId21" Type="http://schemas.openxmlformats.org/officeDocument/2006/relationships/image" Target="../media/image661.wmf"/><Relationship Id="rId7" Type="http://schemas.openxmlformats.org/officeDocument/2006/relationships/image" Target="../media/image655.wmf"/><Relationship Id="rId12" Type="http://schemas.openxmlformats.org/officeDocument/2006/relationships/oleObject" Target="../embeddings/oleObject480.bin"/><Relationship Id="rId17" Type="http://schemas.openxmlformats.org/officeDocument/2006/relationships/image" Target="../media/image659.wmf"/><Relationship Id="rId25" Type="http://schemas.openxmlformats.org/officeDocument/2006/relationships/image" Target="../media/image663.wmf"/><Relationship Id="rId33" Type="http://schemas.openxmlformats.org/officeDocument/2006/relationships/image" Target="../media/image666.wmf"/><Relationship Id="rId2" Type="http://schemas.openxmlformats.org/officeDocument/2006/relationships/oleObject" Target="../embeddings/oleObject476.bin"/><Relationship Id="rId16" Type="http://schemas.openxmlformats.org/officeDocument/2006/relationships/oleObject" Target="../embeddings/oleObject482.bin"/><Relationship Id="rId20" Type="http://schemas.openxmlformats.org/officeDocument/2006/relationships/oleObject" Target="../embeddings/oleObject484.bin"/><Relationship Id="rId29" Type="http://schemas.openxmlformats.org/officeDocument/2006/relationships/image" Target="../media/image443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78.bin"/><Relationship Id="rId11" Type="http://schemas.openxmlformats.org/officeDocument/2006/relationships/hyperlink" Target="http://publish.aps.org/abstract/PRA/v41/p6676/" TargetMode="External"/><Relationship Id="rId24" Type="http://schemas.openxmlformats.org/officeDocument/2006/relationships/oleObject" Target="../embeddings/oleObject486.bin"/><Relationship Id="rId32" Type="http://schemas.openxmlformats.org/officeDocument/2006/relationships/oleObject" Target="../embeddings/oleObject489.bin"/><Relationship Id="rId37" Type="http://schemas.openxmlformats.org/officeDocument/2006/relationships/image" Target="../media/image668.emf"/><Relationship Id="rId5" Type="http://schemas.openxmlformats.org/officeDocument/2006/relationships/image" Target="../media/image654.wmf"/><Relationship Id="rId15" Type="http://schemas.openxmlformats.org/officeDocument/2006/relationships/image" Target="../media/image658.wmf"/><Relationship Id="rId23" Type="http://schemas.openxmlformats.org/officeDocument/2006/relationships/image" Target="../media/image662.wmf"/><Relationship Id="rId28" Type="http://schemas.openxmlformats.org/officeDocument/2006/relationships/image" Target="../media/image91.png"/><Relationship Id="rId36" Type="http://schemas.openxmlformats.org/officeDocument/2006/relationships/image" Target="../media/image667.png"/><Relationship Id="rId10" Type="http://schemas.openxmlformats.org/officeDocument/2006/relationships/hyperlink" Target="http://jpsj.ipap.jp/link?JPSJ/58/101" TargetMode="External"/><Relationship Id="rId19" Type="http://schemas.openxmlformats.org/officeDocument/2006/relationships/image" Target="../media/image660.wmf"/><Relationship Id="rId31" Type="http://schemas.openxmlformats.org/officeDocument/2006/relationships/image" Target="../media/image665.wmf"/><Relationship Id="rId4" Type="http://schemas.openxmlformats.org/officeDocument/2006/relationships/oleObject" Target="../embeddings/oleObject477.bin"/><Relationship Id="rId9" Type="http://schemas.openxmlformats.org/officeDocument/2006/relationships/image" Target="../media/image656.wmf"/><Relationship Id="rId14" Type="http://schemas.openxmlformats.org/officeDocument/2006/relationships/oleObject" Target="../embeddings/oleObject481.bin"/><Relationship Id="rId22" Type="http://schemas.openxmlformats.org/officeDocument/2006/relationships/oleObject" Target="../embeddings/oleObject485.bin"/><Relationship Id="rId27" Type="http://schemas.openxmlformats.org/officeDocument/2006/relationships/image" Target="../media/image664.wmf"/><Relationship Id="rId30" Type="http://schemas.openxmlformats.org/officeDocument/2006/relationships/oleObject" Target="../embeddings/oleObject488.bin"/><Relationship Id="rId35" Type="http://schemas.openxmlformats.org/officeDocument/2006/relationships/image" Target="../media/image5130.png"/><Relationship Id="rId8" Type="http://schemas.openxmlformats.org/officeDocument/2006/relationships/oleObject" Target="../embeddings/oleObject479.bin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4.png"/><Relationship Id="rId3" Type="http://schemas.openxmlformats.org/officeDocument/2006/relationships/hyperlink" Target="http://jpsj.ipap.jp/link?JPSJ/58/101" TargetMode="External"/><Relationship Id="rId7" Type="http://schemas.openxmlformats.org/officeDocument/2006/relationships/image" Target="../media/image673.png"/><Relationship Id="rId12" Type="http://schemas.openxmlformats.org/officeDocument/2006/relationships/image" Target="../media/image678.png"/><Relationship Id="rId2" Type="http://schemas.openxmlformats.org/officeDocument/2006/relationships/image" Target="../media/image66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2.png"/><Relationship Id="rId11" Type="http://schemas.openxmlformats.org/officeDocument/2006/relationships/image" Target="../media/image677.png"/><Relationship Id="rId5" Type="http://schemas.openxmlformats.org/officeDocument/2006/relationships/image" Target="../media/image671.png"/><Relationship Id="rId10" Type="http://schemas.openxmlformats.org/officeDocument/2006/relationships/image" Target="../media/image676.png"/><Relationship Id="rId4" Type="http://schemas.openxmlformats.org/officeDocument/2006/relationships/image" Target="../media/image670.png"/><Relationship Id="rId9" Type="http://schemas.openxmlformats.org/officeDocument/2006/relationships/image" Target="../media/image675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3.bin"/><Relationship Id="rId13" Type="http://schemas.openxmlformats.org/officeDocument/2006/relationships/oleObject" Target="../embeddings/oleObject495.bin"/><Relationship Id="rId18" Type="http://schemas.openxmlformats.org/officeDocument/2006/relationships/image" Target="../media/image686.wmf"/><Relationship Id="rId26" Type="http://schemas.openxmlformats.org/officeDocument/2006/relationships/image" Target="../media/image446.png"/><Relationship Id="rId3" Type="http://schemas.openxmlformats.org/officeDocument/2006/relationships/image" Target="../media/image679.wmf"/><Relationship Id="rId21" Type="http://schemas.openxmlformats.org/officeDocument/2006/relationships/oleObject" Target="../embeddings/oleObject333.bin"/><Relationship Id="rId7" Type="http://schemas.openxmlformats.org/officeDocument/2006/relationships/image" Target="../media/image681.wmf"/><Relationship Id="rId12" Type="http://schemas.openxmlformats.org/officeDocument/2006/relationships/hyperlink" Target="http://prola.aps.org/abstract/PRA/v43/i8/p4131_1" TargetMode="External"/><Relationship Id="rId17" Type="http://schemas.openxmlformats.org/officeDocument/2006/relationships/oleObject" Target="../embeddings/oleObject497.bin"/><Relationship Id="rId25" Type="http://schemas.openxmlformats.org/officeDocument/2006/relationships/image" Target="../media/image91.png"/><Relationship Id="rId2" Type="http://schemas.openxmlformats.org/officeDocument/2006/relationships/oleObject" Target="../embeddings/oleObject490.bin"/><Relationship Id="rId16" Type="http://schemas.openxmlformats.org/officeDocument/2006/relationships/image" Target="../media/image685.wmf"/><Relationship Id="rId20" Type="http://schemas.openxmlformats.org/officeDocument/2006/relationships/image" Target="../media/image443.png"/><Relationship Id="rId29" Type="http://schemas.openxmlformats.org/officeDocument/2006/relationships/image" Target="../media/image687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92.bin"/><Relationship Id="rId11" Type="http://schemas.openxmlformats.org/officeDocument/2006/relationships/image" Target="../media/image683.wmf"/><Relationship Id="rId24" Type="http://schemas.openxmlformats.org/officeDocument/2006/relationships/image" Target="../media/image445.wmf"/><Relationship Id="rId5" Type="http://schemas.openxmlformats.org/officeDocument/2006/relationships/image" Target="../media/image680.wmf"/><Relationship Id="rId15" Type="http://schemas.openxmlformats.org/officeDocument/2006/relationships/oleObject" Target="../embeddings/oleObject496.bin"/><Relationship Id="rId23" Type="http://schemas.openxmlformats.org/officeDocument/2006/relationships/oleObject" Target="../embeddings/oleObject498.bin"/><Relationship Id="rId28" Type="http://schemas.openxmlformats.org/officeDocument/2006/relationships/hyperlink" Target="http://jpsj.ipap.jp/link?JPSJ/58/101" TargetMode="External"/><Relationship Id="rId10" Type="http://schemas.openxmlformats.org/officeDocument/2006/relationships/oleObject" Target="../embeddings/oleObject494.bin"/><Relationship Id="rId19" Type="http://schemas.openxmlformats.org/officeDocument/2006/relationships/image" Target="../media/image441.png"/><Relationship Id="rId4" Type="http://schemas.openxmlformats.org/officeDocument/2006/relationships/oleObject" Target="../embeddings/oleObject491.bin"/><Relationship Id="rId9" Type="http://schemas.openxmlformats.org/officeDocument/2006/relationships/image" Target="../media/image682.wmf"/><Relationship Id="rId14" Type="http://schemas.openxmlformats.org/officeDocument/2006/relationships/image" Target="../media/image684.wmf"/><Relationship Id="rId22" Type="http://schemas.openxmlformats.org/officeDocument/2006/relationships/image" Target="../media/image444.wmf"/><Relationship Id="rId27" Type="http://schemas.openxmlformats.org/officeDocument/2006/relationships/image" Target="../media/image668.emf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9.png"/><Relationship Id="rId13" Type="http://schemas.openxmlformats.org/officeDocument/2006/relationships/image" Target="../media/image691.wmf"/><Relationship Id="rId18" Type="http://schemas.openxmlformats.org/officeDocument/2006/relationships/oleObject" Target="../embeddings/oleObject505.bin"/><Relationship Id="rId26" Type="http://schemas.openxmlformats.org/officeDocument/2006/relationships/oleObject" Target="../embeddings/oleObject509.bin"/><Relationship Id="rId3" Type="http://schemas.openxmlformats.org/officeDocument/2006/relationships/image" Target="../media/image414.png"/><Relationship Id="rId21" Type="http://schemas.openxmlformats.org/officeDocument/2006/relationships/image" Target="../media/image692.wmf"/><Relationship Id="rId7" Type="http://schemas.openxmlformats.org/officeDocument/2006/relationships/image" Target="../media/image689.wmf"/><Relationship Id="rId12" Type="http://schemas.openxmlformats.org/officeDocument/2006/relationships/oleObject" Target="../embeddings/oleObject502.bin"/><Relationship Id="rId17" Type="http://schemas.openxmlformats.org/officeDocument/2006/relationships/image" Target="../media/image453.wmf"/><Relationship Id="rId25" Type="http://schemas.openxmlformats.org/officeDocument/2006/relationships/image" Target="../media/image694.wmf"/><Relationship Id="rId2" Type="http://schemas.openxmlformats.org/officeDocument/2006/relationships/image" Target="../media/image249.png"/><Relationship Id="rId16" Type="http://schemas.openxmlformats.org/officeDocument/2006/relationships/oleObject" Target="../embeddings/oleObject504.bin"/><Relationship Id="rId20" Type="http://schemas.openxmlformats.org/officeDocument/2006/relationships/oleObject" Target="../embeddings/oleObject506.bin"/><Relationship Id="rId29" Type="http://schemas.openxmlformats.org/officeDocument/2006/relationships/image" Target="../media/image69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00.bin"/><Relationship Id="rId11" Type="http://schemas.openxmlformats.org/officeDocument/2006/relationships/image" Target="../media/image690.wmf"/><Relationship Id="rId24" Type="http://schemas.openxmlformats.org/officeDocument/2006/relationships/oleObject" Target="../embeddings/oleObject508.bin"/><Relationship Id="rId32" Type="http://schemas.openxmlformats.org/officeDocument/2006/relationships/image" Target="../media/image415.png"/><Relationship Id="rId5" Type="http://schemas.openxmlformats.org/officeDocument/2006/relationships/image" Target="../media/image688.wmf"/><Relationship Id="rId15" Type="http://schemas.openxmlformats.org/officeDocument/2006/relationships/image" Target="../media/image452.wmf"/><Relationship Id="rId23" Type="http://schemas.openxmlformats.org/officeDocument/2006/relationships/image" Target="../media/image693.wmf"/><Relationship Id="rId28" Type="http://schemas.openxmlformats.org/officeDocument/2006/relationships/oleObject" Target="../embeddings/oleObject510.bin"/><Relationship Id="rId10" Type="http://schemas.openxmlformats.org/officeDocument/2006/relationships/oleObject" Target="../embeddings/oleObject501.bin"/><Relationship Id="rId19" Type="http://schemas.openxmlformats.org/officeDocument/2006/relationships/image" Target="../media/image454.wmf"/><Relationship Id="rId31" Type="http://schemas.openxmlformats.org/officeDocument/2006/relationships/image" Target="../media/image696.wmf"/><Relationship Id="rId4" Type="http://schemas.openxmlformats.org/officeDocument/2006/relationships/oleObject" Target="../embeddings/oleObject499.bin"/><Relationship Id="rId9" Type="http://schemas.openxmlformats.org/officeDocument/2006/relationships/image" Target="../media/image426.png"/><Relationship Id="rId14" Type="http://schemas.openxmlformats.org/officeDocument/2006/relationships/oleObject" Target="../embeddings/oleObject503.bin"/><Relationship Id="rId22" Type="http://schemas.openxmlformats.org/officeDocument/2006/relationships/oleObject" Target="../embeddings/oleObject507.bin"/><Relationship Id="rId27" Type="http://schemas.openxmlformats.org/officeDocument/2006/relationships/image" Target="../media/image458.wmf"/><Relationship Id="rId30" Type="http://schemas.openxmlformats.org/officeDocument/2006/relationships/oleObject" Target="../embeddings/oleObject511.bin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9.wmf"/><Relationship Id="rId13" Type="http://schemas.openxmlformats.org/officeDocument/2006/relationships/image" Target="../media/image702.png"/><Relationship Id="rId18" Type="http://schemas.openxmlformats.org/officeDocument/2006/relationships/oleObject" Target="../embeddings/oleObject518.bin"/><Relationship Id="rId3" Type="http://schemas.openxmlformats.org/officeDocument/2006/relationships/image" Target="../media/image697.wmf"/><Relationship Id="rId7" Type="http://schemas.openxmlformats.org/officeDocument/2006/relationships/oleObject" Target="../embeddings/oleObject514.bin"/><Relationship Id="rId12" Type="http://schemas.openxmlformats.org/officeDocument/2006/relationships/image" Target="../media/image701.wmf"/><Relationship Id="rId17" Type="http://schemas.openxmlformats.org/officeDocument/2006/relationships/image" Target="../media/image703.wmf"/><Relationship Id="rId2" Type="http://schemas.openxmlformats.org/officeDocument/2006/relationships/oleObject" Target="../embeddings/oleObject512.bin"/><Relationship Id="rId16" Type="http://schemas.openxmlformats.org/officeDocument/2006/relationships/oleObject" Target="../embeddings/oleObject517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11" Type="http://schemas.openxmlformats.org/officeDocument/2006/relationships/oleObject" Target="../embeddings/oleObject516.bin"/><Relationship Id="rId5" Type="http://schemas.openxmlformats.org/officeDocument/2006/relationships/image" Target="../media/image698.wmf"/><Relationship Id="rId15" Type="http://schemas.openxmlformats.org/officeDocument/2006/relationships/image" Target="../media/image643.png"/><Relationship Id="rId10" Type="http://schemas.openxmlformats.org/officeDocument/2006/relationships/image" Target="../media/image700.wmf"/><Relationship Id="rId19" Type="http://schemas.openxmlformats.org/officeDocument/2006/relationships/image" Target="../media/image704.wmf"/><Relationship Id="rId4" Type="http://schemas.openxmlformats.org/officeDocument/2006/relationships/oleObject" Target="../embeddings/oleObject513.bin"/><Relationship Id="rId9" Type="http://schemas.openxmlformats.org/officeDocument/2006/relationships/oleObject" Target="../embeddings/oleObject515.bin"/><Relationship Id="rId14" Type="http://schemas.openxmlformats.org/officeDocument/2006/relationships/hyperlink" Target="https://doi.org/10.1063/1.489044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755777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Reduced Hierarchy </a:t>
            </a: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</a:t>
            </a:r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quations of Motion approach to </a:t>
            </a: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quantum dissipative system: Theory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39177" y="4437112"/>
            <a:ext cx="475162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Yoshitaka Tanimura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Department of Chemistry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Kyoto University</a:t>
            </a:r>
          </a:p>
          <a:p>
            <a:endParaRPr lang="en-US" altLang="ja-JP" sz="3200" dirty="0">
              <a:ea typeface="Arial Unicode MS" panose="020B0604020202020204" pitchFamily="50" charset="-128"/>
            </a:endParaRPr>
          </a:p>
        </p:txBody>
      </p:sp>
      <p:pic>
        <p:nvPicPr>
          <p:cNvPr id="185345" name="Picture 1" descr="C:\Users\tanimura.THEOCHEM\Desktop\谷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107841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1/7/2025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89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70" y="4480385"/>
            <a:ext cx="19621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4">
            <a:extLst>
              <a:ext uri="{FF2B5EF4-FFF2-40B4-BE49-F238E27FC236}">
                <a16:creationId xmlns:a16="http://schemas.microsoft.com/office/drawing/2014/main" id="{FEFC10A0-7843-4A5E-BD50-B268C11B3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7702" y="6360975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42190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152943"/>
              </p:ext>
            </p:extLst>
          </p:nvPr>
        </p:nvGraphicFramePr>
        <p:xfrm>
          <a:off x="3081218" y="4318099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11480" imgH="558720" progId="Equation.DSMT4">
                  <p:embed/>
                </p:oleObj>
              </mc:Choice>
              <mc:Fallback>
                <p:oleObj name="Equation" r:id="rId3" imgW="3111480" imgH="558720" progId="Equation.DSMT4">
                  <p:embed/>
                  <p:pic>
                    <p:nvPicPr>
                      <p:cNvPr id="4219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218" y="4318099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318" y="2956517"/>
            <a:ext cx="258127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395536" y="2406781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66800" imgH="431640" progId="Equation.DSMT4">
                  <p:embed/>
                </p:oleObj>
              </mc:Choice>
              <mc:Fallback>
                <p:oleObj name="Equation" r:id="rId6" imgW="34668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68041067"/>
              </p:ext>
            </p:extLst>
          </p:nvPr>
        </p:nvGraphicFramePr>
        <p:xfrm>
          <a:off x="3081218" y="4314924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11480" imgH="558720" progId="Equation.DSMT4">
                  <p:embed/>
                </p:oleObj>
              </mc:Choice>
              <mc:Fallback>
                <p:oleObj name="Equation" r:id="rId8" imgW="3111480" imgH="558720" progId="Equation.DSMT4">
                  <p:embed/>
                  <p:pic>
                    <p:nvPicPr>
                      <p:cNvPr id="42189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218" y="4314924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.               ,   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616712"/>
              </p:ext>
            </p:extLst>
          </p:nvPr>
        </p:nvGraphicFramePr>
        <p:xfrm>
          <a:off x="1216028" y="5417454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869920" imgH="482400" progId="Equation.DSMT4">
                  <p:embed/>
                </p:oleObj>
              </mc:Choice>
              <mc:Fallback>
                <p:oleObj name="Equation" r:id="rId10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028" y="5417454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229665850"/>
              </p:ext>
            </p:extLst>
          </p:nvPr>
        </p:nvGraphicFramePr>
        <p:xfrm>
          <a:off x="2627313" y="1216024"/>
          <a:ext cx="1523880" cy="380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3880" imgH="380880" progId="Equation.DSMT4">
                  <p:embed/>
                </p:oleObj>
              </mc:Choice>
              <mc:Fallback>
                <p:oleObj name="Equation" r:id="rId12" imgW="1523880" imgH="38088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216024"/>
                        <a:ext cx="1523880" cy="3808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608607"/>
              </p:ext>
            </p:extLst>
          </p:nvPr>
        </p:nvGraphicFramePr>
        <p:xfrm>
          <a:off x="5868144" y="248460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69800" imgH="304560" progId="Equation.DSMT4">
                  <p:embed/>
                </p:oleObj>
              </mc:Choice>
              <mc:Fallback>
                <p:oleObj name="Equation" r:id="rId14" imgW="469800" imgH="30456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48460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785786" y="3714752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280" imgH="203040" progId="Equation.DSMT4">
                  <p:embed/>
                </p:oleObj>
              </mc:Choice>
              <mc:Fallback>
                <p:oleObj name="Equation" r:id="rId16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3714752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848861"/>
              </p:ext>
            </p:extLst>
          </p:nvPr>
        </p:nvGraphicFramePr>
        <p:xfrm>
          <a:off x="1814393" y="4330799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31560" imgH="482400" progId="Equation.DSMT4">
                  <p:embed/>
                </p:oleObj>
              </mc:Choice>
              <mc:Fallback>
                <p:oleObj name="Equation" r:id="rId18" imgW="1231560" imgH="482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4393" y="4330799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433342" y="562710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400356"/>
              </p:ext>
            </p:extLst>
          </p:nvPr>
        </p:nvGraphicFramePr>
        <p:xfrm>
          <a:off x="2123728" y="1829506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136680" imgH="444240" progId="Equation.DSMT4">
                  <p:embed/>
                </p:oleObj>
              </mc:Choice>
              <mc:Fallback>
                <p:oleObj name="Equation" r:id="rId21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829506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254111"/>
              </p:ext>
            </p:extLst>
          </p:nvPr>
        </p:nvGraphicFramePr>
        <p:xfrm>
          <a:off x="3071693" y="4364136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158920" imgH="482400" progId="Equation.DSMT4">
                  <p:embed/>
                </p:oleObj>
              </mc:Choice>
              <mc:Fallback>
                <p:oleObj name="Equation" r:id="rId23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693" y="4364136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N</a:t>
            </a:r>
            <a:r>
              <a:rPr kumimoji="1" lang="en-US" altLang="ja-JP" dirty="0"/>
              <a:t>onequilibrium statistical physics</a:t>
            </a:r>
            <a:endParaRPr kumimoji="1" lang="ja-JP" altLang="en-US" dirty="0"/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409956" y="6284363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正方形/長方形 18"/>
          <p:cNvSpPr/>
          <p:nvPr/>
        </p:nvSpPr>
        <p:spPr>
          <a:xfrm>
            <a:off x="1805630" y="6180743"/>
            <a:ext cx="3024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5149262" y="5375117"/>
                <a:ext cx="4079001" cy="6587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>
                          <a:latin typeface="Cambria Math"/>
                        </a:rPr>
                        <m:t>=−</m:t>
                      </m:r>
                      <m:r>
                        <a:rPr lang="ja-JP" altLang="en-US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ja-JP" altLang="en-US">
                          <a:latin typeface="Cambria Math"/>
                        </a:rPr>
                        <m:t>−</m:t>
                      </m:r>
                      <m:nary>
                        <m:naryPr>
                          <m:grow m:val="on"/>
                          <m:subHide m:val="on"/>
                          <m:supHide m:val="on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acc>
                            <m:accPr>
                              <m:chr m:val="̂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𝛤</m:t>
                              </m:r>
                            </m:e>
                          </m:acc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  <m:r>
                            <a:rPr lang="ja-JP" altLang="en-US"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ja-JP" altLang="en-US">
                              <a:latin typeface="Cambria Math"/>
                            </a:rPr>
                            <m:t>)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ja-JP" altLang="en-US">
                              <a:latin typeface="Cambria Math"/>
                            </a:rPr>
                            <m:t>)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𝑑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9262" y="5375117"/>
                <a:ext cx="4079001" cy="658770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930654" y="3802313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正方形/長方形 22"/>
              <p:cNvSpPr/>
              <p:nvPr/>
            </p:nvSpPr>
            <p:spPr>
              <a:xfrm>
                <a:off x="6103483" y="1803842"/>
                <a:ext cx="25280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i="1">
                              <a:latin typeface="Cambria Math"/>
                            </a:rPr>
                            <m:t>𝐴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ja-JP" altLang="en-US">
                          <a:latin typeface="Cambria Math"/>
                        </a:rPr>
                        <m:t>=−</m:t>
                      </m:r>
                      <m:r>
                        <a:rPr lang="ja-JP" altLang="en-US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3" name="正方形/長方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3483" y="1803842"/>
                <a:ext cx="2528064" cy="369332"/>
              </a:xfrm>
              <a:prstGeom prst="rect">
                <a:avLst/>
              </a:prstGeom>
              <a:blipFill rotWithShape="0">
                <a:blip r:embed="rId28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509C5D38-3219-4934-8AC9-F9DF428A9C80}"/>
              </a:ext>
            </a:extLst>
          </p:cNvPr>
          <p:cNvSpPr/>
          <p:nvPr/>
        </p:nvSpPr>
        <p:spPr>
          <a:xfrm>
            <a:off x="4839713" y="5074033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DCB531DD-21EF-41D5-91CA-6BA27B237ED3}"/>
              </a:ext>
            </a:extLst>
          </p:cNvPr>
          <p:cNvSpPr/>
          <p:nvPr/>
        </p:nvSpPr>
        <p:spPr>
          <a:xfrm>
            <a:off x="5508104" y="5920404"/>
            <a:ext cx="28803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 (ex. TLS)</a:t>
            </a:r>
          </a:p>
        </p:txBody>
      </p:sp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89030211-BD3D-4A71-8123-5EBD355036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991481"/>
              </p:ext>
            </p:extLst>
          </p:nvPr>
        </p:nvGraphicFramePr>
        <p:xfrm>
          <a:off x="5826027" y="6253585"/>
          <a:ext cx="12827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282680" imgH="583920" progId="Equation.DSMT4">
                  <p:embed/>
                </p:oleObj>
              </mc:Choice>
              <mc:Fallback>
                <p:oleObj name="Equation" r:id="rId29" imgW="1282680" imgH="58392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89030211-BD3D-4A71-8123-5EBD355036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826027" y="6253585"/>
                        <a:ext cx="12827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1E14D34F-B920-4215-8336-E532AC5757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009050"/>
              </p:ext>
            </p:extLst>
          </p:nvPr>
        </p:nvGraphicFramePr>
        <p:xfrm>
          <a:off x="7327702" y="6471788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562040" imgH="291960" progId="Equation.DSMT4">
                  <p:embed/>
                </p:oleObj>
              </mc:Choice>
              <mc:Fallback>
                <p:oleObj name="Equation" r:id="rId31" imgW="1562040" imgH="29196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1E14D34F-B920-4215-8336-E532AC5757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7702" y="6471788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9068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24" grpId="0"/>
      <p:bldP spid="2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137305" y="221531"/>
            <a:ext cx="7599759" cy="1066800"/>
          </a:xfrm>
        </p:spPr>
        <p:txBody>
          <a:bodyPr/>
          <a:lstStyle/>
          <a:p>
            <a:pPr eaLnBrk="1" hangingPunct="1"/>
            <a:r>
              <a:rPr lang="en-US" altLang="ja-JP" sz="4000" dirty="0">
                <a:latin typeface="Arial" pitchFamily="34" charset="0"/>
                <a:cs typeface="Arial" pitchFamily="34" charset="0"/>
              </a:rPr>
              <a:t>Application: tunneling process</a:t>
            </a:r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1130047" y="1435821"/>
            <a:ext cx="235765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HG明朝B" pitchFamily="17" charset="-128"/>
              </a:rPr>
              <a:t>Tunneling rate</a:t>
            </a:r>
          </a:p>
        </p:txBody>
      </p:sp>
      <p:sp>
        <p:nvSpPr>
          <p:cNvPr id="40968" name="正方形/長方形 8"/>
          <p:cNvSpPr>
            <a:spLocks noChangeArrowheads="1"/>
          </p:cNvSpPr>
          <p:nvPr/>
        </p:nvSpPr>
        <p:spPr bwMode="auto">
          <a:xfrm>
            <a:off x="994256" y="4989776"/>
            <a:ext cx="359886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 err="1">
                <a:ea typeface="Arial Unicode MS" panose="020B0604020202020204" pitchFamily="50" charset="-128"/>
              </a:rPr>
              <a:t>Yamamoto,</a:t>
            </a:r>
            <a:r>
              <a:rPr lang="en-US" altLang="ja-JP" sz="16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JCP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 </a:t>
            </a:r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33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, 281 (1960)</a:t>
            </a:r>
            <a:endParaRPr lang="en-US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Chandler,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JCP </a:t>
            </a:r>
            <a:r>
              <a:rPr lang="de-DE" altLang="ja-JP" sz="1600" b="1" dirty="0">
                <a:ea typeface="Arial Unicode MS" panose="020B0604020202020204" pitchFamily="50" charset="-128"/>
                <a:hlinkClick r:id="rId4"/>
              </a:rPr>
              <a:t>68,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2959 (1978)</a:t>
            </a:r>
            <a:endParaRPr lang="de-DE" altLang="ja-JP" sz="1600" dirty="0">
              <a:ea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Miller, et al, </a:t>
            </a:r>
            <a:r>
              <a:rPr lang="de-DE" altLang="ja-JP" sz="1600" dirty="0">
                <a:ea typeface="Arial Unicode MS" panose="020B0604020202020204" pitchFamily="50" charset="-128"/>
                <a:hlinkClick r:id="rId5"/>
              </a:rPr>
              <a:t>JCP. </a:t>
            </a:r>
            <a:r>
              <a:rPr lang="de-DE" altLang="ja-JP" sz="1600" b="1" dirty="0">
                <a:ea typeface="Arial Unicode MS" panose="020B0604020202020204" pitchFamily="50" charset="-128"/>
                <a:hlinkClick r:id="rId5"/>
              </a:rPr>
              <a:t>79, </a:t>
            </a:r>
            <a:r>
              <a:rPr lang="en-US" altLang="ja-JP" sz="1600" dirty="0">
                <a:ea typeface="Arial Unicode MS" panose="020B0604020202020204" pitchFamily="50" charset="-128"/>
                <a:hlinkClick r:id="rId5"/>
              </a:rPr>
              <a:t>4889 (1983)</a:t>
            </a:r>
            <a:endParaRPr lang="en-US" altLang="ja-JP" sz="1600" dirty="0">
              <a:ea typeface="Arial Unicode MS" panose="020B0604020202020204" pitchFamily="50" charset="-128"/>
            </a:endParaRPr>
          </a:p>
          <a:p>
            <a:r>
              <a:rPr lang="en-US" altLang="ja-JP" sz="1600" dirty="0" err="1">
                <a:solidFill>
                  <a:srgbClr val="0000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YT&amp;Wolynes</a:t>
            </a:r>
            <a:r>
              <a:rPr lang="en-US" altLang="ja-JP" sz="1600" dirty="0">
                <a:solidFill>
                  <a:srgbClr val="0000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PRA43, 4131 (1991)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JCP96, 8485 (1992)</a:t>
            </a:r>
            <a:endParaRPr lang="ja-JP" altLang="en-US" sz="1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2585" name="Object 2"/>
          <p:cNvGraphicFramePr>
            <a:graphicFrameLocks noChangeAspect="1"/>
          </p:cNvGraphicFramePr>
          <p:nvPr/>
        </p:nvGraphicFramePr>
        <p:xfrm>
          <a:off x="1163638" y="3817938"/>
          <a:ext cx="232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323800" imgH="1054080" progId="Equation.DSMT4">
                  <p:embed/>
                </p:oleObj>
              </mc:Choice>
              <mc:Fallback>
                <p:oleObj name="Equation" r:id="rId8" imgW="2323800" imgH="1054080" progId="Equation.DSMT4">
                  <p:embed/>
                  <p:pic>
                    <p:nvPicPr>
                      <p:cNvPr id="15258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638" y="3817938"/>
                        <a:ext cx="232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0" descr="double-well-reaction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7077" y="2089933"/>
            <a:ext cx="3816350" cy="1514475"/>
          </a:xfrm>
          <a:prstGeom prst="rect">
            <a:avLst/>
          </a:prstGeom>
          <a:noFill/>
        </p:spPr>
      </p:pic>
      <p:pic>
        <p:nvPicPr>
          <p:cNvPr id="12" name="Picture 27" descr="double-well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11" cstate="print"/>
          <a:srcRect/>
          <a:stretch>
            <a:fillRect/>
          </a:stretch>
        </p:blipFill>
        <p:spPr>
          <a:xfrm>
            <a:off x="4720854" y="2042408"/>
            <a:ext cx="3281774" cy="2193725"/>
          </a:xfrm>
          <a:prstGeom prst="rect">
            <a:avLst/>
          </a:prstGeom>
          <a:noFill/>
          <a:ln/>
        </p:spPr>
      </p:pic>
      <p:graphicFrame>
        <p:nvGraphicFramePr>
          <p:cNvPr id="3092483" name="Object 3"/>
          <p:cNvGraphicFramePr>
            <a:graphicFrameLocks noChangeAspect="1"/>
          </p:cNvGraphicFramePr>
          <p:nvPr/>
        </p:nvGraphicFramePr>
        <p:xfrm>
          <a:off x="6475477" y="1829501"/>
          <a:ext cx="22701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73040" imgH="393480" progId="Equation.DSMT4">
                  <p:embed/>
                </p:oleObj>
              </mc:Choice>
              <mc:Fallback>
                <p:oleObj name="Equation" r:id="rId12" imgW="2273040" imgH="393480" progId="Equation.DSMT4">
                  <p:embed/>
                  <p:pic>
                    <p:nvPicPr>
                      <p:cNvPr id="309248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477" y="1829501"/>
                        <a:ext cx="2270125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4" name="Object 4"/>
          <p:cNvGraphicFramePr>
            <a:graphicFrameLocks noChangeAspect="1"/>
          </p:cNvGraphicFramePr>
          <p:nvPr/>
        </p:nvGraphicFramePr>
        <p:xfrm>
          <a:off x="4985884" y="4365399"/>
          <a:ext cx="17414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39880" imgH="342720" progId="Equation.DSMT4">
                  <p:embed/>
                </p:oleObj>
              </mc:Choice>
              <mc:Fallback>
                <p:oleObj name="Equation" r:id="rId14" imgW="1739880" imgH="342720" progId="Equation.DSMT4">
                  <p:embed/>
                  <p:pic>
                    <p:nvPicPr>
                      <p:cNvPr id="3092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5884" y="4365399"/>
                        <a:ext cx="1741487" cy="342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5" name="Object 5"/>
          <p:cNvGraphicFramePr>
            <a:graphicFrameLocks noChangeAspect="1"/>
          </p:cNvGraphicFramePr>
          <p:nvPr/>
        </p:nvGraphicFramePr>
        <p:xfrm>
          <a:off x="4986792" y="4283529"/>
          <a:ext cx="1739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39880" imgH="571320" progId="Equation.DSMT4">
                  <p:embed/>
                </p:oleObj>
              </mc:Choice>
              <mc:Fallback>
                <p:oleObj name="Equation" r:id="rId16" imgW="1739880" imgH="571320" progId="Equation.DSMT4">
                  <p:embed/>
                  <p:pic>
                    <p:nvPicPr>
                      <p:cNvPr id="309248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6792" y="4283529"/>
                        <a:ext cx="1739900" cy="571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4720854" y="1397720"/>
            <a:ext cx="4442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Model: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Khün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&amp; YT,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JCP 119, 2115 (2003)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7" name="Picture 4" descr="RAT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9" cstate="print"/>
          <a:srcRect/>
          <a:stretch>
            <a:fillRect/>
          </a:stretch>
        </p:blipFill>
        <p:spPr>
          <a:xfrm>
            <a:off x="5021883" y="4976213"/>
            <a:ext cx="2610982" cy="1649714"/>
          </a:xfrm>
          <a:noFill/>
          <a:ln/>
        </p:spPr>
      </p:pic>
      <p:graphicFrame>
        <p:nvGraphicFramePr>
          <p:cNvPr id="3092486" name="Object 6"/>
          <p:cNvGraphicFramePr>
            <a:graphicFrameLocks noChangeAspect="1"/>
          </p:cNvGraphicFramePr>
          <p:nvPr/>
        </p:nvGraphicFramePr>
        <p:xfrm>
          <a:off x="8132763" y="3584575"/>
          <a:ext cx="279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342720" progId="Equation.DSMT4">
                  <p:embed/>
                </p:oleObj>
              </mc:Choice>
              <mc:Fallback>
                <p:oleObj name="Equation" r:id="rId20" imgW="279360" imgH="342720" progId="Equation.DSMT4">
                  <p:embed/>
                  <p:pic>
                    <p:nvPicPr>
                      <p:cNvPr id="309248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2763" y="3584575"/>
                        <a:ext cx="279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7" name="Object 7"/>
          <p:cNvGraphicFramePr>
            <a:graphicFrameLocks noChangeAspect="1"/>
          </p:cNvGraphicFramePr>
          <p:nvPr/>
        </p:nvGraphicFramePr>
        <p:xfrm>
          <a:off x="8136475" y="3215720"/>
          <a:ext cx="241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1200" imgH="342720" progId="Equation.DSMT4">
                  <p:embed/>
                </p:oleObj>
              </mc:Choice>
              <mc:Fallback>
                <p:oleObj name="Equation" r:id="rId22" imgW="241200" imgH="342720" progId="Equation.DSMT4">
                  <p:embed/>
                  <p:pic>
                    <p:nvPicPr>
                      <p:cNvPr id="309248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6475" y="3215720"/>
                        <a:ext cx="241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線矢印コネクタ 14"/>
          <p:cNvCxnSpPr/>
          <p:nvPr/>
        </p:nvCxnSpPr>
        <p:spPr>
          <a:xfrm flipV="1">
            <a:off x="6130939" y="3369912"/>
            <a:ext cx="0" cy="271456"/>
          </a:xfrm>
          <a:prstGeom prst="straightConnector1">
            <a:avLst/>
          </a:prstGeom>
          <a:ln w="28575">
            <a:solidFill>
              <a:srgbClr val="FF66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9" descr="http://theochem.kuchem.kyoto-u.ac.jp/members/ishizaki/Akihito1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718291" y="332656"/>
            <a:ext cx="11176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962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9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09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9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9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092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09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5" descr="pulse-seque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8337" y="3179640"/>
            <a:ext cx="2713772" cy="123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6244" name="Object 4"/>
          <p:cNvGraphicFramePr>
            <a:graphicFrameLocks noGrp="1" noChangeAspect="1"/>
          </p:cNvGraphicFramePr>
          <p:nvPr>
            <p:ph/>
          </p:nvPr>
        </p:nvGraphicFramePr>
        <p:xfrm>
          <a:off x="4632614" y="894195"/>
          <a:ext cx="44005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34880" imgH="253800" progId="Equation.DSMT4">
                  <p:embed/>
                </p:oleObj>
              </mc:Choice>
              <mc:Fallback>
                <p:oleObj name="Equation" r:id="rId3" imgW="2234880" imgH="253800" progId="Equation.DSMT4">
                  <p:embed/>
                  <p:pic>
                    <p:nvPicPr>
                      <p:cNvPr id="2662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2614" y="894195"/>
                        <a:ext cx="4400550" cy="5000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46" name="Object 6"/>
          <p:cNvGraphicFramePr>
            <a:graphicFrameLocks noChangeAspect="1"/>
          </p:cNvGraphicFramePr>
          <p:nvPr/>
        </p:nvGraphicFramePr>
        <p:xfrm>
          <a:off x="798152" y="1365250"/>
          <a:ext cx="765175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279680" imgH="457200" progId="Equation.DSMT4">
                  <p:embed/>
                </p:oleObj>
              </mc:Choice>
              <mc:Fallback>
                <p:oleObj name="Equation" r:id="rId5" imgW="4279680" imgH="457200" progId="Equation.DSMT4">
                  <p:embed/>
                  <p:pic>
                    <p:nvPicPr>
                      <p:cNvPr id="26624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152" y="1365250"/>
                        <a:ext cx="7651750" cy="815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247" name="Picture 7" descr="double-wel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1256" y="2204864"/>
            <a:ext cx="5149169" cy="327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49" name="Rectangle 9"/>
          <p:cNvSpPr>
            <a:spLocks noChangeArrowheads="1"/>
          </p:cNvSpPr>
          <p:nvPr/>
        </p:nvSpPr>
        <p:spPr bwMode="auto">
          <a:xfrm>
            <a:off x="698934" y="260350"/>
            <a:ext cx="79415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ja-JP" sz="2800" dirty="0">
                <a:solidFill>
                  <a:srgbClr val="FF0000"/>
                </a:solidFill>
                <a:ea typeface="Arial Unicode MS" panose="020B0604020202020204" pitchFamily="50" charset="-128"/>
              </a:rPr>
              <a:t>Can we gain a new insight by </a:t>
            </a:r>
            <a:r>
              <a:rPr kumimoji="0" lang="en-US" sz="2800" dirty="0">
                <a:solidFill>
                  <a:srgbClr val="FF0000"/>
                </a:solidFill>
              </a:rPr>
              <a:t>2D spectroscopy</a:t>
            </a:r>
            <a:r>
              <a:rPr kumimoji="0" lang="en-US" altLang="ja-JP" sz="2800" dirty="0">
                <a:solidFill>
                  <a:srgbClr val="FF0000"/>
                </a:solidFill>
                <a:ea typeface="Arial Unicode MS" panose="020B0604020202020204" pitchFamily="50" charset="-128"/>
              </a:rPr>
              <a:t>? </a:t>
            </a:r>
            <a:endParaRPr kumimoji="0" lang="de-DE" altLang="ja-JP" sz="28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14784" y="5561882"/>
            <a:ext cx="8386762" cy="990600"/>
            <a:chOff x="192" y="3456"/>
            <a:chExt cx="5283" cy="624"/>
          </a:xfrm>
        </p:grpSpPr>
        <p:sp useBgFill="1">
          <p:nvSpPr>
            <p:cNvPr id="266251" name="Rectangle 11"/>
            <p:cNvSpPr>
              <a:spLocks noChangeArrowheads="1"/>
            </p:cNvSpPr>
            <p:nvPr/>
          </p:nvSpPr>
          <p:spPr bwMode="auto">
            <a:xfrm>
              <a:off x="1296" y="3456"/>
              <a:ext cx="3792" cy="624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 useBgFill="1">
          <p:nvSpPr>
            <p:cNvPr id="266252" name="Text Box 12"/>
            <p:cNvSpPr txBox="1">
              <a:spLocks noChangeArrowheads="1"/>
            </p:cNvSpPr>
            <p:nvPr/>
          </p:nvSpPr>
          <p:spPr bwMode="auto">
            <a:xfrm>
              <a:off x="192" y="3588"/>
              <a:ext cx="116" cy="288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kumimoji="0" lang="de-DE" altLang="ja-JP" sz="2400" dirty="0">
                <a:solidFill>
                  <a:srgbClr val="FF0000"/>
                </a:solidFill>
                <a:latin typeface="Arial" pitchFamily="34" charset="0"/>
                <a:ea typeface="Arial Unicode MS" panose="020B0604020202020204" pitchFamily="50" charset="-128"/>
              </a:endParaRPr>
            </a:p>
          </p:txBody>
        </p:sp>
        <p:graphicFrame>
          <p:nvGraphicFramePr>
            <p:cNvPr id="266253" name="Object 13"/>
            <p:cNvGraphicFramePr>
              <a:graphicFrameLocks noChangeAspect="1"/>
            </p:cNvGraphicFramePr>
            <p:nvPr/>
          </p:nvGraphicFramePr>
          <p:xfrm>
            <a:off x="805" y="3456"/>
            <a:ext cx="4670" cy="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3962160" imgH="253800" progId="Equation.DSMT4">
                    <p:embed/>
                  </p:oleObj>
                </mc:Choice>
                <mc:Fallback>
                  <p:oleObj name="Equation" r:id="rId8" imgW="3962160" imgH="253800" progId="Equation.DSMT4">
                    <p:embed/>
                    <p:pic>
                      <p:nvPicPr>
                        <p:cNvPr id="266253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5" y="3456"/>
                          <a:ext cx="4670" cy="29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254" name="Object 14"/>
            <p:cNvGraphicFramePr>
              <a:graphicFrameLocks noChangeAspect="1"/>
            </p:cNvGraphicFramePr>
            <p:nvPr/>
          </p:nvGraphicFramePr>
          <p:xfrm>
            <a:off x="994" y="3779"/>
            <a:ext cx="4387" cy="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3720960" imgH="253800" progId="Equation.DSMT4">
                    <p:embed/>
                  </p:oleObj>
                </mc:Choice>
                <mc:Fallback>
                  <p:oleObj name="Equation" r:id="rId10" imgW="3720960" imgH="253800" progId="Equation.DSMT4">
                    <p:embed/>
                    <p:pic>
                      <p:nvPicPr>
                        <p:cNvPr id="266254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4" y="3779"/>
                          <a:ext cx="4387" cy="29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6255" name="Text Box 15"/>
          <p:cNvSpPr txBox="1">
            <a:spLocks noChangeArrowheads="1"/>
          </p:cNvSpPr>
          <p:nvPr/>
        </p:nvSpPr>
        <p:spPr bwMode="auto">
          <a:xfrm>
            <a:off x="4932363" y="908050"/>
            <a:ext cx="27430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2400" i="1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qx</a:t>
            </a:r>
            <a:r>
              <a:rPr lang="en-US" altLang="ja-JP" sz="24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(LL)</a:t>
            </a:r>
            <a:r>
              <a:rPr lang="en-US" altLang="ja-JP" sz="2400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+</a:t>
            </a:r>
            <a:r>
              <a:rPr lang="en-US" altLang="ja-JP" sz="2400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i="1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q </a:t>
            </a:r>
            <a:r>
              <a:rPr lang="en-US" altLang="ja-JP" sz="2400" baseline="30000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2</a:t>
            </a:r>
            <a:r>
              <a:rPr lang="en-US" altLang="ja-JP" sz="2400" i="1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x</a:t>
            </a:r>
            <a:r>
              <a:rPr lang="en-US" altLang="ja-JP" sz="24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(SL)</a:t>
            </a:r>
            <a:endParaRPr lang="en-US" altLang="ja-JP" sz="2400" i="1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sp>
        <p:nvSpPr>
          <p:cNvPr id="266256" name="Text Box 16"/>
          <p:cNvSpPr txBox="1">
            <a:spLocks noChangeArrowheads="1"/>
          </p:cNvSpPr>
          <p:nvPr/>
        </p:nvSpPr>
        <p:spPr bwMode="auto">
          <a:xfrm rot="19151678">
            <a:off x="6650251" y="1343303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FF"/>
                </a:solidFill>
                <a:ea typeface="Arial Unicode MS" panose="020B0604020202020204" pitchFamily="50" charset="-128"/>
              </a:rPr>
              <a:t>←</a:t>
            </a:r>
          </a:p>
        </p:txBody>
      </p:sp>
      <p:graphicFrame>
        <p:nvGraphicFramePr>
          <p:cNvPr id="266257" name="Object 17"/>
          <p:cNvGraphicFramePr>
            <a:graphicFrameLocks noChangeAspect="1"/>
          </p:cNvGraphicFramePr>
          <p:nvPr/>
        </p:nvGraphicFramePr>
        <p:xfrm>
          <a:off x="4794827" y="878176"/>
          <a:ext cx="3024188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60160" imgH="253800" progId="Equation.DSMT4">
                  <p:embed/>
                </p:oleObj>
              </mc:Choice>
              <mc:Fallback>
                <p:oleObj name="Equation" r:id="rId12" imgW="1460160" imgH="253800" progId="Equation.DSMT4">
                  <p:embed/>
                  <p:pic>
                    <p:nvPicPr>
                      <p:cNvPr id="26625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827" y="878176"/>
                        <a:ext cx="3024188" cy="5254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58" name="Rectangle 18"/>
          <p:cNvSpPr>
            <a:spLocks noChangeArrowheads="1"/>
          </p:cNvSpPr>
          <p:nvPr/>
        </p:nvSpPr>
        <p:spPr bwMode="auto">
          <a:xfrm>
            <a:off x="539750" y="5876925"/>
            <a:ext cx="17605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transition </a:t>
            </a:r>
            <a:endParaRPr kumimoji="0" lang="de-DE" altLang="ja-JP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2249382" y="2708919"/>
            <a:ext cx="18002" cy="1758949"/>
          </a:xfrm>
          <a:prstGeom prst="straightConnector1">
            <a:avLst/>
          </a:prstGeom>
          <a:ln w="22225"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>
            <a:off x="3707904" y="3297727"/>
            <a:ext cx="0" cy="1067377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1703282" y="3609165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45760" imgH="444240" progId="Equation.DSMT4">
                  <p:embed/>
                </p:oleObj>
              </mc:Choice>
              <mc:Fallback>
                <p:oleObj name="Equation" r:id="rId14" imgW="545760" imgH="444240" progId="Equation.DSMT4">
                  <p:embed/>
                  <p:pic>
                    <p:nvPicPr>
                      <p:cNvPr id="8" name="オブジェクト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03282" y="3609165"/>
                        <a:ext cx="5461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3838721" y="3588393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444240" progId="Equation.DSMT4">
                  <p:embed/>
                </p:oleObj>
              </mc:Choice>
              <mc:Fallback>
                <p:oleObj name="Equation" r:id="rId16" imgW="545760" imgH="444240" progId="Equation.DSMT4">
                  <p:embed/>
                  <p:pic>
                    <p:nvPicPr>
                      <p:cNvPr id="12" name="オブジェクト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721" y="3588393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直線矢印コネクタ 28"/>
          <p:cNvCxnSpPr/>
          <p:nvPr/>
        </p:nvCxnSpPr>
        <p:spPr>
          <a:xfrm flipV="1">
            <a:off x="2987824" y="2708919"/>
            <a:ext cx="0" cy="58880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 flipH="1">
            <a:off x="3088668" y="1988840"/>
            <a:ext cx="3334396" cy="98164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flipV="1">
            <a:off x="3097064" y="4293096"/>
            <a:ext cx="15100" cy="251694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H="1">
            <a:off x="3241068" y="1988840"/>
            <a:ext cx="3491172" cy="243010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7454573" y="453396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393480" progId="Equation.DSMT4">
                  <p:embed/>
                </p:oleObj>
              </mc:Choice>
              <mc:Fallback>
                <p:oleObj name="Equation" r:id="rId18" imgW="241200" imgH="393480" progId="Equation.DSMT4">
                  <p:embed/>
                  <p:pic>
                    <p:nvPicPr>
                      <p:cNvPr id="2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573" y="453396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7805559" y="453396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393480" progId="Equation.DSMT4">
                  <p:embed/>
                </p:oleObj>
              </mc:Choice>
              <mc:Fallback>
                <p:oleObj name="Equation" r:id="rId20" imgW="241200" imgH="39348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5559" y="453396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8336796" y="4544790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3040" imgH="393480" progId="Equation.DSMT4">
                  <p:embed/>
                </p:oleObj>
              </mc:Choice>
              <mc:Fallback>
                <p:oleObj name="Equation" r:id="rId22" imgW="203040" imgH="393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6796" y="4544790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8438396" y="3551238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8006596" y="3263901"/>
            <a:ext cx="54854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31" name="Text Box 24"/>
          <p:cNvSpPr txBox="1">
            <a:spLocks noChangeArrowheads="1"/>
          </p:cNvSpPr>
          <p:nvPr/>
        </p:nvSpPr>
        <p:spPr bwMode="auto">
          <a:xfrm>
            <a:off x="7501771" y="2974976"/>
            <a:ext cx="519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787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266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6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266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6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5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7777163" cy="1143000"/>
          </a:xfrm>
          <a:noFill/>
          <a:ln/>
        </p:spPr>
        <p:txBody>
          <a:bodyPr/>
          <a:lstStyle/>
          <a:p>
            <a:r>
              <a:rPr lang="en-US" altLang="ja-JP" sz="4000"/>
              <a:t>Tunneling and Noise correlation</a:t>
            </a:r>
          </a:p>
        </p:txBody>
      </p:sp>
      <p:graphicFrame>
        <p:nvGraphicFramePr>
          <p:cNvPr id="313347" name="Object 3"/>
          <p:cNvGraphicFramePr>
            <a:graphicFrameLocks noChangeAspect="1"/>
          </p:cNvGraphicFramePr>
          <p:nvPr/>
        </p:nvGraphicFramePr>
        <p:xfrm>
          <a:off x="517525" y="2420938"/>
          <a:ext cx="3359150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368280" progId="Equation.DSMT4">
                  <p:embed/>
                </p:oleObj>
              </mc:Choice>
              <mc:Fallback>
                <p:oleObj name="Equation" r:id="rId2" imgW="1765080" imgH="368280" progId="Equation.DSMT4">
                  <p:embed/>
                  <p:pic>
                    <p:nvPicPr>
                      <p:cNvPr id="31334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25" y="2420938"/>
                        <a:ext cx="3359150" cy="7000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48" name="Object 4"/>
          <p:cNvGraphicFramePr>
            <a:graphicFrameLocks noChangeAspect="1"/>
          </p:cNvGraphicFramePr>
          <p:nvPr/>
        </p:nvGraphicFramePr>
        <p:xfrm>
          <a:off x="323850" y="3789363"/>
          <a:ext cx="8459788" cy="213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20960" imgH="939600" progId="Equation.DSMT4">
                  <p:embed/>
                </p:oleObj>
              </mc:Choice>
              <mc:Fallback>
                <p:oleObj name="Equation" r:id="rId4" imgW="3720960" imgH="939600" progId="Equation.DSMT4">
                  <p:embed/>
                  <p:pic>
                    <p:nvPicPr>
                      <p:cNvPr id="3133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789363"/>
                        <a:ext cx="8459788" cy="21367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49" name="Text Box 5"/>
          <p:cNvSpPr txBox="1">
            <a:spLocks noChangeArrowheads="1"/>
          </p:cNvSpPr>
          <p:nvPr/>
        </p:nvSpPr>
        <p:spPr bwMode="auto">
          <a:xfrm>
            <a:off x="884238" y="1341437"/>
            <a:ext cx="3935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ja-JP" sz="32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 </a:t>
            </a:r>
            <a:r>
              <a:rPr lang="en-US" altLang="ja-JP" sz="3200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sz="3200" i="1" dirty="0" err="1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qx</a:t>
            </a:r>
            <a:r>
              <a:rPr lang="en-US" altLang="ja-JP" sz="3200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(LL)</a:t>
            </a:r>
            <a:r>
              <a:rPr lang="en-US" altLang="ja-JP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+</a:t>
            </a:r>
            <a:r>
              <a:rPr lang="en-US" altLang="ja-JP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q</a:t>
            </a:r>
            <a:r>
              <a:rPr lang="en-US" altLang="ja-JP" sz="1000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baseline="30000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2</a:t>
            </a:r>
            <a:r>
              <a:rPr lang="en-US" altLang="ja-JP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x</a:t>
            </a:r>
            <a:r>
              <a:rPr lang="en-US" altLang="ja-JP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(SL)</a:t>
            </a:r>
            <a:endParaRPr lang="en-US" altLang="ja-JP" i="1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313350" name="Text Box 6"/>
          <p:cNvSpPr txBox="1">
            <a:spLocks noChangeArrowheads="1"/>
          </p:cNvSpPr>
          <p:nvPr/>
        </p:nvSpPr>
        <p:spPr bwMode="auto">
          <a:xfrm rot="19151678">
            <a:off x="2555875" y="1844675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3200" b="1" dirty="0">
                <a:solidFill>
                  <a:srgbClr val="FF00FF"/>
                </a:solidFill>
                <a:ea typeface="Arial Unicode MS" panose="020B0604020202020204" pitchFamily="50" charset="-128"/>
              </a:rPr>
              <a:t>←</a:t>
            </a:r>
          </a:p>
        </p:txBody>
      </p:sp>
      <p:pic>
        <p:nvPicPr>
          <p:cNvPr id="313352" name="Picture 8" descr="double-well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500563" y="981075"/>
            <a:ext cx="3816350" cy="2551113"/>
          </a:xfrm>
          <a:noFill/>
          <a:ln/>
        </p:spPr>
      </p:pic>
      <p:graphicFrame>
        <p:nvGraphicFramePr>
          <p:cNvPr id="3094532" name="Object 4"/>
          <p:cNvGraphicFramePr>
            <a:graphicFrameLocks noChangeAspect="1"/>
          </p:cNvGraphicFramePr>
          <p:nvPr/>
        </p:nvGraphicFramePr>
        <p:xfrm>
          <a:off x="5726113" y="6107113"/>
          <a:ext cx="113823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279360" progId="Equation.DSMT4">
                  <p:embed/>
                </p:oleObj>
              </mc:Choice>
              <mc:Fallback>
                <p:oleObj name="Equation" r:id="rId7" imgW="609480" imgH="279360" progId="Equation.DSMT4">
                  <p:embed/>
                  <p:pic>
                    <p:nvPicPr>
                      <p:cNvPr id="309453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6113" y="6107113"/>
                        <a:ext cx="1138237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直線矢印コネクタ 2"/>
          <p:cNvCxnSpPr/>
          <p:nvPr/>
        </p:nvCxnSpPr>
        <p:spPr>
          <a:xfrm flipV="1">
            <a:off x="6300192" y="1341437"/>
            <a:ext cx="0" cy="503387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V="1">
            <a:off x="5999356" y="2547171"/>
            <a:ext cx="0" cy="271456"/>
          </a:xfrm>
          <a:prstGeom prst="straightConnector1">
            <a:avLst/>
          </a:prstGeom>
          <a:ln w="28575">
            <a:solidFill>
              <a:srgbClr val="FF66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4819650" y="3789040"/>
            <a:ext cx="1984598" cy="1080120"/>
          </a:xfrm>
          <a:prstGeom prst="rect">
            <a:avLst/>
          </a:prstGeom>
          <a:solidFill>
            <a:srgbClr val="FF66CC">
              <a:alpha val="28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6804248" y="4869160"/>
            <a:ext cx="1912590" cy="1094797"/>
          </a:xfrm>
          <a:prstGeom prst="rect">
            <a:avLst/>
          </a:prstGeom>
          <a:solidFill>
            <a:srgbClr val="FF0000">
              <a:alpha val="28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5652120" y="2818628"/>
            <a:ext cx="360040" cy="826396"/>
          </a:xfrm>
          <a:prstGeom prst="straightConnector1">
            <a:avLst/>
          </a:prstGeom>
          <a:ln w="15875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 flipV="1">
            <a:off x="6444208" y="1631156"/>
            <a:ext cx="1512168" cy="316599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V="1">
            <a:off x="5520403" y="1341437"/>
            <a:ext cx="20553" cy="1384713"/>
          </a:xfrm>
          <a:prstGeom prst="straightConnector1">
            <a:avLst/>
          </a:prstGeom>
          <a:ln w="22225"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6660232" y="1844824"/>
            <a:ext cx="0" cy="77856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81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479425" y="1198835"/>
          <a:ext cx="84867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607160" imgH="863280" progId="Equation.DSMT4">
                  <p:embed/>
                </p:oleObj>
              </mc:Choice>
              <mc:Fallback>
                <p:oleObj name="Equation" r:id="rId2" imgW="7607160" imgH="8632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1198835"/>
                        <a:ext cx="8486775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2510" y="293914"/>
            <a:ext cx="8591550" cy="823913"/>
          </a:xfrm>
        </p:spPr>
        <p:txBody>
          <a:bodyPr>
            <a:normAutofit fontScale="90000"/>
          </a:bodyPr>
          <a:lstStyle/>
          <a:p>
            <a:r>
              <a:rPr lang="en-US" altLang="ja-JP" sz="2800" dirty="0"/>
              <a:t>Analogy to the 2</a:t>
            </a:r>
            <a:r>
              <a:rPr lang="en-US" altLang="ja-JP" sz="2800" baseline="30000" dirty="0"/>
              <a:t>nd</a:t>
            </a:r>
            <a:r>
              <a:rPr lang="en-US" altLang="ja-JP" sz="2800" dirty="0"/>
              <a:t> order optical process from Kubo</a:t>
            </a:r>
            <a:r>
              <a:rPr lang="en-US" altLang="ja-JP" sz="2800" dirty="0">
                <a:latin typeface="Arial"/>
              </a:rPr>
              <a:t>’</a:t>
            </a:r>
            <a:r>
              <a:rPr lang="en-US" altLang="ja-JP" sz="2800" dirty="0"/>
              <a:t>s stochastic Liouville eq. approach</a:t>
            </a:r>
          </a:p>
        </p:txBody>
      </p:sp>
      <p:graphicFrame>
        <p:nvGraphicFramePr>
          <p:cNvPr id="314371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468313" y="2492375"/>
          <a:ext cx="3838575" cy="294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7009524" imgH="5372850" progId="PBrush">
                  <p:embed/>
                </p:oleObj>
              </mc:Choice>
              <mc:Fallback>
                <p:oleObj name="ビットマップ イメージ" r:id="rId4" imgW="7009524" imgH="5372850" progId="PBrush">
                  <p:embed/>
                  <p:pic>
                    <p:nvPicPr>
                      <p:cNvPr id="3143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492375"/>
                        <a:ext cx="3838575" cy="294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3" name="Text Box 5"/>
          <p:cNvSpPr txBox="1">
            <a:spLocks noChangeArrowheads="1"/>
          </p:cNvSpPr>
          <p:nvPr/>
        </p:nvSpPr>
        <p:spPr bwMode="auto">
          <a:xfrm>
            <a:off x="4572000" y="2565400"/>
            <a:ext cx="38163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sz="2400" dirty="0">
                <a:latin typeface="Arial" pitchFamily="34" charset="0"/>
              </a:rPr>
              <a:t> 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Off-diagonal modulation</a:t>
            </a:r>
            <a:endParaRPr kumimoji="0" lang="en-US" sz="2400" dirty="0">
              <a:solidFill>
                <a:srgbClr val="9900FF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sz="2400" dirty="0">
                <a:solidFill>
                  <a:srgbClr val="9900FF"/>
                </a:solidFill>
                <a:latin typeface="Arial" pitchFamily="34" charset="0"/>
              </a:rPr>
              <a:t> 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two-state jump model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2</a:t>
            </a:r>
            <a:r>
              <a:rPr kumimoji="0" lang="en-US" altLang="ja-JP" sz="2400" baseline="300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nd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-order optical process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de-DE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Analytical solution</a:t>
            </a:r>
          </a:p>
        </p:txBody>
      </p:sp>
      <p:sp>
        <p:nvSpPr>
          <p:cNvPr id="314374" name="Text Box 6"/>
          <p:cNvSpPr txBox="1">
            <a:spLocks noChangeArrowheads="1"/>
          </p:cNvSpPr>
          <p:nvPr/>
        </p:nvSpPr>
        <p:spPr bwMode="auto">
          <a:xfrm>
            <a:off x="4582605" y="5589160"/>
            <a:ext cx="36695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en-US" altLang="ja-JP" sz="2400" dirty="0">
                <a:ea typeface="Arial Unicode MS" panose="020B0604020202020204" pitchFamily="50" charset="-128"/>
              </a:rPr>
              <a:t>Tanimura, Takano, Kubo, </a:t>
            </a:r>
          </a:p>
          <a:p>
            <a:r>
              <a:rPr kumimoji="0" lang="en-US" altLang="ja-JP" sz="2400" dirty="0">
                <a:ea typeface="Arial Unicode MS" panose="020B0604020202020204" pitchFamily="50" charset="-128"/>
                <a:hlinkClick r:id="rId6"/>
              </a:rPr>
              <a:t>JPSJ </a:t>
            </a:r>
            <a:r>
              <a:rPr kumimoji="0" lang="en-US" altLang="ja-JP" sz="2400" b="1" dirty="0">
                <a:ea typeface="Arial Unicode MS" panose="020B0604020202020204" pitchFamily="50" charset="-128"/>
                <a:hlinkClick r:id="rId6"/>
              </a:rPr>
              <a:t>55</a:t>
            </a:r>
            <a:r>
              <a:rPr kumimoji="0" lang="en-US" altLang="ja-JP" sz="2400" dirty="0">
                <a:ea typeface="Arial Unicode MS" panose="020B0604020202020204" pitchFamily="50" charset="-128"/>
                <a:hlinkClick r:id="rId6"/>
              </a:rPr>
              <a:t>,4550(1986)</a:t>
            </a:r>
            <a:r>
              <a:rPr kumimoji="0" lang="en-US" altLang="ja-JP" dirty="0">
                <a:ea typeface="Arial Unicode MS" panose="020B0604020202020204" pitchFamily="50" charset="-128"/>
                <a:hlinkClick r:id="rId6"/>
              </a:rPr>
              <a:t> </a:t>
            </a:r>
            <a:endParaRPr kumimoji="0" lang="de-DE" altLang="ja-JP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14376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92275" y="5516563"/>
          <a:ext cx="1960563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4360" imgH="457200" progId="Equation.DSMT4">
                  <p:embed/>
                </p:oleObj>
              </mc:Choice>
              <mc:Fallback>
                <p:oleObj name="Equation" r:id="rId7" imgW="774360" imgH="457200" progId="Equation.DSMT4">
                  <p:embed/>
                  <p:pic>
                    <p:nvPicPr>
                      <p:cNvPr id="31437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5516563"/>
                        <a:ext cx="1960563" cy="11572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468313" y="1256512"/>
          <a:ext cx="6815138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108480" imgH="787320" progId="Equation.DSMT4">
                  <p:embed/>
                </p:oleObj>
              </mc:Choice>
              <mc:Fallback>
                <p:oleObj name="Equation" r:id="rId9" imgW="6108480" imgH="7873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256512"/>
                        <a:ext cx="6815138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69308" name="Picture 2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903360"/>
            <a:ext cx="189547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68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6" name="Text Box 4"/>
          <p:cNvSpPr txBox="1">
            <a:spLocks noChangeArrowheads="1"/>
          </p:cNvSpPr>
          <p:nvPr/>
        </p:nvSpPr>
        <p:spPr bwMode="auto">
          <a:xfrm>
            <a:off x="381000" y="228600"/>
            <a:ext cx="5775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de-DE" altLang="ja-JP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Chemical </a:t>
            </a:r>
            <a:r>
              <a:rPr kumimoji="0" lang="de-DE" altLang="ja-JP" sz="3200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reaction</a:t>
            </a:r>
          </a:p>
        </p:txBody>
      </p:sp>
      <p:graphicFrame>
        <p:nvGraphicFramePr>
          <p:cNvPr id="279557" name="Object 5"/>
          <p:cNvGraphicFramePr>
            <a:graphicFrameLocks noChangeAspect="1"/>
          </p:cNvGraphicFramePr>
          <p:nvPr/>
        </p:nvGraphicFramePr>
        <p:xfrm>
          <a:off x="481013" y="776288"/>
          <a:ext cx="697071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330120" progId="Equation.DSMT4">
                  <p:embed/>
                </p:oleObj>
              </mc:Choice>
              <mc:Fallback>
                <p:oleObj name="Equation" r:id="rId2" imgW="3111480" imgH="330120" progId="Equation.DSMT4">
                  <p:embed/>
                  <p:pic>
                    <p:nvPicPr>
                      <p:cNvPr id="27955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776288"/>
                        <a:ext cx="6970712" cy="736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9560" name="Picture 8" descr="rate-omegaT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560" y="2060848"/>
            <a:ext cx="2474912" cy="2173287"/>
          </a:xfrm>
          <a:noFill/>
          <a:ln/>
        </p:spPr>
      </p:pic>
      <p:pic>
        <p:nvPicPr>
          <p:cNvPr id="279562" name="Picture 10" descr="rate-omegaT0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68662" y="1988840"/>
            <a:ext cx="2468563" cy="2173287"/>
          </a:xfrm>
          <a:noFill/>
          <a:ln/>
        </p:spPr>
      </p:pic>
      <p:pic>
        <p:nvPicPr>
          <p:cNvPr id="279565" name="Picture 13" descr="rate-omegaT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39552" y="4293096"/>
            <a:ext cx="2497137" cy="2173287"/>
          </a:xfrm>
          <a:noFill/>
          <a:ln/>
        </p:spPr>
      </p:pic>
      <p:pic>
        <p:nvPicPr>
          <p:cNvPr id="279568" name="Picture 16" descr="rate-omegaT1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3131840" y="4293096"/>
            <a:ext cx="2487613" cy="2173287"/>
          </a:xfrm>
          <a:noFill/>
          <a:ln/>
        </p:spPr>
      </p:pic>
      <p:pic>
        <p:nvPicPr>
          <p:cNvPr id="279573" name="Picture 21" descr="K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888" y="2420938"/>
            <a:ext cx="2771775" cy="2139950"/>
          </a:xfrm>
          <a:prstGeom prst="rect">
            <a:avLst/>
          </a:prstGeom>
          <a:noFill/>
        </p:spPr>
      </p:pic>
      <p:graphicFrame>
        <p:nvGraphicFramePr>
          <p:cNvPr id="279574" name="Object 22"/>
          <p:cNvGraphicFramePr>
            <a:graphicFrameLocks noChangeAspect="1"/>
          </p:cNvGraphicFramePr>
          <p:nvPr/>
        </p:nvGraphicFramePr>
        <p:xfrm>
          <a:off x="6156325" y="4652963"/>
          <a:ext cx="25923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46040" imgH="253800" progId="Equation.DSMT4">
                  <p:embed/>
                </p:oleObj>
              </mc:Choice>
              <mc:Fallback>
                <p:oleObj name="Equation" r:id="rId9" imgW="1346040" imgH="253800" progId="Equation.DSMT4">
                  <p:embed/>
                  <p:pic>
                    <p:nvPicPr>
                      <p:cNvPr id="279574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4652963"/>
                        <a:ext cx="2592388" cy="4889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9575" name="Object 23"/>
          <p:cNvGraphicFramePr>
            <a:graphicFrameLocks noChangeAspect="1"/>
          </p:cNvGraphicFramePr>
          <p:nvPr/>
        </p:nvGraphicFramePr>
        <p:xfrm>
          <a:off x="6227763" y="1773238"/>
          <a:ext cx="1865312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54080" imgH="228600" progId="Equation.DSMT4">
                  <p:embed/>
                </p:oleObj>
              </mc:Choice>
              <mc:Fallback>
                <p:oleObj name="Equation" r:id="rId11" imgW="1054080" imgH="228600" progId="Equation.DSMT4">
                  <p:embed/>
                  <p:pic>
                    <p:nvPicPr>
                      <p:cNvPr id="279575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1773238"/>
                        <a:ext cx="1865312" cy="4048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6410672" y="5661248"/>
            <a:ext cx="2582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Continued fraction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7372383">
            <a:off x="7478526" y="5319053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正方形/長方形 2"/>
          <p:cNvSpPr/>
          <p:nvPr/>
        </p:nvSpPr>
        <p:spPr>
          <a:xfrm>
            <a:off x="755576" y="1673164"/>
            <a:ext cx="2736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Two-dimensional spectra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80208" y="2198688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45760" imgH="444240" progId="Equation.DSMT4">
                  <p:embed/>
                </p:oleObj>
              </mc:Choice>
              <mc:Fallback>
                <p:oleObj name="Equation" r:id="rId14" imgW="545760" imgH="44424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208" y="2198688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2904979" y="2182414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444240" progId="Equation.DSMT4">
                  <p:embed/>
                </p:oleObj>
              </mc:Choice>
              <mc:Fallback>
                <p:oleObj name="Equation" r:id="rId16" imgW="545760" imgH="4442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4979" y="2182414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線矢印コネクタ 6"/>
          <p:cNvCxnSpPr/>
          <p:nvPr/>
        </p:nvCxnSpPr>
        <p:spPr>
          <a:xfrm>
            <a:off x="683568" y="2678720"/>
            <a:ext cx="648072" cy="103831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>
            <a:off x="2771800" y="2678720"/>
            <a:ext cx="239322" cy="67827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04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9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4" name="Picture 4" descr="rate-vs-temperatur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9576" y="4397046"/>
            <a:ext cx="3240087" cy="2173288"/>
          </a:xfrm>
          <a:noFill/>
          <a:ln/>
        </p:spPr>
      </p:pic>
      <p:pic>
        <p:nvPicPr>
          <p:cNvPr id="291846" name="Picture 6" descr="rate-vs-zeta-with-p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5066" y="1626760"/>
            <a:ext cx="3610669" cy="2547771"/>
          </a:xfrm>
          <a:noFill/>
          <a:ln/>
        </p:spPr>
      </p:pic>
      <p:pic>
        <p:nvPicPr>
          <p:cNvPr id="291856" name="Picture 16" descr="RATE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71600" y="1693551"/>
            <a:ext cx="3528392" cy="2228616"/>
          </a:xfrm>
          <a:noFill/>
          <a:ln/>
        </p:spPr>
      </p:pic>
      <p:sp>
        <p:nvSpPr>
          <p:cNvPr id="291859" name="Text Box 19"/>
          <p:cNvSpPr txBox="1">
            <a:spLocks noChangeArrowheads="1"/>
          </p:cNvSpPr>
          <p:nvPr/>
        </p:nvSpPr>
        <p:spPr bwMode="auto">
          <a:xfrm>
            <a:off x="827088" y="476250"/>
            <a:ext cx="5775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de-DE" altLang="ja-JP" sz="3200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Peak Volume (=reaction rate)</a:t>
            </a:r>
          </a:p>
        </p:txBody>
      </p:sp>
      <p:sp>
        <p:nvSpPr>
          <p:cNvPr id="291860" name="Text Box 20"/>
          <p:cNvSpPr txBox="1">
            <a:spLocks noChangeArrowheads="1"/>
          </p:cNvSpPr>
          <p:nvPr/>
        </p:nvSpPr>
        <p:spPr bwMode="auto">
          <a:xfrm>
            <a:off x="4916714" y="4839834"/>
            <a:ext cx="4172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JCP 123, 014503 (2005)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59632" y="1289864"/>
            <a:ext cx="2351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time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935066" y="1257428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friction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119168" y="4005064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inverse temp.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541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1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60" grpId="0"/>
      <p:bldP spid="7" grpId="0"/>
      <p:bldP spid="8" grpId="0"/>
      <p:bldP spid="9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614" name="Picture 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60742"/>
            <a:ext cx="24860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4" name="Rectangle 14"/>
          <p:cNvSpPr>
            <a:spLocks noGrp="1" noChangeArrowheads="1"/>
          </p:cNvSpPr>
          <p:nvPr>
            <p:ph type="title"/>
          </p:nvPr>
        </p:nvSpPr>
        <p:spPr>
          <a:xfrm>
            <a:off x="636588" y="423863"/>
            <a:ext cx="8364568" cy="719137"/>
          </a:xfrm>
        </p:spPr>
        <p:txBody>
          <a:bodyPr rtlCol="0" anchor="t">
            <a:normAutofit fontScale="90000"/>
          </a:bodyPr>
          <a:lstStyle/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8. Multistate Quantum Fokker-Planck </a:t>
            </a:r>
            <a:r>
              <a:rPr lang="en-US" altLang="ja-JP" sz="4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eq</a:t>
            </a: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31949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82613" y="2808288"/>
            <a:ext cx="6291262" cy="31686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Energy vs. distance </a:t>
            </a:r>
            <a:r>
              <a:rPr lang="en-US" altLang="ja-JP" sz="2000" i="1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q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for different electronic states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31949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65225" y="1357313"/>
          <a:ext cx="6049963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6304762" imgH="1486107" progId="PBrush">
                  <p:embed/>
                </p:oleObj>
              </mc:Choice>
              <mc:Fallback>
                <p:oleObj name="ビットマップ イメージ" r:id="rId3" imgW="6304762" imgH="1486107" progId="PBrush">
                  <p:embed/>
                  <p:pic>
                    <p:nvPicPr>
                      <p:cNvPr id="31949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225" y="1357313"/>
                        <a:ext cx="6049963" cy="1425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856687" y="597394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i="1" dirty="0">
                <a:latin typeface="Arial" pitchFamily="34" charset="0"/>
              </a:rPr>
              <a:t>q</a:t>
            </a:r>
            <a:endParaRPr lang="ja-JP" altLang="en-US" i="1" dirty="0"/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3721100" y="4102100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09800" imgH="1993680" progId="Equation.DSMT4">
                  <p:embed/>
                </p:oleObj>
              </mc:Choice>
              <mc:Fallback>
                <p:oleObj name="Equation" r:id="rId5" imgW="4609800" imgH="199368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4102100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1611702" y="5463679"/>
          <a:ext cx="876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266400" progId="Equation.DSMT4">
                  <p:embed/>
                </p:oleObj>
              </mc:Choice>
              <mc:Fallback>
                <p:oleObj name="Equation" r:id="rId7" imgW="876240" imgH="266400" progId="Equation.DSMT4">
                  <p:embed/>
                  <p:pic>
                    <p:nvPicPr>
                      <p:cNvPr id="9" name="オブジェクト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11702" y="5463679"/>
                        <a:ext cx="876300" cy="266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線矢印コネクタ 9"/>
          <p:cNvCxnSpPr/>
          <p:nvPr/>
        </p:nvCxnSpPr>
        <p:spPr>
          <a:xfrm flipV="1">
            <a:off x="1488029" y="5316012"/>
            <a:ext cx="22718" cy="686326"/>
          </a:xfrm>
          <a:prstGeom prst="straightConnector1">
            <a:avLst/>
          </a:prstGeom>
          <a:ln w="57150">
            <a:solidFill>
              <a:srgbClr val="FE385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1423115" y="5003350"/>
            <a:ext cx="740536" cy="1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オブジェクト 11"/>
          <p:cNvGraphicFramePr>
            <a:graphicFrameLocks noGrp="1" noChangeAspect="1"/>
          </p:cNvGraphicFramePr>
          <p:nvPr/>
        </p:nvGraphicFramePr>
        <p:xfrm>
          <a:off x="3728244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09800" imgH="1993680" progId="Equation.DSMT4">
                  <p:embed/>
                </p:oleObj>
              </mc:Choice>
              <mc:Fallback>
                <p:oleObj name="Equation" r:id="rId9" imgW="4609800" imgH="1993680" progId="Equation.DSMT4">
                  <p:embed/>
                  <p:pic>
                    <p:nvPicPr>
                      <p:cNvPr id="12" name="オブジェクト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244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711034" y="4490963"/>
          <a:ext cx="635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34680" imgH="291960" progId="Equation.DSMT4">
                  <p:embed/>
                </p:oleObj>
              </mc:Choice>
              <mc:Fallback>
                <p:oleObj name="Equation" r:id="rId11" imgW="634680" imgH="291960" progId="Equation.DSMT4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11034" y="4490963"/>
                        <a:ext cx="6350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Grp="1" noChangeAspect="1"/>
          </p:cNvGraphicFramePr>
          <p:nvPr/>
        </p:nvGraphicFramePr>
        <p:xfrm>
          <a:off x="3742532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09800" imgH="1993680" progId="Equation.DSMT4">
                  <p:embed/>
                </p:oleObj>
              </mc:Choice>
              <mc:Fallback>
                <p:oleObj name="Equation" r:id="rId13" imgW="4609800" imgH="1993680" progId="Equation.DSMT4">
                  <p:embed/>
                  <p:pic>
                    <p:nvPicPr>
                      <p:cNvPr id="13" name="オブジェクト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2532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3735388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09800" imgH="1993680" progId="Equation.DSMT4">
                  <p:embed/>
                </p:oleObj>
              </mc:Choice>
              <mc:Fallback>
                <p:oleObj name="Equation" r:id="rId15" imgW="4609800" imgH="199368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473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1131" y="336437"/>
            <a:ext cx="8218488" cy="98982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 molecular system:</a:t>
            </a:r>
            <a:endParaRPr lang="en-US" altLang="ja-JP" sz="2000" dirty="0">
              <a:solidFill>
                <a:srgbClr val="CC3300"/>
              </a:solidFill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0514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1043608" y="1792575"/>
          <a:ext cx="60515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38880" imgH="1015920" progId="Equation.DSMT4">
                  <p:embed/>
                </p:oleObj>
              </mc:Choice>
              <mc:Fallback>
                <p:oleObj name="Equation" r:id="rId2" imgW="7238880" imgH="1015920" progId="Equation.DSMT4">
                  <p:embed/>
                  <p:pic>
                    <p:nvPicPr>
                      <p:cNvPr id="32051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792575"/>
                        <a:ext cx="6051550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0521" name="Rectangle 10"/>
          <p:cNvSpPr>
            <a:spLocks noChangeArrowheads="1"/>
          </p:cNvSpPr>
          <p:nvPr/>
        </p:nvSpPr>
        <p:spPr bwMode="auto">
          <a:xfrm>
            <a:off x="452018" y="3794148"/>
            <a:ext cx="4572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stem"/>
              </a:rPr>
              <a:t>The reduced density matrix is</a:t>
            </a:r>
          </a:p>
          <a:p>
            <a:endParaRPr lang="en-US" altLang="ja-JP" sz="2000" dirty="0">
              <a:latin typeface="Calibri" pitchFamily="34" charset="0"/>
              <a:ea typeface="Arial Unicode MS" panose="020B0604020202020204" pitchFamily="50" charset="-128"/>
              <a:sym typeface="System"/>
            </a:endParaRPr>
          </a:p>
          <a:p>
            <a:r>
              <a:rPr lang="ja-JP" altLang="en-US" dirty="0">
                <a:latin typeface="Calibri" pitchFamily="34" charset="0"/>
                <a:ea typeface="Arial Unicode MS" panose="020B0604020202020204" pitchFamily="50" charset="-128"/>
                <a:sym typeface="Wingdings" pitchFamily="2" charset="2"/>
              </a:rPr>
              <a:t>　　　　　　　　　　　　　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ja-JP" dirty="0">
              <a:latin typeface="Calibri" pitchFamily="34" charset="0"/>
              <a:ea typeface="Arial Unicode MS" panose="020B0604020202020204" pitchFamily="50" charset="-128"/>
              <a:sym typeface="System"/>
            </a:endParaRPr>
          </a:p>
        </p:txBody>
      </p:sp>
      <p:graphicFrame>
        <p:nvGraphicFramePr>
          <p:cNvPr id="320515" name="Object 3"/>
          <p:cNvGraphicFramePr>
            <a:graphicFrameLocks noChangeAspect="1"/>
          </p:cNvGraphicFramePr>
          <p:nvPr/>
        </p:nvGraphicFramePr>
        <p:xfrm>
          <a:off x="3881811" y="3794148"/>
          <a:ext cx="228441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253800" progId="Equation.DSMT4">
                  <p:embed/>
                </p:oleObj>
              </mc:Choice>
              <mc:Fallback>
                <p:oleObj name="Equation" r:id="rId4" imgW="1168200" imgH="253800" progId="Equation.DSMT4">
                  <p:embed/>
                  <p:pic>
                    <p:nvPicPr>
                      <p:cNvPr id="3205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1811" y="3794148"/>
                        <a:ext cx="2284413" cy="49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516" name="Object 4"/>
          <p:cNvGraphicFramePr>
            <a:graphicFrameLocks noChangeAspect="1"/>
          </p:cNvGraphicFramePr>
          <p:nvPr/>
        </p:nvGraphicFramePr>
        <p:xfrm>
          <a:off x="783533" y="4826469"/>
          <a:ext cx="13208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560" imgH="203040" progId="Equation.DSMT4">
                  <p:embed/>
                </p:oleObj>
              </mc:Choice>
              <mc:Fallback>
                <p:oleObj name="Equation" r:id="rId6" imgW="520560" imgH="203040" progId="Equation.DSMT4">
                  <p:embed/>
                  <p:pic>
                    <p:nvPicPr>
                      <p:cNvPr id="3205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533" y="4826469"/>
                        <a:ext cx="132080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0522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1313" y="4939182"/>
            <a:ext cx="6429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23" name="正方形/長方形 10"/>
          <p:cNvSpPr>
            <a:spLocks noChangeArrowheads="1"/>
          </p:cNvSpPr>
          <p:nvPr/>
        </p:nvSpPr>
        <p:spPr bwMode="auto">
          <a:xfrm>
            <a:off x="1912268" y="956369"/>
            <a:ext cx="242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16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　　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Potential surfaces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0524" name="正方形/長方形 11"/>
          <p:cNvSpPr>
            <a:spLocks noChangeArrowheads="1"/>
          </p:cNvSpPr>
          <p:nvPr/>
        </p:nvSpPr>
        <p:spPr bwMode="auto">
          <a:xfrm>
            <a:off x="4932040" y="956369"/>
            <a:ext cx="3365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laser, </a:t>
            </a:r>
            <a:r>
              <a:rPr lang="en-US" altLang="ja-JP" dirty="0" err="1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nonadiabatic</a:t>
            </a:r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 interactions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3185844" y="4455288"/>
          <a:ext cx="5508625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511600" imgH="1346040" progId="Equation.DSMT4">
                  <p:embed/>
                </p:oleObj>
              </mc:Choice>
              <mc:Fallback>
                <p:oleObj name="Equation" r:id="rId9" imgW="5511600" imgH="134604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5844" y="4455288"/>
                        <a:ext cx="5508625" cy="134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下矢印 3"/>
          <p:cNvSpPr/>
          <p:nvPr/>
        </p:nvSpPr>
        <p:spPr>
          <a:xfrm>
            <a:off x="3313303" y="1484784"/>
            <a:ext cx="347708" cy="317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下矢印 15"/>
          <p:cNvSpPr/>
          <p:nvPr/>
        </p:nvSpPr>
        <p:spPr>
          <a:xfrm>
            <a:off x="5940157" y="1484784"/>
            <a:ext cx="347708" cy="3170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622363" y="3009421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stem"/>
              </a:rPr>
              <a:t>Any shape of potentials, any strength of interactions, can be time dependent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941591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4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41313"/>
            <a:ext cx="6994525" cy="586581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Liouville operator of the molecular system: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In the Wigner representation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where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153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948842"/>
              </p:ext>
            </p:extLst>
          </p:nvPr>
        </p:nvGraphicFramePr>
        <p:xfrm>
          <a:off x="814388" y="765175"/>
          <a:ext cx="8234362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94160" imgH="482400" progId="Equation.DSMT4">
                  <p:embed/>
                </p:oleObj>
              </mc:Choice>
              <mc:Fallback>
                <p:oleObj name="Equation" r:id="rId3" imgW="4394160" imgH="482400" progId="Equation.DSMT4">
                  <p:embed/>
                  <p:pic>
                    <p:nvPicPr>
                      <p:cNvPr id="32153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765175"/>
                        <a:ext cx="8234362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1543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780928"/>
            <a:ext cx="4191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21539" name="Object 3"/>
          <p:cNvGraphicFramePr>
            <a:graphicFrameLocks noChangeAspect="1"/>
          </p:cNvGraphicFramePr>
          <p:nvPr/>
        </p:nvGraphicFramePr>
        <p:xfrm>
          <a:off x="1517650" y="4389438"/>
          <a:ext cx="55880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960" imgH="888840" progId="Equation.DSMT4">
                  <p:embed/>
                </p:oleObj>
              </mc:Choice>
              <mc:Fallback>
                <p:oleObj name="Equation" r:id="rId6" imgW="2793960" imgH="888840" progId="Equation.DSMT4">
                  <p:embed/>
                  <p:pic>
                    <p:nvPicPr>
                      <p:cNvPr id="32153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7650" y="4389438"/>
                        <a:ext cx="55880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1540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98549613"/>
              </p:ext>
            </p:extLst>
          </p:nvPr>
        </p:nvGraphicFramePr>
        <p:xfrm>
          <a:off x="854075" y="2593975"/>
          <a:ext cx="7899400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57520" imgH="863280" progId="Equation.DSMT4">
                  <p:embed/>
                </p:oleObj>
              </mc:Choice>
              <mc:Fallback>
                <p:oleObj name="Equation" r:id="rId8" imgW="4457520" imgH="863280" progId="Equation.DSMT4">
                  <p:embed/>
                  <p:pic>
                    <p:nvPicPr>
                      <p:cNvPr id="3215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2593975"/>
                        <a:ext cx="7899400" cy="153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9"/>
          <p:cNvSpPr>
            <a:spLocks noChangeArrowheads="1"/>
          </p:cNvSpPr>
          <p:nvPr/>
        </p:nvSpPr>
        <p:spPr bwMode="auto">
          <a:xfrm>
            <a:off x="947738" y="6237312"/>
            <a:ext cx="50193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Mukamel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101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3049 (1994).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005958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8775" y="165399"/>
            <a:ext cx="8785225" cy="586581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2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multistate quantum dynamics is described by replacements: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2564" name="Object 4"/>
          <p:cNvGraphicFramePr>
            <a:graphicFrameLocks noChangeAspect="1"/>
          </p:cNvGraphicFramePr>
          <p:nvPr/>
        </p:nvGraphicFramePr>
        <p:xfrm>
          <a:off x="1844675" y="725488"/>
          <a:ext cx="49688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965480" imgH="1143000" progId="Equation.DSMT4">
                  <p:embed/>
                </p:oleObj>
              </mc:Choice>
              <mc:Fallback>
                <p:oleObj name="Equation" r:id="rId3" imgW="4965480" imgH="1143000" progId="Equation.DSMT4">
                  <p:embed/>
                  <p:pic>
                    <p:nvPicPr>
                      <p:cNvPr id="3225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725488"/>
                        <a:ext cx="496887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2570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1874" y="779349"/>
            <a:ext cx="55721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71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6705" y="1393711"/>
            <a:ext cx="541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正方形/長方形 5"/>
          <p:cNvSpPr>
            <a:spLocks noChangeArrowheads="1"/>
          </p:cNvSpPr>
          <p:nvPr/>
        </p:nvSpPr>
        <p:spPr bwMode="auto">
          <a:xfrm>
            <a:off x="962818" y="6273921"/>
            <a:ext cx="7577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Maruyama &amp;  Tanimura,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CPL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292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, 28 (1998).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正方形/長方形 6"/>
          <p:cNvSpPr>
            <a:spLocks noChangeArrowheads="1"/>
          </p:cNvSpPr>
          <p:nvPr/>
        </p:nvSpPr>
        <p:spPr bwMode="auto">
          <a:xfrm>
            <a:off x="910507" y="5960787"/>
            <a:ext cx="6596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1779 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18" name="Object 2"/>
          <p:cNvGraphicFramePr>
            <a:graphicFrameLocks noChangeAspect="1"/>
          </p:cNvGraphicFramePr>
          <p:nvPr/>
        </p:nvGraphicFramePr>
        <p:xfrm>
          <a:off x="1288256" y="2505536"/>
          <a:ext cx="6081712" cy="333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83280" imgH="3340080" progId="Equation.DSMT4">
                  <p:embed/>
                </p:oleObj>
              </mc:Choice>
              <mc:Fallback>
                <p:oleObj name="Equation" r:id="rId9" imgW="6083280" imgH="3340080" progId="Equation.DSMT4">
                  <p:embed/>
                  <p:pic>
                    <p:nvPicPr>
                      <p:cNvPr id="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8256" y="2505536"/>
                        <a:ext cx="6081712" cy="333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11003" y="42493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52541" y="42670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70128" y="42543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13116" y="428931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正方形/長方形 3"/>
          <p:cNvSpPr/>
          <p:nvPr/>
        </p:nvSpPr>
        <p:spPr>
          <a:xfrm>
            <a:off x="755576" y="2019465"/>
            <a:ext cx="8366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Multi-state quantum hierarchal Fokker-Planck </a:t>
            </a:r>
            <a:r>
              <a:rPr lang="en-US" altLang="ja-JP" dirty="0" err="1">
                <a:latin typeface="Arial Unicode MS"/>
                <a:ea typeface="Arial Unicode MS"/>
                <a:cs typeface="Arial Unicode MS"/>
                <a:sym typeface="Symbol" pitchFamily="18" charset="2"/>
              </a:rPr>
              <a:t>Eq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(without low temp. corrections)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0002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349653"/>
              </p:ext>
            </p:extLst>
          </p:nvPr>
        </p:nvGraphicFramePr>
        <p:xfrm>
          <a:off x="1916113" y="2306638"/>
          <a:ext cx="28336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31760" imgH="533160" progId="Equation.DSMT4">
                  <p:embed/>
                </p:oleObj>
              </mc:Choice>
              <mc:Fallback>
                <p:oleObj name="Equation" r:id="rId2" imgW="2831760" imgH="533160" progId="Equation.DSMT4">
                  <p:embed/>
                  <p:pic>
                    <p:nvPicPr>
                      <p:cNvPr id="3584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6113" y="2306638"/>
                        <a:ext cx="2833687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2. Standard approach</a:t>
            </a:r>
            <a:endParaRPr kumimoji="1"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ja-JP" dirty="0"/>
              <a:t>System + Bath Hamiltonian</a:t>
            </a:r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/>
              <a:t>Interaction picture</a:t>
            </a:r>
            <a:r>
              <a:rPr lang="ja-JP" altLang="en-US" dirty="0"/>
              <a:t>（</a:t>
            </a:r>
            <a:r>
              <a:rPr lang="en-US" altLang="ja-JP" dirty="0"/>
              <a:t>A &amp; B</a:t>
            </a:r>
            <a:r>
              <a:rPr lang="ja-JP" altLang="en-US" dirty="0"/>
              <a:t> </a:t>
            </a:r>
            <a:r>
              <a:rPr lang="en-US" altLang="ja-JP" dirty="0"/>
              <a:t>+ interactions</a:t>
            </a:r>
            <a:r>
              <a:rPr lang="ja-JP" altLang="en-US" dirty="0"/>
              <a:t>）</a:t>
            </a: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/>
              <a:t>Density metrics in the interaction picture</a:t>
            </a:r>
          </a:p>
        </p:txBody>
      </p:sp>
      <p:graphicFrame>
        <p:nvGraphicFramePr>
          <p:cNvPr id="3584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976520"/>
              </p:ext>
            </p:extLst>
          </p:nvPr>
        </p:nvGraphicFramePr>
        <p:xfrm>
          <a:off x="1611313" y="4000500"/>
          <a:ext cx="443230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31960" imgH="736560" progId="Equation.DSMT4">
                  <p:embed/>
                </p:oleObj>
              </mc:Choice>
              <mc:Fallback>
                <p:oleObj name="Equation" r:id="rId4" imgW="4431960" imgH="736560" progId="Equation.DSMT4">
                  <p:embed/>
                  <p:pic>
                    <p:nvPicPr>
                      <p:cNvPr id="358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000500"/>
                        <a:ext cx="4432300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412417"/>
              </p:ext>
            </p:extLst>
          </p:nvPr>
        </p:nvGraphicFramePr>
        <p:xfrm>
          <a:off x="1922463" y="2306638"/>
          <a:ext cx="1979612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81080" imgH="533160" progId="Equation.DSMT4">
                  <p:embed/>
                </p:oleObj>
              </mc:Choice>
              <mc:Fallback>
                <p:oleObj name="Equation" r:id="rId6" imgW="1981080" imgH="533160" progId="Equation.DSMT4">
                  <p:embed/>
                  <p:pic>
                    <p:nvPicPr>
                      <p:cNvPr id="358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2306638"/>
                        <a:ext cx="1979612" cy="53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58763"/>
              </p:ext>
            </p:extLst>
          </p:nvPr>
        </p:nvGraphicFramePr>
        <p:xfrm>
          <a:off x="2168525" y="5624513"/>
          <a:ext cx="3427413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9000" imgH="520560" progId="Equation.DSMT4">
                  <p:embed/>
                </p:oleObj>
              </mc:Choice>
              <mc:Fallback>
                <p:oleObj name="Equation" r:id="rId8" imgW="3429000" imgH="520560" progId="Equation.DSMT4">
                  <p:embed/>
                  <p:pic>
                    <p:nvPicPr>
                      <p:cNvPr id="3584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8525" y="5624513"/>
                        <a:ext cx="3427413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09416"/>
              </p:ext>
            </p:extLst>
          </p:nvPr>
        </p:nvGraphicFramePr>
        <p:xfrm>
          <a:off x="1611313" y="4000500"/>
          <a:ext cx="3694112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95400" imgH="736560" progId="Equation.DSMT4">
                  <p:embed/>
                </p:oleObj>
              </mc:Choice>
              <mc:Fallback>
                <p:oleObj name="Equation" r:id="rId10" imgW="3695400" imgH="736560" progId="Equation.DSMT4">
                  <p:embed/>
                  <p:pic>
                    <p:nvPicPr>
                      <p:cNvPr id="3584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000500"/>
                        <a:ext cx="3694112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9" name="Rectangle 13"/>
          <p:cNvSpPr>
            <a:spLocks noGrp="1" noChangeArrowheads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Linear absorption</a:t>
            </a:r>
            <a:b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</a:br>
            <a:endParaRPr lang="en-US" altLang="ja-JP" sz="28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</p:txBody>
      </p:sp>
      <p:sp>
        <p:nvSpPr>
          <p:cNvPr id="32461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620713"/>
            <a:ext cx="4038600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Morse potentials system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b="1" dirty="0">
              <a:solidFill>
                <a:srgbClr val="0000CC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</p:txBody>
      </p:sp>
      <p:graphicFrame>
        <p:nvGraphicFramePr>
          <p:cNvPr id="32461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00563" y="836613"/>
          <a:ext cx="3887787" cy="568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2553056" imgH="3734321" progId="Paint.Picture">
                  <p:embed/>
                </p:oleObj>
              </mc:Choice>
              <mc:Fallback>
                <p:oleObj name="ビットマップ イメージ" r:id="rId3" imgW="2553056" imgH="3734321" progId="Paint.Picture">
                  <p:embed/>
                  <p:pic>
                    <p:nvPicPr>
                      <p:cNvPr id="32461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836613"/>
                        <a:ext cx="3887787" cy="568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4673" name="Picture 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25" y="1844993"/>
            <a:ext cx="3076575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519008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7" name="Rectangle 5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5489575" cy="561975"/>
          </a:xfrm>
        </p:spPr>
        <p:txBody>
          <a:bodyPr rtlCol="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Wave Packet dynamics </a:t>
            </a:r>
            <a:endParaRPr lang="en-US" altLang="ja-JP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itchFamily="18" charset="2"/>
            </a:endParaRPr>
          </a:p>
        </p:txBody>
      </p:sp>
      <p:graphicFrame>
        <p:nvGraphicFramePr>
          <p:cNvPr id="325634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827088" y="908050"/>
          <a:ext cx="569912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6706536" imgH="6571429" progId="PBrush">
                  <p:embed/>
                </p:oleObj>
              </mc:Choice>
              <mc:Fallback>
                <p:oleObj name="ビットマップ イメージ" r:id="rId3" imgW="6706536" imgH="6571429" progId="PBrush">
                  <p:embed/>
                  <p:pic>
                    <p:nvPicPr>
                      <p:cNvPr id="3256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908050"/>
                        <a:ext cx="569912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186" y="353568"/>
            <a:ext cx="2020727" cy="2175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96924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255678"/>
              </p:ext>
            </p:extLst>
          </p:nvPr>
        </p:nvGraphicFramePr>
        <p:xfrm>
          <a:off x="2846297" y="4226565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297" y="4226565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583548" y="362358"/>
            <a:ext cx="569899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Pump-probe spectroscopy 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(=Transient absorption spectroscopy)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99919" y="3340378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12869" y="3341965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88200" y="3531671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177000" y="4398446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175413" y="1845746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88200" y="1842571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242088" y="1328164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278208"/>
              </p:ext>
            </p:extLst>
          </p:nvPr>
        </p:nvGraphicFramePr>
        <p:xfrm>
          <a:off x="1254788" y="4495284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4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4788" y="4495284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095043"/>
              </p:ext>
            </p:extLst>
          </p:nvPr>
        </p:nvGraphicFramePr>
        <p:xfrm>
          <a:off x="1272250" y="383170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2250" y="383170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683381"/>
              </p:ext>
            </p:extLst>
          </p:nvPr>
        </p:nvGraphicFramePr>
        <p:xfrm>
          <a:off x="1288125" y="3022084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4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8125" y="3022084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254484"/>
              </p:ext>
            </p:extLst>
          </p:nvPr>
        </p:nvGraphicFramePr>
        <p:xfrm>
          <a:off x="1294475" y="2190234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4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475" y="2190234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175413" y="3539609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173825" y="2752209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885025" y="2763321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92963" y="4388921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812000" y="3474521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812000" y="2683946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96038" y="1772721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97625" y="4307959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580100" y="3739634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580100" y="2910959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580100" y="2118796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626654"/>
              </p:ext>
            </p:extLst>
          </p:nvPr>
        </p:nvGraphicFramePr>
        <p:xfrm>
          <a:off x="2828476" y="2521438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476" y="2521438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860627"/>
              </p:ext>
            </p:extLst>
          </p:nvPr>
        </p:nvGraphicFramePr>
        <p:xfrm>
          <a:off x="2846297" y="334629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297" y="334629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475374"/>
              </p:ext>
            </p:extLst>
          </p:nvPr>
        </p:nvGraphicFramePr>
        <p:xfrm>
          <a:off x="2844040" y="173483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040" y="173483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786307"/>
              </p:ext>
            </p:extLst>
          </p:nvPr>
        </p:nvGraphicFramePr>
        <p:xfrm>
          <a:off x="2047041" y="4192071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041" y="4192071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69828"/>
              </p:ext>
            </p:extLst>
          </p:nvPr>
        </p:nvGraphicFramePr>
        <p:xfrm>
          <a:off x="2099607" y="3325296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26" name="オブジェクト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9607" y="3325296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077217"/>
              </p:ext>
            </p:extLst>
          </p:nvPr>
        </p:nvGraphicFramePr>
        <p:xfrm>
          <a:off x="2078819" y="2538916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819" y="2538916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694177"/>
              </p:ext>
            </p:extLst>
          </p:nvPr>
        </p:nvGraphicFramePr>
        <p:xfrm>
          <a:off x="2075196" y="1729859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58" name="オブジェクト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5196" y="1729859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452644" y="5589508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97416" y="5587412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723536" y="5587412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370263" y="551200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528858" y="550505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261201" y="5500007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142466" y="5501687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444503" y="558950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865677"/>
              </p:ext>
            </p:extLst>
          </p:nvPr>
        </p:nvGraphicFramePr>
        <p:xfrm>
          <a:off x="1485900" y="5016500"/>
          <a:ext cx="576897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65760" imgH="558720" progId="Equation.DSMT4">
                  <p:embed/>
                </p:oleObj>
              </mc:Choice>
              <mc:Fallback>
                <p:oleObj name="Equation" r:id="rId26" imgW="5765760" imgH="558720" progId="Equation.DSMT4">
                  <p:embed/>
                  <p:pic>
                    <p:nvPicPr>
                      <p:cNvPr id="73" name="オブジェクト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900" y="5016500"/>
                        <a:ext cx="5768975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857347" y="3395357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351979" y="1905488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6066354" y="3583475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356741" y="4429613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6064766" y="1903900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415479" y="1395378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649784"/>
              </p:ext>
            </p:extLst>
          </p:nvPr>
        </p:nvGraphicFramePr>
        <p:xfrm>
          <a:off x="5447229" y="39105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81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7229" y="39105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722099"/>
              </p:ext>
            </p:extLst>
          </p:nvPr>
        </p:nvGraphicFramePr>
        <p:xfrm>
          <a:off x="5429766" y="3078650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45760" imgH="342720" progId="Equation.DSMT4">
                  <p:embed/>
                </p:oleObj>
              </mc:Choice>
              <mc:Fallback>
                <p:oleObj name="Equation" r:id="rId28" imgW="545760" imgH="342720" progId="Equation.DSMT4">
                  <p:embed/>
                  <p:pic>
                    <p:nvPicPr>
                      <p:cNvPr id="82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766" y="3078650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359122" y="3552671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351979" y="2810363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6064766" y="2800838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6064766" y="4429613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278954" y="3510450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86891" y="2727813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274191" y="1811825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271016" y="4351825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060690"/>
              </p:ext>
            </p:extLst>
          </p:nvPr>
        </p:nvGraphicFramePr>
        <p:xfrm>
          <a:off x="5461516" y="2229338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91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516" y="2229338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576486" y="3406700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654856" y="3975740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654856" y="3147065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654856" y="2354902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772892"/>
              </p:ext>
            </p:extLst>
          </p:nvPr>
        </p:nvGraphicFramePr>
        <p:xfrm>
          <a:off x="7309570" y="4307959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52200" imgH="406080" progId="Equation.DSMT4">
                  <p:embed/>
                </p:oleObj>
              </mc:Choice>
              <mc:Fallback>
                <p:oleObj name="Equation" r:id="rId30" imgW="952200" imgH="406080" progId="Equation.DSMT4">
                  <p:embed/>
                  <p:pic>
                    <p:nvPicPr>
                      <p:cNvPr id="328705" name="オブジェクト 3287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9570" y="4307959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424185"/>
              </p:ext>
            </p:extLst>
          </p:nvPr>
        </p:nvGraphicFramePr>
        <p:xfrm>
          <a:off x="7332064" y="282682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328706" name="オブジェクト 3287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2064" y="282682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873202"/>
              </p:ext>
            </p:extLst>
          </p:nvPr>
        </p:nvGraphicFramePr>
        <p:xfrm>
          <a:off x="7320720" y="3583475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328707" name="オブジェクト 3287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0720" y="3583475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509224"/>
              </p:ext>
            </p:extLst>
          </p:nvPr>
        </p:nvGraphicFramePr>
        <p:xfrm>
          <a:off x="7286386" y="196421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328708" name="オブジェクト 3287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386" y="196421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518854"/>
              </p:ext>
            </p:extLst>
          </p:nvPr>
        </p:nvGraphicFramePr>
        <p:xfrm>
          <a:off x="6382827" y="4307590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71320" imgH="406080" progId="Equation.DSMT4">
                  <p:embed/>
                </p:oleObj>
              </mc:Choice>
              <mc:Fallback>
                <p:oleObj name="Equation" r:id="rId38" imgW="571320" imgH="406080" progId="Equation.DSMT4">
                  <p:embed/>
                  <p:pic>
                    <p:nvPicPr>
                      <p:cNvPr id="328709" name="オブジェクト 3287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2827" y="4307590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036040"/>
              </p:ext>
            </p:extLst>
          </p:nvPr>
        </p:nvGraphicFramePr>
        <p:xfrm>
          <a:off x="6417986" y="3581272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328710" name="オブジェクト 3287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7986" y="3581272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374294"/>
              </p:ext>
            </p:extLst>
          </p:nvPr>
        </p:nvGraphicFramePr>
        <p:xfrm>
          <a:off x="6383061" y="2831972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83920" imgH="406080" progId="Equation.DSMT4">
                  <p:embed/>
                </p:oleObj>
              </mc:Choice>
              <mc:Fallback>
                <p:oleObj name="Equation" r:id="rId42" imgW="583920" imgH="406080" progId="Equation.DSMT4">
                  <p:embed/>
                  <p:pic>
                    <p:nvPicPr>
                      <p:cNvPr id="328711" name="オブジェクト 3287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3061" y="2831972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829040"/>
              </p:ext>
            </p:extLst>
          </p:nvPr>
        </p:nvGraphicFramePr>
        <p:xfrm>
          <a:off x="6361173" y="1986364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368280" progId="Equation.DSMT4">
                  <p:embed/>
                </p:oleObj>
              </mc:Choice>
              <mc:Fallback>
                <p:oleObj name="Equation" r:id="rId44" imgW="583920" imgH="368280" progId="Equation.DSMT4">
                  <p:embed/>
                  <p:pic>
                    <p:nvPicPr>
                      <p:cNvPr id="328712" name="オブジェクト 3287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1173" y="1986364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452644" y="6486647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97416" y="6484551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723536" y="6484551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370263" y="6409145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528858" y="6402194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261201" y="6397146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142466" y="6398826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444503" y="6486647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297386"/>
              </p:ext>
            </p:extLst>
          </p:nvPr>
        </p:nvGraphicFramePr>
        <p:xfrm>
          <a:off x="1454813" y="5919690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29120" imgH="545760" progId="Equation.DSMT4">
                  <p:embed/>
                </p:oleObj>
              </mc:Choice>
              <mc:Fallback>
                <p:oleObj name="Equation" r:id="rId46" imgW="5829120" imgH="545760" progId="Equation.DSMT4">
                  <p:embed/>
                  <p:pic>
                    <p:nvPicPr>
                      <p:cNvPr id="122" name="オブジェクト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813" y="5919690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正方形/長方形 122"/>
          <p:cNvSpPr/>
          <p:nvPr/>
        </p:nvSpPr>
        <p:spPr>
          <a:xfrm>
            <a:off x="6307566" y="1143498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8205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タイトル 1"/>
          <p:cNvSpPr>
            <a:spLocks noGrp="1"/>
          </p:cNvSpPr>
          <p:nvPr>
            <p:ph type="title"/>
          </p:nvPr>
        </p:nvSpPr>
        <p:spPr>
          <a:xfrm>
            <a:off x="402996" y="124177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Pump-probe spectra 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2666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36844"/>
            <a:ext cx="35020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66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8618" y="3578119"/>
            <a:ext cx="3729038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6663" name="正方形/長方形 12"/>
          <p:cNvSpPr>
            <a:spLocks noChangeArrowheads="1"/>
          </p:cNvSpPr>
          <p:nvPr/>
        </p:nvSpPr>
        <p:spPr bwMode="auto">
          <a:xfrm>
            <a:off x="1357841" y="6252820"/>
            <a:ext cx="50385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1779 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9" name="Picture 2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192" y="2101767"/>
            <a:ext cx="1761375" cy="1896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408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532" y="2130254"/>
            <a:ext cx="178117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084243"/>
              </p:ext>
            </p:extLst>
          </p:nvPr>
        </p:nvGraphicFramePr>
        <p:xfrm>
          <a:off x="827584" y="1141566"/>
          <a:ext cx="7226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25600" imgH="330120" progId="Equation.DSMT4">
                  <p:embed/>
                </p:oleObj>
              </mc:Choice>
              <mc:Fallback>
                <p:oleObj name="Equation" r:id="rId8" imgW="3225600" imgH="330120" progId="Equation.DSMT4">
                  <p:embed/>
                  <p:pic>
                    <p:nvPicPr>
                      <p:cNvPr id="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141566"/>
                        <a:ext cx="7226300" cy="736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016144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612576" y="-12004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Stark Spectroscopy</a:t>
            </a:r>
            <a:endParaRPr kumimoji="1" lang="ja-JP" altLang="en-US" sz="2700" dirty="0"/>
          </a:p>
        </p:txBody>
      </p:sp>
      <p:pic>
        <p:nvPicPr>
          <p:cNvPr id="7" name="Picture 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72" y="1457582"/>
            <a:ext cx="1120254" cy="1206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91" y="2903230"/>
            <a:ext cx="3380243" cy="3441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3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40" y="3058294"/>
            <a:ext cx="603502" cy="542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4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37" y="4080413"/>
            <a:ext cx="696062" cy="53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4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40" y="5178458"/>
            <a:ext cx="604792" cy="49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正方形/長方形 13"/>
          <p:cNvSpPr>
            <a:spLocks noChangeArrowheads="1"/>
          </p:cNvSpPr>
          <p:nvPr/>
        </p:nvSpPr>
        <p:spPr bwMode="auto">
          <a:xfrm>
            <a:off x="2109930" y="1024026"/>
            <a:ext cx="48590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Maruyama &amp;  Tanimura,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CPL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292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, 28 (1998).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45204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986394"/>
            <a:ext cx="5286375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952" y="377730"/>
            <a:ext cx="2088420" cy="251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2051720" y="2321790"/>
            <a:ext cx="47500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Rabi oscillations in phase space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970498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89FC25-EA97-46CF-8987-A4C533B1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957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200" dirty="0"/>
              <a:t>Extension to a multi-state 2D potential case </a:t>
            </a:r>
            <a:endParaRPr kumimoji="1" lang="ja-JP" altLang="en-US" sz="32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3B30FE-0EED-481D-B6A9-7530E115E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BB77E-7EC3-44DE-8312-06B2A1C125AE}" type="slidenum">
              <a:rPr kumimoji="1" lang="ja-JP" altLang="en-US" smtClean="0"/>
              <a:t>115</a:t>
            </a:fld>
            <a:endParaRPr kumimoji="1" lang="ja-JP" altLang="en-US"/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93AA2EDB-74C2-4C81-92B1-62501AF87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96752"/>
            <a:ext cx="4104456" cy="441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1331640" y="5710019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/>
              <a:t>R.Srinivasan, J. S. Feenstra, S.T. Park, S. Xu, A. H. Zewail</a:t>
            </a:r>
          </a:p>
          <a:p>
            <a:r>
              <a:rPr lang="fr-FR" altLang="ja-JP" dirty="0"/>
              <a:t>Science 2005;307:558-563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718964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0134955-12FE-4B9C-9536-1534739DF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359" y="1178269"/>
            <a:ext cx="8229600" cy="4525963"/>
          </a:xfrm>
        </p:spPr>
        <p:txBody>
          <a:bodyPr/>
          <a:lstStyle/>
          <a:p>
            <a:pPr lvl="1"/>
            <a:r>
              <a:rPr lang="en-US" altLang="ja-JP" sz="2400" dirty="0"/>
              <a:t>2-dimensional multi-state system</a:t>
            </a:r>
          </a:p>
          <a:p>
            <a:pPr marL="914400" lvl="2" indent="0">
              <a:buNone/>
            </a:pPr>
            <a:endParaRPr lang="en-US" altLang="ja-JP" sz="2000" dirty="0"/>
          </a:p>
          <a:p>
            <a:pPr marL="914400" lvl="2" indent="0">
              <a:buNone/>
            </a:pPr>
            <a:r>
              <a:rPr lang="en-US" altLang="ja-JP" sz="2000" dirty="0"/>
              <a:t>1-state model</a:t>
            </a:r>
          </a:p>
          <a:p>
            <a:pPr lvl="2"/>
            <a:endParaRPr lang="en-US" altLang="ja-JP" sz="2000" dirty="0"/>
          </a:p>
          <a:p>
            <a:pPr lvl="1"/>
            <a:endParaRPr lang="en-US" altLang="ja-JP" sz="2000" dirty="0"/>
          </a:p>
          <a:p>
            <a:pPr marL="914400" lvl="2" indent="0">
              <a:buNone/>
            </a:pPr>
            <a:r>
              <a:rPr lang="en-US" altLang="ja-JP" sz="2000" dirty="0"/>
              <a:t>2-states model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64B30C3C-AEC4-4AAB-8B15-A8041DECE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497" y="130490"/>
            <a:ext cx="8229600" cy="1143000"/>
          </a:xfrm>
        </p:spPr>
        <p:txBody>
          <a:bodyPr/>
          <a:lstStyle/>
          <a:p>
            <a:r>
              <a:rPr lang="en-US" altLang="ja-JP" b="1" dirty="0"/>
              <a:t>Memory consumption</a:t>
            </a:r>
            <a:endParaRPr kumimoji="1" lang="ja-JP" altLang="en-US" b="1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E8C7D1A-A14B-4EA8-B565-C413012A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BB77E-7EC3-44DE-8312-06B2A1C125AE}" type="slidenum">
              <a:rPr kumimoji="1" lang="ja-JP" altLang="en-US" smtClean="0"/>
              <a:t>116</a:t>
            </a:fld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541E20B-EBE5-4619-ACB4-C1F3111B1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087" y="4274022"/>
            <a:ext cx="4392348" cy="2406381"/>
          </a:xfrm>
          <a:prstGeom prst="rect">
            <a:avLst/>
          </a:prstGeom>
        </p:spPr>
      </p:pic>
      <p:grpSp>
        <p:nvGrpSpPr>
          <p:cNvPr id="6" name="グループ化 5" descr="TEX2PPTOBJ@- Code@  \begin{align*}@    N_{q_{1}}\times N_{p_{1}}&amp;=128\times 128\\@    N_{q_{2}}\times N_{p_{2}}&amp;=64\times 64\\@  \end{align*}@- ColorType@  0@- ThemeColorIndex@  1@- ThemeColorVariation@  0@- ScaleFactor@  40@- LineWeight@  0.5">
            <a:extLst>
              <a:ext uri="{FF2B5EF4-FFF2-40B4-BE49-F238E27FC236}">
                <a16:creationId xmlns:a16="http://schemas.microsoft.com/office/drawing/2014/main" id="{3E157EAB-D19E-4238-A6ED-C212375F7519}"/>
              </a:ext>
            </a:extLst>
          </p:cNvPr>
          <p:cNvGrpSpPr/>
          <p:nvPr/>
        </p:nvGrpSpPr>
        <p:grpSpPr>
          <a:xfrm>
            <a:off x="6356242" y="1486547"/>
            <a:ext cx="1901543" cy="471916"/>
            <a:chOff x="20638" y="0"/>
            <a:chExt cx="5654675" cy="140335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36A49B52-ED2A-473C-813F-F86B2739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8" y="0"/>
              <a:ext cx="479425" cy="387350"/>
            </a:xfrm>
            <a:custGeom>
              <a:avLst/>
              <a:gdLst>
                <a:gd name="T0" fmla="*/ 120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89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20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20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8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89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20" y="102"/>
                    <a:pt x="17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20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C90CF03-2645-4663-B898-D145466EF1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425" y="298450"/>
              <a:ext cx="177800" cy="249238"/>
            </a:xfrm>
            <a:custGeom>
              <a:avLst/>
              <a:gdLst>
                <a:gd name="T0" fmla="*/ 52 w 52"/>
                <a:gd name="T1" fmla="*/ 3 h 73"/>
                <a:gd name="T2" fmla="*/ 52 w 52"/>
                <a:gd name="T3" fmla="*/ 1 h 73"/>
                <a:gd name="T4" fmla="*/ 51 w 52"/>
                <a:gd name="T5" fmla="*/ 0 h 73"/>
                <a:gd name="T6" fmla="*/ 42 w 52"/>
                <a:gd name="T7" fmla="*/ 7 h 73"/>
                <a:gd name="T8" fmla="*/ 30 w 52"/>
                <a:gd name="T9" fmla="*/ 0 h 73"/>
                <a:gd name="T10" fmla="*/ 0 w 52"/>
                <a:gd name="T11" fmla="*/ 33 h 73"/>
                <a:gd name="T12" fmla="*/ 18 w 52"/>
                <a:gd name="T13" fmla="*/ 52 h 73"/>
                <a:gd name="T14" fmla="*/ 32 w 52"/>
                <a:gd name="T15" fmla="*/ 46 h 73"/>
                <a:gd name="T16" fmla="*/ 28 w 52"/>
                <a:gd name="T17" fmla="*/ 63 h 73"/>
                <a:gd name="T18" fmla="*/ 19 w 52"/>
                <a:gd name="T19" fmla="*/ 69 h 73"/>
                <a:gd name="T20" fmla="*/ 16 w 52"/>
                <a:gd name="T21" fmla="*/ 72 h 73"/>
                <a:gd name="T22" fmla="*/ 18 w 52"/>
                <a:gd name="T23" fmla="*/ 73 h 73"/>
                <a:gd name="T24" fmla="*/ 30 w 52"/>
                <a:gd name="T25" fmla="*/ 73 h 73"/>
                <a:gd name="T26" fmla="*/ 42 w 52"/>
                <a:gd name="T27" fmla="*/ 73 h 73"/>
                <a:gd name="T28" fmla="*/ 45 w 52"/>
                <a:gd name="T29" fmla="*/ 71 h 73"/>
                <a:gd name="T30" fmla="*/ 42 w 52"/>
                <a:gd name="T31" fmla="*/ 69 h 73"/>
                <a:gd name="T32" fmla="*/ 36 w 52"/>
                <a:gd name="T33" fmla="*/ 68 h 73"/>
                <a:gd name="T34" fmla="*/ 36 w 52"/>
                <a:gd name="T35" fmla="*/ 65 h 73"/>
                <a:gd name="T36" fmla="*/ 52 w 52"/>
                <a:gd name="T37" fmla="*/ 3 h 73"/>
                <a:gd name="T38" fmla="*/ 35 w 52"/>
                <a:gd name="T39" fmla="*/ 36 h 73"/>
                <a:gd name="T40" fmla="*/ 32 w 52"/>
                <a:gd name="T41" fmla="*/ 40 h 73"/>
                <a:gd name="T42" fmla="*/ 18 w 52"/>
                <a:gd name="T43" fmla="*/ 49 h 73"/>
                <a:gd name="T44" fmla="*/ 9 w 52"/>
                <a:gd name="T45" fmla="*/ 38 h 73"/>
                <a:gd name="T46" fmla="*/ 15 w 52"/>
                <a:gd name="T47" fmla="*/ 14 h 73"/>
                <a:gd name="T48" fmla="*/ 30 w 52"/>
                <a:gd name="T49" fmla="*/ 3 h 73"/>
                <a:gd name="T50" fmla="*/ 40 w 52"/>
                <a:gd name="T51" fmla="*/ 13 h 73"/>
                <a:gd name="T52" fmla="*/ 40 w 52"/>
                <a:gd name="T53" fmla="*/ 15 h 73"/>
                <a:gd name="T54" fmla="*/ 35 w 52"/>
                <a:gd name="T5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3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50" y="0"/>
                    <a:pt x="45" y="4"/>
                    <a:pt x="42" y="7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4" y="52"/>
                    <a:pt x="30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3"/>
                    <a:pt x="18" y="73"/>
                  </a:cubicBezTo>
                  <a:cubicBezTo>
                    <a:pt x="22" y="73"/>
                    <a:pt x="26" y="73"/>
                    <a:pt x="30" y="73"/>
                  </a:cubicBezTo>
                  <a:cubicBezTo>
                    <a:pt x="34" y="73"/>
                    <a:pt x="39" y="73"/>
                    <a:pt x="42" y="73"/>
                  </a:cubicBezTo>
                  <a:cubicBezTo>
                    <a:pt x="43" y="73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5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2" y="40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4" y="49"/>
                    <a:pt x="9" y="46"/>
                    <a:pt x="9" y="38"/>
                  </a:cubicBezTo>
                  <a:cubicBezTo>
                    <a:pt x="9" y="31"/>
                    <a:pt x="13" y="19"/>
                    <a:pt x="15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AD1D19D8-5057-4F46-A143-B45C8ACC8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75" y="339725"/>
              <a:ext cx="119063" cy="190500"/>
            </a:xfrm>
            <a:custGeom>
              <a:avLst/>
              <a:gdLst>
                <a:gd name="T0" fmla="*/ 22 w 35"/>
                <a:gd name="T1" fmla="*/ 3 h 56"/>
                <a:gd name="T2" fmla="*/ 19 w 35"/>
                <a:gd name="T3" fmla="*/ 0 h 56"/>
                <a:gd name="T4" fmla="*/ 2 w 35"/>
                <a:gd name="T5" fmla="*/ 6 h 56"/>
                <a:gd name="T6" fmla="*/ 0 w 35"/>
                <a:gd name="T7" fmla="*/ 6 h 56"/>
                <a:gd name="T8" fmla="*/ 0 w 35"/>
                <a:gd name="T9" fmla="*/ 9 h 56"/>
                <a:gd name="T10" fmla="*/ 2 w 35"/>
                <a:gd name="T11" fmla="*/ 9 h 56"/>
                <a:gd name="T12" fmla="*/ 14 w 35"/>
                <a:gd name="T13" fmla="*/ 7 h 56"/>
                <a:gd name="T14" fmla="*/ 14 w 35"/>
                <a:gd name="T15" fmla="*/ 48 h 56"/>
                <a:gd name="T16" fmla="*/ 5 w 35"/>
                <a:gd name="T17" fmla="*/ 52 h 56"/>
                <a:gd name="T18" fmla="*/ 1 w 35"/>
                <a:gd name="T19" fmla="*/ 52 h 56"/>
                <a:gd name="T20" fmla="*/ 1 w 35"/>
                <a:gd name="T21" fmla="*/ 56 h 56"/>
                <a:gd name="T22" fmla="*/ 18 w 35"/>
                <a:gd name="T23" fmla="*/ 55 h 56"/>
                <a:gd name="T24" fmla="*/ 35 w 35"/>
                <a:gd name="T25" fmla="*/ 56 h 56"/>
                <a:gd name="T26" fmla="*/ 35 w 35"/>
                <a:gd name="T27" fmla="*/ 52 h 56"/>
                <a:gd name="T28" fmla="*/ 30 w 35"/>
                <a:gd name="T29" fmla="*/ 52 h 56"/>
                <a:gd name="T30" fmla="*/ 22 w 35"/>
                <a:gd name="T31" fmla="*/ 48 h 56"/>
                <a:gd name="T32" fmla="*/ 22 w 35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56">
                  <a:moveTo>
                    <a:pt x="22" y="3"/>
                  </a:moveTo>
                  <a:cubicBezTo>
                    <a:pt x="22" y="0"/>
                    <a:pt x="21" y="0"/>
                    <a:pt x="19" y="0"/>
                  </a:cubicBezTo>
                  <a:cubicBezTo>
                    <a:pt x="13" y="6"/>
                    <a:pt x="3" y="6"/>
                    <a:pt x="2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2" y="9"/>
                  </a:lnTo>
                  <a:cubicBezTo>
                    <a:pt x="4" y="9"/>
                    <a:pt x="9" y="9"/>
                    <a:pt x="14" y="7"/>
                  </a:cubicBezTo>
                  <a:lnTo>
                    <a:pt x="14" y="48"/>
                  </a:lnTo>
                  <a:cubicBezTo>
                    <a:pt x="14" y="51"/>
                    <a:pt x="14" y="52"/>
                    <a:pt x="5" y="52"/>
                  </a:cubicBezTo>
                  <a:lnTo>
                    <a:pt x="1" y="52"/>
                  </a:lnTo>
                  <a:lnTo>
                    <a:pt x="1" y="56"/>
                  </a:lnTo>
                  <a:cubicBezTo>
                    <a:pt x="6" y="55"/>
                    <a:pt x="13" y="55"/>
                    <a:pt x="18" y="55"/>
                  </a:cubicBezTo>
                  <a:cubicBezTo>
                    <a:pt x="23" y="55"/>
                    <a:pt x="30" y="55"/>
                    <a:pt x="35" y="56"/>
                  </a:cubicBezTo>
                  <a:lnTo>
                    <a:pt x="35" y="52"/>
                  </a:lnTo>
                  <a:lnTo>
                    <a:pt x="30" y="52"/>
                  </a:lnTo>
                  <a:cubicBezTo>
                    <a:pt x="22" y="52"/>
                    <a:pt x="22" y="51"/>
                    <a:pt x="22" y="48"/>
                  </a:cubicBezTo>
                  <a:lnTo>
                    <a:pt x="22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87891C4-CBCF-46CB-8C76-3FC0A7987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363" y="109538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4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6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4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5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80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2" y="6"/>
                  </a:cubicBezTo>
                  <a:lnTo>
                    <a:pt x="36" y="40"/>
                  </a:lnTo>
                  <a:lnTo>
                    <a:pt x="2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80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9" y="6"/>
                    <a:pt x="80" y="5"/>
                  </a:cubicBezTo>
                  <a:cubicBezTo>
                    <a:pt x="80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6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45D2446C-4D09-4D74-987B-FA5EB6939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8775" y="0"/>
              <a:ext cx="479425" cy="387350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1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BF152298-34F0-4F28-9594-4A02CAEAE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0575" y="298450"/>
              <a:ext cx="222250" cy="249238"/>
            </a:xfrm>
            <a:custGeom>
              <a:avLst/>
              <a:gdLst>
                <a:gd name="T0" fmla="*/ 9 w 65"/>
                <a:gd name="T1" fmla="*/ 65 h 73"/>
                <a:gd name="T2" fmla="*/ 3 w 65"/>
                <a:gd name="T3" fmla="*/ 69 h 73"/>
                <a:gd name="T4" fmla="*/ 0 w 65"/>
                <a:gd name="T5" fmla="*/ 72 h 73"/>
                <a:gd name="T6" fmla="*/ 2 w 65"/>
                <a:gd name="T7" fmla="*/ 73 h 73"/>
                <a:gd name="T8" fmla="*/ 12 w 65"/>
                <a:gd name="T9" fmla="*/ 73 h 73"/>
                <a:gd name="T10" fmla="*/ 24 w 65"/>
                <a:gd name="T11" fmla="*/ 73 h 73"/>
                <a:gd name="T12" fmla="*/ 26 w 65"/>
                <a:gd name="T13" fmla="*/ 71 h 73"/>
                <a:gd name="T14" fmla="*/ 23 w 65"/>
                <a:gd name="T15" fmla="*/ 69 h 73"/>
                <a:gd name="T16" fmla="*/ 18 w 65"/>
                <a:gd name="T17" fmla="*/ 68 h 73"/>
                <a:gd name="T18" fmla="*/ 19 w 65"/>
                <a:gd name="T19" fmla="*/ 63 h 73"/>
                <a:gd name="T20" fmla="*/ 23 w 65"/>
                <a:gd name="T21" fmla="*/ 45 h 73"/>
                <a:gd name="T22" fmla="*/ 35 w 65"/>
                <a:gd name="T23" fmla="*/ 52 h 73"/>
                <a:gd name="T24" fmla="*/ 65 w 65"/>
                <a:gd name="T25" fmla="*/ 19 h 73"/>
                <a:gd name="T26" fmla="*/ 48 w 65"/>
                <a:gd name="T27" fmla="*/ 0 h 73"/>
                <a:gd name="T28" fmla="*/ 31 w 65"/>
                <a:gd name="T29" fmla="*/ 8 h 73"/>
                <a:gd name="T30" fmla="*/ 19 w 65"/>
                <a:gd name="T31" fmla="*/ 0 h 73"/>
                <a:gd name="T32" fmla="*/ 10 w 65"/>
                <a:gd name="T33" fmla="*/ 6 h 73"/>
                <a:gd name="T34" fmla="*/ 6 w 65"/>
                <a:gd name="T35" fmla="*/ 17 h 73"/>
                <a:gd name="T36" fmla="*/ 8 w 65"/>
                <a:gd name="T37" fmla="*/ 19 h 73"/>
                <a:gd name="T38" fmla="*/ 10 w 65"/>
                <a:gd name="T39" fmla="*/ 15 h 73"/>
                <a:gd name="T40" fmla="*/ 19 w 65"/>
                <a:gd name="T41" fmla="*/ 3 h 73"/>
                <a:gd name="T42" fmla="*/ 23 w 65"/>
                <a:gd name="T43" fmla="*/ 9 h 73"/>
                <a:gd name="T44" fmla="*/ 22 w 65"/>
                <a:gd name="T45" fmla="*/ 12 h 73"/>
                <a:gd name="T46" fmla="*/ 9 w 65"/>
                <a:gd name="T47" fmla="*/ 65 h 73"/>
                <a:gd name="T48" fmla="*/ 31 w 65"/>
                <a:gd name="T49" fmla="*/ 14 h 73"/>
                <a:gd name="T50" fmla="*/ 47 w 65"/>
                <a:gd name="T51" fmla="*/ 3 h 73"/>
                <a:gd name="T52" fmla="*/ 56 w 65"/>
                <a:gd name="T53" fmla="*/ 14 h 73"/>
                <a:gd name="T54" fmla="*/ 50 w 65"/>
                <a:gd name="T55" fmla="*/ 38 h 73"/>
                <a:gd name="T56" fmla="*/ 35 w 65"/>
                <a:gd name="T57" fmla="*/ 49 h 73"/>
                <a:gd name="T58" fmla="*/ 25 w 65"/>
                <a:gd name="T59" fmla="*/ 39 h 73"/>
                <a:gd name="T60" fmla="*/ 25 w 65"/>
                <a:gd name="T61" fmla="*/ 37 h 73"/>
                <a:gd name="T62" fmla="*/ 31 w 65"/>
                <a:gd name="T63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3">
                  <a:moveTo>
                    <a:pt x="9" y="65"/>
                  </a:moveTo>
                  <a:cubicBezTo>
                    <a:pt x="8" y="68"/>
                    <a:pt x="8" y="69"/>
                    <a:pt x="3" y="69"/>
                  </a:cubicBezTo>
                  <a:cubicBezTo>
                    <a:pt x="2" y="69"/>
                    <a:pt x="0" y="69"/>
                    <a:pt x="0" y="72"/>
                  </a:cubicBezTo>
                  <a:cubicBezTo>
                    <a:pt x="0" y="73"/>
                    <a:pt x="1" y="73"/>
                    <a:pt x="2" y="73"/>
                  </a:cubicBezTo>
                  <a:cubicBezTo>
                    <a:pt x="5" y="73"/>
                    <a:pt x="9" y="73"/>
                    <a:pt x="12" y="73"/>
                  </a:cubicBezTo>
                  <a:cubicBezTo>
                    <a:pt x="16" y="73"/>
                    <a:pt x="20" y="73"/>
                    <a:pt x="24" y="73"/>
                  </a:cubicBezTo>
                  <a:cubicBezTo>
                    <a:pt x="25" y="73"/>
                    <a:pt x="26" y="73"/>
                    <a:pt x="26" y="71"/>
                  </a:cubicBezTo>
                  <a:cubicBezTo>
                    <a:pt x="26" y="69"/>
                    <a:pt x="25" y="69"/>
                    <a:pt x="23" y="69"/>
                  </a:cubicBezTo>
                  <a:cubicBezTo>
                    <a:pt x="21" y="69"/>
                    <a:pt x="18" y="69"/>
                    <a:pt x="18" y="68"/>
                  </a:cubicBezTo>
                  <a:cubicBezTo>
                    <a:pt x="18" y="67"/>
                    <a:pt x="18" y="64"/>
                    <a:pt x="19" y="63"/>
                  </a:cubicBezTo>
                  <a:cubicBezTo>
                    <a:pt x="20" y="56"/>
                    <a:pt x="22" y="50"/>
                    <a:pt x="23" y="45"/>
                  </a:cubicBezTo>
                  <a:cubicBezTo>
                    <a:pt x="25" y="48"/>
                    <a:pt x="28" y="52"/>
                    <a:pt x="35" y="52"/>
                  </a:cubicBezTo>
                  <a:cubicBezTo>
                    <a:pt x="49" y="52"/>
                    <a:pt x="65" y="36"/>
                    <a:pt x="65" y="19"/>
                  </a:cubicBezTo>
                  <a:cubicBezTo>
                    <a:pt x="65" y="5"/>
                    <a:pt x="56" y="0"/>
                    <a:pt x="48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3" y="0"/>
                    <a:pt x="19" y="0"/>
                  </a:cubicBezTo>
                  <a:cubicBezTo>
                    <a:pt x="15" y="0"/>
                    <a:pt x="12" y="3"/>
                    <a:pt x="10" y="6"/>
                  </a:cubicBezTo>
                  <a:cubicBezTo>
                    <a:pt x="8" y="10"/>
                    <a:pt x="6" y="17"/>
                    <a:pt x="6" y="17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9" y="19"/>
                    <a:pt x="9" y="19"/>
                    <a:pt x="10" y="15"/>
                  </a:cubicBezTo>
                  <a:cubicBezTo>
                    <a:pt x="12" y="9"/>
                    <a:pt x="14" y="3"/>
                    <a:pt x="19" y="3"/>
                  </a:cubicBezTo>
                  <a:cubicBezTo>
                    <a:pt x="22" y="3"/>
                    <a:pt x="23" y="5"/>
                    <a:pt x="23" y="9"/>
                  </a:cubicBezTo>
                  <a:cubicBezTo>
                    <a:pt x="23" y="10"/>
                    <a:pt x="22" y="11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8" y="5"/>
                    <a:pt x="43" y="3"/>
                    <a:pt x="47" y="3"/>
                  </a:cubicBezTo>
                  <a:cubicBezTo>
                    <a:pt x="52" y="3"/>
                    <a:pt x="56" y="6"/>
                    <a:pt x="56" y="14"/>
                  </a:cubicBezTo>
                  <a:cubicBezTo>
                    <a:pt x="56" y="19"/>
                    <a:pt x="53" y="31"/>
                    <a:pt x="50" y="38"/>
                  </a:cubicBezTo>
                  <a:cubicBezTo>
                    <a:pt x="47" y="43"/>
                    <a:pt x="41" y="49"/>
                    <a:pt x="35" y="49"/>
                  </a:cubicBezTo>
                  <a:cubicBezTo>
                    <a:pt x="27" y="49"/>
                    <a:pt x="25" y="40"/>
                    <a:pt x="25" y="39"/>
                  </a:cubicBezTo>
                  <a:cubicBezTo>
                    <a:pt x="25" y="38"/>
                    <a:pt x="25" y="37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 dirty="0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DEE94AF7-8AA5-4476-884B-2B36D0FF0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3625" y="339725"/>
              <a:ext cx="117475" cy="190500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2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2 w 34"/>
                <a:gd name="T11" fmla="*/ 9 h 56"/>
                <a:gd name="T12" fmla="*/ 14 w 34"/>
                <a:gd name="T13" fmla="*/ 7 h 56"/>
                <a:gd name="T14" fmla="*/ 14 w 34"/>
                <a:gd name="T15" fmla="*/ 48 h 56"/>
                <a:gd name="T16" fmla="*/ 5 w 34"/>
                <a:gd name="T17" fmla="*/ 52 h 56"/>
                <a:gd name="T18" fmla="*/ 1 w 34"/>
                <a:gd name="T19" fmla="*/ 52 h 56"/>
                <a:gd name="T20" fmla="*/ 1 w 34"/>
                <a:gd name="T21" fmla="*/ 56 h 56"/>
                <a:gd name="T22" fmla="*/ 18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8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3" y="6"/>
                    <a:pt x="3" y="6"/>
                    <a:pt x="2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2" y="9"/>
                  </a:lnTo>
                  <a:cubicBezTo>
                    <a:pt x="4" y="9"/>
                    <a:pt x="9" y="9"/>
                    <a:pt x="14" y="7"/>
                  </a:cubicBezTo>
                  <a:lnTo>
                    <a:pt x="14" y="48"/>
                  </a:lnTo>
                  <a:cubicBezTo>
                    <a:pt x="14" y="51"/>
                    <a:pt x="14" y="52"/>
                    <a:pt x="5" y="52"/>
                  </a:cubicBezTo>
                  <a:lnTo>
                    <a:pt x="1" y="52"/>
                  </a:lnTo>
                  <a:lnTo>
                    <a:pt x="1" y="56"/>
                  </a:lnTo>
                  <a:cubicBezTo>
                    <a:pt x="5" y="55"/>
                    <a:pt x="13" y="55"/>
                    <a:pt x="18" y="55"/>
                  </a:cubicBezTo>
                  <a:cubicBezTo>
                    <a:pt x="22" y="55"/>
                    <a:pt x="30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8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2B060ED1-7C8C-4FD7-981A-36DF3A801E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177800"/>
              <a:ext cx="376238" cy="1333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3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3 h 39"/>
                <a:gd name="T10" fmla="*/ 5 w 110"/>
                <a:gd name="T11" fmla="*/ 7 h 39"/>
                <a:gd name="T12" fmla="*/ 104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4 w 110"/>
                <a:gd name="T19" fmla="*/ 32 h 39"/>
                <a:gd name="T20" fmla="*/ 5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3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4" y="32"/>
                  </a:cubicBezTo>
                  <a:lnTo>
                    <a:pt x="5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5C1B29CE-4B3D-414C-85BA-5A871739E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563" y="6350"/>
              <a:ext cx="188913" cy="381000"/>
            </a:xfrm>
            <a:custGeom>
              <a:avLst/>
              <a:gdLst>
                <a:gd name="T0" fmla="*/ 34 w 55"/>
                <a:gd name="T1" fmla="*/ 5 h 111"/>
                <a:gd name="T2" fmla="*/ 30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6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1 h 111"/>
                <a:gd name="T20" fmla="*/ 55 w 55"/>
                <a:gd name="T21" fmla="*/ 111 h 111"/>
                <a:gd name="T22" fmla="*/ 55 w 55"/>
                <a:gd name="T23" fmla="*/ 106 h 111"/>
                <a:gd name="T24" fmla="*/ 49 w 55"/>
                <a:gd name="T25" fmla="*/ 106 h 111"/>
                <a:gd name="T26" fmla="*/ 34 w 55"/>
                <a:gd name="T27" fmla="*/ 98 h 111"/>
                <a:gd name="T28" fmla="*/ 34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20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1"/>
                    <a:pt x="21" y="111"/>
                    <a:pt x="28" y="111"/>
                  </a:cubicBezTo>
                  <a:cubicBezTo>
                    <a:pt x="35" y="111"/>
                    <a:pt x="49" y="111"/>
                    <a:pt x="55" y="111"/>
                  </a:cubicBezTo>
                  <a:lnTo>
                    <a:pt x="55" y="106"/>
                  </a:lnTo>
                  <a:lnTo>
                    <a:pt x="49" y="106"/>
                  </a:lnTo>
                  <a:cubicBezTo>
                    <a:pt x="35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AE299E38-66B4-44A6-9CED-0AE7D9F2C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6350"/>
              <a:ext cx="225425" cy="381000"/>
            </a:xfrm>
            <a:custGeom>
              <a:avLst/>
              <a:gdLst>
                <a:gd name="T0" fmla="*/ 13 w 66"/>
                <a:gd name="T1" fmla="*/ 98 h 111"/>
                <a:gd name="T2" fmla="*/ 31 w 66"/>
                <a:gd name="T3" fmla="*/ 81 h 111"/>
                <a:gd name="T4" fmla="*/ 66 w 66"/>
                <a:gd name="T5" fmla="*/ 33 h 111"/>
                <a:gd name="T6" fmla="*/ 31 w 66"/>
                <a:gd name="T7" fmla="*/ 0 h 111"/>
                <a:gd name="T8" fmla="*/ 0 w 66"/>
                <a:gd name="T9" fmla="*/ 31 h 111"/>
                <a:gd name="T10" fmla="*/ 9 w 66"/>
                <a:gd name="T11" fmla="*/ 40 h 111"/>
                <a:gd name="T12" fmla="*/ 18 w 66"/>
                <a:gd name="T13" fmla="*/ 31 h 111"/>
                <a:gd name="T14" fmla="*/ 9 w 66"/>
                <a:gd name="T15" fmla="*/ 22 h 111"/>
                <a:gd name="T16" fmla="*/ 7 w 66"/>
                <a:gd name="T17" fmla="*/ 23 h 111"/>
                <a:gd name="T18" fmla="*/ 29 w 66"/>
                <a:gd name="T19" fmla="*/ 6 h 111"/>
                <a:gd name="T20" fmla="*/ 51 w 66"/>
                <a:gd name="T21" fmla="*/ 33 h 111"/>
                <a:gd name="T22" fmla="*/ 34 w 66"/>
                <a:gd name="T23" fmla="*/ 69 h 111"/>
                <a:gd name="T24" fmla="*/ 2 w 66"/>
                <a:gd name="T25" fmla="*/ 105 h 111"/>
                <a:gd name="T26" fmla="*/ 0 w 66"/>
                <a:gd name="T27" fmla="*/ 111 h 111"/>
                <a:gd name="T28" fmla="*/ 62 w 66"/>
                <a:gd name="T29" fmla="*/ 111 h 111"/>
                <a:gd name="T30" fmla="*/ 66 w 66"/>
                <a:gd name="T31" fmla="*/ 82 h 111"/>
                <a:gd name="T32" fmla="*/ 62 w 66"/>
                <a:gd name="T33" fmla="*/ 82 h 111"/>
                <a:gd name="T34" fmla="*/ 59 w 66"/>
                <a:gd name="T35" fmla="*/ 97 h 111"/>
                <a:gd name="T36" fmla="*/ 43 w 66"/>
                <a:gd name="T37" fmla="*/ 98 h 111"/>
                <a:gd name="T38" fmla="*/ 13 w 66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1">
                  <a:moveTo>
                    <a:pt x="13" y="98"/>
                  </a:moveTo>
                  <a:lnTo>
                    <a:pt x="31" y="81"/>
                  </a:lnTo>
                  <a:cubicBezTo>
                    <a:pt x="56" y="58"/>
                    <a:pt x="66" y="49"/>
                    <a:pt x="66" y="33"/>
                  </a:cubicBezTo>
                  <a:cubicBezTo>
                    <a:pt x="66" y="14"/>
                    <a:pt x="52" y="0"/>
                    <a:pt x="31" y="0"/>
                  </a:cubicBezTo>
                  <a:cubicBezTo>
                    <a:pt x="12" y="0"/>
                    <a:pt x="0" y="16"/>
                    <a:pt x="0" y="31"/>
                  </a:cubicBezTo>
                  <a:cubicBezTo>
                    <a:pt x="0" y="40"/>
                    <a:pt x="9" y="40"/>
                    <a:pt x="9" y="40"/>
                  </a:cubicBezTo>
                  <a:cubicBezTo>
                    <a:pt x="12" y="40"/>
                    <a:pt x="18" y="38"/>
                    <a:pt x="18" y="31"/>
                  </a:cubicBezTo>
                  <a:cubicBezTo>
                    <a:pt x="18" y="27"/>
                    <a:pt x="15" y="22"/>
                    <a:pt x="9" y="22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11" y="12"/>
                    <a:pt x="19" y="6"/>
                    <a:pt x="29" y="6"/>
                  </a:cubicBezTo>
                  <a:cubicBezTo>
                    <a:pt x="44" y="6"/>
                    <a:pt x="51" y="19"/>
                    <a:pt x="51" y="33"/>
                  </a:cubicBezTo>
                  <a:cubicBezTo>
                    <a:pt x="51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2" y="111"/>
                  </a:lnTo>
                  <a:lnTo>
                    <a:pt x="66" y="82"/>
                  </a:lnTo>
                  <a:lnTo>
                    <a:pt x="62" y="82"/>
                  </a:lnTo>
                  <a:cubicBezTo>
                    <a:pt x="61" y="87"/>
                    <a:pt x="60" y="94"/>
                    <a:pt x="59" y="97"/>
                  </a:cubicBezTo>
                  <a:cubicBezTo>
                    <a:pt x="57" y="98"/>
                    <a:pt x="47" y="98"/>
                    <a:pt x="43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EAE3087E-148F-41F4-B6CF-13C0F18616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8900" y="6350"/>
              <a:ext cx="234950" cy="393700"/>
            </a:xfrm>
            <a:custGeom>
              <a:avLst/>
              <a:gdLst>
                <a:gd name="T0" fmla="*/ 20 w 69"/>
                <a:gd name="T1" fmla="*/ 35 h 115"/>
                <a:gd name="T2" fmla="*/ 11 w 69"/>
                <a:gd name="T3" fmla="*/ 22 h 115"/>
                <a:gd name="T4" fmla="*/ 34 w 69"/>
                <a:gd name="T5" fmla="*/ 5 h 115"/>
                <a:gd name="T6" fmla="*/ 57 w 69"/>
                <a:gd name="T7" fmla="*/ 25 h 115"/>
                <a:gd name="T8" fmla="*/ 40 w 69"/>
                <a:gd name="T9" fmla="*/ 48 h 115"/>
                <a:gd name="T10" fmla="*/ 20 w 69"/>
                <a:gd name="T11" fmla="*/ 35 h 115"/>
                <a:gd name="T12" fmla="*/ 44 w 69"/>
                <a:gd name="T13" fmla="*/ 51 h 115"/>
                <a:gd name="T14" fmla="*/ 64 w 69"/>
                <a:gd name="T15" fmla="*/ 25 h 115"/>
                <a:gd name="T16" fmla="*/ 34 w 69"/>
                <a:gd name="T17" fmla="*/ 0 h 115"/>
                <a:gd name="T18" fmla="*/ 4 w 69"/>
                <a:gd name="T19" fmla="*/ 28 h 115"/>
                <a:gd name="T20" fmla="*/ 11 w 69"/>
                <a:gd name="T21" fmla="*/ 46 h 115"/>
                <a:gd name="T22" fmla="*/ 24 w 69"/>
                <a:gd name="T23" fmla="*/ 55 h 115"/>
                <a:gd name="T24" fmla="*/ 0 w 69"/>
                <a:gd name="T25" fmla="*/ 86 h 115"/>
                <a:gd name="T26" fmla="*/ 34 w 69"/>
                <a:gd name="T27" fmla="*/ 115 h 115"/>
                <a:gd name="T28" fmla="*/ 69 w 69"/>
                <a:gd name="T29" fmla="*/ 83 h 115"/>
                <a:gd name="T30" fmla="*/ 60 w 69"/>
                <a:gd name="T31" fmla="*/ 63 h 115"/>
                <a:gd name="T32" fmla="*/ 44 w 69"/>
                <a:gd name="T33" fmla="*/ 51 h 115"/>
                <a:gd name="T34" fmla="*/ 27 w 69"/>
                <a:gd name="T35" fmla="*/ 58 h 115"/>
                <a:gd name="T36" fmla="*/ 48 w 69"/>
                <a:gd name="T37" fmla="*/ 71 h 115"/>
                <a:gd name="T38" fmla="*/ 60 w 69"/>
                <a:gd name="T39" fmla="*/ 89 h 115"/>
                <a:gd name="T40" fmla="*/ 34 w 69"/>
                <a:gd name="T41" fmla="*/ 110 h 115"/>
                <a:gd name="T42" fmla="*/ 8 w 69"/>
                <a:gd name="T43" fmla="*/ 86 h 115"/>
                <a:gd name="T44" fmla="*/ 27 w 69"/>
                <a:gd name="T45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15">
                  <a:moveTo>
                    <a:pt x="20" y="35"/>
                  </a:moveTo>
                  <a:cubicBezTo>
                    <a:pt x="12" y="30"/>
                    <a:pt x="11" y="25"/>
                    <a:pt x="11" y="22"/>
                  </a:cubicBezTo>
                  <a:cubicBezTo>
                    <a:pt x="11" y="12"/>
                    <a:pt x="22" y="5"/>
                    <a:pt x="34" y="5"/>
                  </a:cubicBezTo>
                  <a:cubicBezTo>
                    <a:pt x="46" y="5"/>
                    <a:pt x="57" y="13"/>
                    <a:pt x="57" y="25"/>
                  </a:cubicBezTo>
                  <a:cubicBezTo>
                    <a:pt x="57" y="35"/>
                    <a:pt x="50" y="43"/>
                    <a:pt x="40" y="48"/>
                  </a:cubicBezTo>
                  <a:lnTo>
                    <a:pt x="20" y="35"/>
                  </a:lnTo>
                  <a:close/>
                  <a:moveTo>
                    <a:pt x="44" y="51"/>
                  </a:moveTo>
                  <a:cubicBezTo>
                    <a:pt x="56" y="45"/>
                    <a:pt x="64" y="36"/>
                    <a:pt x="64" y="25"/>
                  </a:cubicBezTo>
                  <a:cubicBezTo>
                    <a:pt x="64" y="10"/>
                    <a:pt x="49" y="0"/>
                    <a:pt x="34" y="0"/>
                  </a:cubicBezTo>
                  <a:cubicBezTo>
                    <a:pt x="18" y="0"/>
                    <a:pt x="4" y="13"/>
                    <a:pt x="4" y="28"/>
                  </a:cubicBezTo>
                  <a:cubicBezTo>
                    <a:pt x="4" y="31"/>
                    <a:pt x="4" y="39"/>
                    <a:pt x="11" y="46"/>
                  </a:cubicBezTo>
                  <a:cubicBezTo>
                    <a:pt x="13" y="48"/>
                    <a:pt x="19" y="53"/>
                    <a:pt x="24" y="55"/>
                  </a:cubicBezTo>
                  <a:cubicBezTo>
                    <a:pt x="14" y="60"/>
                    <a:pt x="0" y="70"/>
                    <a:pt x="0" y="86"/>
                  </a:cubicBezTo>
                  <a:cubicBezTo>
                    <a:pt x="0" y="104"/>
                    <a:pt x="17" y="115"/>
                    <a:pt x="34" y="115"/>
                  </a:cubicBezTo>
                  <a:cubicBezTo>
                    <a:pt x="53" y="115"/>
                    <a:pt x="69" y="101"/>
                    <a:pt x="69" y="83"/>
                  </a:cubicBezTo>
                  <a:cubicBezTo>
                    <a:pt x="69" y="77"/>
                    <a:pt x="67" y="70"/>
                    <a:pt x="60" y="63"/>
                  </a:cubicBezTo>
                  <a:cubicBezTo>
                    <a:pt x="57" y="59"/>
                    <a:pt x="55" y="58"/>
                    <a:pt x="44" y="51"/>
                  </a:cubicBezTo>
                  <a:close/>
                  <a:moveTo>
                    <a:pt x="27" y="58"/>
                  </a:moveTo>
                  <a:lnTo>
                    <a:pt x="48" y="71"/>
                  </a:lnTo>
                  <a:cubicBezTo>
                    <a:pt x="52" y="74"/>
                    <a:pt x="60" y="79"/>
                    <a:pt x="60" y="89"/>
                  </a:cubicBezTo>
                  <a:cubicBezTo>
                    <a:pt x="60" y="101"/>
                    <a:pt x="48" y="110"/>
                    <a:pt x="34" y="110"/>
                  </a:cubicBezTo>
                  <a:cubicBezTo>
                    <a:pt x="20" y="110"/>
                    <a:pt x="8" y="100"/>
                    <a:pt x="8" y="86"/>
                  </a:cubicBezTo>
                  <a:cubicBezTo>
                    <a:pt x="8" y="76"/>
                    <a:pt x="13" y="66"/>
                    <a:pt x="27" y="5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382C4891-30C6-4884-97C3-A44393E54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213" y="109538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4 h 80"/>
                <a:gd name="T30" fmla="*/ 44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4"/>
                  </a:cubicBezTo>
                  <a:cubicBezTo>
                    <a:pt x="79" y="74"/>
                    <a:pt x="53" y="48"/>
                    <a:pt x="44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45EDA511-1A5B-4EE4-BCE5-34139F430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613" y="6350"/>
              <a:ext cx="185738" cy="381000"/>
            </a:xfrm>
            <a:custGeom>
              <a:avLst/>
              <a:gdLst>
                <a:gd name="T0" fmla="*/ 34 w 54"/>
                <a:gd name="T1" fmla="*/ 5 h 111"/>
                <a:gd name="T2" fmla="*/ 30 w 54"/>
                <a:gd name="T3" fmla="*/ 0 h 111"/>
                <a:gd name="T4" fmla="*/ 0 w 54"/>
                <a:gd name="T5" fmla="*/ 11 h 111"/>
                <a:gd name="T6" fmla="*/ 0 w 54"/>
                <a:gd name="T7" fmla="*/ 16 h 111"/>
                <a:gd name="T8" fmla="*/ 21 w 54"/>
                <a:gd name="T9" fmla="*/ 12 h 111"/>
                <a:gd name="T10" fmla="*/ 21 w 54"/>
                <a:gd name="T11" fmla="*/ 98 h 111"/>
                <a:gd name="T12" fmla="*/ 6 w 54"/>
                <a:gd name="T13" fmla="*/ 106 h 111"/>
                <a:gd name="T14" fmla="*/ 1 w 54"/>
                <a:gd name="T15" fmla="*/ 106 h 111"/>
                <a:gd name="T16" fmla="*/ 1 w 54"/>
                <a:gd name="T17" fmla="*/ 111 h 111"/>
                <a:gd name="T18" fmla="*/ 27 w 54"/>
                <a:gd name="T19" fmla="*/ 111 h 111"/>
                <a:gd name="T20" fmla="*/ 54 w 54"/>
                <a:gd name="T21" fmla="*/ 111 h 111"/>
                <a:gd name="T22" fmla="*/ 54 w 54"/>
                <a:gd name="T23" fmla="*/ 106 h 111"/>
                <a:gd name="T24" fmla="*/ 49 w 54"/>
                <a:gd name="T25" fmla="*/ 106 h 111"/>
                <a:gd name="T26" fmla="*/ 34 w 54"/>
                <a:gd name="T27" fmla="*/ 98 h 111"/>
                <a:gd name="T28" fmla="*/ 34 w 54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19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1" y="12"/>
                  </a:cubicBezTo>
                  <a:lnTo>
                    <a:pt x="21" y="98"/>
                  </a:lnTo>
                  <a:cubicBezTo>
                    <a:pt x="21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6" y="111"/>
                    <a:pt x="21" y="111"/>
                    <a:pt x="27" y="111"/>
                  </a:cubicBezTo>
                  <a:cubicBezTo>
                    <a:pt x="34" y="111"/>
                    <a:pt x="49" y="111"/>
                    <a:pt x="54" y="111"/>
                  </a:cubicBezTo>
                  <a:lnTo>
                    <a:pt x="54" y="106"/>
                  </a:lnTo>
                  <a:lnTo>
                    <a:pt x="49" y="106"/>
                  </a:lnTo>
                  <a:cubicBezTo>
                    <a:pt x="34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8454E20B-91F0-47FF-B38B-759340FA0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963" y="6350"/>
              <a:ext cx="227013" cy="381000"/>
            </a:xfrm>
            <a:custGeom>
              <a:avLst/>
              <a:gdLst>
                <a:gd name="T0" fmla="*/ 13 w 66"/>
                <a:gd name="T1" fmla="*/ 98 h 111"/>
                <a:gd name="T2" fmla="*/ 30 w 66"/>
                <a:gd name="T3" fmla="*/ 81 h 111"/>
                <a:gd name="T4" fmla="*/ 66 w 66"/>
                <a:gd name="T5" fmla="*/ 33 h 111"/>
                <a:gd name="T6" fmla="*/ 31 w 66"/>
                <a:gd name="T7" fmla="*/ 0 h 111"/>
                <a:gd name="T8" fmla="*/ 0 w 66"/>
                <a:gd name="T9" fmla="*/ 31 h 111"/>
                <a:gd name="T10" fmla="*/ 9 w 66"/>
                <a:gd name="T11" fmla="*/ 40 h 111"/>
                <a:gd name="T12" fmla="*/ 17 w 66"/>
                <a:gd name="T13" fmla="*/ 31 h 111"/>
                <a:gd name="T14" fmla="*/ 8 w 66"/>
                <a:gd name="T15" fmla="*/ 22 h 111"/>
                <a:gd name="T16" fmla="*/ 6 w 66"/>
                <a:gd name="T17" fmla="*/ 23 h 111"/>
                <a:gd name="T18" fmla="*/ 29 w 66"/>
                <a:gd name="T19" fmla="*/ 6 h 111"/>
                <a:gd name="T20" fmla="*/ 51 w 66"/>
                <a:gd name="T21" fmla="*/ 33 h 111"/>
                <a:gd name="T22" fmla="*/ 34 w 66"/>
                <a:gd name="T23" fmla="*/ 69 h 111"/>
                <a:gd name="T24" fmla="*/ 2 w 66"/>
                <a:gd name="T25" fmla="*/ 105 h 111"/>
                <a:gd name="T26" fmla="*/ 0 w 66"/>
                <a:gd name="T27" fmla="*/ 111 h 111"/>
                <a:gd name="T28" fmla="*/ 61 w 66"/>
                <a:gd name="T29" fmla="*/ 111 h 111"/>
                <a:gd name="T30" fmla="*/ 66 w 66"/>
                <a:gd name="T31" fmla="*/ 82 h 111"/>
                <a:gd name="T32" fmla="*/ 62 w 66"/>
                <a:gd name="T33" fmla="*/ 82 h 111"/>
                <a:gd name="T34" fmla="*/ 58 w 66"/>
                <a:gd name="T35" fmla="*/ 97 h 111"/>
                <a:gd name="T36" fmla="*/ 42 w 66"/>
                <a:gd name="T37" fmla="*/ 98 h 111"/>
                <a:gd name="T38" fmla="*/ 13 w 66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1">
                  <a:moveTo>
                    <a:pt x="13" y="98"/>
                  </a:moveTo>
                  <a:lnTo>
                    <a:pt x="30" y="81"/>
                  </a:lnTo>
                  <a:cubicBezTo>
                    <a:pt x="56" y="58"/>
                    <a:pt x="66" y="49"/>
                    <a:pt x="66" y="33"/>
                  </a:cubicBezTo>
                  <a:cubicBezTo>
                    <a:pt x="66" y="14"/>
                    <a:pt x="51" y="0"/>
                    <a:pt x="31" y="0"/>
                  </a:cubicBezTo>
                  <a:cubicBezTo>
                    <a:pt x="12" y="0"/>
                    <a:pt x="0" y="16"/>
                    <a:pt x="0" y="31"/>
                  </a:cubicBezTo>
                  <a:cubicBezTo>
                    <a:pt x="0" y="40"/>
                    <a:pt x="8" y="40"/>
                    <a:pt x="9" y="40"/>
                  </a:cubicBezTo>
                  <a:cubicBezTo>
                    <a:pt x="11" y="40"/>
                    <a:pt x="17" y="38"/>
                    <a:pt x="17" y="31"/>
                  </a:cubicBezTo>
                  <a:cubicBezTo>
                    <a:pt x="17" y="27"/>
                    <a:pt x="14" y="22"/>
                    <a:pt x="8" y="22"/>
                  </a:cubicBezTo>
                  <a:cubicBezTo>
                    <a:pt x="7" y="22"/>
                    <a:pt x="7" y="22"/>
                    <a:pt x="6" y="23"/>
                  </a:cubicBezTo>
                  <a:cubicBezTo>
                    <a:pt x="10" y="12"/>
                    <a:pt x="19" y="6"/>
                    <a:pt x="29" y="6"/>
                  </a:cubicBezTo>
                  <a:cubicBezTo>
                    <a:pt x="44" y="6"/>
                    <a:pt x="51" y="19"/>
                    <a:pt x="51" y="33"/>
                  </a:cubicBezTo>
                  <a:cubicBezTo>
                    <a:pt x="51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1" y="111"/>
                  </a:lnTo>
                  <a:lnTo>
                    <a:pt x="66" y="82"/>
                  </a:lnTo>
                  <a:lnTo>
                    <a:pt x="62" y="82"/>
                  </a:lnTo>
                  <a:cubicBezTo>
                    <a:pt x="61" y="87"/>
                    <a:pt x="60" y="94"/>
                    <a:pt x="58" y="97"/>
                  </a:cubicBezTo>
                  <a:cubicBezTo>
                    <a:pt x="57" y="98"/>
                    <a:pt x="46" y="98"/>
                    <a:pt x="42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3353CD2A-18CC-4FBA-BA36-BB05F405FF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8775" y="6350"/>
              <a:ext cx="236538" cy="393700"/>
            </a:xfrm>
            <a:custGeom>
              <a:avLst/>
              <a:gdLst>
                <a:gd name="T0" fmla="*/ 20 w 69"/>
                <a:gd name="T1" fmla="*/ 35 h 115"/>
                <a:gd name="T2" fmla="*/ 12 w 69"/>
                <a:gd name="T3" fmla="*/ 22 h 115"/>
                <a:gd name="T4" fmla="*/ 35 w 69"/>
                <a:gd name="T5" fmla="*/ 5 h 115"/>
                <a:gd name="T6" fmla="*/ 57 w 69"/>
                <a:gd name="T7" fmla="*/ 25 h 115"/>
                <a:gd name="T8" fmla="*/ 41 w 69"/>
                <a:gd name="T9" fmla="*/ 48 h 115"/>
                <a:gd name="T10" fmla="*/ 20 w 69"/>
                <a:gd name="T11" fmla="*/ 35 h 115"/>
                <a:gd name="T12" fmla="*/ 45 w 69"/>
                <a:gd name="T13" fmla="*/ 51 h 115"/>
                <a:gd name="T14" fmla="*/ 65 w 69"/>
                <a:gd name="T15" fmla="*/ 25 h 115"/>
                <a:gd name="T16" fmla="*/ 35 w 69"/>
                <a:gd name="T17" fmla="*/ 0 h 115"/>
                <a:gd name="T18" fmla="*/ 5 w 69"/>
                <a:gd name="T19" fmla="*/ 28 h 115"/>
                <a:gd name="T20" fmla="*/ 12 w 69"/>
                <a:gd name="T21" fmla="*/ 46 h 115"/>
                <a:gd name="T22" fmla="*/ 24 w 69"/>
                <a:gd name="T23" fmla="*/ 55 h 115"/>
                <a:gd name="T24" fmla="*/ 0 w 69"/>
                <a:gd name="T25" fmla="*/ 86 h 115"/>
                <a:gd name="T26" fmla="*/ 35 w 69"/>
                <a:gd name="T27" fmla="*/ 115 h 115"/>
                <a:gd name="T28" fmla="*/ 69 w 69"/>
                <a:gd name="T29" fmla="*/ 83 h 115"/>
                <a:gd name="T30" fmla="*/ 61 w 69"/>
                <a:gd name="T31" fmla="*/ 63 h 115"/>
                <a:gd name="T32" fmla="*/ 45 w 69"/>
                <a:gd name="T33" fmla="*/ 51 h 115"/>
                <a:gd name="T34" fmla="*/ 28 w 69"/>
                <a:gd name="T35" fmla="*/ 58 h 115"/>
                <a:gd name="T36" fmla="*/ 48 w 69"/>
                <a:gd name="T37" fmla="*/ 71 h 115"/>
                <a:gd name="T38" fmla="*/ 61 w 69"/>
                <a:gd name="T39" fmla="*/ 89 h 115"/>
                <a:gd name="T40" fmla="*/ 35 w 69"/>
                <a:gd name="T41" fmla="*/ 110 h 115"/>
                <a:gd name="T42" fmla="*/ 8 w 69"/>
                <a:gd name="T43" fmla="*/ 86 h 115"/>
                <a:gd name="T44" fmla="*/ 28 w 69"/>
                <a:gd name="T45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15">
                  <a:moveTo>
                    <a:pt x="20" y="35"/>
                  </a:moveTo>
                  <a:cubicBezTo>
                    <a:pt x="13" y="30"/>
                    <a:pt x="12" y="25"/>
                    <a:pt x="12" y="22"/>
                  </a:cubicBezTo>
                  <a:cubicBezTo>
                    <a:pt x="12" y="12"/>
                    <a:pt x="23" y="5"/>
                    <a:pt x="35" y="5"/>
                  </a:cubicBezTo>
                  <a:cubicBezTo>
                    <a:pt x="47" y="5"/>
                    <a:pt x="57" y="13"/>
                    <a:pt x="57" y="25"/>
                  </a:cubicBezTo>
                  <a:cubicBezTo>
                    <a:pt x="57" y="35"/>
                    <a:pt x="51" y="43"/>
                    <a:pt x="41" y="48"/>
                  </a:cubicBezTo>
                  <a:lnTo>
                    <a:pt x="20" y="35"/>
                  </a:lnTo>
                  <a:close/>
                  <a:moveTo>
                    <a:pt x="45" y="51"/>
                  </a:moveTo>
                  <a:cubicBezTo>
                    <a:pt x="56" y="45"/>
                    <a:pt x="65" y="36"/>
                    <a:pt x="65" y="25"/>
                  </a:cubicBezTo>
                  <a:cubicBezTo>
                    <a:pt x="65" y="10"/>
                    <a:pt x="50" y="0"/>
                    <a:pt x="35" y="0"/>
                  </a:cubicBezTo>
                  <a:cubicBezTo>
                    <a:pt x="18" y="0"/>
                    <a:pt x="5" y="13"/>
                    <a:pt x="5" y="28"/>
                  </a:cubicBezTo>
                  <a:cubicBezTo>
                    <a:pt x="5" y="31"/>
                    <a:pt x="5" y="39"/>
                    <a:pt x="12" y="46"/>
                  </a:cubicBezTo>
                  <a:cubicBezTo>
                    <a:pt x="14" y="48"/>
                    <a:pt x="20" y="53"/>
                    <a:pt x="24" y="55"/>
                  </a:cubicBezTo>
                  <a:cubicBezTo>
                    <a:pt x="14" y="60"/>
                    <a:pt x="0" y="70"/>
                    <a:pt x="0" y="86"/>
                  </a:cubicBezTo>
                  <a:cubicBezTo>
                    <a:pt x="0" y="104"/>
                    <a:pt x="17" y="115"/>
                    <a:pt x="35" y="115"/>
                  </a:cubicBezTo>
                  <a:cubicBezTo>
                    <a:pt x="53" y="115"/>
                    <a:pt x="69" y="101"/>
                    <a:pt x="69" y="83"/>
                  </a:cubicBezTo>
                  <a:cubicBezTo>
                    <a:pt x="69" y="77"/>
                    <a:pt x="67" y="70"/>
                    <a:pt x="61" y="63"/>
                  </a:cubicBezTo>
                  <a:cubicBezTo>
                    <a:pt x="58" y="59"/>
                    <a:pt x="55" y="58"/>
                    <a:pt x="45" y="51"/>
                  </a:cubicBezTo>
                  <a:close/>
                  <a:moveTo>
                    <a:pt x="28" y="58"/>
                  </a:moveTo>
                  <a:lnTo>
                    <a:pt x="48" y="71"/>
                  </a:lnTo>
                  <a:cubicBezTo>
                    <a:pt x="53" y="74"/>
                    <a:pt x="61" y="79"/>
                    <a:pt x="61" y="89"/>
                  </a:cubicBezTo>
                  <a:cubicBezTo>
                    <a:pt x="61" y="101"/>
                    <a:pt x="48" y="110"/>
                    <a:pt x="35" y="110"/>
                  </a:cubicBezTo>
                  <a:cubicBezTo>
                    <a:pt x="20" y="110"/>
                    <a:pt x="8" y="100"/>
                    <a:pt x="8" y="86"/>
                  </a:cubicBezTo>
                  <a:cubicBezTo>
                    <a:pt x="8" y="76"/>
                    <a:pt x="14" y="66"/>
                    <a:pt x="28" y="5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B34E0E9C-1D3A-42CC-BC58-B4CC7773B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8" y="852488"/>
              <a:ext cx="479425" cy="387350"/>
            </a:xfrm>
            <a:custGeom>
              <a:avLst/>
              <a:gdLst>
                <a:gd name="T0" fmla="*/ 120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90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20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20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8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90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20" y="102"/>
                    <a:pt x="17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20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8BCBA3A1-62FE-4EF7-80CB-72C341B91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425" y="1150938"/>
              <a:ext cx="177800" cy="252413"/>
            </a:xfrm>
            <a:custGeom>
              <a:avLst/>
              <a:gdLst>
                <a:gd name="T0" fmla="*/ 52 w 52"/>
                <a:gd name="T1" fmla="*/ 3 h 74"/>
                <a:gd name="T2" fmla="*/ 52 w 52"/>
                <a:gd name="T3" fmla="*/ 1 h 74"/>
                <a:gd name="T4" fmla="*/ 51 w 52"/>
                <a:gd name="T5" fmla="*/ 0 h 74"/>
                <a:gd name="T6" fmla="*/ 42 w 52"/>
                <a:gd name="T7" fmla="*/ 7 h 74"/>
                <a:gd name="T8" fmla="*/ 30 w 52"/>
                <a:gd name="T9" fmla="*/ 0 h 74"/>
                <a:gd name="T10" fmla="*/ 0 w 52"/>
                <a:gd name="T11" fmla="*/ 33 h 74"/>
                <a:gd name="T12" fmla="*/ 18 w 52"/>
                <a:gd name="T13" fmla="*/ 52 h 74"/>
                <a:gd name="T14" fmla="*/ 32 w 52"/>
                <a:gd name="T15" fmla="*/ 46 h 74"/>
                <a:gd name="T16" fmla="*/ 28 w 52"/>
                <a:gd name="T17" fmla="*/ 63 h 74"/>
                <a:gd name="T18" fmla="*/ 19 w 52"/>
                <a:gd name="T19" fmla="*/ 69 h 74"/>
                <a:gd name="T20" fmla="*/ 16 w 52"/>
                <a:gd name="T21" fmla="*/ 72 h 74"/>
                <a:gd name="T22" fmla="*/ 18 w 52"/>
                <a:gd name="T23" fmla="*/ 74 h 74"/>
                <a:gd name="T24" fmla="*/ 30 w 52"/>
                <a:gd name="T25" fmla="*/ 73 h 74"/>
                <a:gd name="T26" fmla="*/ 42 w 52"/>
                <a:gd name="T27" fmla="*/ 74 h 74"/>
                <a:gd name="T28" fmla="*/ 45 w 52"/>
                <a:gd name="T29" fmla="*/ 71 h 74"/>
                <a:gd name="T30" fmla="*/ 42 w 52"/>
                <a:gd name="T31" fmla="*/ 69 h 74"/>
                <a:gd name="T32" fmla="*/ 36 w 52"/>
                <a:gd name="T33" fmla="*/ 68 h 74"/>
                <a:gd name="T34" fmla="*/ 36 w 52"/>
                <a:gd name="T35" fmla="*/ 65 h 74"/>
                <a:gd name="T36" fmla="*/ 52 w 52"/>
                <a:gd name="T37" fmla="*/ 3 h 74"/>
                <a:gd name="T38" fmla="*/ 35 w 52"/>
                <a:gd name="T39" fmla="*/ 36 h 74"/>
                <a:gd name="T40" fmla="*/ 32 w 52"/>
                <a:gd name="T41" fmla="*/ 40 h 74"/>
                <a:gd name="T42" fmla="*/ 18 w 52"/>
                <a:gd name="T43" fmla="*/ 49 h 74"/>
                <a:gd name="T44" fmla="*/ 9 w 52"/>
                <a:gd name="T45" fmla="*/ 38 h 74"/>
                <a:gd name="T46" fmla="*/ 15 w 52"/>
                <a:gd name="T47" fmla="*/ 14 h 74"/>
                <a:gd name="T48" fmla="*/ 30 w 52"/>
                <a:gd name="T49" fmla="*/ 3 h 74"/>
                <a:gd name="T50" fmla="*/ 40 w 52"/>
                <a:gd name="T51" fmla="*/ 13 h 74"/>
                <a:gd name="T52" fmla="*/ 40 w 52"/>
                <a:gd name="T53" fmla="*/ 15 h 74"/>
                <a:gd name="T54" fmla="*/ 35 w 52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4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50" y="0"/>
                    <a:pt x="45" y="4"/>
                    <a:pt x="42" y="7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4" y="52"/>
                    <a:pt x="30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4"/>
                    <a:pt x="18" y="74"/>
                  </a:cubicBezTo>
                  <a:cubicBezTo>
                    <a:pt x="22" y="74"/>
                    <a:pt x="26" y="73"/>
                    <a:pt x="30" y="73"/>
                  </a:cubicBezTo>
                  <a:cubicBezTo>
                    <a:pt x="34" y="73"/>
                    <a:pt x="39" y="74"/>
                    <a:pt x="42" y="74"/>
                  </a:cubicBezTo>
                  <a:cubicBezTo>
                    <a:pt x="43" y="74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5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2" y="40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4" y="49"/>
                    <a:pt x="9" y="46"/>
                    <a:pt x="9" y="38"/>
                  </a:cubicBezTo>
                  <a:cubicBezTo>
                    <a:pt x="9" y="31"/>
                    <a:pt x="13" y="19"/>
                    <a:pt x="15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C47B25C0-542E-4A0C-AB49-9B496B873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8" y="1192213"/>
              <a:ext cx="141288" cy="190500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6 w 41"/>
                <a:gd name="T5" fmla="*/ 47 h 56"/>
                <a:gd name="T6" fmla="*/ 27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20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10 w 41"/>
                <a:gd name="T21" fmla="*/ 15 h 56"/>
                <a:gd name="T22" fmla="*/ 5 w 41"/>
                <a:gd name="T23" fmla="*/ 10 h 56"/>
                <a:gd name="T24" fmla="*/ 18 w 41"/>
                <a:gd name="T25" fmla="*/ 4 h 56"/>
                <a:gd name="T26" fmla="*/ 33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9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8" y="41"/>
                    <a:pt x="37" y="46"/>
                    <a:pt x="36" y="47"/>
                  </a:cubicBezTo>
                  <a:cubicBezTo>
                    <a:pt x="35" y="48"/>
                    <a:pt x="28" y="48"/>
                    <a:pt x="27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20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4" y="20"/>
                    <a:pt x="5" y="20"/>
                  </a:cubicBezTo>
                  <a:cubicBezTo>
                    <a:pt x="7" y="20"/>
                    <a:pt x="10" y="19"/>
                    <a:pt x="10" y="15"/>
                  </a:cubicBezTo>
                  <a:cubicBezTo>
                    <a:pt x="10" y="12"/>
                    <a:pt x="8" y="10"/>
                    <a:pt x="5" y="10"/>
                  </a:cubicBezTo>
                  <a:cubicBezTo>
                    <a:pt x="7" y="6"/>
                    <a:pt x="12" y="4"/>
                    <a:pt x="18" y="4"/>
                  </a:cubicBezTo>
                  <a:cubicBezTo>
                    <a:pt x="26" y="4"/>
                    <a:pt x="33" y="9"/>
                    <a:pt x="33" y="17"/>
                  </a:cubicBezTo>
                  <a:cubicBezTo>
                    <a:pt x="33" y="24"/>
                    <a:pt x="28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9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6B773FA4-6801-408A-88D3-B5154E0D8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363" y="962025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4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6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4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5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80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2" y="6"/>
                  </a:cubicBezTo>
                  <a:lnTo>
                    <a:pt x="36" y="40"/>
                  </a:lnTo>
                  <a:lnTo>
                    <a:pt x="2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80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9" y="6"/>
                    <a:pt x="80" y="5"/>
                  </a:cubicBezTo>
                  <a:cubicBezTo>
                    <a:pt x="80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6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297EBB29-DB63-452A-9B19-44814853A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8775" y="852488"/>
              <a:ext cx="479425" cy="387350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1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7112DA0A-0A7D-4065-90BF-6A59D59736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0575" y="1150938"/>
              <a:ext cx="222250" cy="252413"/>
            </a:xfrm>
            <a:custGeom>
              <a:avLst/>
              <a:gdLst>
                <a:gd name="T0" fmla="*/ 9 w 65"/>
                <a:gd name="T1" fmla="*/ 65 h 74"/>
                <a:gd name="T2" fmla="*/ 3 w 65"/>
                <a:gd name="T3" fmla="*/ 69 h 74"/>
                <a:gd name="T4" fmla="*/ 0 w 65"/>
                <a:gd name="T5" fmla="*/ 72 h 74"/>
                <a:gd name="T6" fmla="*/ 2 w 65"/>
                <a:gd name="T7" fmla="*/ 74 h 74"/>
                <a:gd name="T8" fmla="*/ 12 w 65"/>
                <a:gd name="T9" fmla="*/ 73 h 74"/>
                <a:gd name="T10" fmla="*/ 24 w 65"/>
                <a:gd name="T11" fmla="*/ 74 h 74"/>
                <a:gd name="T12" fmla="*/ 26 w 65"/>
                <a:gd name="T13" fmla="*/ 71 h 74"/>
                <a:gd name="T14" fmla="*/ 23 w 65"/>
                <a:gd name="T15" fmla="*/ 69 h 74"/>
                <a:gd name="T16" fmla="*/ 18 w 65"/>
                <a:gd name="T17" fmla="*/ 68 h 74"/>
                <a:gd name="T18" fmla="*/ 19 w 65"/>
                <a:gd name="T19" fmla="*/ 63 h 74"/>
                <a:gd name="T20" fmla="*/ 23 w 65"/>
                <a:gd name="T21" fmla="*/ 45 h 74"/>
                <a:gd name="T22" fmla="*/ 35 w 65"/>
                <a:gd name="T23" fmla="*/ 52 h 74"/>
                <a:gd name="T24" fmla="*/ 65 w 65"/>
                <a:gd name="T25" fmla="*/ 19 h 74"/>
                <a:gd name="T26" fmla="*/ 48 w 65"/>
                <a:gd name="T27" fmla="*/ 0 h 74"/>
                <a:gd name="T28" fmla="*/ 31 w 65"/>
                <a:gd name="T29" fmla="*/ 8 h 74"/>
                <a:gd name="T30" fmla="*/ 19 w 65"/>
                <a:gd name="T31" fmla="*/ 0 h 74"/>
                <a:gd name="T32" fmla="*/ 10 w 65"/>
                <a:gd name="T33" fmla="*/ 6 h 74"/>
                <a:gd name="T34" fmla="*/ 6 w 65"/>
                <a:gd name="T35" fmla="*/ 18 h 74"/>
                <a:gd name="T36" fmla="*/ 8 w 65"/>
                <a:gd name="T37" fmla="*/ 19 h 74"/>
                <a:gd name="T38" fmla="*/ 10 w 65"/>
                <a:gd name="T39" fmla="*/ 16 h 74"/>
                <a:gd name="T40" fmla="*/ 19 w 65"/>
                <a:gd name="T41" fmla="*/ 3 h 74"/>
                <a:gd name="T42" fmla="*/ 23 w 65"/>
                <a:gd name="T43" fmla="*/ 9 h 74"/>
                <a:gd name="T44" fmla="*/ 22 w 65"/>
                <a:gd name="T45" fmla="*/ 12 h 74"/>
                <a:gd name="T46" fmla="*/ 9 w 65"/>
                <a:gd name="T47" fmla="*/ 65 h 74"/>
                <a:gd name="T48" fmla="*/ 31 w 65"/>
                <a:gd name="T49" fmla="*/ 14 h 74"/>
                <a:gd name="T50" fmla="*/ 47 w 65"/>
                <a:gd name="T51" fmla="*/ 3 h 74"/>
                <a:gd name="T52" fmla="*/ 56 w 65"/>
                <a:gd name="T53" fmla="*/ 14 h 74"/>
                <a:gd name="T54" fmla="*/ 50 w 65"/>
                <a:gd name="T55" fmla="*/ 38 h 74"/>
                <a:gd name="T56" fmla="*/ 35 w 65"/>
                <a:gd name="T57" fmla="*/ 49 h 74"/>
                <a:gd name="T58" fmla="*/ 25 w 65"/>
                <a:gd name="T59" fmla="*/ 39 h 74"/>
                <a:gd name="T60" fmla="*/ 25 w 65"/>
                <a:gd name="T61" fmla="*/ 37 h 74"/>
                <a:gd name="T62" fmla="*/ 31 w 65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4">
                  <a:moveTo>
                    <a:pt x="9" y="65"/>
                  </a:moveTo>
                  <a:cubicBezTo>
                    <a:pt x="8" y="68"/>
                    <a:pt x="8" y="69"/>
                    <a:pt x="3" y="69"/>
                  </a:cubicBezTo>
                  <a:cubicBezTo>
                    <a:pt x="2" y="69"/>
                    <a:pt x="0" y="69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5" y="74"/>
                    <a:pt x="9" y="73"/>
                    <a:pt x="12" y="73"/>
                  </a:cubicBezTo>
                  <a:cubicBezTo>
                    <a:pt x="16" y="73"/>
                    <a:pt x="20" y="74"/>
                    <a:pt x="24" y="74"/>
                  </a:cubicBezTo>
                  <a:cubicBezTo>
                    <a:pt x="25" y="74"/>
                    <a:pt x="26" y="73"/>
                    <a:pt x="26" y="71"/>
                  </a:cubicBezTo>
                  <a:cubicBezTo>
                    <a:pt x="26" y="69"/>
                    <a:pt x="25" y="69"/>
                    <a:pt x="23" y="69"/>
                  </a:cubicBezTo>
                  <a:cubicBezTo>
                    <a:pt x="21" y="69"/>
                    <a:pt x="18" y="69"/>
                    <a:pt x="18" y="68"/>
                  </a:cubicBezTo>
                  <a:cubicBezTo>
                    <a:pt x="18" y="67"/>
                    <a:pt x="18" y="64"/>
                    <a:pt x="19" y="63"/>
                  </a:cubicBezTo>
                  <a:cubicBezTo>
                    <a:pt x="20" y="56"/>
                    <a:pt x="22" y="50"/>
                    <a:pt x="23" y="45"/>
                  </a:cubicBezTo>
                  <a:cubicBezTo>
                    <a:pt x="25" y="48"/>
                    <a:pt x="28" y="52"/>
                    <a:pt x="35" y="52"/>
                  </a:cubicBezTo>
                  <a:cubicBezTo>
                    <a:pt x="49" y="52"/>
                    <a:pt x="65" y="36"/>
                    <a:pt x="65" y="19"/>
                  </a:cubicBezTo>
                  <a:cubicBezTo>
                    <a:pt x="65" y="6"/>
                    <a:pt x="56" y="0"/>
                    <a:pt x="48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3" y="0"/>
                    <a:pt x="19" y="0"/>
                  </a:cubicBezTo>
                  <a:cubicBezTo>
                    <a:pt x="15" y="0"/>
                    <a:pt x="12" y="3"/>
                    <a:pt x="10" y="6"/>
                  </a:cubicBezTo>
                  <a:cubicBezTo>
                    <a:pt x="8" y="10"/>
                    <a:pt x="6" y="17"/>
                    <a:pt x="6" y="18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2" y="9"/>
                    <a:pt x="14" y="3"/>
                    <a:pt x="19" y="3"/>
                  </a:cubicBezTo>
                  <a:cubicBezTo>
                    <a:pt x="22" y="3"/>
                    <a:pt x="23" y="6"/>
                    <a:pt x="23" y="9"/>
                  </a:cubicBezTo>
                  <a:cubicBezTo>
                    <a:pt x="23" y="10"/>
                    <a:pt x="22" y="11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8" y="5"/>
                    <a:pt x="43" y="3"/>
                    <a:pt x="47" y="3"/>
                  </a:cubicBezTo>
                  <a:cubicBezTo>
                    <a:pt x="52" y="3"/>
                    <a:pt x="56" y="6"/>
                    <a:pt x="56" y="14"/>
                  </a:cubicBezTo>
                  <a:cubicBezTo>
                    <a:pt x="56" y="19"/>
                    <a:pt x="53" y="31"/>
                    <a:pt x="50" y="38"/>
                  </a:cubicBezTo>
                  <a:cubicBezTo>
                    <a:pt x="47" y="43"/>
                    <a:pt x="41" y="49"/>
                    <a:pt x="35" y="49"/>
                  </a:cubicBezTo>
                  <a:cubicBezTo>
                    <a:pt x="27" y="49"/>
                    <a:pt x="25" y="40"/>
                    <a:pt x="25" y="39"/>
                  </a:cubicBezTo>
                  <a:cubicBezTo>
                    <a:pt x="25" y="38"/>
                    <a:pt x="25" y="38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135E5BD8-8B4E-468E-B4A8-F372C9A66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925" y="1192213"/>
              <a:ext cx="139700" cy="190500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5 w 41"/>
                <a:gd name="T5" fmla="*/ 47 h 56"/>
                <a:gd name="T6" fmla="*/ 27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10 w 41"/>
                <a:gd name="T21" fmla="*/ 15 h 56"/>
                <a:gd name="T22" fmla="*/ 5 w 41"/>
                <a:gd name="T23" fmla="*/ 10 h 56"/>
                <a:gd name="T24" fmla="*/ 18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9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8" y="41"/>
                    <a:pt x="37" y="46"/>
                    <a:pt x="35" y="47"/>
                  </a:cubicBezTo>
                  <a:cubicBezTo>
                    <a:pt x="35" y="48"/>
                    <a:pt x="28" y="48"/>
                    <a:pt x="27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4" y="20"/>
                    <a:pt x="5" y="20"/>
                  </a:cubicBezTo>
                  <a:cubicBezTo>
                    <a:pt x="7" y="20"/>
                    <a:pt x="10" y="19"/>
                    <a:pt x="10" y="15"/>
                  </a:cubicBezTo>
                  <a:cubicBezTo>
                    <a:pt x="10" y="12"/>
                    <a:pt x="8" y="10"/>
                    <a:pt x="5" y="10"/>
                  </a:cubicBezTo>
                  <a:cubicBezTo>
                    <a:pt x="7" y="6"/>
                    <a:pt x="12" y="4"/>
                    <a:pt x="18" y="4"/>
                  </a:cubicBezTo>
                  <a:cubicBezTo>
                    <a:pt x="26" y="4"/>
                    <a:pt x="32" y="9"/>
                    <a:pt x="32" y="17"/>
                  </a:cubicBezTo>
                  <a:cubicBezTo>
                    <a:pt x="32" y="24"/>
                    <a:pt x="28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9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F9B04167-869A-4B39-9EB7-279952C7E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1030288"/>
              <a:ext cx="376238" cy="1333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3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3 h 39"/>
                <a:gd name="T10" fmla="*/ 5 w 110"/>
                <a:gd name="T11" fmla="*/ 7 h 39"/>
                <a:gd name="T12" fmla="*/ 104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4 w 110"/>
                <a:gd name="T19" fmla="*/ 32 h 39"/>
                <a:gd name="T20" fmla="*/ 5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3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4" y="32"/>
                  </a:cubicBezTo>
                  <a:lnTo>
                    <a:pt x="5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382A0D5D-B9E8-4BF1-9411-78B16AD087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0575" y="862013"/>
              <a:ext cx="236538" cy="390525"/>
            </a:xfrm>
            <a:custGeom>
              <a:avLst/>
              <a:gdLst>
                <a:gd name="T0" fmla="*/ 15 w 69"/>
                <a:gd name="T1" fmla="*/ 56 h 114"/>
                <a:gd name="T2" fmla="*/ 15 w 69"/>
                <a:gd name="T3" fmla="*/ 52 h 114"/>
                <a:gd name="T4" fmla="*/ 44 w 69"/>
                <a:gd name="T5" fmla="*/ 4 h 114"/>
                <a:gd name="T6" fmla="*/ 59 w 69"/>
                <a:gd name="T7" fmla="*/ 10 h 114"/>
                <a:gd name="T8" fmla="*/ 50 w 69"/>
                <a:gd name="T9" fmla="*/ 18 h 114"/>
                <a:gd name="T10" fmla="*/ 57 w 69"/>
                <a:gd name="T11" fmla="*/ 25 h 114"/>
                <a:gd name="T12" fmla="*/ 65 w 69"/>
                <a:gd name="T13" fmla="*/ 17 h 114"/>
                <a:gd name="T14" fmla="*/ 44 w 69"/>
                <a:gd name="T15" fmla="*/ 0 h 114"/>
                <a:gd name="T16" fmla="*/ 0 w 69"/>
                <a:gd name="T17" fmla="*/ 58 h 114"/>
                <a:gd name="T18" fmla="*/ 35 w 69"/>
                <a:gd name="T19" fmla="*/ 114 h 114"/>
                <a:gd name="T20" fmla="*/ 69 w 69"/>
                <a:gd name="T21" fmla="*/ 76 h 114"/>
                <a:gd name="T22" fmla="*/ 36 w 69"/>
                <a:gd name="T23" fmla="*/ 39 h 114"/>
                <a:gd name="T24" fmla="*/ 15 w 69"/>
                <a:gd name="T25" fmla="*/ 56 h 114"/>
                <a:gd name="T26" fmla="*/ 35 w 69"/>
                <a:gd name="T27" fmla="*/ 109 h 114"/>
                <a:gd name="T28" fmla="*/ 18 w 69"/>
                <a:gd name="T29" fmla="*/ 97 h 114"/>
                <a:gd name="T30" fmla="*/ 15 w 69"/>
                <a:gd name="T31" fmla="*/ 73 h 114"/>
                <a:gd name="T32" fmla="*/ 36 w 69"/>
                <a:gd name="T33" fmla="*/ 43 h 114"/>
                <a:gd name="T34" fmla="*/ 51 w 69"/>
                <a:gd name="T35" fmla="*/ 53 h 114"/>
                <a:gd name="T36" fmla="*/ 54 w 69"/>
                <a:gd name="T37" fmla="*/ 76 h 114"/>
                <a:gd name="T38" fmla="*/ 51 w 69"/>
                <a:gd name="T39" fmla="*/ 98 h 114"/>
                <a:gd name="T40" fmla="*/ 35 w 69"/>
                <a:gd name="T41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14">
                  <a:moveTo>
                    <a:pt x="15" y="56"/>
                  </a:moveTo>
                  <a:lnTo>
                    <a:pt x="15" y="52"/>
                  </a:lnTo>
                  <a:cubicBezTo>
                    <a:pt x="15" y="10"/>
                    <a:pt x="36" y="4"/>
                    <a:pt x="44" y="4"/>
                  </a:cubicBezTo>
                  <a:cubicBezTo>
                    <a:pt x="48" y="4"/>
                    <a:pt x="55" y="5"/>
                    <a:pt x="59" y="10"/>
                  </a:cubicBezTo>
                  <a:cubicBezTo>
                    <a:pt x="56" y="10"/>
                    <a:pt x="50" y="10"/>
                    <a:pt x="50" y="18"/>
                  </a:cubicBezTo>
                  <a:cubicBezTo>
                    <a:pt x="50" y="23"/>
                    <a:pt x="54" y="25"/>
                    <a:pt x="57" y="25"/>
                  </a:cubicBezTo>
                  <a:cubicBezTo>
                    <a:pt x="60" y="25"/>
                    <a:pt x="65" y="24"/>
                    <a:pt x="65" y="17"/>
                  </a:cubicBezTo>
                  <a:cubicBezTo>
                    <a:pt x="65" y="7"/>
                    <a:pt x="58" y="0"/>
                    <a:pt x="44" y="0"/>
                  </a:cubicBezTo>
                  <a:cubicBezTo>
                    <a:pt x="23" y="0"/>
                    <a:pt x="0" y="21"/>
                    <a:pt x="0" y="58"/>
                  </a:cubicBezTo>
                  <a:cubicBezTo>
                    <a:pt x="0" y="102"/>
                    <a:pt x="19" y="114"/>
                    <a:pt x="35" y="114"/>
                  </a:cubicBezTo>
                  <a:cubicBezTo>
                    <a:pt x="53" y="114"/>
                    <a:pt x="69" y="98"/>
                    <a:pt x="69" y="76"/>
                  </a:cubicBezTo>
                  <a:cubicBezTo>
                    <a:pt x="69" y="55"/>
                    <a:pt x="54" y="39"/>
                    <a:pt x="36" y="39"/>
                  </a:cubicBezTo>
                  <a:cubicBezTo>
                    <a:pt x="25" y="39"/>
                    <a:pt x="18" y="48"/>
                    <a:pt x="15" y="56"/>
                  </a:cubicBezTo>
                  <a:close/>
                  <a:moveTo>
                    <a:pt x="35" y="109"/>
                  </a:moveTo>
                  <a:cubicBezTo>
                    <a:pt x="24" y="109"/>
                    <a:pt x="19" y="99"/>
                    <a:pt x="18" y="97"/>
                  </a:cubicBezTo>
                  <a:cubicBezTo>
                    <a:pt x="15" y="89"/>
                    <a:pt x="15" y="76"/>
                    <a:pt x="15" y="73"/>
                  </a:cubicBezTo>
                  <a:cubicBezTo>
                    <a:pt x="15" y="60"/>
                    <a:pt x="21" y="43"/>
                    <a:pt x="36" y="43"/>
                  </a:cubicBezTo>
                  <a:cubicBezTo>
                    <a:pt x="38" y="43"/>
                    <a:pt x="46" y="43"/>
                    <a:pt x="51" y="53"/>
                  </a:cubicBezTo>
                  <a:cubicBezTo>
                    <a:pt x="54" y="59"/>
                    <a:pt x="54" y="68"/>
                    <a:pt x="54" y="76"/>
                  </a:cubicBezTo>
                  <a:cubicBezTo>
                    <a:pt x="54" y="84"/>
                    <a:pt x="54" y="92"/>
                    <a:pt x="51" y="98"/>
                  </a:cubicBezTo>
                  <a:cubicBezTo>
                    <a:pt x="46" y="108"/>
                    <a:pt x="39" y="109"/>
                    <a:pt x="35" y="10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61198DA1-B488-473E-B0F4-D98DFF26E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6800" y="855663"/>
              <a:ext cx="250825" cy="384175"/>
            </a:xfrm>
            <a:custGeom>
              <a:avLst/>
              <a:gdLst>
                <a:gd name="T0" fmla="*/ 44 w 73"/>
                <a:gd name="T1" fmla="*/ 85 h 112"/>
                <a:gd name="T2" fmla="*/ 44 w 73"/>
                <a:gd name="T3" fmla="*/ 99 h 112"/>
                <a:gd name="T4" fmla="*/ 31 w 73"/>
                <a:gd name="T5" fmla="*/ 107 h 112"/>
                <a:gd name="T6" fmla="*/ 28 w 73"/>
                <a:gd name="T7" fmla="*/ 107 h 112"/>
                <a:gd name="T8" fmla="*/ 28 w 73"/>
                <a:gd name="T9" fmla="*/ 112 h 112"/>
                <a:gd name="T10" fmla="*/ 50 w 73"/>
                <a:gd name="T11" fmla="*/ 112 h 112"/>
                <a:gd name="T12" fmla="*/ 73 w 73"/>
                <a:gd name="T13" fmla="*/ 112 h 112"/>
                <a:gd name="T14" fmla="*/ 73 w 73"/>
                <a:gd name="T15" fmla="*/ 107 h 112"/>
                <a:gd name="T16" fmla="*/ 69 w 73"/>
                <a:gd name="T17" fmla="*/ 107 h 112"/>
                <a:gd name="T18" fmla="*/ 57 w 73"/>
                <a:gd name="T19" fmla="*/ 99 h 112"/>
                <a:gd name="T20" fmla="*/ 57 w 73"/>
                <a:gd name="T21" fmla="*/ 85 h 112"/>
                <a:gd name="T22" fmla="*/ 73 w 73"/>
                <a:gd name="T23" fmla="*/ 85 h 112"/>
                <a:gd name="T24" fmla="*/ 73 w 73"/>
                <a:gd name="T25" fmla="*/ 80 h 112"/>
                <a:gd name="T26" fmla="*/ 57 w 73"/>
                <a:gd name="T27" fmla="*/ 80 h 112"/>
                <a:gd name="T28" fmla="*/ 57 w 73"/>
                <a:gd name="T29" fmla="*/ 4 h 112"/>
                <a:gd name="T30" fmla="*/ 54 w 73"/>
                <a:gd name="T31" fmla="*/ 0 h 112"/>
                <a:gd name="T32" fmla="*/ 51 w 73"/>
                <a:gd name="T33" fmla="*/ 2 h 112"/>
                <a:gd name="T34" fmla="*/ 0 w 73"/>
                <a:gd name="T35" fmla="*/ 80 h 112"/>
                <a:gd name="T36" fmla="*/ 0 w 73"/>
                <a:gd name="T37" fmla="*/ 85 h 112"/>
                <a:gd name="T38" fmla="*/ 44 w 73"/>
                <a:gd name="T39" fmla="*/ 85 h 112"/>
                <a:gd name="T40" fmla="*/ 45 w 73"/>
                <a:gd name="T41" fmla="*/ 80 h 112"/>
                <a:gd name="T42" fmla="*/ 4 w 73"/>
                <a:gd name="T43" fmla="*/ 80 h 112"/>
                <a:gd name="T44" fmla="*/ 45 w 73"/>
                <a:gd name="T45" fmla="*/ 18 h 112"/>
                <a:gd name="T46" fmla="*/ 45 w 73"/>
                <a:gd name="T47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3" h="112">
                  <a:moveTo>
                    <a:pt x="44" y="85"/>
                  </a:moveTo>
                  <a:lnTo>
                    <a:pt x="44" y="99"/>
                  </a:lnTo>
                  <a:cubicBezTo>
                    <a:pt x="44" y="105"/>
                    <a:pt x="43" y="107"/>
                    <a:pt x="31" y="107"/>
                  </a:cubicBezTo>
                  <a:lnTo>
                    <a:pt x="28" y="107"/>
                  </a:lnTo>
                  <a:lnTo>
                    <a:pt x="28" y="112"/>
                  </a:lnTo>
                  <a:cubicBezTo>
                    <a:pt x="34" y="112"/>
                    <a:pt x="43" y="112"/>
                    <a:pt x="50" y="112"/>
                  </a:cubicBezTo>
                  <a:cubicBezTo>
                    <a:pt x="57" y="112"/>
                    <a:pt x="66" y="112"/>
                    <a:pt x="73" y="112"/>
                  </a:cubicBezTo>
                  <a:lnTo>
                    <a:pt x="73" y="107"/>
                  </a:lnTo>
                  <a:lnTo>
                    <a:pt x="69" y="107"/>
                  </a:lnTo>
                  <a:cubicBezTo>
                    <a:pt x="57" y="107"/>
                    <a:pt x="57" y="105"/>
                    <a:pt x="57" y="99"/>
                  </a:cubicBezTo>
                  <a:lnTo>
                    <a:pt x="57" y="85"/>
                  </a:lnTo>
                  <a:lnTo>
                    <a:pt x="73" y="85"/>
                  </a:lnTo>
                  <a:lnTo>
                    <a:pt x="73" y="80"/>
                  </a:lnTo>
                  <a:lnTo>
                    <a:pt x="57" y="80"/>
                  </a:lnTo>
                  <a:lnTo>
                    <a:pt x="57" y="4"/>
                  </a:lnTo>
                  <a:cubicBezTo>
                    <a:pt x="57" y="1"/>
                    <a:pt x="57" y="0"/>
                    <a:pt x="54" y="0"/>
                  </a:cubicBezTo>
                  <a:cubicBezTo>
                    <a:pt x="52" y="0"/>
                    <a:pt x="52" y="0"/>
                    <a:pt x="51" y="2"/>
                  </a:cubicBezTo>
                  <a:lnTo>
                    <a:pt x="0" y="80"/>
                  </a:lnTo>
                  <a:lnTo>
                    <a:pt x="0" y="85"/>
                  </a:lnTo>
                  <a:lnTo>
                    <a:pt x="44" y="85"/>
                  </a:lnTo>
                  <a:close/>
                  <a:moveTo>
                    <a:pt x="45" y="80"/>
                  </a:moveTo>
                  <a:lnTo>
                    <a:pt x="4" y="80"/>
                  </a:lnTo>
                  <a:lnTo>
                    <a:pt x="45" y="18"/>
                  </a:lnTo>
                  <a:lnTo>
                    <a:pt x="45" y="8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7960EF3F-B121-4C8B-A2B4-BCEE3AC1B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3050" y="962025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2" y="80"/>
                    <a:pt x="3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723E1E68-E776-45AD-B11E-3974E4C92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9463" y="862013"/>
              <a:ext cx="236538" cy="390525"/>
            </a:xfrm>
            <a:custGeom>
              <a:avLst/>
              <a:gdLst>
                <a:gd name="T0" fmla="*/ 15 w 69"/>
                <a:gd name="T1" fmla="*/ 56 h 114"/>
                <a:gd name="T2" fmla="*/ 15 w 69"/>
                <a:gd name="T3" fmla="*/ 52 h 114"/>
                <a:gd name="T4" fmla="*/ 44 w 69"/>
                <a:gd name="T5" fmla="*/ 4 h 114"/>
                <a:gd name="T6" fmla="*/ 59 w 69"/>
                <a:gd name="T7" fmla="*/ 10 h 114"/>
                <a:gd name="T8" fmla="*/ 50 w 69"/>
                <a:gd name="T9" fmla="*/ 18 h 114"/>
                <a:gd name="T10" fmla="*/ 57 w 69"/>
                <a:gd name="T11" fmla="*/ 25 h 114"/>
                <a:gd name="T12" fmla="*/ 65 w 69"/>
                <a:gd name="T13" fmla="*/ 17 h 114"/>
                <a:gd name="T14" fmla="*/ 44 w 69"/>
                <a:gd name="T15" fmla="*/ 0 h 114"/>
                <a:gd name="T16" fmla="*/ 0 w 69"/>
                <a:gd name="T17" fmla="*/ 58 h 114"/>
                <a:gd name="T18" fmla="*/ 35 w 69"/>
                <a:gd name="T19" fmla="*/ 114 h 114"/>
                <a:gd name="T20" fmla="*/ 69 w 69"/>
                <a:gd name="T21" fmla="*/ 76 h 114"/>
                <a:gd name="T22" fmla="*/ 36 w 69"/>
                <a:gd name="T23" fmla="*/ 39 h 114"/>
                <a:gd name="T24" fmla="*/ 15 w 69"/>
                <a:gd name="T25" fmla="*/ 56 h 114"/>
                <a:gd name="T26" fmla="*/ 35 w 69"/>
                <a:gd name="T27" fmla="*/ 109 h 114"/>
                <a:gd name="T28" fmla="*/ 18 w 69"/>
                <a:gd name="T29" fmla="*/ 97 h 114"/>
                <a:gd name="T30" fmla="*/ 15 w 69"/>
                <a:gd name="T31" fmla="*/ 73 h 114"/>
                <a:gd name="T32" fmla="*/ 36 w 69"/>
                <a:gd name="T33" fmla="*/ 43 h 114"/>
                <a:gd name="T34" fmla="*/ 51 w 69"/>
                <a:gd name="T35" fmla="*/ 53 h 114"/>
                <a:gd name="T36" fmla="*/ 54 w 69"/>
                <a:gd name="T37" fmla="*/ 76 h 114"/>
                <a:gd name="T38" fmla="*/ 51 w 69"/>
                <a:gd name="T39" fmla="*/ 98 h 114"/>
                <a:gd name="T40" fmla="*/ 35 w 69"/>
                <a:gd name="T41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14">
                  <a:moveTo>
                    <a:pt x="15" y="56"/>
                  </a:moveTo>
                  <a:lnTo>
                    <a:pt x="15" y="52"/>
                  </a:lnTo>
                  <a:cubicBezTo>
                    <a:pt x="15" y="10"/>
                    <a:pt x="36" y="4"/>
                    <a:pt x="44" y="4"/>
                  </a:cubicBezTo>
                  <a:cubicBezTo>
                    <a:pt x="48" y="4"/>
                    <a:pt x="55" y="5"/>
                    <a:pt x="59" y="10"/>
                  </a:cubicBezTo>
                  <a:cubicBezTo>
                    <a:pt x="56" y="10"/>
                    <a:pt x="50" y="10"/>
                    <a:pt x="50" y="18"/>
                  </a:cubicBezTo>
                  <a:cubicBezTo>
                    <a:pt x="50" y="23"/>
                    <a:pt x="54" y="25"/>
                    <a:pt x="57" y="25"/>
                  </a:cubicBezTo>
                  <a:cubicBezTo>
                    <a:pt x="60" y="25"/>
                    <a:pt x="65" y="24"/>
                    <a:pt x="65" y="17"/>
                  </a:cubicBezTo>
                  <a:cubicBezTo>
                    <a:pt x="65" y="7"/>
                    <a:pt x="57" y="0"/>
                    <a:pt x="44" y="0"/>
                  </a:cubicBezTo>
                  <a:cubicBezTo>
                    <a:pt x="22" y="0"/>
                    <a:pt x="0" y="21"/>
                    <a:pt x="0" y="58"/>
                  </a:cubicBezTo>
                  <a:cubicBezTo>
                    <a:pt x="0" y="102"/>
                    <a:pt x="19" y="114"/>
                    <a:pt x="35" y="114"/>
                  </a:cubicBezTo>
                  <a:cubicBezTo>
                    <a:pt x="53" y="114"/>
                    <a:pt x="69" y="98"/>
                    <a:pt x="69" y="76"/>
                  </a:cubicBezTo>
                  <a:cubicBezTo>
                    <a:pt x="69" y="55"/>
                    <a:pt x="54" y="39"/>
                    <a:pt x="36" y="39"/>
                  </a:cubicBezTo>
                  <a:cubicBezTo>
                    <a:pt x="24" y="39"/>
                    <a:pt x="18" y="48"/>
                    <a:pt x="15" y="56"/>
                  </a:cubicBezTo>
                  <a:close/>
                  <a:moveTo>
                    <a:pt x="35" y="109"/>
                  </a:moveTo>
                  <a:cubicBezTo>
                    <a:pt x="24" y="109"/>
                    <a:pt x="19" y="99"/>
                    <a:pt x="18" y="97"/>
                  </a:cubicBezTo>
                  <a:cubicBezTo>
                    <a:pt x="15" y="89"/>
                    <a:pt x="15" y="76"/>
                    <a:pt x="15" y="73"/>
                  </a:cubicBezTo>
                  <a:cubicBezTo>
                    <a:pt x="15" y="60"/>
                    <a:pt x="21" y="43"/>
                    <a:pt x="36" y="43"/>
                  </a:cubicBezTo>
                  <a:cubicBezTo>
                    <a:pt x="38" y="43"/>
                    <a:pt x="46" y="43"/>
                    <a:pt x="51" y="53"/>
                  </a:cubicBezTo>
                  <a:cubicBezTo>
                    <a:pt x="54" y="59"/>
                    <a:pt x="54" y="68"/>
                    <a:pt x="54" y="76"/>
                  </a:cubicBezTo>
                  <a:cubicBezTo>
                    <a:pt x="54" y="84"/>
                    <a:pt x="54" y="92"/>
                    <a:pt x="51" y="98"/>
                  </a:cubicBezTo>
                  <a:cubicBezTo>
                    <a:pt x="46" y="108"/>
                    <a:pt x="39" y="109"/>
                    <a:pt x="35" y="10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11C5A168-9160-4933-B183-5C2B09DFAF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4100" y="855663"/>
              <a:ext cx="252413" cy="384175"/>
            </a:xfrm>
            <a:custGeom>
              <a:avLst/>
              <a:gdLst>
                <a:gd name="T0" fmla="*/ 45 w 74"/>
                <a:gd name="T1" fmla="*/ 85 h 112"/>
                <a:gd name="T2" fmla="*/ 45 w 74"/>
                <a:gd name="T3" fmla="*/ 99 h 112"/>
                <a:gd name="T4" fmla="*/ 32 w 74"/>
                <a:gd name="T5" fmla="*/ 107 h 112"/>
                <a:gd name="T6" fmla="*/ 29 w 74"/>
                <a:gd name="T7" fmla="*/ 107 h 112"/>
                <a:gd name="T8" fmla="*/ 29 w 74"/>
                <a:gd name="T9" fmla="*/ 112 h 112"/>
                <a:gd name="T10" fmla="*/ 51 w 74"/>
                <a:gd name="T11" fmla="*/ 112 h 112"/>
                <a:gd name="T12" fmla="*/ 73 w 74"/>
                <a:gd name="T13" fmla="*/ 112 h 112"/>
                <a:gd name="T14" fmla="*/ 73 w 74"/>
                <a:gd name="T15" fmla="*/ 107 h 112"/>
                <a:gd name="T16" fmla="*/ 70 w 74"/>
                <a:gd name="T17" fmla="*/ 107 h 112"/>
                <a:gd name="T18" fmla="*/ 57 w 74"/>
                <a:gd name="T19" fmla="*/ 99 h 112"/>
                <a:gd name="T20" fmla="*/ 57 w 74"/>
                <a:gd name="T21" fmla="*/ 85 h 112"/>
                <a:gd name="T22" fmla="*/ 74 w 74"/>
                <a:gd name="T23" fmla="*/ 85 h 112"/>
                <a:gd name="T24" fmla="*/ 74 w 74"/>
                <a:gd name="T25" fmla="*/ 80 h 112"/>
                <a:gd name="T26" fmla="*/ 57 w 74"/>
                <a:gd name="T27" fmla="*/ 80 h 112"/>
                <a:gd name="T28" fmla="*/ 57 w 74"/>
                <a:gd name="T29" fmla="*/ 4 h 112"/>
                <a:gd name="T30" fmla="*/ 55 w 74"/>
                <a:gd name="T31" fmla="*/ 0 h 112"/>
                <a:gd name="T32" fmla="*/ 51 w 74"/>
                <a:gd name="T33" fmla="*/ 2 h 112"/>
                <a:gd name="T34" fmla="*/ 0 w 74"/>
                <a:gd name="T35" fmla="*/ 80 h 112"/>
                <a:gd name="T36" fmla="*/ 0 w 74"/>
                <a:gd name="T37" fmla="*/ 85 h 112"/>
                <a:gd name="T38" fmla="*/ 45 w 74"/>
                <a:gd name="T39" fmla="*/ 85 h 112"/>
                <a:gd name="T40" fmla="*/ 46 w 74"/>
                <a:gd name="T41" fmla="*/ 80 h 112"/>
                <a:gd name="T42" fmla="*/ 5 w 74"/>
                <a:gd name="T43" fmla="*/ 80 h 112"/>
                <a:gd name="T44" fmla="*/ 46 w 74"/>
                <a:gd name="T45" fmla="*/ 18 h 112"/>
                <a:gd name="T46" fmla="*/ 46 w 74"/>
                <a:gd name="T47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112">
                  <a:moveTo>
                    <a:pt x="45" y="85"/>
                  </a:moveTo>
                  <a:lnTo>
                    <a:pt x="45" y="99"/>
                  </a:lnTo>
                  <a:cubicBezTo>
                    <a:pt x="45" y="105"/>
                    <a:pt x="44" y="107"/>
                    <a:pt x="32" y="107"/>
                  </a:cubicBezTo>
                  <a:lnTo>
                    <a:pt x="29" y="107"/>
                  </a:lnTo>
                  <a:lnTo>
                    <a:pt x="29" y="112"/>
                  </a:lnTo>
                  <a:cubicBezTo>
                    <a:pt x="35" y="112"/>
                    <a:pt x="44" y="112"/>
                    <a:pt x="51" y="112"/>
                  </a:cubicBezTo>
                  <a:cubicBezTo>
                    <a:pt x="58" y="112"/>
                    <a:pt x="67" y="112"/>
                    <a:pt x="73" y="112"/>
                  </a:cubicBezTo>
                  <a:lnTo>
                    <a:pt x="73" y="107"/>
                  </a:lnTo>
                  <a:lnTo>
                    <a:pt x="70" y="107"/>
                  </a:lnTo>
                  <a:cubicBezTo>
                    <a:pt x="58" y="107"/>
                    <a:pt x="57" y="105"/>
                    <a:pt x="57" y="99"/>
                  </a:cubicBezTo>
                  <a:lnTo>
                    <a:pt x="57" y="85"/>
                  </a:lnTo>
                  <a:lnTo>
                    <a:pt x="74" y="85"/>
                  </a:lnTo>
                  <a:lnTo>
                    <a:pt x="74" y="80"/>
                  </a:lnTo>
                  <a:lnTo>
                    <a:pt x="57" y="80"/>
                  </a:lnTo>
                  <a:lnTo>
                    <a:pt x="57" y="4"/>
                  </a:lnTo>
                  <a:cubicBezTo>
                    <a:pt x="57" y="1"/>
                    <a:pt x="57" y="0"/>
                    <a:pt x="55" y="0"/>
                  </a:cubicBezTo>
                  <a:cubicBezTo>
                    <a:pt x="53" y="0"/>
                    <a:pt x="53" y="0"/>
                    <a:pt x="51" y="2"/>
                  </a:cubicBezTo>
                  <a:lnTo>
                    <a:pt x="0" y="80"/>
                  </a:lnTo>
                  <a:lnTo>
                    <a:pt x="0" y="85"/>
                  </a:lnTo>
                  <a:lnTo>
                    <a:pt x="45" y="85"/>
                  </a:lnTo>
                  <a:close/>
                  <a:moveTo>
                    <a:pt x="46" y="80"/>
                  </a:moveTo>
                  <a:lnTo>
                    <a:pt x="5" y="80"/>
                  </a:lnTo>
                  <a:lnTo>
                    <a:pt x="46" y="18"/>
                  </a:lnTo>
                  <a:lnTo>
                    <a:pt x="46" y="8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35" name="グループ化 34" descr="TEX2PPTOBJ@- Code@  \begin{align*}@    \text{memory\ cost}&amp;=N_{q_{1}}\times N_{p_{1}}\times N_{q_{2}}\times N_{p_{2}}\times \text{sizeof(double)}\\@    &amp;=512\ \text{MB}@  \end{align*}@- ColorType@  0@- ThemeColorIndex@  1@- ThemeColorVariation@  0@- ScaleFactor@  40@- LineWeight@  0.5">
            <a:extLst>
              <a:ext uri="{FF2B5EF4-FFF2-40B4-BE49-F238E27FC236}">
                <a16:creationId xmlns:a16="http://schemas.microsoft.com/office/drawing/2014/main" id="{DBCD485A-F941-4230-847A-EDD0A6682C54}"/>
              </a:ext>
            </a:extLst>
          </p:cNvPr>
          <p:cNvGrpSpPr/>
          <p:nvPr/>
        </p:nvGrpSpPr>
        <p:grpSpPr>
          <a:xfrm>
            <a:off x="1842266" y="2354458"/>
            <a:ext cx="4791216" cy="636885"/>
            <a:chOff x="14288" y="0"/>
            <a:chExt cx="12061825" cy="1130301"/>
          </a:xfrm>
        </p:grpSpPr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DFFB1DED-A3FD-4B0E-8B31-A1D0134E8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8" y="152400"/>
              <a:ext cx="390525" cy="219075"/>
            </a:xfrm>
            <a:custGeom>
              <a:avLst/>
              <a:gdLst>
                <a:gd name="T0" fmla="*/ 13 w 130"/>
                <a:gd name="T1" fmla="*/ 16 h 73"/>
                <a:gd name="T2" fmla="*/ 13 w 130"/>
                <a:gd name="T3" fmla="*/ 60 h 73"/>
                <a:gd name="T4" fmla="*/ 0 w 130"/>
                <a:gd name="T5" fmla="*/ 68 h 73"/>
                <a:gd name="T6" fmla="*/ 0 w 130"/>
                <a:gd name="T7" fmla="*/ 73 h 73"/>
                <a:gd name="T8" fmla="*/ 19 w 130"/>
                <a:gd name="T9" fmla="*/ 73 h 73"/>
                <a:gd name="T10" fmla="*/ 38 w 130"/>
                <a:gd name="T11" fmla="*/ 73 h 73"/>
                <a:gd name="T12" fmla="*/ 38 w 130"/>
                <a:gd name="T13" fmla="*/ 68 h 73"/>
                <a:gd name="T14" fmla="*/ 25 w 130"/>
                <a:gd name="T15" fmla="*/ 60 h 73"/>
                <a:gd name="T16" fmla="*/ 25 w 130"/>
                <a:gd name="T17" fmla="*/ 30 h 73"/>
                <a:gd name="T18" fmla="*/ 47 w 130"/>
                <a:gd name="T19" fmla="*/ 3 h 73"/>
                <a:gd name="T20" fmla="*/ 59 w 130"/>
                <a:gd name="T21" fmla="*/ 22 h 73"/>
                <a:gd name="T22" fmla="*/ 59 w 130"/>
                <a:gd name="T23" fmla="*/ 60 h 73"/>
                <a:gd name="T24" fmla="*/ 46 w 130"/>
                <a:gd name="T25" fmla="*/ 68 h 73"/>
                <a:gd name="T26" fmla="*/ 46 w 130"/>
                <a:gd name="T27" fmla="*/ 73 h 73"/>
                <a:gd name="T28" fmla="*/ 65 w 130"/>
                <a:gd name="T29" fmla="*/ 73 h 73"/>
                <a:gd name="T30" fmla="*/ 84 w 130"/>
                <a:gd name="T31" fmla="*/ 73 h 73"/>
                <a:gd name="T32" fmla="*/ 84 w 130"/>
                <a:gd name="T33" fmla="*/ 68 h 73"/>
                <a:gd name="T34" fmla="*/ 71 w 130"/>
                <a:gd name="T35" fmla="*/ 60 h 73"/>
                <a:gd name="T36" fmla="*/ 71 w 130"/>
                <a:gd name="T37" fmla="*/ 30 h 73"/>
                <a:gd name="T38" fmla="*/ 93 w 130"/>
                <a:gd name="T39" fmla="*/ 3 h 73"/>
                <a:gd name="T40" fmla="*/ 106 w 130"/>
                <a:gd name="T41" fmla="*/ 22 h 73"/>
                <a:gd name="T42" fmla="*/ 106 w 130"/>
                <a:gd name="T43" fmla="*/ 60 h 73"/>
                <a:gd name="T44" fmla="*/ 93 w 130"/>
                <a:gd name="T45" fmla="*/ 68 h 73"/>
                <a:gd name="T46" fmla="*/ 93 w 130"/>
                <a:gd name="T47" fmla="*/ 73 h 73"/>
                <a:gd name="T48" fmla="*/ 111 w 130"/>
                <a:gd name="T49" fmla="*/ 73 h 73"/>
                <a:gd name="T50" fmla="*/ 130 w 130"/>
                <a:gd name="T51" fmla="*/ 73 h 73"/>
                <a:gd name="T52" fmla="*/ 130 w 130"/>
                <a:gd name="T53" fmla="*/ 68 h 73"/>
                <a:gd name="T54" fmla="*/ 117 w 130"/>
                <a:gd name="T55" fmla="*/ 63 h 73"/>
                <a:gd name="T56" fmla="*/ 117 w 130"/>
                <a:gd name="T57" fmla="*/ 31 h 73"/>
                <a:gd name="T58" fmla="*/ 112 w 130"/>
                <a:gd name="T59" fmla="*/ 6 h 73"/>
                <a:gd name="T60" fmla="*/ 94 w 130"/>
                <a:gd name="T61" fmla="*/ 0 h 73"/>
                <a:gd name="T62" fmla="*/ 70 w 130"/>
                <a:gd name="T63" fmla="*/ 16 h 73"/>
                <a:gd name="T64" fmla="*/ 48 w 130"/>
                <a:gd name="T65" fmla="*/ 0 h 73"/>
                <a:gd name="T66" fmla="*/ 24 w 130"/>
                <a:gd name="T67" fmla="*/ 17 h 73"/>
                <a:gd name="T68" fmla="*/ 24 w 130"/>
                <a:gd name="T69" fmla="*/ 0 h 73"/>
                <a:gd name="T70" fmla="*/ 0 w 130"/>
                <a:gd name="T71" fmla="*/ 2 h 73"/>
                <a:gd name="T72" fmla="*/ 0 w 130"/>
                <a:gd name="T73" fmla="*/ 7 h 73"/>
                <a:gd name="T74" fmla="*/ 13 w 130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" h="73">
                  <a:moveTo>
                    <a:pt x="13" y="16"/>
                  </a:moveTo>
                  <a:lnTo>
                    <a:pt x="13" y="60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5" y="73"/>
                    <a:pt x="19" y="73"/>
                  </a:cubicBezTo>
                  <a:cubicBezTo>
                    <a:pt x="23" y="73"/>
                    <a:pt x="32" y="73"/>
                    <a:pt x="38" y="73"/>
                  </a:cubicBezTo>
                  <a:lnTo>
                    <a:pt x="38" y="68"/>
                  </a:lnTo>
                  <a:cubicBezTo>
                    <a:pt x="27" y="68"/>
                    <a:pt x="25" y="68"/>
                    <a:pt x="25" y="60"/>
                  </a:cubicBezTo>
                  <a:lnTo>
                    <a:pt x="25" y="30"/>
                  </a:lnTo>
                  <a:cubicBezTo>
                    <a:pt x="25" y="13"/>
                    <a:pt x="37" y="3"/>
                    <a:pt x="47" y="3"/>
                  </a:cubicBezTo>
                  <a:cubicBezTo>
                    <a:pt x="58" y="3"/>
                    <a:pt x="59" y="12"/>
                    <a:pt x="59" y="22"/>
                  </a:cubicBezTo>
                  <a:lnTo>
                    <a:pt x="59" y="60"/>
                  </a:lnTo>
                  <a:cubicBezTo>
                    <a:pt x="59" y="68"/>
                    <a:pt x="58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1" y="73"/>
                    <a:pt x="65" y="73"/>
                  </a:cubicBezTo>
                  <a:cubicBezTo>
                    <a:pt x="70" y="73"/>
                    <a:pt x="78" y="73"/>
                    <a:pt x="84" y="73"/>
                  </a:cubicBezTo>
                  <a:lnTo>
                    <a:pt x="84" y="68"/>
                  </a:lnTo>
                  <a:cubicBezTo>
                    <a:pt x="73" y="68"/>
                    <a:pt x="71" y="68"/>
                    <a:pt x="71" y="60"/>
                  </a:cubicBezTo>
                  <a:lnTo>
                    <a:pt x="71" y="30"/>
                  </a:lnTo>
                  <a:cubicBezTo>
                    <a:pt x="71" y="13"/>
                    <a:pt x="83" y="3"/>
                    <a:pt x="93" y="3"/>
                  </a:cubicBezTo>
                  <a:cubicBezTo>
                    <a:pt x="104" y="3"/>
                    <a:pt x="106" y="12"/>
                    <a:pt x="106" y="22"/>
                  </a:cubicBezTo>
                  <a:lnTo>
                    <a:pt x="106" y="60"/>
                  </a:lnTo>
                  <a:cubicBezTo>
                    <a:pt x="106" y="68"/>
                    <a:pt x="104" y="68"/>
                    <a:pt x="93" y="68"/>
                  </a:cubicBezTo>
                  <a:lnTo>
                    <a:pt x="93" y="73"/>
                  </a:lnTo>
                  <a:cubicBezTo>
                    <a:pt x="98" y="73"/>
                    <a:pt x="107" y="73"/>
                    <a:pt x="111" y="73"/>
                  </a:cubicBezTo>
                  <a:cubicBezTo>
                    <a:pt x="116" y="73"/>
                    <a:pt x="124" y="73"/>
                    <a:pt x="130" y="73"/>
                  </a:cubicBezTo>
                  <a:lnTo>
                    <a:pt x="130" y="68"/>
                  </a:lnTo>
                  <a:cubicBezTo>
                    <a:pt x="121" y="68"/>
                    <a:pt x="117" y="68"/>
                    <a:pt x="117" y="63"/>
                  </a:cubicBezTo>
                  <a:lnTo>
                    <a:pt x="117" y="31"/>
                  </a:lnTo>
                  <a:cubicBezTo>
                    <a:pt x="117" y="17"/>
                    <a:pt x="117" y="12"/>
                    <a:pt x="112" y="6"/>
                  </a:cubicBezTo>
                  <a:cubicBezTo>
                    <a:pt x="110" y="3"/>
                    <a:pt x="104" y="0"/>
                    <a:pt x="94" y="0"/>
                  </a:cubicBezTo>
                  <a:cubicBezTo>
                    <a:pt x="81" y="0"/>
                    <a:pt x="73" y="10"/>
                    <a:pt x="70" y="16"/>
                  </a:cubicBezTo>
                  <a:cubicBezTo>
                    <a:pt x="68" y="2"/>
                    <a:pt x="56" y="0"/>
                    <a:pt x="48" y="0"/>
                  </a:cubicBezTo>
                  <a:cubicBezTo>
                    <a:pt x="36" y="0"/>
                    <a:pt x="28" y="7"/>
                    <a:pt x="24" y="17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7845603D-77FD-42BA-95BF-B14C9EBD5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625" y="149225"/>
              <a:ext cx="192088" cy="228600"/>
            </a:xfrm>
            <a:custGeom>
              <a:avLst/>
              <a:gdLst>
                <a:gd name="T0" fmla="*/ 13 w 64"/>
                <a:gd name="T1" fmla="*/ 32 h 76"/>
                <a:gd name="T2" fmla="*/ 34 w 64"/>
                <a:gd name="T3" fmla="*/ 3 h 76"/>
                <a:gd name="T4" fmla="*/ 53 w 64"/>
                <a:gd name="T5" fmla="*/ 32 h 76"/>
                <a:gd name="T6" fmla="*/ 13 w 64"/>
                <a:gd name="T7" fmla="*/ 32 h 76"/>
                <a:gd name="T8" fmla="*/ 13 w 64"/>
                <a:gd name="T9" fmla="*/ 36 h 76"/>
                <a:gd name="T10" fmla="*/ 60 w 64"/>
                <a:gd name="T11" fmla="*/ 36 h 76"/>
                <a:gd name="T12" fmla="*/ 64 w 64"/>
                <a:gd name="T13" fmla="*/ 32 h 76"/>
                <a:gd name="T14" fmla="*/ 34 w 64"/>
                <a:gd name="T15" fmla="*/ 0 h 76"/>
                <a:gd name="T16" fmla="*/ 0 w 64"/>
                <a:gd name="T17" fmla="*/ 38 h 76"/>
                <a:gd name="T18" fmla="*/ 36 w 64"/>
                <a:gd name="T19" fmla="*/ 76 h 76"/>
                <a:gd name="T20" fmla="*/ 64 w 64"/>
                <a:gd name="T21" fmla="*/ 54 h 76"/>
                <a:gd name="T22" fmla="*/ 62 w 64"/>
                <a:gd name="T23" fmla="*/ 52 h 76"/>
                <a:gd name="T24" fmla="*/ 59 w 64"/>
                <a:gd name="T25" fmla="*/ 55 h 76"/>
                <a:gd name="T26" fmla="*/ 37 w 64"/>
                <a:gd name="T27" fmla="*/ 72 h 76"/>
                <a:gd name="T28" fmla="*/ 18 w 64"/>
                <a:gd name="T29" fmla="*/ 61 h 76"/>
                <a:gd name="T30" fmla="*/ 13 w 64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13" y="32"/>
                  </a:moveTo>
                  <a:cubicBezTo>
                    <a:pt x="14" y="7"/>
                    <a:pt x="28" y="3"/>
                    <a:pt x="34" y="3"/>
                  </a:cubicBezTo>
                  <a:cubicBezTo>
                    <a:pt x="51" y="3"/>
                    <a:pt x="53" y="26"/>
                    <a:pt x="53" y="32"/>
                  </a:cubicBezTo>
                  <a:lnTo>
                    <a:pt x="13" y="32"/>
                  </a:lnTo>
                  <a:close/>
                  <a:moveTo>
                    <a:pt x="13" y="36"/>
                  </a:moveTo>
                  <a:lnTo>
                    <a:pt x="60" y="36"/>
                  </a:lnTo>
                  <a:cubicBezTo>
                    <a:pt x="63" y="36"/>
                    <a:pt x="64" y="36"/>
                    <a:pt x="64" y="32"/>
                  </a:cubicBezTo>
                  <a:cubicBezTo>
                    <a:pt x="64" y="16"/>
                    <a:pt x="55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64" y="57"/>
                    <a:pt x="64" y="54"/>
                  </a:cubicBezTo>
                  <a:cubicBezTo>
                    <a:pt x="64" y="53"/>
                    <a:pt x="62" y="52"/>
                    <a:pt x="62" y="52"/>
                  </a:cubicBezTo>
                  <a:cubicBezTo>
                    <a:pt x="60" y="52"/>
                    <a:pt x="60" y="53"/>
                    <a:pt x="59" y="55"/>
                  </a:cubicBezTo>
                  <a:cubicBezTo>
                    <a:pt x="54" y="72"/>
                    <a:pt x="39" y="72"/>
                    <a:pt x="37" y="72"/>
                  </a:cubicBezTo>
                  <a:cubicBezTo>
                    <a:pt x="29" y="72"/>
                    <a:pt x="22" y="67"/>
                    <a:pt x="18" y="61"/>
                  </a:cubicBezTo>
                  <a:cubicBezTo>
                    <a:pt x="13" y="53"/>
                    <a:pt x="13" y="42"/>
                    <a:pt x="13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AD143331-9AF1-4524-8D88-4C14D09FF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" y="152400"/>
              <a:ext cx="387350" cy="219075"/>
            </a:xfrm>
            <a:custGeom>
              <a:avLst/>
              <a:gdLst>
                <a:gd name="T0" fmla="*/ 13 w 129"/>
                <a:gd name="T1" fmla="*/ 16 h 73"/>
                <a:gd name="T2" fmla="*/ 13 w 129"/>
                <a:gd name="T3" fmla="*/ 60 h 73"/>
                <a:gd name="T4" fmla="*/ 0 w 129"/>
                <a:gd name="T5" fmla="*/ 68 h 73"/>
                <a:gd name="T6" fmla="*/ 0 w 129"/>
                <a:gd name="T7" fmla="*/ 73 h 73"/>
                <a:gd name="T8" fmla="*/ 18 w 129"/>
                <a:gd name="T9" fmla="*/ 73 h 73"/>
                <a:gd name="T10" fmla="*/ 37 w 129"/>
                <a:gd name="T11" fmla="*/ 73 h 73"/>
                <a:gd name="T12" fmla="*/ 37 w 129"/>
                <a:gd name="T13" fmla="*/ 68 h 73"/>
                <a:gd name="T14" fmla="*/ 24 w 129"/>
                <a:gd name="T15" fmla="*/ 60 h 73"/>
                <a:gd name="T16" fmla="*/ 24 w 129"/>
                <a:gd name="T17" fmla="*/ 30 h 73"/>
                <a:gd name="T18" fmla="*/ 47 w 129"/>
                <a:gd name="T19" fmla="*/ 3 h 73"/>
                <a:gd name="T20" fmla="*/ 59 w 129"/>
                <a:gd name="T21" fmla="*/ 22 h 73"/>
                <a:gd name="T22" fmla="*/ 59 w 129"/>
                <a:gd name="T23" fmla="*/ 60 h 73"/>
                <a:gd name="T24" fmla="*/ 46 w 129"/>
                <a:gd name="T25" fmla="*/ 68 h 73"/>
                <a:gd name="T26" fmla="*/ 46 w 129"/>
                <a:gd name="T27" fmla="*/ 73 h 73"/>
                <a:gd name="T28" fmla="*/ 65 w 129"/>
                <a:gd name="T29" fmla="*/ 73 h 73"/>
                <a:gd name="T30" fmla="*/ 83 w 129"/>
                <a:gd name="T31" fmla="*/ 73 h 73"/>
                <a:gd name="T32" fmla="*/ 83 w 129"/>
                <a:gd name="T33" fmla="*/ 68 h 73"/>
                <a:gd name="T34" fmla="*/ 70 w 129"/>
                <a:gd name="T35" fmla="*/ 60 h 73"/>
                <a:gd name="T36" fmla="*/ 70 w 129"/>
                <a:gd name="T37" fmla="*/ 30 h 73"/>
                <a:gd name="T38" fmla="*/ 93 w 129"/>
                <a:gd name="T39" fmla="*/ 3 h 73"/>
                <a:gd name="T40" fmla="*/ 105 w 129"/>
                <a:gd name="T41" fmla="*/ 22 h 73"/>
                <a:gd name="T42" fmla="*/ 105 w 129"/>
                <a:gd name="T43" fmla="*/ 60 h 73"/>
                <a:gd name="T44" fmla="*/ 92 w 129"/>
                <a:gd name="T45" fmla="*/ 68 h 73"/>
                <a:gd name="T46" fmla="*/ 92 w 129"/>
                <a:gd name="T47" fmla="*/ 73 h 73"/>
                <a:gd name="T48" fmla="*/ 111 w 129"/>
                <a:gd name="T49" fmla="*/ 73 h 73"/>
                <a:gd name="T50" fmla="*/ 129 w 129"/>
                <a:gd name="T51" fmla="*/ 73 h 73"/>
                <a:gd name="T52" fmla="*/ 129 w 129"/>
                <a:gd name="T53" fmla="*/ 68 h 73"/>
                <a:gd name="T54" fmla="*/ 116 w 129"/>
                <a:gd name="T55" fmla="*/ 63 h 73"/>
                <a:gd name="T56" fmla="*/ 116 w 129"/>
                <a:gd name="T57" fmla="*/ 31 h 73"/>
                <a:gd name="T58" fmla="*/ 111 w 129"/>
                <a:gd name="T59" fmla="*/ 6 h 73"/>
                <a:gd name="T60" fmla="*/ 94 w 129"/>
                <a:gd name="T61" fmla="*/ 0 h 73"/>
                <a:gd name="T62" fmla="*/ 70 w 129"/>
                <a:gd name="T63" fmla="*/ 16 h 73"/>
                <a:gd name="T64" fmla="*/ 48 w 129"/>
                <a:gd name="T65" fmla="*/ 0 h 73"/>
                <a:gd name="T66" fmla="*/ 23 w 129"/>
                <a:gd name="T67" fmla="*/ 17 h 73"/>
                <a:gd name="T68" fmla="*/ 23 w 129"/>
                <a:gd name="T69" fmla="*/ 0 h 73"/>
                <a:gd name="T70" fmla="*/ 0 w 129"/>
                <a:gd name="T71" fmla="*/ 2 h 73"/>
                <a:gd name="T72" fmla="*/ 0 w 129"/>
                <a:gd name="T73" fmla="*/ 7 h 73"/>
                <a:gd name="T74" fmla="*/ 13 w 129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" h="73">
                  <a:moveTo>
                    <a:pt x="13" y="16"/>
                  </a:moveTo>
                  <a:lnTo>
                    <a:pt x="13" y="60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5" y="73"/>
                    <a:pt x="14" y="73"/>
                    <a:pt x="18" y="73"/>
                  </a:cubicBezTo>
                  <a:cubicBezTo>
                    <a:pt x="23" y="73"/>
                    <a:pt x="31" y="73"/>
                    <a:pt x="37" y="73"/>
                  </a:cubicBezTo>
                  <a:lnTo>
                    <a:pt x="37" y="68"/>
                  </a:lnTo>
                  <a:cubicBezTo>
                    <a:pt x="26" y="68"/>
                    <a:pt x="24" y="68"/>
                    <a:pt x="24" y="60"/>
                  </a:cubicBezTo>
                  <a:lnTo>
                    <a:pt x="24" y="30"/>
                  </a:lnTo>
                  <a:cubicBezTo>
                    <a:pt x="24" y="13"/>
                    <a:pt x="36" y="3"/>
                    <a:pt x="47" y="3"/>
                  </a:cubicBezTo>
                  <a:cubicBezTo>
                    <a:pt x="57" y="3"/>
                    <a:pt x="59" y="12"/>
                    <a:pt x="59" y="22"/>
                  </a:cubicBezTo>
                  <a:lnTo>
                    <a:pt x="59" y="60"/>
                  </a:lnTo>
                  <a:cubicBezTo>
                    <a:pt x="59" y="68"/>
                    <a:pt x="57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0" y="73"/>
                    <a:pt x="65" y="73"/>
                  </a:cubicBezTo>
                  <a:cubicBezTo>
                    <a:pt x="69" y="73"/>
                    <a:pt x="78" y="73"/>
                    <a:pt x="83" y="73"/>
                  </a:cubicBezTo>
                  <a:lnTo>
                    <a:pt x="83" y="68"/>
                  </a:lnTo>
                  <a:cubicBezTo>
                    <a:pt x="72" y="68"/>
                    <a:pt x="70" y="68"/>
                    <a:pt x="70" y="60"/>
                  </a:cubicBezTo>
                  <a:lnTo>
                    <a:pt x="70" y="30"/>
                  </a:lnTo>
                  <a:cubicBezTo>
                    <a:pt x="70" y="13"/>
                    <a:pt x="82" y="3"/>
                    <a:pt x="93" y="3"/>
                  </a:cubicBezTo>
                  <a:cubicBezTo>
                    <a:pt x="103" y="3"/>
                    <a:pt x="105" y="12"/>
                    <a:pt x="105" y="22"/>
                  </a:cubicBezTo>
                  <a:lnTo>
                    <a:pt x="105" y="60"/>
                  </a:lnTo>
                  <a:cubicBezTo>
                    <a:pt x="105" y="68"/>
                    <a:pt x="103" y="68"/>
                    <a:pt x="92" y="68"/>
                  </a:cubicBezTo>
                  <a:lnTo>
                    <a:pt x="92" y="73"/>
                  </a:lnTo>
                  <a:cubicBezTo>
                    <a:pt x="98" y="73"/>
                    <a:pt x="106" y="73"/>
                    <a:pt x="111" y="73"/>
                  </a:cubicBezTo>
                  <a:cubicBezTo>
                    <a:pt x="115" y="73"/>
                    <a:pt x="124" y="73"/>
                    <a:pt x="129" y="73"/>
                  </a:cubicBezTo>
                  <a:lnTo>
                    <a:pt x="129" y="68"/>
                  </a:lnTo>
                  <a:cubicBezTo>
                    <a:pt x="121" y="68"/>
                    <a:pt x="117" y="68"/>
                    <a:pt x="116" y="63"/>
                  </a:cubicBezTo>
                  <a:lnTo>
                    <a:pt x="116" y="31"/>
                  </a:lnTo>
                  <a:cubicBezTo>
                    <a:pt x="116" y="17"/>
                    <a:pt x="116" y="12"/>
                    <a:pt x="111" y="6"/>
                  </a:cubicBezTo>
                  <a:cubicBezTo>
                    <a:pt x="109" y="3"/>
                    <a:pt x="103" y="0"/>
                    <a:pt x="94" y="0"/>
                  </a:cubicBezTo>
                  <a:cubicBezTo>
                    <a:pt x="80" y="0"/>
                    <a:pt x="73" y="10"/>
                    <a:pt x="70" y="16"/>
                  </a:cubicBezTo>
                  <a:cubicBezTo>
                    <a:pt x="67" y="2"/>
                    <a:pt x="55" y="0"/>
                    <a:pt x="48" y="0"/>
                  </a:cubicBezTo>
                  <a:cubicBezTo>
                    <a:pt x="36" y="0"/>
                    <a:pt x="28" y="7"/>
                    <a:pt x="23" y="17"/>
                  </a:cubicBez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3F9EA86F-B6E5-4EB6-840A-B47680EAEF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038" y="149225"/>
              <a:ext cx="219075" cy="228600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7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4 h 76"/>
                <a:gd name="T18" fmla="*/ 37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59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7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4"/>
                  </a:cubicBezTo>
                  <a:cubicBezTo>
                    <a:pt x="22" y="7"/>
                    <a:pt x="30" y="3"/>
                    <a:pt x="37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59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51BFD612-B841-458E-8C73-DB6921F39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275" y="152400"/>
              <a:ext cx="165100" cy="219075"/>
            </a:xfrm>
            <a:custGeom>
              <a:avLst/>
              <a:gdLst>
                <a:gd name="T0" fmla="*/ 23 w 55"/>
                <a:gd name="T1" fmla="*/ 18 h 73"/>
                <a:gd name="T2" fmla="*/ 23 w 55"/>
                <a:gd name="T3" fmla="*/ 0 h 73"/>
                <a:gd name="T4" fmla="*/ 0 w 55"/>
                <a:gd name="T5" fmla="*/ 2 h 73"/>
                <a:gd name="T6" fmla="*/ 0 w 55"/>
                <a:gd name="T7" fmla="*/ 7 h 73"/>
                <a:gd name="T8" fmla="*/ 13 w 55"/>
                <a:gd name="T9" fmla="*/ 16 h 73"/>
                <a:gd name="T10" fmla="*/ 13 w 55"/>
                <a:gd name="T11" fmla="*/ 60 h 73"/>
                <a:gd name="T12" fmla="*/ 0 w 55"/>
                <a:gd name="T13" fmla="*/ 68 h 73"/>
                <a:gd name="T14" fmla="*/ 0 w 55"/>
                <a:gd name="T15" fmla="*/ 73 h 73"/>
                <a:gd name="T16" fmla="*/ 19 w 55"/>
                <a:gd name="T17" fmla="*/ 73 h 73"/>
                <a:gd name="T18" fmla="*/ 40 w 55"/>
                <a:gd name="T19" fmla="*/ 73 h 73"/>
                <a:gd name="T20" fmla="*/ 40 w 55"/>
                <a:gd name="T21" fmla="*/ 68 h 73"/>
                <a:gd name="T22" fmla="*/ 36 w 55"/>
                <a:gd name="T23" fmla="*/ 68 h 73"/>
                <a:gd name="T24" fmla="*/ 23 w 55"/>
                <a:gd name="T25" fmla="*/ 60 h 73"/>
                <a:gd name="T26" fmla="*/ 23 w 55"/>
                <a:gd name="T27" fmla="*/ 35 h 73"/>
                <a:gd name="T28" fmla="*/ 43 w 55"/>
                <a:gd name="T29" fmla="*/ 3 h 73"/>
                <a:gd name="T30" fmla="*/ 45 w 55"/>
                <a:gd name="T31" fmla="*/ 3 h 73"/>
                <a:gd name="T32" fmla="*/ 41 w 55"/>
                <a:gd name="T33" fmla="*/ 10 h 73"/>
                <a:gd name="T34" fmla="*/ 48 w 55"/>
                <a:gd name="T35" fmla="*/ 17 h 73"/>
                <a:gd name="T36" fmla="*/ 55 w 55"/>
                <a:gd name="T37" fmla="*/ 10 h 73"/>
                <a:gd name="T38" fmla="*/ 43 w 55"/>
                <a:gd name="T39" fmla="*/ 0 h 73"/>
                <a:gd name="T40" fmla="*/ 23 w 55"/>
                <a:gd name="T41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23" y="18"/>
                  </a:move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lnTo>
                    <a:pt x="13" y="60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4" y="73"/>
                    <a:pt x="19" y="73"/>
                  </a:cubicBezTo>
                  <a:cubicBezTo>
                    <a:pt x="25" y="73"/>
                    <a:pt x="33" y="73"/>
                    <a:pt x="40" y="73"/>
                  </a:cubicBezTo>
                  <a:lnTo>
                    <a:pt x="40" y="68"/>
                  </a:lnTo>
                  <a:lnTo>
                    <a:pt x="36" y="68"/>
                  </a:lnTo>
                  <a:cubicBezTo>
                    <a:pt x="24" y="68"/>
                    <a:pt x="23" y="66"/>
                    <a:pt x="23" y="60"/>
                  </a:cubicBezTo>
                  <a:lnTo>
                    <a:pt x="23" y="35"/>
                  </a:lnTo>
                  <a:cubicBezTo>
                    <a:pt x="23" y="18"/>
                    <a:pt x="30" y="3"/>
                    <a:pt x="43" y="3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4" y="4"/>
                    <a:pt x="41" y="6"/>
                    <a:pt x="41" y="10"/>
                  </a:cubicBezTo>
                  <a:cubicBezTo>
                    <a:pt x="41" y="15"/>
                    <a:pt x="45" y="17"/>
                    <a:pt x="48" y="17"/>
                  </a:cubicBezTo>
                  <a:cubicBezTo>
                    <a:pt x="51" y="17"/>
                    <a:pt x="55" y="15"/>
                    <a:pt x="55" y="10"/>
                  </a:cubicBezTo>
                  <a:cubicBezTo>
                    <a:pt x="55" y="4"/>
                    <a:pt x="50" y="0"/>
                    <a:pt x="43" y="0"/>
                  </a:cubicBezTo>
                  <a:cubicBezTo>
                    <a:pt x="31" y="0"/>
                    <a:pt x="25" y="11"/>
                    <a:pt x="23" y="1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87C89ECB-2D07-4A93-8D0E-B5AB91C71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188" y="158750"/>
              <a:ext cx="242888" cy="314325"/>
            </a:xfrm>
            <a:custGeom>
              <a:avLst/>
              <a:gdLst>
                <a:gd name="T0" fmla="*/ 66 w 81"/>
                <a:gd name="T1" fmla="*/ 15 h 105"/>
                <a:gd name="T2" fmla="*/ 81 w 81"/>
                <a:gd name="T3" fmla="*/ 5 h 105"/>
                <a:gd name="T4" fmla="*/ 81 w 81"/>
                <a:gd name="T5" fmla="*/ 0 h 105"/>
                <a:gd name="T6" fmla="*/ 69 w 81"/>
                <a:gd name="T7" fmla="*/ 0 h 105"/>
                <a:gd name="T8" fmla="*/ 54 w 81"/>
                <a:gd name="T9" fmla="*/ 0 h 105"/>
                <a:gd name="T10" fmla="*/ 54 w 81"/>
                <a:gd name="T11" fmla="*/ 5 h 105"/>
                <a:gd name="T12" fmla="*/ 62 w 81"/>
                <a:gd name="T13" fmla="*/ 12 h 105"/>
                <a:gd name="T14" fmla="*/ 61 w 81"/>
                <a:gd name="T15" fmla="*/ 16 h 105"/>
                <a:gd name="T16" fmla="*/ 44 w 81"/>
                <a:gd name="T17" fmla="*/ 57 h 105"/>
                <a:gd name="T18" fmla="*/ 26 w 81"/>
                <a:gd name="T19" fmla="*/ 12 h 105"/>
                <a:gd name="T20" fmla="*/ 25 w 81"/>
                <a:gd name="T21" fmla="*/ 9 h 105"/>
                <a:gd name="T22" fmla="*/ 34 w 81"/>
                <a:gd name="T23" fmla="*/ 5 h 105"/>
                <a:gd name="T24" fmla="*/ 34 w 81"/>
                <a:gd name="T25" fmla="*/ 0 h 105"/>
                <a:gd name="T26" fmla="*/ 16 w 81"/>
                <a:gd name="T27" fmla="*/ 0 h 105"/>
                <a:gd name="T28" fmla="*/ 0 w 81"/>
                <a:gd name="T29" fmla="*/ 0 h 105"/>
                <a:gd name="T30" fmla="*/ 0 w 81"/>
                <a:gd name="T31" fmla="*/ 5 h 105"/>
                <a:gd name="T32" fmla="*/ 13 w 81"/>
                <a:gd name="T33" fmla="*/ 10 h 105"/>
                <a:gd name="T34" fmla="*/ 38 w 81"/>
                <a:gd name="T35" fmla="*/ 71 h 105"/>
                <a:gd name="T36" fmla="*/ 34 w 81"/>
                <a:gd name="T37" fmla="*/ 81 h 105"/>
                <a:gd name="T38" fmla="*/ 15 w 81"/>
                <a:gd name="T39" fmla="*/ 101 h 105"/>
                <a:gd name="T40" fmla="*/ 7 w 81"/>
                <a:gd name="T41" fmla="*/ 98 h 105"/>
                <a:gd name="T42" fmla="*/ 14 w 81"/>
                <a:gd name="T43" fmla="*/ 91 h 105"/>
                <a:gd name="T44" fmla="*/ 7 w 81"/>
                <a:gd name="T45" fmla="*/ 85 h 105"/>
                <a:gd name="T46" fmla="*/ 0 w 81"/>
                <a:gd name="T47" fmla="*/ 92 h 105"/>
                <a:gd name="T48" fmla="*/ 15 w 81"/>
                <a:gd name="T49" fmla="*/ 105 h 105"/>
                <a:gd name="T50" fmla="*/ 36 w 81"/>
                <a:gd name="T51" fmla="*/ 86 h 105"/>
                <a:gd name="T52" fmla="*/ 66 w 81"/>
                <a:gd name="T53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" h="105">
                  <a:moveTo>
                    <a:pt x="66" y="15"/>
                  </a:moveTo>
                  <a:cubicBezTo>
                    <a:pt x="70" y="5"/>
                    <a:pt x="78" y="5"/>
                    <a:pt x="81" y="5"/>
                  </a:cubicBezTo>
                  <a:lnTo>
                    <a:pt x="81" y="0"/>
                  </a:lnTo>
                  <a:cubicBezTo>
                    <a:pt x="77" y="0"/>
                    <a:pt x="72" y="0"/>
                    <a:pt x="69" y="0"/>
                  </a:cubicBezTo>
                  <a:cubicBezTo>
                    <a:pt x="66" y="0"/>
                    <a:pt x="58" y="0"/>
                    <a:pt x="54" y="0"/>
                  </a:cubicBezTo>
                  <a:lnTo>
                    <a:pt x="54" y="5"/>
                  </a:lnTo>
                  <a:cubicBezTo>
                    <a:pt x="59" y="5"/>
                    <a:pt x="62" y="8"/>
                    <a:pt x="62" y="12"/>
                  </a:cubicBezTo>
                  <a:cubicBezTo>
                    <a:pt x="62" y="13"/>
                    <a:pt x="62" y="14"/>
                    <a:pt x="61" y="16"/>
                  </a:cubicBezTo>
                  <a:lnTo>
                    <a:pt x="44" y="57"/>
                  </a:lnTo>
                  <a:lnTo>
                    <a:pt x="26" y="12"/>
                  </a:lnTo>
                  <a:cubicBezTo>
                    <a:pt x="25" y="10"/>
                    <a:pt x="25" y="10"/>
                    <a:pt x="25" y="9"/>
                  </a:cubicBezTo>
                  <a:cubicBezTo>
                    <a:pt x="25" y="5"/>
                    <a:pt x="31" y="5"/>
                    <a:pt x="34" y="5"/>
                  </a:cubicBezTo>
                  <a:lnTo>
                    <a:pt x="34" y="0"/>
                  </a:lnTo>
                  <a:cubicBezTo>
                    <a:pt x="30" y="0"/>
                    <a:pt x="19" y="0"/>
                    <a:pt x="16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5"/>
                  </a:lnTo>
                  <a:cubicBezTo>
                    <a:pt x="8" y="5"/>
                    <a:pt x="11" y="5"/>
                    <a:pt x="13" y="10"/>
                  </a:cubicBezTo>
                  <a:lnTo>
                    <a:pt x="38" y="71"/>
                  </a:lnTo>
                  <a:cubicBezTo>
                    <a:pt x="37" y="73"/>
                    <a:pt x="35" y="79"/>
                    <a:pt x="34" y="81"/>
                  </a:cubicBezTo>
                  <a:cubicBezTo>
                    <a:pt x="30" y="90"/>
                    <a:pt x="26" y="101"/>
                    <a:pt x="15" y="101"/>
                  </a:cubicBezTo>
                  <a:cubicBezTo>
                    <a:pt x="14" y="101"/>
                    <a:pt x="11" y="101"/>
                    <a:pt x="7" y="98"/>
                  </a:cubicBezTo>
                  <a:cubicBezTo>
                    <a:pt x="13" y="98"/>
                    <a:pt x="14" y="94"/>
                    <a:pt x="14" y="91"/>
                  </a:cubicBezTo>
                  <a:cubicBezTo>
                    <a:pt x="14" y="87"/>
                    <a:pt x="11" y="85"/>
                    <a:pt x="7" y="85"/>
                  </a:cubicBezTo>
                  <a:cubicBezTo>
                    <a:pt x="4" y="85"/>
                    <a:pt x="0" y="87"/>
                    <a:pt x="0" y="92"/>
                  </a:cubicBezTo>
                  <a:cubicBezTo>
                    <a:pt x="0" y="99"/>
                    <a:pt x="7" y="105"/>
                    <a:pt x="15" y="105"/>
                  </a:cubicBezTo>
                  <a:cubicBezTo>
                    <a:pt x="26" y="105"/>
                    <a:pt x="32" y="96"/>
                    <a:pt x="36" y="86"/>
                  </a:cubicBezTo>
                  <a:lnTo>
                    <a:pt x="66" y="1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00AD63B9-2FBC-43C7-A1D5-DBD40BB7A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163" y="149225"/>
              <a:ext cx="188913" cy="228600"/>
            </a:xfrm>
            <a:custGeom>
              <a:avLst/>
              <a:gdLst>
                <a:gd name="T0" fmla="*/ 14 w 63"/>
                <a:gd name="T1" fmla="*/ 38 h 76"/>
                <a:gd name="T2" fmla="*/ 36 w 63"/>
                <a:gd name="T3" fmla="*/ 4 h 76"/>
                <a:gd name="T4" fmla="*/ 54 w 63"/>
                <a:gd name="T5" fmla="*/ 10 h 76"/>
                <a:gd name="T6" fmla="*/ 46 w 63"/>
                <a:gd name="T7" fmla="*/ 18 h 76"/>
                <a:gd name="T8" fmla="*/ 54 w 63"/>
                <a:gd name="T9" fmla="*/ 25 h 76"/>
                <a:gd name="T10" fmla="*/ 61 w 63"/>
                <a:gd name="T11" fmla="*/ 17 h 76"/>
                <a:gd name="T12" fmla="*/ 36 w 63"/>
                <a:gd name="T13" fmla="*/ 0 h 76"/>
                <a:gd name="T14" fmla="*/ 0 w 63"/>
                <a:gd name="T15" fmla="*/ 38 h 76"/>
                <a:gd name="T16" fmla="*/ 36 w 63"/>
                <a:gd name="T17" fmla="*/ 76 h 76"/>
                <a:gd name="T18" fmla="*/ 63 w 63"/>
                <a:gd name="T19" fmla="*/ 54 h 76"/>
                <a:gd name="T20" fmla="*/ 61 w 63"/>
                <a:gd name="T21" fmla="*/ 53 h 76"/>
                <a:gd name="T22" fmla="*/ 59 w 63"/>
                <a:gd name="T23" fmla="*/ 54 h 76"/>
                <a:gd name="T24" fmla="*/ 37 w 63"/>
                <a:gd name="T25" fmla="*/ 72 h 76"/>
                <a:gd name="T26" fmla="*/ 14 w 63"/>
                <a:gd name="T2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76">
                  <a:moveTo>
                    <a:pt x="14" y="38"/>
                  </a:moveTo>
                  <a:cubicBezTo>
                    <a:pt x="14" y="11"/>
                    <a:pt x="27" y="4"/>
                    <a:pt x="36" y="4"/>
                  </a:cubicBezTo>
                  <a:cubicBezTo>
                    <a:pt x="38" y="4"/>
                    <a:pt x="48" y="4"/>
                    <a:pt x="54" y="10"/>
                  </a:cubicBezTo>
                  <a:cubicBezTo>
                    <a:pt x="47" y="10"/>
                    <a:pt x="46" y="15"/>
                    <a:pt x="46" y="18"/>
                  </a:cubicBezTo>
                  <a:cubicBezTo>
                    <a:pt x="46" y="22"/>
                    <a:pt x="49" y="25"/>
                    <a:pt x="54" y="25"/>
                  </a:cubicBezTo>
                  <a:cubicBezTo>
                    <a:pt x="58" y="25"/>
                    <a:pt x="61" y="22"/>
                    <a:pt x="61" y="17"/>
                  </a:cubicBezTo>
                  <a:cubicBezTo>
                    <a:pt x="61" y="6"/>
                    <a:pt x="49" y="0"/>
                    <a:pt x="36" y="0"/>
                  </a:cubicBezTo>
                  <a:cubicBezTo>
                    <a:pt x="15" y="0"/>
                    <a:pt x="0" y="18"/>
                    <a:pt x="0" y="38"/>
                  </a:cubicBezTo>
                  <a:cubicBezTo>
                    <a:pt x="0" y="59"/>
                    <a:pt x="16" y="76"/>
                    <a:pt x="36" y="76"/>
                  </a:cubicBezTo>
                  <a:cubicBezTo>
                    <a:pt x="58" y="76"/>
                    <a:pt x="63" y="56"/>
                    <a:pt x="63" y="54"/>
                  </a:cubicBezTo>
                  <a:cubicBezTo>
                    <a:pt x="63" y="53"/>
                    <a:pt x="62" y="53"/>
                    <a:pt x="61" y="53"/>
                  </a:cubicBezTo>
                  <a:cubicBezTo>
                    <a:pt x="60" y="53"/>
                    <a:pt x="59" y="53"/>
                    <a:pt x="59" y="54"/>
                  </a:cubicBezTo>
                  <a:cubicBezTo>
                    <a:pt x="54" y="70"/>
                    <a:pt x="43" y="72"/>
                    <a:pt x="37" y="72"/>
                  </a:cubicBezTo>
                  <a:cubicBezTo>
                    <a:pt x="28" y="72"/>
                    <a:pt x="14" y="65"/>
                    <a:pt x="14" y="3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7F6A9556-5C20-4DEF-B116-8DD20745E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4238" y="149225"/>
              <a:ext cx="219075" cy="228600"/>
            </a:xfrm>
            <a:custGeom>
              <a:avLst/>
              <a:gdLst>
                <a:gd name="T0" fmla="*/ 73 w 73"/>
                <a:gd name="T1" fmla="*/ 39 h 76"/>
                <a:gd name="T2" fmla="*/ 36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6 w 73"/>
                <a:gd name="T11" fmla="*/ 72 h 76"/>
                <a:gd name="T12" fmla="*/ 17 w 73"/>
                <a:gd name="T13" fmla="*/ 61 h 76"/>
                <a:gd name="T14" fmla="*/ 13 w 73"/>
                <a:gd name="T15" fmla="*/ 37 h 76"/>
                <a:gd name="T16" fmla="*/ 17 w 73"/>
                <a:gd name="T17" fmla="*/ 14 h 76"/>
                <a:gd name="T18" fmla="*/ 36 w 73"/>
                <a:gd name="T19" fmla="*/ 3 h 76"/>
                <a:gd name="T20" fmla="*/ 55 w 73"/>
                <a:gd name="T21" fmla="*/ 14 h 76"/>
                <a:gd name="T22" fmla="*/ 59 w 73"/>
                <a:gd name="T23" fmla="*/ 37 h 76"/>
                <a:gd name="T24" fmla="*/ 56 w 73"/>
                <a:gd name="T25" fmla="*/ 59 h 76"/>
                <a:gd name="T26" fmla="*/ 36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6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73" y="60"/>
                    <a:pt x="73" y="39"/>
                  </a:cubicBezTo>
                  <a:close/>
                  <a:moveTo>
                    <a:pt x="36" y="72"/>
                  </a:moveTo>
                  <a:cubicBezTo>
                    <a:pt x="29" y="72"/>
                    <a:pt x="22" y="68"/>
                    <a:pt x="17" y="61"/>
                  </a:cubicBezTo>
                  <a:cubicBezTo>
                    <a:pt x="13" y="53"/>
                    <a:pt x="13" y="43"/>
                    <a:pt x="13" y="37"/>
                  </a:cubicBezTo>
                  <a:cubicBezTo>
                    <a:pt x="13" y="31"/>
                    <a:pt x="13" y="22"/>
                    <a:pt x="17" y="14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59" y="21"/>
                    <a:pt x="59" y="31"/>
                    <a:pt x="59" y="37"/>
                  </a:cubicBezTo>
                  <a:cubicBezTo>
                    <a:pt x="59" y="43"/>
                    <a:pt x="59" y="52"/>
                    <a:pt x="56" y="59"/>
                  </a:cubicBezTo>
                  <a:cubicBezTo>
                    <a:pt x="52" y="67"/>
                    <a:pt x="45" y="72"/>
                    <a:pt x="36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DFC22D69-3265-45E3-9934-45E848144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475" y="149225"/>
              <a:ext cx="161925" cy="228600"/>
            </a:xfrm>
            <a:custGeom>
              <a:avLst/>
              <a:gdLst>
                <a:gd name="T0" fmla="*/ 29 w 54"/>
                <a:gd name="T1" fmla="*/ 42 h 76"/>
                <a:gd name="T2" fmla="*/ 46 w 54"/>
                <a:gd name="T3" fmla="*/ 57 h 76"/>
                <a:gd name="T4" fmla="*/ 28 w 54"/>
                <a:gd name="T5" fmla="*/ 72 h 76"/>
                <a:gd name="T6" fmla="*/ 5 w 54"/>
                <a:gd name="T7" fmla="*/ 49 h 76"/>
                <a:gd name="T8" fmla="*/ 2 w 54"/>
                <a:gd name="T9" fmla="*/ 46 h 76"/>
                <a:gd name="T10" fmla="*/ 0 w 54"/>
                <a:gd name="T11" fmla="*/ 50 h 76"/>
                <a:gd name="T12" fmla="*/ 0 w 54"/>
                <a:gd name="T13" fmla="*/ 72 h 76"/>
                <a:gd name="T14" fmla="*/ 2 w 54"/>
                <a:gd name="T15" fmla="*/ 76 h 76"/>
                <a:gd name="T16" fmla="*/ 6 w 54"/>
                <a:gd name="T17" fmla="*/ 73 h 76"/>
                <a:gd name="T18" fmla="*/ 9 w 54"/>
                <a:gd name="T19" fmla="*/ 69 h 76"/>
                <a:gd name="T20" fmla="*/ 28 w 54"/>
                <a:gd name="T21" fmla="*/ 76 h 76"/>
                <a:gd name="T22" fmla="*/ 54 w 54"/>
                <a:gd name="T23" fmla="*/ 53 h 76"/>
                <a:gd name="T24" fmla="*/ 47 w 54"/>
                <a:gd name="T25" fmla="*/ 37 h 76"/>
                <a:gd name="T26" fmla="*/ 28 w 54"/>
                <a:gd name="T27" fmla="*/ 29 h 76"/>
                <a:gd name="T28" fmla="*/ 8 w 54"/>
                <a:gd name="T29" fmla="*/ 15 h 76"/>
                <a:gd name="T30" fmla="*/ 27 w 54"/>
                <a:gd name="T31" fmla="*/ 3 h 76"/>
                <a:gd name="T32" fmla="*/ 46 w 54"/>
                <a:gd name="T33" fmla="*/ 23 h 76"/>
                <a:gd name="T34" fmla="*/ 48 w 54"/>
                <a:gd name="T35" fmla="*/ 24 h 76"/>
                <a:gd name="T36" fmla="*/ 50 w 54"/>
                <a:gd name="T37" fmla="*/ 20 h 76"/>
                <a:gd name="T38" fmla="*/ 50 w 54"/>
                <a:gd name="T39" fmla="*/ 4 h 76"/>
                <a:gd name="T40" fmla="*/ 48 w 54"/>
                <a:gd name="T41" fmla="*/ 0 h 76"/>
                <a:gd name="T42" fmla="*/ 45 w 54"/>
                <a:gd name="T43" fmla="*/ 2 h 76"/>
                <a:gd name="T44" fmla="*/ 42 w 54"/>
                <a:gd name="T45" fmla="*/ 4 h 76"/>
                <a:gd name="T46" fmla="*/ 27 w 54"/>
                <a:gd name="T47" fmla="*/ 0 h 76"/>
                <a:gd name="T48" fmla="*/ 0 w 54"/>
                <a:gd name="T49" fmla="*/ 20 h 76"/>
                <a:gd name="T50" fmla="*/ 7 w 54"/>
                <a:gd name="T51" fmla="*/ 34 h 76"/>
                <a:gd name="T52" fmla="*/ 29 w 54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76">
                  <a:moveTo>
                    <a:pt x="29" y="42"/>
                  </a:moveTo>
                  <a:cubicBezTo>
                    <a:pt x="33" y="43"/>
                    <a:pt x="46" y="45"/>
                    <a:pt x="46" y="57"/>
                  </a:cubicBezTo>
                  <a:cubicBezTo>
                    <a:pt x="46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2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6" y="72"/>
                    <a:pt x="6" y="72"/>
                    <a:pt x="9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4" y="65"/>
                    <a:pt x="54" y="53"/>
                  </a:cubicBezTo>
                  <a:cubicBezTo>
                    <a:pt x="54" y="44"/>
                    <a:pt x="49" y="39"/>
                    <a:pt x="47" y="37"/>
                  </a:cubicBezTo>
                  <a:cubicBezTo>
                    <a:pt x="42" y="32"/>
                    <a:pt x="35" y="30"/>
                    <a:pt x="28" y="29"/>
                  </a:cubicBezTo>
                  <a:cubicBezTo>
                    <a:pt x="19" y="27"/>
                    <a:pt x="8" y="25"/>
                    <a:pt x="8" y="15"/>
                  </a:cubicBezTo>
                  <a:cubicBezTo>
                    <a:pt x="8" y="10"/>
                    <a:pt x="12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6" y="24"/>
                    <a:pt x="48" y="24"/>
                    <a:pt x="48" y="24"/>
                  </a:cubicBezTo>
                  <a:cubicBezTo>
                    <a:pt x="50" y="24"/>
                    <a:pt x="50" y="24"/>
                    <a:pt x="50" y="20"/>
                  </a:cubicBezTo>
                  <a:lnTo>
                    <a:pt x="50" y="4"/>
                  </a:lnTo>
                  <a:cubicBezTo>
                    <a:pt x="50" y="1"/>
                    <a:pt x="50" y="0"/>
                    <a:pt x="48" y="0"/>
                  </a:cubicBezTo>
                  <a:cubicBezTo>
                    <a:pt x="48" y="0"/>
                    <a:pt x="47" y="0"/>
                    <a:pt x="45" y="2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6" y="0"/>
                    <a:pt x="0" y="11"/>
                    <a:pt x="0" y="20"/>
                  </a:cubicBezTo>
                  <a:cubicBezTo>
                    <a:pt x="0" y="26"/>
                    <a:pt x="3" y="31"/>
                    <a:pt x="7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" name="Freeform 45">
              <a:extLst>
                <a:ext uri="{FF2B5EF4-FFF2-40B4-BE49-F238E27FC236}">
                  <a16:creationId xmlns:a16="http://schemas.microsoft.com/office/drawing/2014/main" id="{5F541BD6-3108-4DD6-8A1E-DEED2C432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388" y="66675"/>
              <a:ext cx="157163" cy="311150"/>
            </a:xfrm>
            <a:custGeom>
              <a:avLst/>
              <a:gdLst>
                <a:gd name="T0" fmla="*/ 26 w 52"/>
                <a:gd name="T1" fmla="*/ 36 h 104"/>
                <a:gd name="T2" fmla="*/ 49 w 52"/>
                <a:gd name="T3" fmla="*/ 36 h 104"/>
                <a:gd name="T4" fmla="*/ 49 w 52"/>
                <a:gd name="T5" fmla="*/ 31 h 104"/>
                <a:gd name="T6" fmla="*/ 26 w 52"/>
                <a:gd name="T7" fmla="*/ 31 h 104"/>
                <a:gd name="T8" fmla="*/ 26 w 52"/>
                <a:gd name="T9" fmla="*/ 0 h 104"/>
                <a:gd name="T10" fmla="*/ 21 w 52"/>
                <a:gd name="T11" fmla="*/ 0 h 104"/>
                <a:gd name="T12" fmla="*/ 0 w 52"/>
                <a:gd name="T13" fmla="*/ 32 h 104"/>
                <a:gd name="T14" fmla="*/ 0 w 52"/>
                <a:gd name="T15" fmla="*/ 36 h 104"/>
                <a:gd name="T16" fmla="*/ 14 w 52"/>
                <a:gd name="T17" fmla="*/ 36 h 104"/>
                <a:gd name="T18" fmla="*/ 14 w 52"/>
                <a:gd name="T19" fmla="*/ 81 h 104"/>
                <a:gd name="T20" fmla="*/ 36 w 52"/>
                <a:gd name="T21" fmla="*/ 104 h 104"/>
                <a:gd name="T22" fmla="*/ 52 w 52"/>
                <a:gd name="T23" fmla="*/ 81 h 104"/>
                <a:gd name="T24" fmla="*/ 52 w 52"/>
                <a:gd name="T25" fmla="*/ 72 h 104"/>
                <a:gd name="T26" fmla="*/ 48 w 52"/>
                <a:gd name="T27" fmla="*/ 72 h 104"/>
                <a:gd name="T28" fmla="*/ 48 w 52"/>
                <a:gd name="T29" fmla="*/ 81 h 104"/>
                <a:gd name="T30" fmla="*/ 37 w 52"/>
                <a:gd name="T31" fmla="*/ 100 h 104"/>
                <a:gd name="T32" fmla="*/ 26 w 52"/>
                <a:gd name="T33" fmla="*/ 82 h 104"/>
                <a:gd name="T34" fmla="*/ 26 w 52"/>
                <a:gd name="T35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04">
                  <a:moveTo>
                    <a:pt x="26" y="36"/>
                  </a:moveTo>
                  <a:lnTo>
                    <a:pt x="49" y="36"/>
                  </a:lnTo>
                  <a:lnTo>
                    <a:pt x="49" y="31"/>
                  </a:lnTo>
                  <a:lnTo>
                    <a:pt x="26" y="31"/>
                  </a:lnTo>
                  <a:lnTo>
                    <a:pt x="26" y="0"/>
                  </a:lnTo>
                  <a:lnTo>
                    <a:pt x="21" y="0"/>
                  </a:lnTo>
                  <a:cubicBezTo>
                    <a:pt x="21" y="14"/>
                    <a:pt x="16" y="31"/>
                    <a:pt x="0" y="32"/>
                  </a:cubicBezTo>
                  <a:lnTo>
                    <a:pt x="0" y="36"/>
                  </a:lnTo>
                  <a:lnTo>
                    <a:pt x="14" y="36"/>
                  </a:lnTo>
                  <a:lnTo>
                    <a:pt x="14" y="81"/>
                  </a:lnTo>
                  <a:cubicBezTo>
                    <a:pt x="14" y="102"/>
                    <a:pt x="30" y="104"/>
                    <a:pt x="36" y="104"/>
                  </a:cubicBezTo>
                  <a:cubicBezTo>
                    <a:pt x="47" y="104"/>
                    <a:pt x="52" y="92"/>
                    <a:pt x="52" y="81"/>
                  </a:cubicBezTo>
                  <a:lnTo>
                    <a:pt x="52" y="72"/>
                  </a:lnTo>
                  <a:lnTo>
                    <a:pt x="48" y="72"/>
                  </a:lnTo>
                  <a:lnTo>
                    <a:pt x="48" y="81"/>
                  </a:lnTo>
                  <a:cubicBezTo>
                    <a:pt x="48" y="93"/>
                    <a:pt x="43" y="100"/>
                    <a:pt x="37" y="100"/>
                  </a:cubicBezTo>
                  <a:cubicBezTo>
                    <a:pt x="26" y="100"/>
                    <a:pt x="26" y="85"/>
                    <a:pt x="26" y="82"/>
                  </a:cubicBezTo>
                  <a:lnTo>
                    <a:pt x="26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" name="Freeform 46">
              <a:extLst>
                <a:ext uri="{FF2B5EF4-FFF2-40B4-BE49-F238E27FC236}">
                  <a16:creationId xmlns:a16="http://schemas.microsoft.com/office/drawing/2014/main" id="{3AF4BDE9-7FD1-42B9-8018-51501ABCFD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0" y="188913"/>
              <a:ext cx="330200" cy="117475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3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3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2 h 39"/>
                <a:gd name="T20" fmla="*/ 6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3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A55047C8-5F43-43A8-A982-0F21B7BE3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33338"/>
              <a:ext cx="420688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3200" dirty="0"/>
            </a:p>
          </p:txBody>
        </p:sp>
        <p:sp>
          <p:nvSpPr>
            <p:cNvPr id="48" name="Freeform 48">
              <a:extLst>
                <a:ext uri="{FF2B5EF4-FFF2-40B4-BE49-F238E27FC236}">
                  <a16:creationId xmlns:a16="http://schemas.microsoft.com/office/drawing/2014/main" id="{33853A30-D4DC-4E26-AAA8-2FAFFB55A3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8738" y="293688"/>
              <a:ext cx="158750" cy="222250"/>
            </a:xfrm>
            <a:custGeom>
              <a:avLst/>
              <a:gdLst>
                <a:gd name="T0" fmla="*/ 52 w 53"/>
                <a:gd name="T1" fmla="*/ 3 h 74"/>
                <a:gd name="T2" fmla="*/ 53 w 53"/>
                <a:gd name="T3" fmla="*/ 1 h 74"/>
                <a:gd name="T4" fmla="*/ 51 w 53"/>
                <a:gd name="T5" fmla="*/ 0 h 74"/>
                <a:gd name="T6" fmla="*/ 43 w 53"/>
                <a:gd name="T7" fmla="*/ 7 h 74"/>
                <a:gd name="T8" fmla="*/ 30 w 53"/>
                <a:gd name="T9" fmla="*/ 0 h 74"/>
                <a:gd name="T10" fmla="*/ 0 w 53"/>
                <a:gd name="T11" fmla="*/ 33 h 74"/>
                <a:gd name="T12" fmla="*/ 18 w 53"/>
                <a:gd name="T13" fmla="*/ 52 h 74"/>
                <a:gd name="T14" fmla="*/ 33 w 53"/>
                <a:gd name="T15" fmla="*/ 46 h 74"/>
                <a:gd name="T16" fmla="*/ 28 w 53"/>
                <a:gd name="T17" fmla="*/ 63 h 74"/>
                <a:gd name="T18" fmla="*/ 19 w 53"/>
                <a:gd name="T19" fmla="*/ 69 h 74"/>
                <a:gd name="T20" fmla="*/ 16 w 53"/>
                <a:gd name="T21" fmla="*/ 72 h 74"/>
                <a:gd name="T22" fmla="*/ 18 w 53"/>
                <a:gd name="T23" fmla="*/ 74 h 74"/>
                <a:gd name="T24" fmla="*/ 30 w 53"/>
                <a:gd name="T25" fmla="*/ 73 h 74"/>
                <a:gd name="T26" fmla="*/ 43 w 53"/>
                <a:gd name="T27" fmla="*/ 74 h 74"/>
                <a:gd name="T28" fmla="*/ 45 w 53"/>
                <a:gd name="T29" fmla="*/ 71 h 74"/>
                <a:gd name="T30" fmla="*/ 42 w 53"/>
                <a:gd name="T31" fmla="*/ 69 h 74"/>
                <a:gd name="T32" fmla="*/ 36 w 53"/>
                <a:gd name="T33" fmla="*/ 68 h 74"/>
                <a:gd name="T34" fmla="*/ 37 w 53"/>
                <a:gd name="T35" fmla="*/ 65 h 74"/>
                <a:gd name="T36" fmla="*/ 52 w 53"/>
                <a:gd name="T37" fmla="*/ 3 h 74"/>
                <a:gd name="T38" fmla="*/ 35 w 53"/>
                <a:gd name="T39" fmla="*/ 36 h 74"/>
                <a:gd name="T40" fmla="*/ 33 w 53"/>
                <a:gd name="T41" fmla="*/ 40 h 74"/>
                <a:gd name="T42" fmla="*/ 18 w 53"/>
                <a:gd name="T43" fmla="*/ 49 h 74"/>
                <a:gd name="T44" fmla="*/ 10 w 53"/>
                <a:gd name="T45" fmla="*/ 38 h 74"/>
                <a:gd name="T46" fmla="*/ 16 w 53"/>
                <a:gd name="T47" fmla="*/ 14 h 74"/>
                <a:gd name="T48" fmla="*/ 30 w 53"/>
                <a:gd name="T49" fmla="*/ 3 h 74"/>
                <a:gd name="T50" fmla="*/ 41 w 53"/>
                <a:gd name="T51" fmla="*/ 13 h 74"/>
                <a:gd name="T52" fmla="*/ 40 w 53"/>
                <a:gd name="T53" fmla="*/ 15 h 74"/>
                <a:gd name="T54" fmla="*/ 35 w 53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" h="74">
                  <a:moveTo>
                    <a:pt x="52" y="3"/>
                  </a:moveTo>
                  <a:cubicBezTo>
                    <a:pt x="53" y="3"/>
                    <a:pt x="53" y="2"/>
                    <a:pt x="53" y="1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50" y="0"/>
                    <a:pt x="45" y="4"/>
                    <a:pt x="43" y="7"/>
                  </a:cubicBezTo>
                  <a:cubicBezTo>
                    <a:pt x="42" y="5"/>
                    <a:pt x="38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5" y="52"/>
                    <a:pt x="30" y="48"/>
                    <a:pt x="33" y="46"/>
                  </a:cubicBezTo>
                  <a:cubicBezTo>
                    <a:pt x="32" y="46"/>
                    <a:pt x="29" y="61"/>
                    <a:pt x="28" y="63"/>
                  </a:cubicBezTo>
                  <a:cubicBezTo>
                    <a:pt x="27" y="69"/>
                    <a:pt x="27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4"/>
                    <a:pt x="18" y="74"/>
                  </a:cubicBezTo>
                  <a:cubicBezTo>
                    <a:pt x="22" y="74"/>
                    <a:pt x="26" y="73"/>
                    <a:pt x="30" y="73"/>
                  </a:cubicBezTo>
                  <a:cubicBezTo>
                    <a:pt x="34" y="73"/>
                    <a:pt x="39" y="74"/>
                    <a:pt x="43" y="74"/>
                  </a:cubicBezTo>
                  <a:cubicBezTo>
                    <a:pt x="44" y="74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7" y="65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3" y="40"/>
                  </a:cubicBezTo>
                  <a:cubicBezTo>
                    <a:pt x="28" y="46"/>
                    <a:pt x="23" y="49"/>
                    <a:pt x="18" y="49"/>
                  </a:cubicBezTo>
                  <a:cubicBezTo>
                    <a:pt x="14" y="49"/>
                    <a:pt x="10" y="46"/>
                    <a:pt x="10" y="38"/>
                  </a:cubicBezTo>
                  <a:cubicBezTo>
                    <a:pt x="10" y="31"/>
                    <a:pt x="13" y="19"/>
                    <a:pt x="16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1" y="12"/>
                    <a:pt x="41" y="13"/>
                  </a:cubicBezTo>
                  <a:cubicBezTo>
                    <a:pt x="41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" name="Freeform 49">
              <a:extLst>
                <a:ext uri="{FF2B5EF4-FFF2-40B4-BE49-F238E27FC236}">
                  <a16:creationId xmlns:a16="http://schemas.microsoft.com/office/drawing/2014/main" id="{2004C2E8-6161-49C0-9847-629E6BD52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588" y="330200"/>
              <a:ext cx="103188" cy="168275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8 h 56"/>
                <a:gd name="T16" fmla="*/ 5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8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9" y="9"/>
                    <a:pt x="13" y="7"/>
                  </a:cubicBezTo>
                  <a:lnTo>
                    <a:pt x="13" y="48"/>
                  </a:lnTo>
                  <a:cubicBezTo>
                    <a:pt x="13" y="51"/>
                    <a:pt x="13" y="52"/>
                    <a:pt x="5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8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0" name="Freeform 50">
              <a:extLst>
                <a:ext uri="{FF2B5EF4-FFF2-40B4-BE49-F238E27FC236}">
                  <a16:creationId xmlns:a16="http://schemas.microsoft.com/office/drawing/2014/main" id="{EC205200-89DB-4FB2-9E8D-98D9279A4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475" y="128588"/>
              <a:ext cx="239713" cy="239713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6 w 80"/>
                <a:gd name="T25" fmla="*/ 80 h 80"/>
                <a:gd name="T26" fmla="*/ 80 w 80"/>
                <a:gd name="T27" fmla="*/ 76 h 80"/>
                <a:gd name="T28" fmla="*/ 79 w 80"/>
                <a:gd name="T29" fmla="*/ 74 h 80"/>
                <a:gd name="T30" fmla="*/ 44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6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5" y="80"/>
                    <a:pt x="76" y="80"/>
                  </a:cubicBezTo>
                  <a:cubicBezTo>
                    <a:pt x="78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4"/>
                  </a:cubicBezTo>
                  <a:cubicBezTo>
                    <a:pt x="79" y="74"/>
                    <a:pt x="53" y="48"/>
                    <a:pt x="44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8" y="0"/>
                    <a:pt x="76" y="0"/>
                  </a:cubicBezTo>
                  <a:cubicBezTo>
                    <a:pt x="75" y="0"/>
                    <a:pt x="74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1" name="Freeform 51">
              <a:extLst>
                <a:ext uri="{FF2B5EF4-FFF2-40B4-BE49-F238E27FC236}">
                  <a16:creationId xmlns:a16="http://schemas.microsoft.com/office/drawing/2014/main" id="{89ABAB02-F3C6-43F0-BDAF-D72619B24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6800" y="33338"/>
              <a:ext cx="420688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7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234A38F7-D273-473B-94D7-3FC42751E3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7800" y="293688"/>
              <a:ext cx="192088" cy="222250"/>
            </a:xfrm>
            <a:custGeom>
              <a:avLst/>
              <a:gdLst>
                <a:gd name="T0" fmla="*/ 8 w 64"/>
                <a:gd name="T1" fmla="*/ 65 h 74"/>
                <a:gd name="T2" fmla="*/ 3 w 64"/>
                <a:gd name="T3" fmla="*/ 69 h 74"/>
                <a:gd name="T4" fmla="*/ 0 w 64"/>
                <a:gd name="T5" fmla="*/ 72 h 74"/>
                <a:gd name="T6" fmla="*/ 1 w 64"/>
                <a:gd name="T7" fmla="*/ 74 h 74"/>
                <a:gd name="T8" fmla="*/ 11 w 64"/>
                <a:gd name="T9" fmla="*/ 73 h 74"/>
                <a:gd name="T10" fmla="*/ 23 w 64"/>
                <a:gd name="T11" fmla="*/ 74 h 74"/>
                <a:gd name="T12" fmla="*/ 26 w 64"/>
                <a:gd name="T13" fmla="*/ 71 h 74"/>
                <a:gd name="T14" fmla="*/ 23 w 64"/>
                <a:gd name="T15" fmla="*/ 69 h 74"/>
                <a:gd name="T16" fmla="*/ 17 w 64"/>
                <a:gd name="T17" fmla="*/ 68 h 74"/>
                <a:gd name="T18" fmla="*/ 18 w 64"/>
                <a:gd name="T19" fmla="*/ 63 h 74"/>
                <a:gd name="T20" fmla="*/ 23 w 64"/>
                <a:gd name="T21" fmla="*/ 45 h 74"/>
                <a:gd name="T22" fmla="*/ 34 w 64"/>
                <a:gd name="T23" fmla="*/ 52 h 74"/>
                <a:gd name="T24" fmla="*/ 64 w 64"/>
                <a:gd name="T25" fmla="*/ 19 h 74"/>
                <a:gd name="T26" fmla="*/ 47 w 64"/>
                <a:gd name="T27" fmla="*/ 0 h 74"/>
                <a:gd name="T28" fmla="*/ 30 w 64"/>
                <a:gd name="T29" fmla="*/ 8 h 74"/>
                <a:gd name="T30" fmla="*/ 18 w 64"/>
                <a:gd name="T31" fmla="*/ 0 h 74"/>
                <a:gd name="T32" fmla="*/ 9 w 64"/>
                <a:gd name="T33" fmla="*/ 6 h 74"/>
                <a:gd name="T34" fmla="*/ 5 w 64"/>
                <a:gd name="T35" fmla="*/ 17 h 74"/>
                <a:gd name="T36" fmla="*/ 7 w 64"/>
                <a:gd name="T37" fmla="*/ 19 h 74"/>
                <a:gd name="T38" fmla="*/ 10 w 64"/>
                <a:gd name="T39" fmla="*/ 16 h 74"/>
                <a:gd name="T40" fmla="*/ 18 w 64"/>
                <a:gd name="T41" fmla="*/ 3 h 74"/>
                <a:gd name="T42" fmla="*/ 22 w 64"/>
                <a:gd name="T43" fmla="*/ 9 h 74"/>
                <a:gd name="T44" fmla="*/ 22 w 64"/>
                <a:gd name="T45" fmla="*/ 12 h 74"/>
                <a:gd name="T46" fmla="*/ 8 w 64"/>
                <a:gd name="T47" fmla="*/ 65 h 74"/>
                <a:gd name="T48" fmla="*/ 30 w 64"/>
                <a:gd name="T49" fmla="*/ 14 h 74"/>
                <a:gd name="T50" fmla="*/ 47 w 64"/>
                <a:gd name="T51" fmla="*/ 3 h 74"/>
                <a:gd name="T52" fmla="*/ 55 w 64"/>
                <a:gd name="T53" fmla="*/ 14 h 74"/>
                <a:gd name="T54" fmla="*/ 49 w 64"/>
                <a:gd name="T55" fmla="*/ 38 h 74"/>
                <a:gd name="T56" fmla="*/ 34 w 64"/>
                <a:gd name="T57" fmla="*/ 49 h 74"/>
                <a:gd name="T58" fmla="*/ 24 w 64"/>
                <a:gd name="T59" fmla="*/ 39 h 74"/>
                <a:gd name="T60" fmla="*/ 24 w 64"/>
                <a:gd name="T61" fmla="*/ 37 h 74"/>
                <a:gd name="T62" fmla="*/ 30 w 64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74">
                  <a:moveTo>
                    <a:pt x="8" y="65"/>
                  </a:moveTo>
                  <a:cubicBezTo>
                    <a:pt x="8" y="68"/>
                    <a:pt x="7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19" y="74"/>
                    <a:pt x="23" y="74"/>
                  </a:cubicBezTo>
                  <a:cubicBezTo>
                    <a:pt x="24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6"/>
                    <a:pt x="21" y="50"/>
                    <a:pt x="23" y="45"/>
                  </a:cubicBezTo>
                  <a:cubicBezTo>
                    <a:pt x="24" y="48"/>
                    <a:pt x="28" y="52"/>
                    <a:pt x="34" y="52"/>
                  </a:cubicBezTo>
                  <a:cubicBezTo>
                    <a:pt x="49" y="52"/>
                    <a:pt x="64" y="36"/>
                    <a:pt x="64" y="19"/>
                  </a:cubicBezTo>
                  <a:cubicBezTo>
                    <a:pt x="64" y="6"/>
                    <a:pt x="55" y="0"/>
                    <a:pt x="47" y="0"/>
                  </a:cubicBezTo>
                  <a:cubicBezTo>
                    <a:pt x="40" y="0"/>
                    <a:pt x="34" y="5"/>
                    <a:pt x="30" y="8"/>
                  </a:cubicBezTo>
                  <a:cubicBezTo>
                    <a:pt x="28" y="1"/>
                    <a:pt x="22" y="0"/>
                    <a:pt x="18" y="0"/>
                  </a:cubicBezTo>
                  <a:cubicBezTo>
                    <a:pt x="14" y="0"/>
                    <a:pt x="11" y="3"/>
                    <a:pt x="9" y="6"/>
                  </a:cubicBezTo>
                  <a:cubicBezTo>
                    <a:pt x="7" y="10"/>
                    <a:pt x="5" y="17"/>
                    <a:pt x="5" y="17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1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lnTo>
                    <a:pt x="8" y="65"/>
                  </a:lnTo>
                  <a:close/>
                  <a:moveTo>
                    <a:pt x="30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0" y="49"/>
                    <a:pt x="34" y="49"/>
                  </a:cubicBezTo>
                  <a:cubicBezTo>
                    <a:pt x="26" y="49"/>
                    <a:pt x="24" y="40"/>
                    <a:pt x="24" y="39"/>
                  </a:cubicBezTo>
                  <a:cubicBezTo>
                    <a:pt x="24" y="38"/>
                    <a:pt x="24" y="37"/>
                    <a:pt x="24" y="37"/>
                  </a:cubicBezTo>
                  <a:lnTo>
                    <a:pt x="30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3" name="Freeform 53">
              <a:extLst>
                <a:ext uri="{FF2B5EF4-FFF2-40B4-BE49-F238E27FC236}">
                  <a16:creationId xmlns:a16="http://schemas.microsoft.com/office/drawing/2014/main" id="{15252521-9DC3-41AE-86B9-716AAC4D0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513" y="330200"/>
              <a:ext cx="101600" cy="168275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8 h 56"/>
                <a:gd name="T16" fmla="*/ 4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8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8" y="9"/>
                    <a:pt x="13" y="7"/>
                  </a:cubicBezTo>
                  <a:lnTo>
                    <a:pt x="13" y="48"/>
                  </a:lnTo>
                  <a:cubicBezTo>
                    <a:pt x="13" y="51"/>
                    <a:pt x="13" y="52"/>
                    <a:pt x="4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8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4" name="Freeform 54">
              <a:extLst>
                <a:ext uri="{FF2B5EF4-FFF2-40B4-BE49-F238E27FC236}">
                  <a16:creationId xmlns:a16="http://schemas.microsoft.com/office/drawing/2014/main" id="{40DEC32D-BA46-452E-A985-F216FCBED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4225" y="128588"/>
              <a:ext cx="242888" cy="239713"/>
            </a:xfrm>
            <a:custGeom>
              <a:avLst/>
              <a:gdLst>
                <a:gd name="T0" fmla="*/ 41 w 81"/>
                <a:gd name="T1" fmla="*/ 35 h 80"/>
                <a:gd name="T2" fmla="*/ 7 w 81"/>
                <a:gd name="T3" fmla="*/ 2 h 80"/>
                <a:gd name="T4" fmla="*/ 4 w 81"/>
                <a:gd name="T5" fmla="*/ 0 h 80"/>
                <a:gd name="T6" fmla="*/ 0 w 81"/>
                <a:gd name="T7" fmla="*/ 3 h 80"/>
                <a:gd name="T8" fmla="*/ 3 w 81"/>
                <a:gd name="T9" fmla="*/ 6 h 80"/>
                <a:gd name="T10" fmla="*/ 36 w 81"/>
                <a:gd name="T11" fmla="*/ 40 h 80"/>
                <a:gd name="T12" fmla="*/ 3 w 81"/>
                <a:gd name="T13" fmla="*/ 73 h 80"/>
                <a:gd name="T14" fmla="*/ 0 w 81"/>
                <a:gd name="T15" fmla="*/ 76 h 80"/>
                <a:gd name="T16" fmla="*/ 4 w 81"/>
                <a:gd name="T17" fmla="*/ 80 h 80"/>
                <a:gd name="T18" fmla="*/ 7 w 81"/>
                <a:gd name="T19" fmla="*/ 77 h 80"/>
                <a:gd name="T20" fmla="*/ 40 w 81"/>
                <a:gd name="T21" fmla="*/ 44 h 80"/>
                <a:gd name="T22" fmla="*/ 75 w 81"/>
                <a:gd name="T23" fmla="*/ 79 h 80"/>
                <a:gd name="T24" fmla="*/ 77 w 81"/>
                <a:gd name="T25" fmla="*/ 80 h 80"/>
                <a:gd name="T26" fmla="*/ 81 w 81"/>
                <a:gd name="T27" fmla="*/ 76 h 80"/>
                <a:gd name="T28" fmla="*/ 80 w 81"/>
                <a:gd name="T29" fmla="*/ 74 h 80"/>
                <a:gd name="T30" fmla="*/ 45 w 81"/>
                <a:gd name="T31" fmla="*/ 40 h 80"/>
                <a:gd name="T32" fmla="*/ 76 w 81"/>
                <a:gd name="T33" fmla="*/ 9 h 80"/>
                <a:gd name="T34" fmla="*/ 80 w 81"/>
                <a:gd name="T35" fmla="*/ 5 h 80"/>
                <a:gd name="T36" fmla="*/ 81 w 81"/>
                <a:gd name="T37" fmla="*/ 3 h 80"/>
                <a:gd name="T38" fmla="*/ 77 w 81"/>
                <a:gd name="T39" fmla="*/ 0 h 80"/>
                <a:gd name="T40" fmla="*/ 74 w 81"/>
                <a:gd name="T41" fmla="*/ 2 h 80"/>
                <a:gd name="T42" fmla="*/ 41 w 81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80">
                  <a:moveTo>
                    <a:pt x="41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3" y="6"/>
                  </a:cubicBezTo>
                  <a:lnTo>
                    <a:pt x="36" y="40"/>
                  </a:lnTo>
                  <a:lnTo>
                    <a:pt x="3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1" y="78"/>
                    <a:pt x="81" y="76"/>
                  </a:cubicBezTo>
                  <a:cubicBezTo>
                    <a:pt x="81" y="76"/>
                    <a:pt x="81" y="75"/>
                    <a:pt x="80" y="74"/>
                  </a:cubicBezTo>
                  <a:cubicBezTo>
                    <a:pt x="80" y="74"/>
                    <a:pt x="54" y="48"/>
                    <a:pt x="45" y="40"/>
                  </a:cubicBezTo>
                  <a:lnTo>
                    <a:pt x="76" y="9"/>
                  </a:lnTo>
                  <a:cubicBezTo>
                    <a:pt x="77" y="8"/>
                    <a:pt x="79" y="6"/>
                    <a:pt x="80" y="5"/>
                  </a:cubicBezTo>
                  <a:cubicBezTo>
                    <a:pt x="80" y="5"/>
                    <a:pt x="81" y="4"/>
                    <a:pt x="81" y="3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76" y="0"/>
                    <a:pt x="75" y="0"/>
                    <a:pt x="74" y="2"/>
                  </a:cubicBezTo>
                  <a:lnTo>
                    <a:pt x="41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5" name="Freeform 55">
              <a:extLst>
                <a:ext uri="{FF2B5EF4-FFF2-40B4-BE49-F238E27FC236}">
                  <a16:creationId xmlns:a16="http://schemas.microsoft.com/office/drawing/2014/main" id="{C0C38C14-608F-4ADA-BE58-F113766E7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725" y="33338"/>
              <a:ext cx="419100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6" name="Freeform 56">
              <a:extLst>
                <a:ext uri="{FF2B5EF4-FFF2-40B4-BE49-F238E27FC236}">
                  <a16:creationId xmlns:a16="http://schemas.microsoft.com/office/drawing/2014/main" id="{F86ACB7C-EAEC-4D80-AA19-3672229F97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0363" y="293688"/>
              <a:ext cx="155575" cy="222250"/>
            </a:xfrm>
            <a:custGeom>
              <a:avLst/>
              <a:gdLst>
                <a:gd name="T0" fmla="*/ 52 w 52"/>
                <a:gd name="T1" fmla="*/ 3 h 74"/>
                <a:gd name="T2" fmla="*/ 52 w 52"/>
                <a:gd name="T3" fmla="*/ 1 h 74"/>
                <a:gd name="T4" fmla="*/ 50 w 52"/>
                <a:gd name="T5" fmla="*/ 0 h 74"/>
                <a:gd name="T6" fmla="*/ 42 w 52"/>
                <a:gd name="T7" fmla="*/ 7 h 74"/>
                <a:gd name="T8" fmla="*/ 30 w 52"/>
                <a:gd name="T9" fmla="*/ 0 h 74"/>
                <a:gd name="T10" fmla="*/ 0 w 52"/>
                <a:gd name="T11" fmla="*/ 33 h 74"/>
                <a:gd name="T12" fmla="*/ 17 w 52"/>
                <a:gd name="T13" fmla="*/ 52 h 74"/>
                <a:gd name="T14" fmla="*/ 32 w 52"/>
                <a:gd name="T15" fmla="*/ 46 h 74"/>
                <a:gd name="T16" fmla="*/ 28 w 52"/>
                <a:gd name="T17" fmla="*/ 63 h 74"/>
                <a:gd name="T18" fmla="*/ 19 w 52"/>
                <a:gd name="T19" fmla="*/ 69 h 74"/>
                <a:gd name="T20" fmla="*/ 16 w 52"/>
                <a:gd name="T21" fmla="*/ 72 h 74"/>
                <a:gd name="T22" fmla="*/ 17 w 52"/>
                <a:gd name="T23" fmla="*/ 74 h 74"/>
                <a:gd name="T24" fmla="*/ 30 w 52"/>
                <a:gd name="T25" fmla="*/ 73 h 74"/>
                <a:gd name="T26" fmla="*/ 42 w 52"/>
                <a:gd name="T27" fmla="*/ 74 h 74"/>
                <a:gd name="T28" fmla="*/ 44 w 52"/>
                <a:gd name="T29" fmla="*/ 71 h 74"/>
                <a:gd name="T30" fmla="*/ 41 w 52"/>
                <a:gd name="T31" fmla="*/ 69 h 74"/>
                <a:gd name="T32" fmla="*/ 36 w 52"/>
                <a:gd name="T33" fmla="*/ 68 h 74"/>
                <a:gd name="T34" fmla="*/ 36 w 52"/>
                <a:gd name="T35" fmla="*/ 65 h 74"/>
                <a:gd name="T36" fmla="*/ 52 w 52"/>
                <a:gd name="T37" fmla="*/ 3 h 74"/>
                <a:gd name="T38" fmla="*/ 34 w 52"/>
                <a:gd name="T39" fmla="*/ 36 h 74"/>
                <a:gd name="T40" fmla="*/ 32 w 52"/>
                <a:gd name="T41" fmla="*/ 40 h 74"/>
                <a:gd name="T42" fmla="*/ 18 w 52"/>
                <a:gd name="T43" fmla="*/ 49 h 74"/>
                <a:gd name="T44" fmla="*/ 9 w 52"/>
                <a:gd name="T45" fmla="*/ 38 h 74"/>
                <a:gd name="T46" fmla="*/ 15 w 52"/>
                <a:gd name="T47" fmla="*/ 14 h 74"/>
                <a:gd name="T48" fmla="*/ 30 w 52"/>
                <a:gd name="T49" fmla="*/ 3 h 74"/>
                <a:gd name="T50" fmla="*/ 40 w 52"/>
                <a:gd name="T51" fmla="*/ 13 h 74"/>
                <a:gd name="T52" fmla="*/ 40 w 52"/>
                <a:gd name="T53" fmla="*/ 15 h 74"/>
                <a:gd name="T54" fmla="*/ 34 w 52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4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4" y="4"/>
                    <a:pt x="42" y="7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7" y="52"/>
                    <a:pt x="17" y="52"/>
                  </a:cubicBezTo>
                  <a:cubicBezTo>
                    <a:pt x="24" y="52"/>
                    <a:pt x="29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7" y="69"/>
                    <a:pt x="16" y="69"/>
                    <a:pt x="16" y="72"/>
                  </a:cubicBezTo>
                  <a:cubicBezTo>
                    <a:pt x="16" y="73"/>
                    <a:pt x="16" y="74"/>
                    <a:pt x="17" y="74"/>
                  </a:cubicBezTo>
                  <a:cubicBezTo>
                    <a:pt x="21" y="74"/>
                    <a:pt x="26" y="73"/>
                    <a:pt x="30" y="73"/>
                  </a:cubicBezTo>
                  <a:cubicBezTo>
                    <a:pt x="33" y="73"/>
                    <a:pt x="38" y="74"/>
                    <a:pt x="42" y="74"/>
                  </a:cubicBezTo>
                  <a:cubicBezTo>
                    <a:pt x="43" y="74"/>
                    <a:pt x="44" y="73"/>
                    <a:pt x="44" y="71"/>
                  </a:cubicBezTo>
                  <a:cubicBezTo>
                    <a:pt x="44" y="69"/>
                    <a:pt x="43" y="69"/>
                    <a:pt x="41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5"/>
                  </a:cubicBezTo>
                  <a:lnTo>
                    <a:pt x="52" y="3"/>
                  </a:lnTo>
                  <a:close/>
                  <a:moveTo>
                    <a:pt x="34" y="36"/>
                  </a:moveTo>
                  <a:cubicBezTo>
                    <a:pt x="34" y="38"/>
                    <a:pt x="34" y="39"/>
                    <a:pt x="32" y="40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3" y="49"/>
                    <a:pt x="9" y="46"/>
                    <a:pt x="9" y="38"/>
                  </a:cubicBezTo>
                  <a:cubicBezTo>
                    <a:pt x="9" y="31"/>
                    <a:pt x="12" y="19"/>
                    <a:pt x="15" y="14"/>
                  </a:cubicBezTo>
                  <a:cubicBezTo>
                    <a:pt x="20" y="5"/>
                    <a:pt x="26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4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7" name="Freeform 57">
              <a:extLst>
                <a:ext uri="{FF2B5EF4-FFF2-40B4-BE49-F238E27FC236}">
                  <a16:creationId xmlns:a16="http://schemas.microsoft.com/office/drawing/2014/main" id="{FC79B9D2-C41B-4E29-AA23-26E977FC9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25" y="330200"/>
              <a:ext cx="123825" cy="168275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7" y="41"/>
                    <a:pt x="37" y="46"/>
                    <a:pt x="35" y="47"/>
                  </a:cubicBezTo>
                  <a:cubicBezTo>
                    <a:pt x="35" y="48"/>
                    <a:pt x="28" y="48"/>
                    <a:pt x="26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5" y="20"/>
                  </a:cubicBezTo>
                  <a:cubicBezTo>
                    <a:pt x="7" y="20"/>
                    <a:pt x="9" y="18"/>
                    <a:pt x="9" y="15"/>
                  </a:cubicBezTo>
                  <a:cubicBezTo>
                    <a:pt x="9" y="12"/>
                    <a:pt x="7" y="10"/>
                    <a:pt x="5" y="10"/>
                  </a:cubicBezTo>
                  <a:cubicBezTo>
                    <a:pt x="7" y="6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8" name="Freeform 58">
              <a:extLst>
                <a:ext uri="{FF2B5EF4-FFF2-40B4-BE49-F238E27FC236}">
                  <a16:creationId xmlns:a16="http://schemas.microsoft.com/office/drawing/2014/main" id="{8C1E8162-9BE2-4792-98BA-2B5E8F689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128588"/>
              <a:ext cx="241300" cy="239713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9" name="Freeform 59">
              <a:extLst>
                <a:ext uri="{FF2B5EF4-FFF2-40B4-BE49-F238E27FC236}">
                  <a16:creationId xmlns:a16="http://schemas.microsoft.com/office/drawing/2014/main" id="{658BA09B-EED6-49BD-9B7E-3F6778D42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5250" y="33338"/>
              <a:ext cx="420688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89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8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89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20" y="102"/>
                    <a:pt x="17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0" name="Freeform 60">
              <a:extLst>
                <a:ext uri="{FF2B5EF4-FFF2-40B4-BE49-F238E27FC236}">
                  <a16:creationId xmlns:a16="http://schemas.microsoft.com/office/drawing/2014/main" id="{D088B0F3-19F9-4612-89D9-3C2C11CD02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6250" y="293688"/>
              <a:ext cx="195263" cy="222250"/>
            </a:xfrm>
            <a:custGeom>
              <a:avLst/>
              <a:gdLst>
                <a:gd name="T0" fmla="*/ 9 w 65"/>
                <a:gd name="T1" fmla="*/ 65 h 74"/>
                <a:gd name="T2" fmla="*/ 3 w 65"/>
                <a:gd name="T3" fmla="*/ 69 h 74"/>
                <a:gd name="T4" fmla="*/ 0 w 65"/>
                <a:gd name="T5" fmla="*/ 72 h 74"/>
                <a:gd name="T6" fmla="*/ 1 w 65"/>
                <a:gd name="T7" fmla="*/ 74 h 74"/>
                <a:gd name="T8" fmla="*/ 11 w 65"/>
                <a:gd name="T9" fmla="*/ 73 h 74"/>
                <a:gd name="T10" fmla="*/ 24 w 65"/>
                <a:gd name="T11" fmla="*/ 74 h 74"/>
                <a:gd name="T12" fmla="*/ 26 w 65"/>
                <a:gd name="T13" fmla="*/ 71 h 74"/>
                <a:gd name="T14" fmla="*/ 23 w 65"/>
                <a:gd name="T15" fmla="*/ 69 h 74"/>
                <a:gd name="T16" fmla="*/ 17 w 65"/>
                <a:gd name="T17" fmla="*/ 68 h 74"/>
                <a:gd name="T18" fmla="*/ 18 w 65"/>
                <a:gd name="T19" fmla="*/ 63 h 74"/>
                <a:gd name="T20" fmla="*/ 23 w 65"/>
                <a:gd name="T21" fmla="*/ 45 h 74"/>
                <a:gd name="T22" fmla="*/ 35 w 65"/>
                <a:gd name="T23" fmla="*/ 52 h 74"/>
                <a:gd name="T24" fmla="*/ 65 w 65"/>
                <a:gd name="T25" fmla="*/ 19 h 74"/>
                <a:gd name="T26" fmla="*/ 47 w 65"/>
                <a:gd name="T27" fmla="*/ 0 h 74"/>
                <a:gd name="T28" fmla="*/ 31 w 65"/>
                <a:gd name="T29" fmla="*/ 8 h 74"/>
                <a:gd name="T30" fmla="*/ 19 w 65"/>
                <a:gd name="T31" fmla="*/ 0 h 74"/>
                <a:gd name="T32" fmla="*/ 10 w 65"/>
                <a:gd name="T33" fmla="*/ 6 h 74"/>
                <a:gd name="T34" fmla="*/ 5 w 65"/>
                <a:gd name="T35" fmla="*/ 17 h 74"/>
                <a:gd name="T36" fmla="*/ 7 w 65"/>
                <a:gd name="T37" fmla="*/ 19 h 74"/>
                <a:gd name="T38" fmla="*/ 10 w 65"/>
                <a:gd name="T39" fmla="*/ 16 h 74"/>
                <a:gd name="T40" fmla="*/ 18 w 65"/>
                <a:gd name="T41" fmla="*/ 3 h 74"/>
                <a:gd name="T42" fmla="*/ 22 w 65"/>
                <a:gd name="T43" fmla="*/ 9 h 74"/>
                <a:gd name="T44" fmla="*/ 22 w 65"/>
                <a:gd name="T45" fmla="*/ 12 h 74"/>
                <a:gd name="T46" fmla="*/ 9 w 65"/>
                <a:gd name="T47" fmla="*/ 65 h 74"/>
                <a:gd name="T48" fmla="*/ 31 w 65"/>
                <a:gd name="T49" fmla="*/ 14 h 74"/>
                <a:gd name="T50" fmla="*/ 47 w 65"/>
                <a:gd name="T51" fmla="*/ 3 h 74"/>
                <a:gd name="T52" fmla="*/ 55 w 65"/>
                <a:gd name="T53" fmla="*/ 14 h 74"/>
                <a:gd name="T54" fmla="*/ 49 w 65"/>
                <a:gd name="T55" fmla="*/ 38 h 74"/>
                <a:gd name="T56" fmla="*/ 35 w 65"/>
                <a:gd name="T57" fmla="*/ 49 h 74"/>
                <a:gd name="T58" fmla="*/ 24 w 65"/>
                <a:gd name="T59" fmla="*/ 39 h 74"/>
                <a:gd name="T60" fmla="*/ 25 w 65"/>
                <a:gd name="T61" fmla="*/ 37 h 74"/>
                <a:gd name="T62" fmla="*/ 31 w 65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4">
                  <a:moveTo>
                    <a:pt x="9" y="65"/>
                  </a:moveTo>
                  <a:cubicBezTo>
                    <a:pt x="8" y="68"/>
                    <a:pt x="8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20" y="74"/>
                    <a:pt x="24" y="74"/>
                  </a:cubicBezTo>
                  <a:cubicBezTo>
                    <a:pt x="25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6"/>
                    <a:pt x="22" y="50"/>
                    <a:pt x="23" y="45"/>
                  </a:cubicBezTo>
                  <a:cubicBezTo>
                    <a:pt x="24" y="48"/>
                    <a:pt x="28" y="52"/>
                    <a:pt x="35" y="52"/>
                  </a:cubicBezTo>
                  <a:cubicBezTo>
                    <a:pt x="49" y="52"/>
                    <a:pt x="65" y="36"/>
                    <a:pt x="65" y="19"/>
                  </a:cubicBezTo>
                  <a:cubicBezTo>
                    <a:pt x="65" y="6"/>
                    <a:pt x="55" y="0"/>
                    <a:pt x="47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2" y="0"/>
                    <a:pt x="19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7" y="10"/>
                    <a:pt x="5" y="17"/>
                    <a:pt x="5" y="17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2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1" y="49"/>
                    <a:pt x="35" y="49"/>
                  </a:cubicBezTo>
                  <a:cubicBezTo>
                    <a:pt x="27" y="49"/>
                    <a:pt x="24" y="40"/>
                    <a:pt x="24" y="39"/>
                  </a:cubicBezTo>
                  <a:cubicBezTo>
                    <a:pt x="24" y="38"/>
                    <a:pt x="25" y="37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1" name="Freeform 61">
              <a:extLst>
                <a:ext uri="{FF2B5EF4-FFF2-40B4-BE49-F238E27FC236}">
                  <a16:creationId xmlns:a16="http://schemas.microsoft.com/office/drawing/2014/main" id="{9BF93623-4A08-4828-88B3-3F07A741C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4850" y="330200"/>
              <a:ext cx="122238" cy="168275"/>
            </a:xfrm>
            <a:custGeom>
              <a:avLst/>
              <a:gdLst>
                <a:gd name="T0" fmla="*/ 41 w 41"/>
                <a:gd name="T1" fmla="*/ 40 h 56"/>
                <a:gd name="T2" fmla="*/ 37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4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7" y="40"/>
                  </a:lnTo>
                  <a:cubicBezTo>
                    <a:pt x="37" y="41"/>
                    <a:pt x="36" y="46"/>
                    <a:pt x="35" y="47"/>
                  </a:cubicBezTo>
                  <a:cubicBezTo>
                    <a:pt x="34" y="48"/>
                    <a:pt x="27" y="48"/>
                    <a:pt x="26" y="48"/>
                  </a:cubicBezTo>
                  <a:lnTo>
                    <a:pt x="10" y="48"/>
                  </a:lnTo>
                  <a:cubicBezTo>
                    <a:pt x="15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4" y="20"/>
                  </a:cubicBezTo>
                  <a:cubicBezTo>
                    <a:pt x="7" y="20"/>
                    <a:pt x="9" y="18"/>
                    <a:pt x="9" y="15"/>
                  </a:cubicBezTo>
                  <a:cubicBezTo>
                    <a:pt x="9" y="12"/>
                    <a:pt x="7" y="10"/>
                    <a:pt x="5" y="10"/>
                  </a:cubicBezTo>
                  <a:cubicBezTo>
                    <a:pt x="7" y="6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2" name="Freeform 62">
              <a:extLst>
                <a:ext uri="{FF2B5EF4-FFF2-40B4-BE49-F238E27FC236}">
                  <a16:creationId xmlns:a16="http://schemas.microsoft.com/office/drawing/2014/main" id="{1599E7AB-7FDC-48E4-A89A-714CEC4CE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850" y="128588"/>
              <a:ext cx="239713" cy="239713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4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3" name="Freeform 63">
              <a:extLst>
                <a:ext uri="{FF2B5EF4-FFF2-40B4-BE49-F238E27FC236}">
                  <a16:creationId xmlns:a16="http://schemas.microsoft.com/office/drawing/2014/main" id="{B4D60C15-3A7C-48EE-88E2-0E7CA1B59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4000" y="149225"/>
              <a:ext cx="165100" cy="228600"/>
            </a:xfrm>
            <a:custGeom>
              <a:avLst/>
              <a:gdLst>
                <a:gd name="T0" fmla="*/ 29 w 55"/>
                <a:gd name="T1" fmla="*/ 42 h 76"/>
                <a:gd name="T2" fmla="*/ 47 w 55"/>
                <a:gd name="T3" fmla="*/ 57 h 76"/>
                <a:gd name="T4" fmla="*/ 28 w 55"/>
                <a:gd name="T5" fmla="*/ 72 h 76"/>
                <a:gd name="T6" fmla="*/ 5 w 55"/>
                <a:gd name="T7" fmla="*/ 49 h 76"/>
                <a:gd name="T8" fmla="*/ 3 w 55"/>
                <a:gd name="T9" fmla="*/ 46 h 76"/>
                <a:gd name="T10" fmla="*/ 0 w 55"/>
                <a:gd name="T11" fmla="*/ 50 h 76"/>
                <a:gd name="T12" fmla="*/ 0 w 55"/>
                <a:gd name="T13" fmla="*/ 72 h 76"/>
                <a:gd name="T14" fmla="*/ 2 w 55"/>
                <a:gd name="T15" fmla="*/ 76 h 76"/>
                <a:gd name="T16" fmla="*/ 6 w 55"/>
                <a:gd name="T17" fmla="*/ 73 h 76"/>
                <a:gd name="T18" fmla="*/ 10 w 55"/>
                <a:gd name="T19" fmla="*/ 69 h 76"/>
                <a:gd name="T20" fmla="*/ 28 w 55"/>
                <a:gd name="T21" fmla="*/ 76 h 76"/>
                <a:gd name="T22" fmla="*/ 55 w 55"/>
                <a:gd name="T23" fmla="*/ 53 h 76"/>
                <a:gd name="T24" fmla="*/ 48 w 55"/>
                <a:gd name="T25" fmla="*/ 37 h 76"/>
                <a:gd name="T26" fmla="*/ 29 w 55"/>
                <a:gd name="T27" fmla="*/ 29 h 76"/>
                <a:gd name="T28" fmla="*/ 8 w 55"/>
                <a:gd name="T29" fmla="*/ 15 h 76"/>
                <a:gd name="T30" fmla="*/ 27 w 55"/>
                <a:gd name="T31" fmla="*/ 3 h 76"/>
                <a:gd name="T32" fmla="*/ 46 w 55"/>
                <a:gd name="T33" fmla="*/ 23 h 76"/>
                <a:gd name="T34" fmla="*/ 48 w 55"/>
                <a:gd name="T35" fmla="*/ 24 h 76"/>
                <a:gd name="T36" fmla="*/ 51 w 55"/>
                <a:gd name="T37" fmla="*/ 20 h 76"/>
                <a:gd name="T38" fmla="*/ 51 w 55"/>
                <a:gd name="T39" fmla="*/ 4 h 76"/>
                <a:gd name="T40" fmla="*/ 49 w 55"/>
                <a:gd name="T41" fmla="*/ 0 h 76"/>
                <a:gd name="T42" fmla="*/ 45 w 55"/>
                <a:gd name="T43" fmla="*/ 2 h 76"/>
                <a:gd name="T44" fmla="*/ 43 w 55"/>
                <a:gd name="T45" fmla="*/ 4 h 76"/>
                <a:gd name="T46" fmla="*/ 27 w 55"/>
                <a:gd name="T47" fmla="*/ 0 h 76"/>
                <a:gd name="T48" fmla="*/ 0 w 55"/>
                <a:gd name="T49" fmla="*/ 20 h 76"/>
                <a:gd name="T50" fmla="*/ 8 w 55"/>
                <a:gd name="T51" fmla="*/ 34 h 76"/>
                <a:gd name="T52" fmla="*/ 29 w 55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76">
                  <a:moveTo>
                    <a:pt x="29" y="42"/>
                  </a:moveTo>
                  <a:cubicBezTo>
                    <a:pt x="33" y="43"/>
                    <a:pt x="47" y="45"/>
                    <a:pt x="47" y="57"/>
                  </a:cubicBezTo>
                  <a:cubicBezTo>
                    <a:pt x="47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3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7" y="72"/>
                    <a:pt x="7" y="72"/>
                    <a:pt x="10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5" y="65"/>
                    <a:pt x="55" y="53"/>
                  </a:cubicBezTo>
                  <a:cubicBezTo>
                    <a:pt x="55" y="44"/>
                    <a:pt x="50" y="39"/>
                    <a:pt x="48" y="37"/>
                  </a:cubicBezTo>
                  <a:cubicBezTo>
                    <a:pt x="42" y="32"/>
                    <a:pt x="36" y="30"/>
                    <a:pt x="29" y="29"/>
                  </a:cubicBezTo>
                  <a:cubicBezTo>
                    <a:pt x="19" y="27"/>
                    <a:pt x="8" y="25"/>
                    <a:pt x="8" y="15"/>
                  </a:cubicBezTo>
                  <a:cubicBezTo>
                    <a:pt x="8" y="10"/>
                    <a:pt x="13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7" y="24"/>
                    <a:pt x="48" y="24"/>
                    <a:pt x="48" y="24"/>
                  </a:cubicBezTo>
                  <a:cubicBezTo>
                    <a:pt x="51" y="24"/>
                    <a:pt x="51" y="24"/>
                    <a:pt x="51" y="20"/>
                  </a:cubicBezTo>
                  <a:lnTo>
                    <a:pt x="51" y="4"/>
                  </a:lnTo>
                  <a:cubicBezTo>
                    <a:pt x="51" y="1"/>
                    <a:pt x="51" y="0"/>
                    <a:pt x="49" y="0"/>
                  </a:cubicBezTo>
                  <a:cubicBezTo>
                    <a:pt x="48" y="0"/>
                    <a:pt x="48" y="0"/>
                    <a:pt x="45" y="2"/>
                  </a:cubicBezTo>
                  <a:cubicBezTo>
                    <a:pt x="45" y="2"/>
                    <a:pt x="43" y="4"/>
                    <a:pt x="43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7" y="0"/>
                    <a:pt x="0" y="11"/>
                    <a:pt x="0" y="20"/>
                  </a:cubicBezTo>
                  <a:cubicBezTo>
                    <a:pt x="0" y="26"/>
                    <a:pt x="3" y="31"/>
                    <a:pt x="8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4" name="Freeform 64">
              <a:extLst>
                <a:ext uri="{FF2B5EF4-FFF2-40B4-BE49-F238E27FC236}">
                  <a16:creationId xmlns:a16="http://schemas.microsoft.com/office/drawing/2014/main" id="{9BFE420E-5A61-48A3-A559-BEC8B62EA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42438" y="39688"/>
              <a:ext cx="104775" cy="331788"/>
            </a:xfrm>
            <a:custGeom>
              <a:avLst/>
              <a:gdLst>
                <a:gd name="T0" fmla="*/ 24 w 35"/>
                <a:gd name="T1" fmla="*/ 38 h 111"/>
                <a:gd name="T2" fmla="*/ 0 w 35"/>
                <a:gd name="T3" fmla="*/ 40 h 111"/>
                <a:gd name="T4" fmla="*/ 0 w 35"/>
                <a:gd name="T5" fmla="*/ 45 h 111"/>
                <a:gd name="T6" fmla="*/ 13 w 35"/>
                <a:gd name="T7" fmla="*/ 54 h 111"/>
                <a:gd name="T8" fmla="*/ 13 w 35"/>
                <a:gd name="T9" fmla="*/ 98 h 111"/>
                <a:gd name="T10" fmla="*/ 0 w 35"/>
                <a:gd name="T11" fmla="*/ 106 h 111"/>
                <a:gd name="T12" fmla="*/ 0 w 35"/>
                <a:gd name="T13" fmla="*/ 111 h 111"/>
                <a:gd name="T14" fmla="*/ 18 w 35"/>
                <a:gd name="T15" fmla="*/ 111 h 111"/>
                <a:gd name="T16" fmla="*/ 35 w 35"/>
                <a:gd name="T17" fmla="*/ 111 h 111"/>
                <a:gd name="T18" fmla="*/ 35 w 35"/>
                <a:gd name="T19" fmla="*/ 106 h 111"/>
                <a:gd name="T20" fmla="*/ 24 w 35"/>
                <a:gd name="T21" fmla="*/ 99 h 111"/>
                <a:gd name="T22" fmla="*/ 24 w 35"/>
                <a:gd name="T23" fmla="*/ 38 h 111"/>
                <a:gd name="T24" fmla="*/ 24 w 35"/>
                <a:gd name="T25" fmla="*/ 9 h 111"/>
                <a:gd name="T26" fmla="*/ 15 w 35"/>
                <a:gd name="T27" fmla="*/ 0 h 111"/>
                <a:gd name="T28" fmla="*/ 7 w 35"/>
                <a:gd name="T29" fmla="*/ 9 h 111"/>
                <a:gd name="T30" fmla="*/ 15 w 35"/>
                <a:gd name="T31" fmla="*/ 18 h 111"/>
                <a:gd name="T32" fmla="*/ 24 w 35"/>
                <a:gd name="T33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11">
                  <a:moveTo>
                    <a:pt x="24" y="38"/>
                  </a:moveTo>
                  <a:lnTo>
                    <a:pt x="0" y="40"/>
                  </a:lnTo>
                  <a:lnTo>
                    <a:pt x="0" y="45"/>
                  </a:lnTo>
                  <a:cubicBezTo>
                    <a:pt x="11" y="45"/>
                    <a:pt x="13" y="46"/>
                    <a:pt x="13" y="54"/>
                  </a:cubicBezTo>
                  <a:lnTo>
                    <a:pt x="13" y="98"/>
                  </a:lnTo>
                  <a:cubicBezTo>
                    <a:pt x="13" y="106"/>
                    <a:pt x="11" y="106"/>
                    <a:pt x="0" y="106"/>
                  </a:cubicBezTo>
                  <a:lnTo>
                    <a:pt x="0" y="111"/>
                  </a:lnTo>
                  <a:cubicBezTo>
                    <a:pt x="5" y="111"/>
                    <a:pt x="14" y="111"/>
                    <a:pt x="18" y="111"/>
                  </a:cubicBezTo>
                  <a:cubicBezTo>
                    <a:pt x="24" y="111"/>
                    <a:pt x="30" y="111"/>
                    <a:pt x="35" y="111"/>
                  </a:cubicBezTo>
                  <a:lnTo>
                    <a:pt x="35" y="106"/>
                  </a:lnTo>
                  <a:cubicBezTo>
                    <a:pt x="24" y="106"/>
                    <a:pt x="24" y="105"/>
                    <a:pt x="24" y="99"/>
                  </a:cubicBezTo>
                  <a:lnTo>
                    <a:pt x="24" y="38"/>
                  </a:lnTo>
                  <a:close/>
                  <a:moveTo>
                    <a:pt x="24" y="9"/>
                  </a:moveTo>
                  <a:cubicBezTo>
                    <a:pt x="24" y="3"/>
                    <a:pt x="20" y="0"/>
                    <a:pt x="15" y="0"/>
                  </a:cubicBezTo>
                  <a:cubicBezTo>
                    <a:pt x="10" y="0"/>
                    <a:pt x="7" y="4"/>
                    <a:pt x="7" y="9"/>
                  </a:cubicBezTo>
                  <a:cubicBezTo>
                    <a:pt x="7" y="13"/>
                    <a:pt x="10" y="18"/>
                    <a:pt x="15" y="18"/>
                  </a:cubicBezTo>
                  <a:cubicBezTo>
                    <a:pt x="20" y="18"/>
                    <a:pt x="24" y="14"/>
                    <a:pt x="24" y="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5" name="Freeform 65">
              <a:extLst>
                <a:ext uri="{FF2B5EF4-FFF2-40B4-BE49-F238E27FC236}">
                  <a16:creationId xmlns:a16="http://schemas.microsoft.com/office/drawing/2014/main" id="{3C051760-1EFC-4D47-8F76-4C8596EE4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7375" y="158750"/>
              <a:ext cx="185738" cy="212725"/>
            </a:xfrm>
            <a:custGeom>
              <a:avLst/>
              <a:gdLst>
                <a:gd name="T0" fmla="*/ 60 w 62"/>
                <a:gd name="T1" fmla="*/ 4 h 71"/>
                <a:gd name="T2" fmla="*/ 61 w 62"/>
                <a:gd name="T3" fmla="*/ 2 h 71"/>
                <a:gd name="T4" fmla="*/ 57 w 62"/>
                <a:gd name="T5" fmla="*/ 0 h 71"/>
                <a:gd name="T6" fmla="*/ 4 w 62"/>
                <a:gd name="T7" fmla="*/ 0 h 71"/>
                <a:gd name="T8" fmla="*/ 2 w 62"/>
                <a:gd name="T9" fmla="*/ 26 h 71"/>
                <a:gd name="T10" fmla="*/ 6 w 62"/>
                <a:gd name="T11" fmla="*/ 26 h 71"/>
                <a:gd name="T12" fmla="*/ 29 w 62"/>
                <a:gd name="T13" fmla="*/ 3 h 71"/>
                <a:gd name="T14" fmla="*/ 48 w 62"/>
                <a:gd name="T15" fmla="*/ 3 h 71"/>
                <a:gd name="T16" fmla="*/ 1 w 62"/>
                <a:gd name="T17" fmla="*/ 66 h 71"/>
                <a:gd name="T18" fmla="*/ 0 w 62"/>
                <a:gd name="T19" fmla="*/ 69 h 71"/>
                <a:gd name="T20" fmla="*/ 4 w 62"/>
                <a:gd name="T21" fmla="*/ 71 h 71"/>
                <a:gd name="T22" fmla="*/ 59 w 62"/>
                <a:gd name="T23" fmla="*/ 71 h 71"/>
                <a:gd name="T24" fmla="*/ 62 w 62"/>
                <a:gd name="T25" fmla="*/ 40 h 71"/>
                <a:gd name="T26" fmla="*/ 58 w 62"/>
                <a:gd name="T27" fmla="*/ 40 h 71"/>
                <a:gd name="T28" fmla="*/ 33 w 62"/>
                <a:gd name="T29" fmla="*/ 67 h 71"/>
                <a:gd name="T30" fmla="*/ 14 w 62"/>
                <a:gd name="T31" fmla="*/ 67 h 71"/>
                <a:gd name="T32" fmla="*/ 60 w 62"/>
                <a:gd name="T33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71">
                  <a:moveTo>
                    <a:pt x="60" y="4"/>
                  </a:moveTo>
                  <a:cubicBezTo>
                    <a:pt x="61" y="3"/>
                    <a:pt x="61" y="2"/>
                    <a:pt x="61" y="2"/>
                  </a:cubicBezTo>
                  <a:cubicBezTo>
                    <a:pt x="61" y="0"/>
                    <a:pt x="60" y="0"/>
                    <a:pt x="57" y="0"/>
                  </a:cubicBezTo>
                  <a:lnTo>
                    <a:pt x="4" y="0"/>
                  </a:lnTo>
                  <a:lnTo>
                    <a:pt x="2" y="26"/>
                  </a:lnTo>
                  <a:lnTo>
                    <a:pt x="6" y="26"/>
                  </a:lnTo>
                  <a:cubicBezTo>
                    <a:pt x="7" y="9"/>
                    <a:pt x="10" y="3"/>
                    <a:pt x="29" y="3"/>
                  </a:cubicBezTo>
                  <a:lnTo>
                    <a:pt x="48" y="3"/>
                  </a:lnTo>
                  <a:lnTo>
                    <a:pt x="1" y="66"/>
                  </a:lnTo>
                  <a:cubicBezTo>
                    <a:pt x="0" y="68"/>
                    <a:pt x="0" y="68"/>
                    <a:pt x="0" y="69"/>
                  </a:cubicBezTo>
                  <a:cubicBezTo>
                    <a:pt x="0" y="71"/>
                    <a:pt x="1" y="71"/>
                    <a:pt x="4" y="71"/>
                  </a:cubicBezTo>
                  <a:lnTo>
                    <a:pt x="59" y="71"/>
                  </a:lnTo>
                  <a:lnTo>
                    <a:pt x="62" y="40"/>
                  </a:lnTo>
                  <a:lnTo>
                    <a:pt x="58" y="40"/>
                  </a:lnTo>
                  <a:cubicBezTo>
                    <a:pt x="56" y="60"/>
                    <a:pt x="53" y="67"/>
                    <a:pt x="33" y="67"/>
                  </a:cubicBezTo>
                  <a:lnTo>
                    <a:pt x="14" y="67"/>
                  </a:lnTo>
                  <a:lnTo>
                    <a:pt x="60" y="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6" name="Freeform 66">
              <a:extLst>
                <a:ext uri="{FF2B5EF4-FFF2-40B4-BE49-F238E27FC236}">
                  <a16:creationId xmlns:a16="http://schemas.microsoft.com/office/drawing/2014/main" id="{93884AB7-31D8-4937-90F5-F153CC858B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6450" y="149225"/>
              <a:ext cx="195263" cy="228600"/>
            </a:xfrm>
            <a:custGeom>
              <a:avLst/>
              <a:gdLst>
                <a:gd name="T0" fmla="*/ 14 w 65"/>
                <a:gd name="T1" fmla="*/ 32 h 76"/>
                <a:gd name="T2" fmla="*/ 35 w 65"/>
                <a:gd name="T3" fmla="*/ 3 h 76"/>
                <a:gd name="T4" fmla="*/ 54 w 65"/>
                <a:gd name="T5" fmla="*/ 32 h 76"/>
                <a:gd name="T6" fmla="*/ 14 w 65"/>
                <a:gd name="T7" fmla="*/ 32 h 76"/>
                <a:gd name="T8" fmla="*/ 14 w 65"/>
                <a:gd name="T9" fmla="*/ 36 h 76"/>
                <a:gd name="T10" fmla="*/ 60 w 65"/>
                <a:gd name="T11" fmla="*/ 36 h 76"/>
                <a:gd name="T12" fmla="*/ 65 w 65"/>
                <a:gd name="T13" fmla="*/ 32 h 76"/>
                <a:gd name="T14" fmla="*/ 35 w 65"/>
                <a:gd name="T15" fmla="*/ 0 h 76"/>
                <a:gd name="T16" fmla="*/ 0 w 65"/>
                <a:gd name="T17" fmla="*/ 38 h 76"/>
                <a:gd name="T18" fmla="*/ 37 w 65"/>
                <a:gd name="T19" fmla="*/ 76 h 76"/>
                <a:gd name="T20" fmla="*/ 65 w 65"/>
                <a:gd name="T21" fmla="*/ 54 h 76"/>
                <a:gd name="T22" fmla="*/ 62 w 65"/>
                <a:gd name="T23" fmla="*/ 52 h 76"/>
                <a:gd name="T24" fmla="*/ 60 w 65"/>
                <a:gd name="T25" fmla="*/ 55 h 76"/>
                <a:gd name="T26" fmla="*/ 38 w 65"/>
                <a:gd name="T27" fmla="*/ 72 h 76"/>
                <a:gd name="T28" fmla="*/ 19 w 65"/>
                <a:gd name="T29" fmla="*/ 61 h 76"/>
                <a:gd name="T30" fmla="*/ 14 w 65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6">
                  <a:moveTo>
                    <a:pt x="14" y="32"/>
                  </a:moveTo>
                  <a:cubicBezTo>
                    <a:pt x="15" y="7"/>
                    <a:pt x="29" y="3"/>
                    <a:pt x="35" y="3"/>
                  </a:cubicBezTo>
                  <a:cubicBezTo>
                    <a:pt x="52" y="3"/>
                    <a:pt x="54" y="26"/>
                    <a:pt x="54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5" y="36"/>
                    <a:pt x="65" y="32"/>
                  </a:cubicBezTo>
                  <a:cubicBezTo>
                    <a:pt x="65" y="16"/>
                    <a:pt x="56" y="0"/>
                    <a:pt x="35" y="0"/>
                  </a:cubicBezTo>
                  <a:cubicBezTo>
                    <a:pt x="16" y="0"/>
                    <a:pt x="0" y="17"/>
                    <a:pt x="0" y="38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65" y="57"/>
                    <a:pt x="65" y="54"/>
                  </a:cubicBezTo>
                  <a:cubicBezTo>
                    <a:pt x="65" y="53"/>
                    <a:pt x="63" y="52"/>
                    <a:pt x="62" y="52"/>
                  </a:cubicBezTo>
                  <a:cubicBezTo>
                    <a:pt x="61" y="52"/>
                    <a:pt x="61" y="53"/>
                    <a:pt x="60" y="55"/>
                  </a:cubicBezTo>
                  <a:cubicBezTo>
                    <a:pt x="54" y="72"/>
                    <a:pt x="39" y="72"/>
                    <a:pt x="38" y="72"/>
                  </a:cubicBezTo>
                  <a:cubicBezTo>
                    <a:pt x="29" y="72"/>
                    <a:pt x="23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7" name="Freeform 67">
              <a:extLst>
                <a:ext uri="{FF2B5EF4-FFF2-40B4-BE49-F238E27FC236}">
                  <a16:creationId xmlns:a16="http://schemas.microsoft.com/office/drawing/2014/main" id="{D554951D-29D7-47B9-A4C0-9C8070387B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18700" y="149225"/>
              <a:ext cx="219075" cy="228600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4 h 76"/>
                <a:gd name="T18" fmla="*/ 36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59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4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59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8" name="Freeform 68">
              <a:extLst>
                <a:ext uri="{FF2B5EF4-FFF2-40B4-BE49-F238E27FC236}">
                  <a16:creationId xmlns:a16="http://schemas.microsoft.com/office/drawing/2014/main" id="{E97B1A71-EE40-4F6B-AAF6-BF2578539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0638"/>
              <a:ext cx="161925" cy="350838"/>
            </a:xfrm>
            <a:custGeom>
              <a:avLst/>
              <a:gdLst>
                <a:gd name="T0" fmla="*/ 24 w 54"/>
                <a:gd name="T1" fmla="*/ 46 h 117"/>
                <a:gd name="T2" fmla="*/ 24 w 54"/>
                <a:gd name="T3" fmla="*/ 26 h 117"/>
                <a:gd name="T4" fmla="*/ 39 w 54"/>
                <a:gd name="T5" fmla="*/ 4 h 117"/>
                <a:gd name="T6" fmla="*/ 45 w 54"/>
                <a:gd name="T7" fmla="*/ 5 h 117"/>
                <a:gd name="T8" fmla="*/ 40 w 54"/>
                <a:gd name="T9" fmla="*/ 12 h 117"/>
                <a:gd name="T10" fmla="*/ 47 w 54"/>
                <a:gd name="T11" fmla="*/ 19 h 117"/>
                <a:gd name="T12" fmla="*/ 54 w 54"/>
                <a:gd name="T13" fmla="*/ 12 h 117"/>
                <a:gd name="T14" fmla="*/ 39 w 54"/>
                <a:gd name="T15" fmla="*/ 0 h 117"/>
                <a:gd name="T16" fmla="*/ 13 w 54"/>
                <a:gd name="T17" fmla="*/ 26 h 117"/>
                <a:gd name="T18" fmla="*/ 13 w 54"/>
                <a:gd name="T19" fmla="*/ 46 h 117"/>
                <a:gd name="T20" fmla="*/ 0 w 54"/>
                <a:gd name="T21" fmla="*/ 46 h 117"/>
                <a:gd name="T22" fmla="*/ 0 w 54"/>
                <a:gd name="T23" fmla="*/ 51 h 117"/>
                <a:gd name="T24" fmla="*/ 13 w 54"/>
                <a:gd name="T25" fmla="*/ 51 h 117"/>
                <a:gd name="T26" fmla="*/ 13 w 54"/>
                <a:gd name="T27" fmla="*/ 104 h 117"/>
                <a:gd name="T28" fmla="*/ 0 w 54"/>
                <a:gd name="T29" fmla="*/ 112 h 117"/>
                <a:gd name="T30" fmla="*/ 0 w 54"/>
                <a:gd name="T31" fmla="*/ 117 h 117"/>
                <a:gd name="T32" fmla="*/ 19 w 54"/>
                <a:gd name="T33" fmla="*/ 117 h 117"/>
                <a:gd name="T34" fmla="*/ 41 w 54"/>
                <a:gd name="T35" fmla="*/ 117 h 117"/>
                <a:gd name="T36" fmla="*/ 41 w 54"/>
                <a:gd name="T37" fmla="*/ 112 h 117"/>
                <a:gd name="T38" fmla="*/ 37 w 54"/>
                <a:gd name="T39" fmla="*/ 112 h 117"/>
                <a:gd name="T40" fmla="*/ 24 w 54"/>
                <a:gd name="T41" fmla="*/ 104 h 117"/>
                <a:gd name="T42" fmla="*/ 24 w 54"/>
                <a:gd name="T43" fmla="*/ 51 h 117"/>
                <a:gd name="T44" fmla="*/ 43 w 54"/>
                <a:gd name="T45" fmla="*/ 51 h 117"/>
                <a:gd name="T46" fmla="*/ 43 w 54"/>
                <a:gd name="T47" fmla="*/ 46 h 117"/>
                <a:gd name="T48" fmla="*/ 24 w 54"/>
                <a:gd name="T4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117">
                  <a:moveTo>
                    <a:pt x="24" y="46"/>
                  </a:moveTo>
                  <a:lnTo>
                    <a:pt x="24" y="26"/>
                  </a:lnTo>
                  <a:cubicBezTo>
                    <a:pt x="24" y="12"/>
                    <a:pt x="32" y="4"/>
                    <a:pt x="39" y="4"/>
                  </a:cubicBezTo>
                  <a:cubicBezTo>
                    <a:pt x="40" y="4"/>
                    <a:pt x="42" y="4"/>
                    <a:pt x="45" y="5"/>
                  </a:cubicBezTo>
                  <a:cubicBezTo>
                    <a:pt x="43" y="5"/>
                    <a:pt x="40" y="8"/>
                    <a:pt x="40" y="12"/>
                  </a:cubicBezTo>
                  <a:cubicBezTo>
                    <a:pt x="40" y="16"/>
                    <a:pt x="42" y="19"/>
                    <a:pt x="47" y="19"/>
                  </a:cubicBezTo>
                  <a:cubicBezTo>
                    <a:pt x="52" y="19"/>
                    <a:pt x="54" y="16"/>
                    <a:pt x="54" y="12"/>
                  </a:cubicBezTo>
                  <a:cubicBezTo>
                    <a:pt x="54" y="5"/>
                    <a:pt x="48" y="0"/>
                    <a:pt x="39" y="0"/>
                  </a:cubicBezTo>
                  <a:cubicBezTo>
                    <a:pt x="28" y="0"/>
                    <a:pt x="13" y="9"/>
                    <a:pt x="13" y="26"/>
                  </a:cubicBezTo>
                  <a:lnTo>
                    <a:pt x="13" y="46"/>
                  </a:lnTo>
                  <a:lnTo>
                    <a:pt x="0" y="46"/>
                  </a:lnTo>
                  <a:lnTo>
                    <a:pt x="0" y="51"/>
                  </a:lnTo>
                  <a:lnTo>
                    <a:pt x="13" y="51"/>
                  </a:lnTo>
                  <a:lnTo>
                    <a:pt x="13" y="104"/>
                  </a:lnTo>
                  <a:cubicBezTo>
                    <a:pt x="13" y="112"/>
                    <a:pt x="12" y="112"/>
                    <a:pt x="0" y="112"/>
                  </a:cubicBezTo>
                  <a:lnTo>
                    <a:pt x="0" y="117"/>
                  </a:lnTo>
                  <a:cubicBezTo>
                    <a:pt x="7" y="117"/>
                    <a:pt x="15" y="117"/>
                    <a:pt x="19" y="117"/>
                  </a:cubicBezTo>
                  <a:cubicBezTo>
                    <a:pt x="26" y="117"/>
                    <a:pt x="34" y="117"/>
                    <a:pt x="41" y="117"/>
                  </a:cubicBezTo>
                  <a:lnTo>
                    <a:pt x="41" y="112"/>
                  </a:lnTo>
                  <a:lnTo>
                    <a:pt x="37" y="112"/>
                  </a:lnTo>
                  <a:cubicBezTo>
                    <a:pt x="25" y="112"/>
                    <a:pt x="24" y="110"/>
                    <a:pt x="24" y="104"/>
                  </a:cubicBezTo>
                  <a:lnTo>
                    <a:pt x="24" y="51"/>
                  </a:lnTo>
                  <a:lnTo>
                    <a:pt x="43" y="51"/>
                  </a:lnTo>
                  <a:lnTo>
                    <a:pt x="43" y="46"/>
                  </a:lnTo>
                  <a:lnTo>
                    <a:pt x="24" y="4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9" name="Freeform 69">
              <a:extLst>
                <a:ext uri="{FF2B5EF4-FFF2-40B4-BE49-F238E27FC236}">
                  <a16:creationId xmlns:a16="http://schemas.microsoft.com/office/drawing/2014/main" id="{28C2E9AF-BE8E-48C3-9F34-F7518CEA2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3675" y="0"/>
              <a:ext cx="114300" cy="498475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4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3"/>
                    <a:pt x="38" y="163"/>
                    <a:pt x="36" y="160"/>
                  </a:cubicBezTo>
                  <a:cubicBezTo>
                    <a:pt x="15" y="139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4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0" name="Freeform 70">
              <a:extLst>
                <a:ext uri="{FF2B5EF4-FFF2-40B4-BE49-F238E27FC236}">
                  <a16:creationId xmlns:a16="http://schemas.microsoft.com/office/drawing/2014/main" id="{FAD94028-B60E-41BD-9A39-D36F3C8A42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12425" y="26988"/>
              <a:ext cx="246063" cy="350838"/>
            </a:xfrm>
            <a:custGeom>
              <a:avLst/>
              <a:gdLst>
                <a:gd name="T0" fmla="*/ 58 w 82"/>
                <a:gd name="T1" fmla="*/ 106 h 117"/>
                <a:gd name="T2" fmla="*/ 58 w 82"/>
                <a:gd name="T3" fmla="*/ 117 h 117"/>
                <a:gd name="T4" fmla="*/ 82 w 82"/>
                <a:gd name="T5" fmla="*/ 115 h 117"/>
                <a:gd name="T6" fmla="*/ 82 w 82"/>
                <a:gd name="T7" fmla="*/ 110 h 117"/>
                <a:gd name="T8" fmla="*/ 69 w 82"/>
                <a:gd name="T9" fmla="*/ 101 h 117"/>
                <a:gd name="T10" fmla="*/ 69 w 82"/>
                <a:gd name="T11" fmla="*/ 0 h 117"/>
                <a:gd name="T12" fmla="*/ 45 w 82"/>
                <a:gd name="T13" fmla="*/ 2 h 117"/>
                <a:gd name="T14" fmla="*/ 45 w 82"/>
                <a:gd name="T15" fmla="*/ 7 h 117"/>
                <a:gd name="T16" fmla="*/ 58 w 82"/>
                <a:gd name="T17" fmla="*/ 16 h 117"/>
                <a:gd name="T18" fmla="*/ 58 w 82"/>
                <a:gd name="T19" fmla="*/ 52 h 117"/>
                <a:gd name="T20" fmla="*/ 37 w 82"/>
                <a:gd name="T21" fmla="*/ 42 h 117"/>
                <a:gd name="T22" fmla="*/ 0 w 82"/>
                <a:gd name="T23" fmla="*/ 79 h 117"/>
                <a:gd name="T24" fmla="*/ 36 w 82"/>
                <a:gd name="T25" fmla="*/ 117 h 117"/>
                <a:gd name="T26" fmla="*/ 58 w 82"/>
                <a:gd name="T27" fmla="*/ 106 h 117"/>
                <a:gd name="T28" fmla="*/ 58 w 82"/>
                <a:gd name="T29" fmla="*/ 61 h 117"/>
                <a:gd name="T30" fmla="*/ 58 w 82"/>
                <a:gd name="T31" fmla="*/ 95 h 117"/>
                <a:gd name="T32" fmla="*/ 56 w 82"/>
                <a:gd name="T33" fmla="*/ 102 h 117"/>
                <a:gd name="T34" fmla="*/ 36 w 82"/>
                <a:gd name="T35" fmla="*/ 113 h 117"/>
                <a:gd name="T36" fmla="*/ 19 w 82"/>
                <a:gd name="T37" fmla="*/ 103 h 117"/>
                <a:gd name="T38" fmla="*/ 14 w 82"/>
                <a:gd name="T39" fmla="*/ 80 h 117"/>
                <a:gd name="T40" fmla="*/ 19 w 82"/>
                <a:gd name="T41" fmla="*/ 56 h 117"/>
                <a:gd name="T42" fmla="*/ 38 w 82"/>
                <a:gd name="T43" fmla="*/ 45 h 117"/>
                <a:gd name="T44" fmla="*/ 56 w 82"/>
                <a:gd name="T45" fmla="*/ 55 h 117"/>
                <a:gd name="T46" fmla="*/ 58 w 82"/>
                <a:gd name="T47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17">
                  <a:moveTo>
                    <a:pt x="58" y="106"/>
                  </a:moveTo>
                  <a:lnTo>
                    <a:pt x="58" y="117"/>
                  </a:lnTo>
                  <a:lnTo>
                    <a:pt x="82" y="115"/>
                  </a:lnTo>
                  <a:lnTo>
                    <a:pt x="82" y="110"/>
                  </a:lnTo>
                  <a:cubicBezTo>
                    <a:pt x="71" y="110"/>
                    <a:pt x="69" y="109"/>
                    <a:pt x="69" y="101"/>
                  </a:cubicBezTo>
                  <a:lnTo>
                    <a:pt x="69" y="0"/>
                  </a:lnTo>
                  <a:lnTo>
                    <a:pt x="45" y="2"/>
                  </a:lnTo>
                  <a:lnTo>
                    <a:pt x="45" y="7"/>
                  </a:lnTo>
                  <a:cubicBezTo>
                    <a:pt x="57" y="7"/>
                    <a:pt x="58" y="8"/>
                    <a:pt x="58" y="16"/>
                  </a:cubicBezTo>
                  <a:lnTo>
                    <a:pt x="58" y="52"/>
                  </a:lnTo>
                  <a:cubicBezTo>
                    <a:pt x="54" y="46"/>
                    <a:pt x="46" y="42"/>
                    <a:pt x="37" y="42"/>
                  </a:cubicBezTo>
                  <a:cubicBezTo>
                    <a:pt x="18" y="42"/>
                    <a:pt x="0" y="58"/>
                    <a:pt x="0" y="79"/>
                  </a:cubicBezTo>
                  <a:cubicBezTo>
                    <a:pt x="0" y="100"/>
                    <a:pt x="17" y="117"/>
                    <a:pt x="36" y="117"/>
                  </a:cubicBezTo>
                  <a:cubicBezTo>
                    <a:pt x="46" y="117"/>
                    <a:pt x="54" y="111"/>
                    <a:pt x="58" y="106"/>
                  </a:cubicBezTo>
                  <a:close/>
                  <a:moveTo>
                    <a:pt x="58" y="61"/>
                  </a:moveTo>
                  <a:lnTo>
                    <a:pt x="58" y="95"/>
                  </a:lnTo>
                  <a:cubicBezTo>
                    <a:pt x="58" y="98"/>
                    <a:pt x="58" y="99"/>
                    <a:pt x="56" y="102"/>
                  </a:cubicBezTo>
                  <a:cubicBezTo>
                    <a:pt x="51" y="110"/>
                    <a:pt x="44" y="113"/>
                    <a:pt x="36" y="113"/>
                  </a:cubicBezTo>
                  <a:cubicBezTo>
                    <a:pt x="29" y="113"/>
                    <a:pt x="23" y="109"/>
                    <a:pt x="19" y="103"/>
                  </a:cubicBezTo>
                  <a:cubicBezTo>
                    <a:pt x="15" y="96"/>
                    <a:pt x="14" y="86"/>
                    <a:pt x="14" y="80"/>
                  </a:cubicBezTo>
                  <a:cubicBezTo>
                    <a:pt x="14" y="73"/>
                    <a:pt x="14" y="63"/>
                    <a:pt x="19" y="56"/>
                  </a:cubicBezTo>
                  <a:cubicBezTo>
                    <a:pt x="23" y="51"/>
                    <a:pt x="29" y="45"/>
                    <a:pt x="38" y="45"/>
                  </a:cubicBezTo>
                  <a:cubicBezTo>
                    <a:pt x="44" y="45"/>
                    <a:pt x="51" y="48"/>
                    <a:pt x="56" y="55"/>
                  </a:cubicBezTo>
                  <a:cubicBezTo>
                    <a:pt x="58" y="58"/>
                    <a:pt x="58" y="58"/>
                    <a:pt x="58" y="61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1" name="Freeform 71">
              <a:extLst>
                <a:ext uri="{FF2B5EF4-FFF2-40B4-BE49-F238E27FC236}">
                  <a16:creationId xmlns:a16="http://schemas.microsoft.com/office/drawing/2014/main" id="{043ECD00-0F3A-4B20-8BF8-B866E00EE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5475" y="149225"/>
              <a:ext cx="222250" cy="228600"/>
            </a:xfrm>
            <a:custGeom>
              <a:avLst/>
              <a:gdLst>
                <a:gd name="T0" fmla="*/ 74 w 74"/>
                <a:gd name="T1" fmla="*/ 39 h 76"/>
                <a:gd name="T2" fmla="*/ 37 w 74"/>
                <a:gd name="T3" fmla="*/ 0 h 76"/>
                <a:gd name="T4" fmla="*/ 0 w 74"/>
                <a:gd name="T5" fmla="*/ 39 h 76"/>
                <a:gd name="T6" fmla="*/ 37 w 74"/>
                <a:gd name="T7" fmla="*/ 76 h 76"/>
                <a:gd name="T8" fmla="*/ 74 w 74"/>
                <a:gd name="T9" fmla="*/ 39 h 76"/>
                <a:gd name="T10" fmla="*/ 37 w 74"/>
                <a:gd name="T11" fmla="*/ 72 h 76"/>
                <a:gd name="T12" fmla="*/ 18 w 74"/>
                <a:gd name="T13" fmla="*/ 61 h 76"/>
                <a:gd name="T14" fmla="*/ 14 w 74"/>
                <a:gd name="T15" fmla="*/ 37 h 76"/>
                <a:gd name="T16" fmla="*/ 18 w 74"/>
                <a:gd name="T17" fmla="*/ 14 h 76"/>
                <a:gd name="T18" fmla="*/ 37 w 74"/>
                <a:gd name="T19" fmla="*/ 3 h 76"/>
                <a:gd name="T20" fmla="*/ 56 w 74"/>
                <a:gd name="T21" fmla="*/ 14 h 76"/>
                <a:gd name="T22" fmla="*/ 60 w 74"/>
                <a:gd name="T23" fmla="*/ 37 h 76"/>
                <a:gd name="T24" fmla="*/ 56 w 74"/>
                <a:gd name="T25" fmla="*/ 59 h 76"/>
                <a:gd name="T26" fmla="*/ 37 w 74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76">
                  <a:moveTo>
                    <a:pt x="74" y="39"/>
                  </a:moveTo>
                  <a:cubicBezTo>
                    <a:pt x="74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74" y="60"/>
                    <a:pt x="74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3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4"/>
                  </a:cubicBezTo>
                  <a:cubicBezTo>
                    <a:pt x="23" y="7"/>
                    <a:pt x="30" y="3"/>
                    <a:pt x="37" y="3"/>
                  </a:cubicBezTo>
                  <a:cubicBezTo>
                    <a:pt x="44" y="3"/>
                    <a:pt x="51" y="7"/>
                    <a:pt x="56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59"/>
                  </a:cubicBezTo>
                  <a:cubicBezTo>
                    <a:pt x="53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2" name="Freeform 72">
              <a:extLst>
                <a:ext uri="{FF2B5EF4-FFF2-40B4-BE49-F238E27FC236}">
                  <a16:creationId xmlns:a16="http://schemas.microsoft.com/office/drawing/2014/main" id="{DAD08877-5A3C-43D0-8639-369258183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7888" y="152400"/>
              <a:ext cx="249238" cy="225425"/>
            </a:xfrm>
            <a:custGeom>
              <a:avLst/>
              <a:gdLst>
                <a:gd name="T0" fmla="*/ 59 w 83"/>
                <a:gd name="T1" fmla="*/ 60 h 75"/>
                <a:gd name="T2" fmla="*/ 59 w 83"/>
                <a:gd name="T3" fmla="*/ 75 h 75"/>
                <a:gd name="T4" fmla="*/ 83 w 83"/>
                <a:gd name="T5" fmla="*/ 73 h 75"/>
                <a:gd name="T6" fmla="*/ 83 w 83"/>
                <a:gd name="T7" fmla="*/ 68 h 75"/>
                <a:gd name="T8" fmla="*/ 70 w 83"/>
                <a:gd name="T9" fmla="*/ 59 h 75"/>
                <a:gd name="T10" fmla="*/ 70 w 83"/>
                <a:gd name="T11" fmla="*/ 0 h 75"/>
                <a:gd name="T12" fmla="*/ 46 w 83"/>
                <a:gd name="T13" fmla="*/ 2 h 75"/>
                <a:gd name="T14" fmla="*/ 46 w 83"/>
                <a:gd name="T15" fmla="*/ 7 h 75"/>
                <a:gd name="T16" fmla="*/ 59 w 83"/>
                <a:gd name="T17" fmla="*/ 16 h 75"/>
                <a:gd name="T18" fmla="*/ 59 w 83"/>
                <a:gd name="T19" fmla="*/ 46 h 75"/>
                <a:gd name="T20" fmla="*/ 39 w 83"/>
                <a:gd name="T21" fmla="*/ 71 h 75"/>
                <a:gd name="T22" fmla="*/ 24 w 83"/>
                <a:gd name="T23" fmla="*/ 55 h 75"/>
                <a:gd name="T24" fmla="*/ 24 w 83"/>
                <a:gd name="T25" fmla="*/ 0 h 75"/>
                <a:gd name="T26" fmla="*/ 0 w 83"/>
                <a:gd name="T27" fmla="*/ 2 h 75"/>
                <a:gd name="T28" fmla="*/ 0 w 83"/>
                <a:gd name="T29" fmla="*/ 7 h 75"/>
                <a:gd name="T30" fmla="*/ 13 w 83"/>
                <a:gd name="T31" fmla="*/ 22 h 75"/>
                <a:gd name="T32" fmla="*/ 13 w 83"/>
                <a:gd name="T33" fmla="*/ 47 h 75"/>
                <a:gd name="T34" fmla="*/ 38 w 83"/>
                <a:gd name="T35" fmla="*/ 75 h 75"/>
                <a:gd name="T36" fmla="*/ 59 w 83"/>
                <a:gd name="T37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75">
                  <a:moveTo>
                    <a:pt x="59" y="60"/>
                  </a:moveTo>
                  <a:lnTo>
                    <a:pt x="59" y="75"/>
                  </a:lnTo>
                  <a:lnTo>
                    <a:pt x="83" y="73"/>
                  </a:lnTo>
                  <a:lnTo>
                    <a:pt x="83" y="68"/>
                  </a:lnTo>
                  <a:cubicBezTo>
                    <a:pt x="72" y="68"/>
                    <a:pt x="70" y="67"/>
                    <a:pt x="70" y="59"/>
                  </a:cubicBezTo>
                  <a:lnTo>
                    <a:pt x="70" y="0"/>
                  </a:lnTo>
                  <a:lnTo>
                    <a:pt x="46" y="2"/>
                  </a:lnTo>
                  <a:lnTo>
                    <a:pt x="46" y="7"/>
                  </a:lnTo>
                  <a:cubicBezTo>
                    <a:pt x="57" y="7"/>
                    <a:pt x="59" y="8"/>
                    <a:pt x="59" y="16"/>
                  </a:cubicBezTo>
                  <a:lnTo>
                    <a:pt x="59" y="46"/>
                  </a:lnTo>
                  <a:cubicBezTo>
                    <a:pt x="59" y="60"/>
                    <a:pt x="51" y="71"/>
                    <a:pt x="39" y="71"/>
                  </a:cubicBezTo>
                  <a:cubicBezTo>
                    <a:pt x="25" y="71"/>
                    <a:pt x="24" y="63"/>
                    <a:pt x="24" y="55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3" y="7"/>
                    <a:pt x="13" y="7"/>
                    <a:pt x="13" y="22"/>
                  </a:cubicBezTo>
                  <a:lnTo>
                    <a:pt x="13" y="47"/>
                  </a:lnTo>
                  <a:cubicBezTo>
                    <a:pt x="13" y="60"/>
                    <a:pt x="13" y="75"/>
                    <a:pt x="38" y="75"/>
                  </a:cubicBezTo>
                  <a:cubicBezTo>
                    <a:pt x="47" y="75"/>
                    <a:pt x="54" y="70"/>
                    <a:pt x="59" y="60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Freeform 73">
              <a:extLst>
                <a:ext uri="{FF2B5EF4-FFF2-40B4-BE49-F238E27FC236}">
                  <a16:creationId xmlns:a16="http://schemas.microsoft.com/office/drawing/2014/main" id="{84FBB9F2-FDEA-416D-A53A-5A2B2311E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10938" y="26988"/>
              <a:ext cx="246063" cy="350838"/>
            </a:xfrm>
            <a:custGeom>
              <a:avLst/>
              <a:gdLst>
                <a:gd name="T0" fmla="*/ 24 w 82"/>
                <a:gd name="T1" fmla="*/ 52 h 117"/>
                <a:gd name="T2" fmla="*/ 24 w 82"/>
                <a:gd name="T3" fmla="*/ 0 h 117"/>
                <a:gd name="T4" fmla="*/ 0 w 82"/>
                <a:gd name="T5" fmla="*/ 2 h 117"/>
                <a:gd name="T6" fmla="*/ 0 w 82"/>
                <a:gd name="T7" fmla="*/ 7 h 117"/>
                <a:gd name="T8" fmla="*/ 13 w 82"/>
                <a:gd name="T9" fmla="*/ 16 h 117"/>
                <a:gd name="T10" fmla="*/ 13 w 82"/>
                <a:gd name="T11" fmla="*/ 115 h 117"/>
                <a:gd name="T12" fmla="*/ 17 w 82"/>
                <a:gd name="T13" fmla="*/ 115 h 117"/>
                <a:gd name="T14" fmla="*/ 23 w 82"/>
                <a:gd name="T15" fmla="*/ 105 h 117"/>
                <a:gd name="T16" fmla="*/ 45 w 82"/>
                <a:gd name="T17" fmla="*/ 117 h 117"/>
                <a:gd name="T18" fmla="*/ 82 w 82"/>
                <a:gd name="T19" fmla="*/ 79 h 117"/>
                <a:gd name="T20" fmla="*/ 47 w 82"/>
                <a:gd name="T21" fmla="*/ 42 h 117"/>
                <a:gd name="T22" fmla="*/ 24 w 82"/>
                <a:gd name="T23" fmla="*/ 52 h 117"/>
                <a:gd name="T24" fmla="*/ 24 w 82"/>
                <a:gd name="T25" fmla="*/ 96 h 117"/>
                <a:gd name="T26" fmla="*/ 24 w 82"/>
                <a:gd name="T27" fmla="*/ 62 h 117"/>
                <a:gd name="T28" fmla="*/ 26 w 82"/>
                <a:gd name="T29" fmla="*/ 56 h 117"/>
                <a:gd name="T30" fmla="*/ 46 w 82"/>
                <a:gd name="T31" fmla="*/ 45 h 117"/>
                <a:gd name="T32" fmla="*/ 63 w 82"/>
                <a:gd name="T33" fmla="*/ 56 h 117"/>
                <a:gd name="T34" fmla="*/ 68 w 82"/>
                <a:gd name="T35" fmla="*/ 79 h 117"/>
                <a:gd name="T36" fmla="*/ 63 w 82"/>
                <a:gd name="T37" fmla="*/ 103 h 117"/>
                <a:gd name="T38" fmla="*/ 44 w 82"/>
                <a:gd name="T39" fmla="*/ 113 h 117"/>
                <a:gd name="T40" fmla="*/ 27 w 82"/>
                <a:gd name="T41" fmla="*/ 103 h 117"/>
                <a:gd name="T42" fmla="*/ 24 w 82"/>
                <a:gd name="T43" fmla="*/ 9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117">
                  <a:moveTo>
                    <a:pt x="24" y="52"/>
                  </a:move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lnTo>
                    <a:pt x="13" y="115"/>
                  </a:lnTo>
                  <a:lnTo>
                    <a:pt x="17" y="115"/>
                  </a:lnTo>
                  <a:cubicBezTo>
                    <a:pt x="17" y="115"/>
                    <a:pt x="18" y="113"/>
                    <a:pt x="23" y="105"/>
                  </a:cubicBezTo>
                  <a:cubicBezTo>
                    <a:pt x="25" y="109"/>
                    <a:pt x="32" y="117"/>
                    <a:pt x="45" y="117"/>
                  </a:cubicBezTo>
                  <a:cubicBezTo>
                    <a:pt x="64" y="117"/>
                    <a:pt x="82" y="101"/>
                    <a:pt x="82" y="79"/>
                  </a:cubicBezTo>
                  <a:cubicBezTo>
                    <a:pt x="82" y="58"/>
                    <a:pt x="65" y="42"/>
                    <a:pt x="47" y="42"/>
                  </a:cubicBezTo>
                  <a:cubicBezTo>
                    <a:pt x="34" y="42"/>
                    <a:pt x="26" y="49"/>
                    <a:pt x="24" y="52"/>
                  </a:cubicBezTo>
                  <a:close/>
                  <a:moveTo>
                    <a:pt x="24" y="96"/>
                  </a:moveTo>
                  <a:lnTo>
                    <a:pt x="24" y="62"/>
                  </a:lnTo>
                  <a:cubicBezTo>
                    <a:pt x="24" y="59"/>
                    <a:pt x="24" y="59"/>
                    <a:pt x="26" y="56"/>
                  </a:cubicBezTo>
                  <a:cubicBezTo>
                    <a:pt x="33" y="47"/>
                    <a:pt x="42" y="45"/>
                    <a:pt x="46" y="45"/>
                  </a:cubicBezTo>
                  <a:cubicBezTo>
                    <a:pt x="53" y="45"/>
                    <a:pt x="59" y="50"/>
                    <a:pt x="63" y="56"/>
                  </a:cubicBezTo>
                  <a:cubicBezTo>
                    <a:pt x="67" y="63"/>
                    <a:pt x="68" y="72"/>
                    <a:pt x="68" y="79"/>
                  </a:cubicBezTo>
                  <a:cubicBezTo>
                    <a:pt x="68" y="85"/>
                    <a:pt x="68" y="95"/>
                    <a:pt x="63" y="103"/>
                  </a:cubicBezTo>
                  <a:cubicBezTo>
                    <a:pt x="59" y="108"/>
                    <a:pt x="53" y="113"/>
                    <a:pt x="44" y="113"/>
                  </a:cubicBezTo>
                  <a:cubicBezTo>
                    <a:pt x="37" y="113"/>
                    <a:pt x="31" y="109"/>
                    <a:pt x="27" y="103"/>
                  </a:cubicBezTo>
                  <a:cubicBezTo>
                    <a:pt x="24" y="100"/>
                    <a:pt x="24" y="99"/>
                    <a:pt x="24" y="9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4" name="Freeform 74">
              <a:extLst>
                <a:ext uri="{FF2B5EF4-FFF2-40B4-BE49-F238E27FC236}">
                  <a16:creationId xmlns:a16="http://schemas.microsoft.com/office/drawing/2014/main" id="{97D994CE-D9FC-4061-AA27-0D529A376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0338" y="26988"/>
              <a:ext cx="107950" cy="344488"/>
            </a:xfrm>
            <a:custGeom>
              <a:avLst/>
              <a:gdLst>
                <a:gd name="T0" fmla="*/ 24 w 36"/>
                <a:gd name="T1" fmla="*/ 0 h 115"/>
                <a:gd name="T2" fmla="*/ 0 w 36"/>
                <a:gd name="T3" fmla="*/ 2 h 115"/>
                <a:gd name="T4" fmla="*/ 0 w 36"/>
                <a:gd name="T5" fmla="*/ 7 h 115"/>
                <a:gd name="T6" fmla="*/ 13 w 36"/>
                <a:gd name="T7" fmla="*/ 16 h 115"/>
                <a:gd name="T8" fmla="*/ 13 w 36"/>
                <a:gd name="T9" fmla="*/ 102 h 115"/>
                <a:gd name="T10" fmla="*/ 0 w 36"/>
                <a:gd name="T11" fmla="*/ 110 h 115"/>
                <a:gd name="T12" fmla="*/ 0 w 36"/>
                <a:gd name="T13" fmla="*/ 115 h 115"/>
                <a:gd name="T14" fmla="*/ 18 w 36"/>
                <a:gd name="T15" fmla="*/ 115 h 115"/>
                <a:gd name="T16" fmla="*/ 36 w 36"/>
                <a:gd name="T17" fmla="*/ 115 h 115"/>
                <a:gd name="T18" fmla="*/ 36 w 36"/>
                <a:gd name="T19" fmla="*/ 110 h 115"/>
                <a:gd name="T20" fmla="*/ 24 w 36"/>
                <a:gd name="T21" fmla="*/ 102 h 115"/>
                <a:gd name="T22" fmla="*/ 24 w 36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15">
                  <a:moveTo>
                    <a:pt x="24" y="0"/>
                  </a:move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lnTo>
                    <a:pt x="13" y="102"/>
                  </a:lnTo>
                  <a:cubicBezTo>
                    <a:pt x="13" y="110"/>
                    <a:pt x="11" y="110"/>
                    <a:pt x="0" y="110"/>
                  </a:cubicBezTo>
                  <a:lnTo>
                    <a:pt x="0" y="115"/>
                  </a:lnTo>
                  <a:cubicBezTo>
                    <a:pt x="5" y="115"/>
                    <a:pt x="14" y="115"/>
                    <a:pt x="18" y="115"/>
                  </a:cubicBezTo>
                  <a:cubicBezTo>
                    <a:pt x="22" y="115"/>
                    <a:pt x="30" y="115"/>
                    <a:pt x="36" y="115"/>
                  </a:cubicBezTo>
                  <a:lnTo>
                    <a:pt x="36" y="110"/>
                  </a:lnTo>
                  <a:cubicBezTo>
                    <a:pt x="25" y="110"/>
                    <a:pt x="24" y="110"/>
                    <a:pt x="24" y="10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5" name="Freeform 75">
              <a:extLst>
                <a:ext uri="{FF2B5EF4-FFF2-40B4-BE49-F238E27FC236}">
                  <a16:creationId xmlns:a16="http://schemas.microsoft.com/office/drawing/2014/main" id="{60174A29-EB6C-4C7B-A46A-A7EDCC332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25275" y="149225"/>
              <a:ext cx="192088" cy="228600"/>
            </a:xfrm>
            <a:custGeom>
              <a:avLst/>
              <a:gdLst>
                <a:gd name="T0" fmla="*/ 14 w 64"/>
                <a:gd name="T1" fmla="*/ 32 h 76"/>
                <a:gd name="T2" fmla="*/ 34 w 64"/>
                <a:gd name="T3" fmla="*/ 3 h 76"/>
                <a:gd name="T4" fmla="*/ 53 w 64"/>
                <a:gd name="T5" fmla="*/ 32 h 76"/>
                <a:gd name="T6" fmla="*/ 14 w 64"/>
                <a:gd name="T7" fmla="*/ 32 h 76"/>
                <a:gd name="T8" fmla="*/ 14 w 64"/>
                <a:gd name="T9" fmla="*/ 36 h 76"/>
                <a:gd name="T10" fmla="*/ 60 w 64"/>
                <a:gd name="T11" fmla="*/ 36 h 76"/>
                <a:gd name="T12" fmla="*/ 64 w 64"/>
                <a:gd name="T13" fmla="*/ 32 h 76"/>
                <a:gd name="T14" fmla="*/ 34 w 64"/>
                <a:gd name="T15" fmla="*/ 0 h 76"/>
                <a:gd name="T16" fmla="*/ 0 w 64"/>
                <a:gd name="T17" fmla="*/ 38 h 76"/>
                <a:gd name="T18" fmla="*/ 36 w 64"/>
                <a:gd name="T19" fmla="*/ 76 h 76"/>
                <a:gd name="T20" fmla="*/ 64 w 64"/>
                <a:gd name="T21" fmla="*/ 54 h 76"/>
                <a:gd name="T22" fmla="*/ 62 w 64"/>
                <a:gd name="T23" fmla="*/ 52 h 76"/>
                <a:gd name="T24" fmla="*/ 60 w 64"/>
                <a:gd name="T25" fmla="*/ 55 h 76"/>
                <a:gd name="T26" fmla="*/ 37 w 64"/>
                <a:gd name="T27" fmla="*/ 72 h 76"/>
                <a:gd name="T28" fmla="*/ 19 w 64"/>
                <a:gd name="T29" fmla="*/ 61 h 76"/>
                <a:gd name="T30" fmla="*/ 14 w 64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14" y="32"/>
                  </a:moveTo>
                  <a:cubicBezTo>
                    <a:pt x="15" y="7"/>
                    <a:pt x="29" y="3"/>
                    <a:pt x="34" y="3"/>
                  </a:cubicBezTo>
                  <a:cubicBezTo>
                    <a:pt x="51" y="3"/>
                    <a:pt x="53" y="26"/>
                    <a:pt x="53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4" y="36"/>
                    <a:pt x="64" y="32"/>
                  </a:cubicBezTo>
                  <a:cubicBezTo>
                    <a:pt x="64" y="16"/>
                    <a:pt x="55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7" y="76"/>
                    <a:pt x="64" y="57"/>
                    <a:pt x="64" y="54"/>
                  </a:cubicBezTo>
                  <a:cubicBezTo>
                    <a:pt x="64" y="53"/>
                    <a:pt x="63" y="52"/>
                    <a:pt x="62" y="52"/>
                  </a:cubicBezTo>
                  <a:cubicBezTo>
                    <a:pt x="60" y="52"/>
                    <a:pt x="60" y="53"/>
                    <a:pt x="60" y="55"/>
                  </a:cubicBezTo>
                  <a:cubicBezTo>
                    <a:pt x="54" y="72"/>
                    <a:pt x="39" y="72"/>
                    <a:pt x="37" y="72"/>
                  </a:cubicBezTo>
                  <a:cubicBezTo>
                    <a:pt x="29" y="72"/>
                    <a:pt x="22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6" name="Freeform 76">
              <a:extLst>
                <a:ext uri="{FF2B5EF4-FFF2-40B4-BE49-F238E27FC236}">
                  <a16:creationId xmlns:a16="http://schemas.microsoft.com/office/drawing/2014/main" id="{50FA377A-890D-4622-8C94-07EA688FE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58638" y="0"/>
              <a:ext cx="117475" cy="498475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1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3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7" name="Freeform 77">
              <a:extLst>
                <a:ext uri="{FF2B5EF4-FFF2-40B4-BE49-F238E27FC236}">
                  <a16:creationId xmlns:a16="http://schemas.microsoft.com/office/drawing/2014/main" id="{C86200B7-1CBB-41BC-994B-BF74546E57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0" y="935038"/>
              <a:ext cx="330200" cy="117475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4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2 h 39"/>
                <a:gd name="T20" fmla="*/ 6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8" name="Freeform 78">
              <a:extLst>
                <a:ext uri="{FF2B5EF4-FFF2-40B4-BE49-F238E27FC236}">
                  <a16:creationId xmlns:a16="http://schemas.microsoft.com/office/drawing/2014/main" id="{4EC049B3-EEB0-452E-8D45-A7F7EB569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788988"/>
              <a:ext cx="198438" cy="341313"/>
            </a:xfrm>
            <a:custGeom>
              <a:avLst/>
              <a:gdLst>
                <a:gd name="T0" fmla="*/ 66 w 66"/>
                <a:gd name="T1" fmla="*/ 77 h 114"/>
                <a:gd name="T2" fmla="*/ 34 w 66"/>
                <a:gd name="T3" fmla="*/ 40 h 114"/>
                <a:gd name="T4" fmla="*/ 13 w 66"/>
                <a:gd name="T5" fmla="*/ 49 h 114"/>
                <a:gd name="T6" fmla="*/ 13 w 66"/>
                <a:gd name="T7" fmla="*/ 16 h 114"/>
                <a:gd name="T8" fmla="*/ 27 w 66"/>
                <a:gd name="T9" fmla="*/ 19 h 114"/>
                <a:gd name="T10" fmla="*/ 59 w 66"/>
                <a:gd name="T11" fmla="*/ 1 h 114"/>
                <a:gd name="T12" fmla="*/ 58 w 66"/>
                <a:gd name="T13" fmla="*/ 0 h 114"/>
                <a:gd name="T14" fmla="*/ 56 w 66"/>
                <a:gd name="T15" fmla="*/ 0 h 114"/>
                <a:gd name="T16" fmla="*/ 34 w 66"/>
                <a:gd name="T17" fmla="*/ 5 h 114"/>
                <a:gd name="T18" fmla="*/ 12 w 66"/>
                <a:gd name="T19" fmla="*/ 0 h 114"/>
                <a:gd name="T20" fmla="*/ 10 w 66"/>
                <a:gd name="T21" fmla="*/ 0 h 114"/>
                <a:gd name="T22" fmla="*/ 8 w 66"/>
                <a:gd name="T23" fmla="*/ 4 h 114"/>
                <a:gd name="T24" fmla="*/ 8 w 66"/>
                <a:gd name="T25" fmla="*/ 53 h 114"/>
                <a:gd name="T26" fmla="*/ 10 w 66"/>
                <a:gd name="T27" fmla="*/ 57 h 114"/>
                <a:gd name="T28" fmla="*/ 13 w 66"/>
                <a:gd name="T29" fmla="*/ 56 h 114"/>
                <a:gd name="T30" fmla="*/ 34 w 66"/>
                <a:gd name="T31" fmla="*/ 44 h 114"/>
                <a:gd name="T32" fmla="*/ 48 w 66"/>
                <a:gd name="T33" fmla="*/ 55 h 114"/>
                <a:gd name="T34" fmla="*/ 51 w 66"/>
                <a:gd name="T35" fmla="*/ 76 h 114"/>
                <a:gd name="T36" fmla="*/ 47 w 66"/>
                <a:gd name="T37" fmla="*/ 98 h 114"/>
                <a:gd name="T38" fmla="*/ 29 w 66"/>
                <a:gd name="T39" fmla="*/ 109 h 114"/>
                <a:gd name="T40" fmla="*/ 5 w 66"/>
                <a:gd name="T41" fmla="*/ 91 h 114"/>
                <a:gd name="T42" fmla="*/ 8 w 66"/>
                <a:gd name="T43" fmla="*/ 91 h 114"/>
                <a:gd name="T44" fmla="*/ 16 w 66"/>
                <a:gd name="T45" fmla="*/ 83 h 114"/>
                <a:gd name="T46" fmla="*/ 8 w 66"/>
                <a:gd name="T47" fmla="*/ 75 h 114"/>
                <a:gd name="T48" fmla="*/ 0 w 66"/>
                <a:gd name="T49" fmla="*/ 83 h 114"/>
                <a:gd name="T50" fmla="*/ 30 w 66"/>
                <a:gd name="T51" fmla="*/ 114 h 114"/>
                <a:gd name="T52" fmla="*/ 66 w 66"/>
                <a:gd name="T53" fmla="*/ 7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114">
                  <a:moveTo>
                    <a:pt x="66" y="77"/>
                  </a:moveTo>
                  <a:cubicBezTo>
                    <a:pt x="66" y="57"/>
                    <a:pt x="52" y="40"/>
                    <a:pt x="34" y="40"/>
                  </a:cubicBezTo>
                  <a:cubicBezTo>
                    <a:pt x="26" y="40"/>
                    <a:pt x="19" y="43"/>
                    <a:pt x="13" y="49"/>
                  </a:cubicBezTo>
                  <a:lnTo>
                    <a:pt x="13" y="16"/>
                  </a:lnTo>
                  <a:cubicBezTo>
                    <a:pt x="17" y="17"/>
                    <a:pt x="22" y="19"/>
                    <a:pt x="27" y="19"/>
                  </a:cubicBezTo>
                  <a:cubicBezTo>
                    <a:pt x="48" y="19"/>
                    <a:pt x="59" y="4"/>
                    <a:pt x="59" y="1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58" y="0"/>
                    <a:pt x="57" y="0"/>
                    <a:pt x="56" y="0"/>
                  </a:cubicBezTo>
                  <a:cubicBezTo>
                    <a:pt x="53" y="2"/>
                    <a:pt x="45" y="5"/>
                    <a:pt x="34" y="5"/>
                  </a:cubicBezTo>
                  <a:cubicBezTo>
                    <a:pt x="27" y="5"/>
                    <a:pt x="20" y="4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8" y="1"/>
                    <a:pt x="8" y="4"/>
                  </a:cubicBezTo>
                  <a:lnTo>
                    <a:pt x="8" y="53"/>
                  </a:lnTo>
                  <a:cubicBezTo>
                    <a:pt x="8" y="56"/>
                    <a:pt x="8" y="57"/>
                    <a:pt x="10" y="57"/>
                  </a:cubicBezTo>
                  <a:cubicBezTo>
                    <a:pt x="12" y="57"/>
                    <a:pt x="12" y="57"/>
                    <a:pt x="13" y="56"/>
                  </a:cubicBezTo>
                  <a:cubicBezTo>
                    <a:pt x="14" y="53"/>
                    <a:pt x="21" y="44"/>
                    <a:pt x="34" y="44"/>
                  </a:cubicBezTo>
                  <a:cubicBezTo>
                    <a:pt x="43" y="44"/>
                    <a:pt x="47" y="52"/>
                    <a:pt x="48" y="55"/>
                  </a:cubicBezTo>
                  <a:cubicBezTo>
                    <a:pt x="51" y="61"/>
                    <a:pt x="51" y="67"/>
                    <a:pt x="51" y="76"/>
                  </a:cubicBezTo>
                  <a:cubicBezTo>
                    <a:pt x="51" y="81"/>
                    <a:pt x="51" y="91"/>
                    <a:pt x="47" y="98"/>
                  </a:cubicBezTo>
                  <a:cubicBezTo>
                    <a:pt x="43" y="105"/>
                    <a:pt x="37" y="109"/>
                    <a:pt x="29" y="109"/>
                  </a:cubicBezTo>
                  <a:cubicBezTo>
                    <a:pt x="17" y="109"/>
                    <a:pt x="8" y="100"/>
                    <a:pt x="5" y="91"/>
                  </a:cubicBezTo>
                  <a:cubicBezTo>
                    <a:pt x="5" y="91"/>
                    <a:pt x="6" y="91"/>
                    <a:pt x="8" y="91"/>
                  </a:cubicBezTo>
                  <a:cubicBezTo>
                    <a:pt x="13" y="91"/>
                    <a:pt x="16" y="87"/>
                    <a:pt x="16" y="83"/>
                  </a:cubicBezTo>
                  <a:cubicBezTo>
                    <a:pt x="16" y="79"/>
                    <a:pt x="13" y="75"/>
                    <a:pt x="8" y="75"/>
                  </a:cubicBezTo>
                  <a:cubicBezTo>
                    <a:pt x="5" y="75"/>
                    <a:pt x="0" y="76"/>
                    <a:pt x="0" y="83"/>
                  </a:cubicBezTo>
                  <a:cubicBezTo>
                    <a:pt x="0" y="98"/>
                    <a:pt x="11" y="114"/>
                    <a:pt x="30" y="114"/>
                  </a:cubicBezTo>
                  <a:cubicBezTo>
                    <a:pt x="49" y="114"/>
                    <a:pt x="66" y="98"/>
                    <a:pt x="66" y="77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79">
              <a:extLst>
                <a:ext uri="{FF2B5EF4-FFF2-40B4-BE49-F238E27FC236}">
                  <a16:creationId xmlns:a16="http://schemas.microsoft.com/office/drawing/2014/main" id="{6FC6A8EB-2494-4D6A-B7F0-C19DC0D73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738" y="788988"/>
              <a:ext cx="165100" cy="330200"/>
            </a:xfrm>
            <a:custGeom>
              <a:avLst/>
              <a:gdLst>
                <a:gd name="T0" fmla="*/ 34 w 55"/>
                <a:gd name="T1" fmla="*/ 4 h 110"/>
                <a:gd name="T2" fmla="*/ 30 w 55"/>
                <a:gd name="T3" fmla="*/ 0 h 110"/>
                <a:gd name="T4" fmla="*/ 0 w 55"/>
                <a:gd name="T5" fmla="*/ 10 h 110"/>
                <a:gd name="T6" fmla="*/ 0 w 55"/>
                <a:gd name="T7" fmla="*/ 15 h 110"/>
                <a:gd name="T8" fmla="*/ 22 w 55"/>
                <a:gd name="T9" fmla="*/ 11 h 110"/>
                <a:gd name="T10" fmla="*/ 22 w 55"/>
                <a:gd name="T11" fmla="*/ 97 h 110"/>
                <a:gd name="T12" fmla="*/ 6 w 55"/>
                <a:gd name="T13" fmla="*/ 105 h 110"/>
                <a:gd name="T14" fmla="*/ 1 w 55"/>
                <a:gd name="T15" fmla="*/ 105 h 110"/>
                <a:gd name="T16" fmla="*/ 1 w 55"/>
                <a:gd name="T17" fmla="*/ 110 h 110"/>
                <a:gd name="T18" fmla="*/ 28 w 55"/>
                <a:gd name="T19" fmla="*/ 110 h 110"/>
                <a:gd name="T20" fmla="*/ 55 w 55"/>
                <a:gd name="T21" fmla="*/ 110 h 110"/>
                <a:gd name="T22" fmla="*/ 55 w 55"/>
                <a:gd name="T23" fmla="*/ 105 h 110"/>
                <a:gd name="T24" fmla="*/ 49 w 55"/>
                <a:gd name="T25" fmla="*/ 105 h 110"/>
                <a:gd name="T26" fmla="*/ 34 w 55"/>
                <a:gd name="T27" fmla="*/ 97 h 110"/>
                <a:gd name="T28" fmla="*/ 34 w 55"/>
                <a:gd name="T29" fmla="*/ 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0">
                  <a:moveTo>
                    <a:pt x="34" y="4"/>
                  </a:moveTo>
                  <a:cubicBezTo>
                    <a:pt x="34" y="0"/>
                    <a:pt x="34" y="0"/>
                    <a:pt x="30" y="0"/>
                  </a:cubicBezTo>
                  <a:cubicBezTo>
                    <a:pt x="20" y="10"/>
                    <a:pt x="5" y="10"/>
                    <a:pt x="0" y="10"/>
                  </a:cubicBezTo>
                  <a:lnTo>
                    <a:pt x="0" y="15"/>
                  </a:lnTo>
                  <a:cubicBezTo>
                    <a:pt x="3" y="15"/>
                    <a:pt x="13" y="15"/>
                    <a:pt x="22" y="11"/>
                  </a:cubicBezTo>
                  <a:lnTo>
                    <a:pt x="22" y="97"/>
                  </a:lnTo>
                  <a:cubicBezTo>
                    <a:pt x="22" y="103"/>
                    <a:pt x="21" y="105"/>
                    <a:pt x="6" y="105"/>
                  </a:cubicBezTo>
                  <a:lnTo>
                    <a:pt x="1" y="105"/>
                  </a:lnTo>
                  <a:lnTo>
                    <a:pt x="1" y="110"/>
                  </a:lnTo>
                  <a:cubicBezTo>
                    <a:pt x="7" y="110"/>
                    <a:pt x="21" y="110"/>
                    <a:pt x="28" y="110"/>
                  </a:cubicBezTo>
                  <a:cubicBezTo>
                    <a:pt x="34" y="110"/>
                    <a:pt x="49" y="110"/>
                    <a:pt x="55" y="110"/>
                  </a:cubicBezTo>
                  <a:lnTo>
                    <a:pt x="55" y="105"/>
                  </a:lnTo>
                  <a:lnTo>
                    <a:pt x="49" y="105"/>
                  </a:lnTo>
                  <a:cubicBezTo>
                    <a:pt x="34" y="105"/>
                    <a:pt x="34" y="103"/>
                    <a:pt x="34" y="97"/>
                  </a:cubicBezTo>
                  <a:lnTo>
                    <a:pt x="34" y="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80">
              <a:extLst>
                <a:ext uri="{FF2B5EF4-FFF2-40B4-BE49-F238E27FC236}">
                  <a16:creationId xmlns:a16="http://schemas.microsoft.com/office/drawing/2014/main" id="{35EFE178-899B-4CF6-86C2-B6BA7E09D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338" y="788988"/>
              <a:ext cx="198438" cy="330200"/>
            </a:xfrm>
            <a:custGeom>
              <a:avLst/>
              <a:gdLst>
                <a:gd name="T0" fmla="*/ 13 w 66"/>
                <a:gd name="T1" fmla="*/ 97 h 110"/>
                <a:gd name="T2" fmla="*/ 30 w 66"/>
                <a:gd name="T3" fmla="*/ 80 h 110"/>
                <a:gd name="T4" fmla="*/ 66 w 66"/>
                <a:gd name="T5" fmla="*/ 32 h 110"/>
                <a:gd name="T6" fmla="*/ 31 w 66"/>
                <a:gd name="T7" fmla="*/ 0 h 110"/>
                <a:gd name="T8" fmla="*/ 0 w 66"/>
                <a:gd name="T9" fmla="*/ 30 h 110"/>
                <a:gd name="T10" fmla="*/ 9 w 66"/>
                <a:gd name="T11" fmla="*/ 39 h 110"/>
                <a:gd name="T12" fmla="*/ 18 w 66"/>
                <a:gd name="T13" fmla="*/ 30 h 110"/>
                <a:gd name="T14" fmla="*/ 9 w 66"/>
                <a:gd name="T15" fmla="*/ 21 h 110"/>
                <a:gd name="T16" fmla="*/ 7 w 66"/>
                <a:gd name="T17" fmla="*/ 22 h 110"/>
                <a:gd name="T18" fmla="*/ 29 w 66"/>
                <a:gd name="T19" fmla="*/ 5 h 110"/>
                <a:gd name="T20" fmla="*/ 51 w 66"/>
                <a:gd name="T21" fmla="*/ 32 h 110"/>
                <a:gd name="T22" fmla="*/ 34 w 66"/>
                <a:gd name="T23" fmla="*/ 68 h 110"/>
                <a:gd name="T24" fmla="*/ 2 w 66"/>
                <a:gd name="T25" fmla="*/ 104 h 110"/>
                <a:gd name="T26" fmla="*/ 0 w 66"/>
                <a:gd name="T27" fmla="*/ 110 h 110"/>
                <a:gd name="T28" fmla="*/ 62 w 66"/>
                <a:gd name="T29" fmla="*/ 110 h 110"/>
                <a:gd name="T30" fmla="*/ 66 w 66"/>
                <a:gd name="T31" fmla="*/ 81 h 110"/>
                <a:gd name="T32" fmla="*/ 62 w 66"/>
                <a:gd name="T33" fmla="*/ 81 h 110"/>
                <a:gd name="T34" fmla="*/ 59 w 66"/>
                <a:gd name="T35" fmla="*/ 96 h 110"/>
                <a:gd name="T36" fmla="*/ 43 w 66"/>
                <a:gd name="T37" fmla="*/ 97 h 110"/>
                <a:gd name="T38" fmla="*/ 13 w 66"/>
                <a:gd name="T39" fmla="*/ 9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0">
                  <a:moveTo>
                    <a:pt x="13" y="97"/>
                  </a:moveTo>
                  <a:lnTo>
                    <a:pt x="30" y="80"/>
                  </a:lnTo>
                  <a:cubicBezTo>
                    <a:pt x="56" y="57"/>
                    <a:pt x="66" y="48"/>
                    <a:pt x="66" y="32"/>
                  </a:cubicBezTo>
                  <a:cubicBezTo>
                    <a:pt x="66" y="13"/>
                    <a:pt x="51" y="0"/>
                    <a:pt x="31" y="0"/>
                  </a:cubicBezTo>
                  <a:cubicBezTo>
                    <a:pt x="12" y="0"/>
                    <a:pt x="0" y="15"/>
                    <a:pt x="0" y="30"/>
                  </a:cubicBezTo>
                  <a:cubicBezTo>
                    <a:pt x="0" y="39"/>
                    <a:pt x="8" y="39"/>
                    <a:pt x="9" y="39"/>
                  </a:cubicBezTo>
                  <a:cubicBezTo>
                    <a:pt x="12" y="39"/>
                    <a:pt x="18" y="37"/>
                    <a:pt x="18" y="30"/>
                  </a:cubicBezTo>
                  <a:cubicBezTo>
                    <a:pt x="18" y="26"/>
                    <a:pt x="15" y="21"/>
                    <a:pt x="9" y="21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10" y="11"/>
                    <a:pt x="19" y="5"/>
                    <a:pt x="29" y="5"/>
                  </a:cubicBezTo>
                  <a:cubicBezTo>
                    <a:pt x="44" y="5"/>
                    <a:pt x="51" y="18"/>
                    <a:pt x="51" y="32"/>
                  </a:cubicBezTo>
                  <a:cubicBezTo>
                    <a:pt x="51" y="45"/>
                    <a:pt x="43" y="58"/>
                    <a:pt x="34" y="68"/>
                  </a:cubicBezTo>
                  <a:lnTo>
                    <a:pt x="2" y="104"/>
                  </a:lnTo>
                  <a:cubicBezTo>
                    <a:pt x="0" y="106"/>
                    <a:pt x="0" y="106"/>
                    <a:pt x="0" y="110"/>
                  </a:cubicBezTo>
                  <a:lnTo>
                    <a:pt x="62" y="110"/>
                  </a:lnTo>
                  <a:lnTo>
                    <a:pt x="66" y="81"/>
                  </a:lnTo>
                  <a:lnTo>
                    <a:pt x="62" y="81"/>
                  </a:lnTo>
                  <a:cubicBezTo>
                    <a:pt x="61" y="86"/>
                    <a:pt x="60" y="94"/>
                    <a:pt x="59" y="96"/>
                  </a:cubicBezTo>
                  <a:cubicBezTo>
                    <a:pt x="57" y="97"/>
                    <a:pt x="46" y="97"/>
                    <a:pt x="43" y="97"/>
                  </a:cubicBezTo>
                  <a:lnTo>
                    <a:pt x="13" y="9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1" name="Freeform 81">
              <a:extLst>
                <a:ext uri="{FF2B5EF4-FFF2-40B4-BE49-F238E27FC236}">
                  <a16:creationId xmlns:a16="http://schemas.microsoft.com/office/drawing/2014/main" id="{D9884F7C-E434-4390-89EB-AFACCFFBF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779463"/>
              <a:ext cx="420688" cy="339725"/>
            </a:xfrm>
            <a:custGeom>
              <a:avLst/>
              <a:gdLst>
                <a:gd name="T0" fmla="*/ 34 w 140"/>
                <a:gd name="T1" fmla="*/ 3 h 113"/>
                <a:gd name="T2" fmla="*/ 28 w 140"/>
                <a:gd name="T3" fmla="*/ 0 h 113"/>
                <a:gd name="T4" fmla="*/ 0 w 140"/>
                <a:gd name="T5" fmla="*/ 0 h 113"/>
                <a:gd name="T6" fmla="*/ 0 w 140"/>
                <a:gd name="T7" fmla="*/ 5 h 113"/>
                <a:gd name="T8" fmla="*/ 4 w 140"/>
                <a:gd name="T9" fmla="*/ 5 h 113"/>
                <a:gd name="T10" fmla="*/ 17 w 140"/>
                <a:gd name="T11" fmla="*/ 13 h 113"/>
                <a:gd name="T12" fmla="*/ 17 w 140"/>
                <a:gd name="T13" fmla="*/ 96 h 113"/>
                <a:gd name="T14" fmla="*/ 0 w 140"/>
                <a:gd name="T15" fmla="*/ 108 h 113"/>
                <a:gd name="T16" fmla="*/ 0 w 140"/>
                <a:gd name="T17" fmla="*/ 113 h 113"/>
                <a:gd name="T18" fmla="*/ 19 w 140"/>
                <a:gd name="T19" fmla="*/ 113 h 113"/>
                <a:gd name="T20" fmla="*/ 39 w 140"/>
                <a:gd name="T21" fmla="*/ 113 h 113"/>
                <a:gd name="T22" fmla="*/ 39 w 140"/>
                <a:gd name="T23" fmla="*/ 108 h 113"/>
                <a:gd name="T24" fmla="*/ 22 w 140"/>
                <a:gd name="T25" fmla="*/ 96 h 113"/>
                <a:gd name="T26" fmla="*/ 22 w 140"/>
                <a:gd name="T27" fmla="*/ 6 h 113"/>
                <a:gd name="T28" fmla="*/ 22 w 140"/>
                <a:gd name="T29" fmla="*/ 6 h 113"/>
                <a:gd name="T30" fmla="*/ 62 w 140"/>
                <a:gd name="T31" fmla="*/ 109 h 113"/>
                <a:gd name="T32" fmla="*/ 65 w 140"/>
                <a:gd name="T33" fmla="*/ 113 h 113"/>
                <a:gd name="T34" fmla="*/ 68 w 140"/>
                <a:gd name="T35" fmla="*/ 110 h 113"/>
                <a:gd name="T36" fmla="*/ 109 w 140"/>
                <a:gd name="T37" fmla="*/ 5 h 113"/>
                <a:gd name="T38" fmla="*/ 109 w 140"/>
                <a:gd name="T39" fmla="*/ 5 h 113"/>
                <a:gd name="T40" fmla="*/ 109 w 140"/>
                <a:gd name="T41" fmla="*/ 100 h 113"/>
                <a:gd name="T42" fmla="*/ 96 w 140"/>
                <a:gd name="T43" fmla="*/ 108 h 113"/>
                <a:gd name="T44" fmla="*/ 92 w 140"/>
                <a:gd name="T45" fmla="*/ 108 h 113"/>
                <a:gd name="T46" fmla="*/ 92 w 140"/>
                <a:gd name="T47" fmla="*/ 113 h 113"/>
                <a:gd name="T48" fmla="*/ 116 w 140"/>
                <a:gd name="T49" fmla="*/ 113 h 113"/>
                <a:gd name="T50" fmla="*/ 140 w 140"/>
                <a:gd name="T51" fmla="*/ 113 h 113"/>
                <a:gd name="T52" fmla="*/ 140 w 140"/>
                <a:gd name="T53" fmla="*/ 108 h 113"/>
                <a:gd name="T54" fmla="*/ 136 w 140"/>
                <a:gd name="T55" fmla="*/ 108 h 113"/>
                <a:gd name="T56" fmla="*/ 123 w 140"/>
                <a:gd name="T57" fmla="*/ 100 h 113"/>
                <a:gd name="T58" fmla="*/ 123 w 140"/>
                <a:gd name="T59" fmla="*/ 13 h 113"/>
                <a:gd name="T60" fmla="*/ 136 w 140"/>
                <a:gd name="T61" fmla="*/ 5 h 113"/>
                <a:gd name="T62" fmla="*/ 140 w 140"/>
                <a:gd name="T63" fmla="*/ 5 h 113"/>
                <a:gd name="T64" fmla="*/ 140 w 140"/>
                <a:gd name="T65" fmla="*/ 0 h 113"/>
                <a:gd name="T66" fmla="*/ 112 w 140"/>
                <a:gd name="T67" fmla="*/ 0 h 113"/>
                <a:gd name="T68" fmla="*/ 106 w 140"/>
                <a:gd name="T69" fmla="*/ 3 h 113"/>
                <a:gd name="T70" fmla="*/ 70 w 140"/>
                <a:gd name="T71" fmla="*/ 96 h 113"/>
                <a:gd name="T72" fmla="*/ 34 w 140"/>
                <a:gd name="T73" fmla="*/ 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13">
                  <a:moveTo>
                    <a:pt x="34" y="3"/>
                  </a:moveTo>
                  <a:cubicBezTo>
                    <a:pt x="32" y="0"/>
                    <a:pt x="32" y="0"/>
                    <a:pt x="28" y="0"/>
                  </a:cubicBezTo>
                  <a:lnTo>
                    <a:pt x="0" y="0"/>
                  </a:lnTo>
                  <a:lnTo>
                    <a:pt x="0" y="5"/>
                  </a:lnTo>
                  <a:lnTo>
                    <a:pt x="4" y="5"/>
                  </a:lnTo>
                  <a:cubicBezTo>
                    <a:pt x="17" y="5"/>
                    <a:pt x="17" y="7"/>
                    <a:pt x="17" y="13"/>
                  </a:cubicBezTo>
                  <a:lnTo>
                    <a:pt x="17" y="96"/>
                  </a:lnTo>
                  <a:cubicBezTo>
                    <a:pt x="17" y="100"/>
                    <a:pt x="17" y="108"/>
                    <a:pt x="0" y="108"/>
                  </a:cubicBezTo>
                  <a:lnTo>
                    <a:pt x="0" y="113"/>
                  </a:lnTo>
                  <a:cubicBezTo>
                    <a:pt x="6" y="113"/>
                    <a:pt x="14" y="113"/>
                    <a:pt x="19" y="113"/>
                  </a:cubicBezTo>
                  <a:cubicBezTo>
                    <a:pt x="25" y="113"/>
                    <a:pt x="33" y="113"/>
                    <a:pt x="39" y="113"/>
                  </a:cubicBezTo>
                  <a:lnTo>
                    <a:pt x="39" y="108"/>
                  </a:lnTo>
                  <a:cubicBezTo>
                    <a:pt x="22" y="108"/>
                    <a:pt x="22" y="100"/>
                    <a:pt x="22" y="96"/>
                  </a:cubicBezTo>
                  <a:lnTo>
                    <a:pt x="22" y="6"/>
                  </a:lnTo>
                  <a:lnTo>
                    <a:pt x="22" y="6"/>
                  </a:lnTo>
                  <a:lnTo>
                    <a:pt x="62" y="109"/>
                  </a:lnTo>
                  <a:cubicBezTo>
                    <a:pt x="63" y="112"/>
                    <a:pt x="64" y="113"/>
                    <a:pt x="65" y="113"/>
                  </a:cubicBezTo>
                  <a:cubicBezTo>
                    <a:pt x="67" y="113"/>
                    <a:pt x="68" y="112"/>
                    <a:pt x="68" y="110"/>
                  </a:cubicBezTo>
                  <a:lnTo>
                    <a:pt x="109" y="5"/>
                  </a:lnTo>
                  <a:lnTo>
                    <a:pt x="109" y="5"/>
                  </a:lnTo>
                  <a:lnTo>
                    <a:pt x="109" y="100"/>
                  </a:lnTo>
                  <a:cubicBezTo>
                    <a:pt x="109" y="106"/>
                    <a:pt x="109" y="108"/>
                    <a:pt x="96" y="108"/>
                  </a:cubicBezTo>
                  <a:lnTo>
                    <a:pt x="92" y="108"/>
                  </a:lnTo>
                  <a:lnTo>
                    <a:pt x="92" y="113"/>
                  </a:lnTo>
                  <a:cubicBezTo>
                    <a:pt x="98" y="113"/>
                    <a:pt x="110" y="113"/>
                    <a:pt x="116" y="113"/>
                  </a:cubicBezTo>
                  <a:cubicBezTo>
                    <a:pt x="123" y="113"/>
                    <a:pt x="134" y="113"/>
                    <a:pt x="140" y="113"/>
                  </a:cubicBezTo>
                  <a:lnTo>
                    <a:pt x="140" y="108"/>
                  </a:lnTo>
                  <a:lnTo>
                    <a:pt x="136" y="108"/>
                  </a:lnTo>
                  <a:cubicBezTo>
                    <a:pt x="123" y="108"/>
                    <a:pt x="123" y="106"/>
                    <a:pt x="123" y="100"/>
                  </a:cubicBezTo>
                  <a:lnTo>
                    <a:pt x="123" y="13"/>
                  </a:lnTo>
                  <a:cubicBezTo>
                    <a:pt x="123" y="7"/>
                    <a:pt x="123" y="5"/>
                    <a:pt x="136" y="5"/>
                  </a:cubicBezTo>
                  <a:lnTo>
                    <a:pt x="140" y="5"/>
                  </a:lnTo>
                  <a:lnTo>
                    <a:pt x="140" y="0"/>
                  </a:lnTo>
                  <a:lnTo>
                    <a:pt x="112" y="0"/>
                  </a:lnTo>
                  <a:cubicBezTo>
                    <a:pt x="107" y="0"/>
                    <a:pt x="107" y="0"/>
                    <a:pt x="106" y="3"/>
                  </a:cubicBezTo>
                  <a:lnTo>
                    <a:pt x="70" y="96"/>
                  </a:lnTo>
                  <a:lnTo>
                    <a:pt x="34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2" name="Freeform 82">
              <a:extLst>
                <a:ext uri="{FF2B5EF4-FFF2-40B4-BE49-F238E27FC236}">
                  <a16:creationId xmlns:a16="http://schemas.microsoft.com/office/drawing/2014/main" id="{75A579B4-30C6-4E6E-8B57-45E2628F41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2350" y="779463"/>
              <a:ext cx="307975" cy="339725"/>
            </a:xfrm>
            <a:custGeom>
              <a:avLst/>
              <a:gdLst>
                <a:gd name="T0" fmla="*/ 31 w 103"/>
                <a:gd name="T1" fmla="*/ 52 h 113"/>
                <a:gd name="T2" fmla="*/ 31 w 103"/>
                <a:gd name="T3" fmla="*/ 12 h 113"/>
                <a:gd name="T4" fmla="*/ 39 w 103"/>
                <a:gd name="T5" fmla="*/ 5 h 113"/>
                <a:gd name="T6" fmla="*/ 60 w 103"/>
                <a:gd name="T7" fmla="*/ 5 h 113"/>
                <a:gd name="T8" fmla="*/ 82 w 103"/>
                <a:gd name="T9" fmla="*/ 28 h 113"/>
                <a:gd name="T10" fmla="*/ 55 w 103"/>
                <a:gd name="T11" fmla="*/ 52 h 113"/>
                <a:gd name="T12" fmla="*/ 31 w 103"/>
                <a:gd name="T13" fmla="*/ 52 h 113"/>
                <a:gd name="T14" fmla="*/ 71 w 103"/>
                <a:gd name="T15" fmla="*/ 54 h 113"/>
                <a:gd name="T16" fmla="*/ 98 w 103"/>
                <a:gd name="T17" fmla="*/ 28 h 113"/>
                <a:gd name="T18" fmla="*/ 61 w 103"/>
                <a:gd name="T19" fmla="*/ 0 h 113"/>
                <a:gd name="T20" fmla="*/ 0 w 103"/>
                <a:gd name="T21" fmla="*/ 0 h 113"/>
                <a:gd name="T22" fmla="*/ 0 w 103"/>
                <a:gd name="T23" fmla="*/ 5 h 113"/>
                <a:gd name="T24" fmla="*/ 4 w 103"/>
                <a:gd name="T25" fmla="*/ 5 h 113"/>
                <a:gd name="T26" fmla="*/ 18 w 103"/>
                <a:gd name="T27" fmla="*/ 13 h 113"/>
                <a:gd name="T28" fmla="*/ 18 w 103"/>
                <a:gd name="T29" fmla="*/ 100 h 113"/>
                <a:gd name="T30" fmla="*/ 4 w 103"/>
                <a:gd name="T31" fmla="*/ 108 h 113"/>
                <a:gd name="T32" fmla="*/ 0 w 103"/>
                <a:gd name="T33" fmla="*/ 108 h 113"/>
                <a:gd name="T34" fmla="*/ 0 w 103"/>
                <a:gd name="T35" fmla="*/ 113 h 113"/>
                <a:gd name="T36" fmla="*/ 66 w 103"/>
                <a:gd name="T37" fmla="*/ 113 h 113"/>
                <a:gd name="T38" fmla="*/ 103 w 103"/>
                <a:gd name="T39" fmla="*/ 83 h 113"/>
                <a:gd name="T40" fmla="*/ 71 w 103"/>
                <a:gd name="T41" fmla="*/ 54 h 113"/>
                <a:gd name="T42" fmla="*/ 60 w 103"/>
                <a:gd name="T43" fmla="*/ 108 h 113"/>
                <a:gd name="T44" fmla="*/ 39 w 103"/>
                <a:gd name="T45" fmla="*/ 108 h 113"/>
                <a:gd name="T46" fmla="*/ 31 w 103"/>
                <a:gd name="T47" fmla="*/ 101 h 113"/>
                <a:gd name="T48" fmla="*/ 31 w 103"/>
                <a:gd name="T49" fmla="*/ 56 h 113"/>
                <a:gd name="T50" fmla="*/ 63 w 103"/>
                <a:gd name="T51" fmla="*/ 56 h 113"/>
                <a:gd name="T52" fmla="*/ 86 w 103"/>
                <a:gd name="T53" fmla="*/ 83 h 113"/>
                <a:gd name="T54" fmla="*/ 60 w 103"/>
                <a:gd name="T55" fmla="*/ 10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113">
                  <a:moveTo>
                    <a:pt x="31" y="52"/>
                  </a:moveTo>
                  <a:lnTo>
                    <a:pt x="31" y="12"/>
                  </a:lnTo>
                  <a:cubicBezTo>
                    <a:pt x="31" y="6"/>
                    <a:pt x="32" y="5"/>
                    <a:pt x="39" y="5"/>
                  </a:cubicBezTo>
                  <a:lnTo>
                    <a:pt x="60" y="5"/>
                  </a:lnTo>
                  <a:cubicBezTo>
                    <a:pt x="76" y="5"/>
                    <a:pt x="82" y="19"/>
                    <a:pt x="82" y="28"/>
                  </a:cubicBezTo>
                  <a:cubicBezTo>
                    <a:pt x="82" y="38"/>
                    <a:pt x="74" y="52"/>
                    <a:pt x="55" y="52"/>
                  </a:cubicBezTo>
                  <a:lnTo>
                    <a:pt x="31" y="52"/>
                  </a:lnTo>
                  <a:close/>
                  <a:moveTo>
                    <a:pt x="71" y="54"/>
                  </a:moveTo>
                  <a:cubicBezTo>
                    <a:pt x="87" y="51"/>
                    <a:pt x="98" y="40"/>
                    <a:pt x="98" y="28"/>
                  </a:cubicBezTo>
                  <a:cubicBezTo>
                    <a:pt x="98" y="13"/>
                    <a:pt x="83" y="0"/>
                    <a:pt x="61" y="0"/>
                  </a:cubicBezTo>
                  <a:lnTo>
                    <a:pt x="0" y="0"/>
                  </a:lnTo>
                  <a:lnTo>
                    <a:pt x="0" y="5"/>
                  </a:lnTo>
                  <a:lnTo>
                    <a:pt x="4" y="5"/>
                  </a:lnTo>
                  <a:cubicBezTo>
                    <a:pt x="17" y="5"/>
                    <a:pt x="18" y="7"/>
                    <a:pt x="18" y="13"/>
                  </a:cubicBezTo>
                  <a:lnTo>
                    <a:pt x="18" y="100"/>
                  </a:lnTo>
                  <a:cubicBezTo>
                    <a:pt x="18" y="106"/>
                    <a:pt x="17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lnTo>
                    <a:pt x="66" y="113"/>
                  </a:lnTo>
                  <a:cubicBezTo>
                    <a:pt x="88" y="113"/>
                    <a:pt x="103" y="98"/>
                    <a:pt x="103" y="83"/>
                  </a:cubicBezTo>
                  <a:cubicBezTo>
                    <a:pt x="103" y="68"/>
                    <a:pt x="89" y="56"/>
                    <a:pt x="71" y="54"/>
                  </a:cubicBezTo>
                  <a:close/>
                  <a:moveTo>
                    <a:pt x="60" y="108"/>
                  </a:moveTo>
                  <a:lnTo>
                    <a:pt x="39" y="108"/>
                  </a:lnTo>
                  <a:cubicBezTo>
                    <a:pt x="32" y="108"/>
                    <a:pt x="31" y="107"/>
                    <a:pt x="31" y="101"/>
                  </a:cubicBezTo>
                  <a:lnTo>
                    <a:pt x="31" y="56"/>
                  </a:lnTo>
                  <a:lnTo>
                    <a:pt x="63" y="56"/>
                  </a:lnTo>
                  <a:cubicBezTo>
                    <a:pt x="79" y="56"/>
                    <a:pt x="86" y="71"/>
                    <a:pt x="86" y="83"/>
                  </a:cubicBezTo>
                  <a:cubicBezTo>
                    <a:pt x="86" y="94"/>
                    <a:pt x="77" y="108"/>
                    <a:pt x="60" y="10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3" name="グループ化 82" descr="TEX2PPTOBJ@- Code@  \begin{align*}@    \text{memory\ cost}&amp;=N_{q_{1}}\times N_{p_{1}}\times N_{q_{2}}\times N_{p_{2}}\times N_{s}^{2}\times \text{sizeof(complex)}\\@    &amp;=4\ \text{GB}@  \end{align*}@- ColorType@  0@- ThemeColorIndex@  1@- ThemeColorVariation@  0@- ScaleFactor@  40@- LineWeight@  0.5">
            <a:extLst>
              <a:ext uri="{FF2B5EF4-FFF2-40B4-BE49-F238E27FC236}">
                <a16:creationId xmlns:a16="http://schemas.microsoft.com/office/drawing/2014/main" id="{8B34A471-665E-4CAF-BD5C-38D65A79AC85}"/>
              </a:ext>
            </a:extLst>
          </p:cNvPr>
          <p:cNvGrpSpPr/>
          <p:nvPr/>
        </p:nvGrpSpPr>
        <p:grpSpPr>
          <a:xfrm>
            <a:off x="1787303" y="3546131"/>
            <a:ext cx="5330115" cy="622791"/>
            <a:chOff x="12700" y="-7938"/>
            <a:chExt cx="12012613" cy="1050926"/>
          </a:xfrm>
        </p:grpSpPr>
        <p:sp>
          <p:nvSpPr>
            <p:cNvPr id="84" name="Freeform 86">
              <a:extLst>
                <a:ext uri="{FF2B5EF4-FFF2-40B4-BE49-F238E27FC236}">
                  <a16:creationId xmlns:a16="http://schemas.microsoft.com/office/drawing/2014/main" id="{675603F5-6EBE-4E48-ABC9-CA4661088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00" y="184150"/>
              <a:ext cx="342900" cy="192088"/>
            </a:xfrm>
            <a:custGeom>
              <a:avLst/>
              <a:gdLst>
                <a:gd name="T0" fmla="*/ 13 w 130"/>
                <a:gd name="T1" fmla="*/ 16 h 73"/>
                <a:gd name="T2" fmla="*/ 13 w 130"/>
                <a:gd name="T3" fmla="*/ 61 h 73"/>
                <a:gd name="T4" fmla="*/ 0 w 130"/>
                <a:gd name="T5" fmla="*/ 68 h 73"/>
                <a:gd name="T6" fmla="*/ 0 w 130"/>
                <a:gd name="T7" fmla="*/ 73 h 73"/>
                <a:gd name="T8" fmla="*/ 19 w 130"/>
                <a:gd name="T9" fmla="*/ 73 h 73"/>
                <a:gd name="T10" fmla="*/ 38 w 130"/>
                <a:gd name="T11" fmla="*/ 73 h 73"/>
                <a:gd name="T12" fmla="*/ 38 w 130"/>
                <a:gd name="T13" fmla="*/ 68 h 73"/>
                <a:gd name="T14" fmla="*/ 25 w 130"/>
                <a:gd name="T15" fmla="*/ 61 h 73"/>
                <a:gd name="T16" fmla="*/ 25 w 130"/>
                <a:gd name="T17" fmla="*/ 30 h 73"/>
                <a:gd name="T18" fmla="*/ 47 w 130"/>
                <a:gd name="T19" fmla="*/ 3 h 73"/>
                <a:gd name="T20" fmla="*/ 59 w 130"/>
                <a:gd name="T21" fmla="*/ 22 h 73"/>
                <a:gd name="T22" fmla="*/ 59 w 130"/>
                <a:gd name="T23" fmla="*/ 61 h 73"/>
                <a:gd name="T24" fmla="*/ 46 w 130"/>
                <a:gd name="T25" fmla="*/ 68 h 73"/>
                <a:gd name="T26" fmla="*/ 46 w 130"/>
                <a:gd name="T27" fmla="*/ 73 h 73"/>
                <a:gd name="T28" fmla="*/ 65 w 130"/>
                <a:gd name="T29" fmla="*/ 73 h 73"/>
                <a:gd name="T30" fmla="*/ 84 w 130"/>
                <a:gd name="T31" fmla="*/ 73 h 73"/>
                <a:gd name="T32" fmla="*/ 84 w 130"/>
                <a:gd name="T33" fmla="*/ 68 h 73"/>
                <a:gd name="T34" fmla="*/ 71 w 130"/>
                <a:gd name="T35" fmla="*/ 61 h 73"/>
                <a:gd name="T36" fmla="*/ 71 w 130"/>
                <a:gd name="T37" fmla="*/ 30 h 73"/>
                <a:gd name="T38" fmla="*/ 93 w 130"/>
                <a:gd name="T39" fmla="*/ 3 h 73"/>
                <a:gd name="T40" fmla="*/ 106 w 130"/>
                <a:gd name="T41" fmla="*/ 22 h 73"/>
                <a:gd name="T42" fmla="*/ 106 w 130"/>
                <a:gd name="T43" fmla="*/ 61 h 73"/>
                <a:gd name="T44" fmla="*/ 93 w 130"/>
                <a:gd name="T45" fmla="*/ 68 h 73"/>
                <a:gd name="T46" fmla="*/ 93 w 130"/>
                <a:gd name="T47" fmla="*/ 73 h 73"/>
                <a:gd name="T48" fmla="*/ 111 w 130"/>
                <a:gd name="T49" fmla="*/ 73 h 73"/>
                <a:gd name="T50" fmla="*/ 130 w 130"/>
                <a:gd name="T51" fmla="*/ 73 h 73"/>
                <a:gd name="T52" fmla="*/ 130 w 130"/>
                <a:gd name="T53" fmla="*/ 68 h 73"/>
                <a:gd name="T54" fmla="*/ 117 w 130"/>
                <a:gd name="T55" fmla="*/ 63 h 73"/>
                <a:gd name="T56" fmla="*/ 117 w 130"/>
                <a:gd name="T57" fmla="*/ 31 h 73"/>
                <a:gd name="T58" fmla="*/ 112 w 130"/>
                <a:gd name="T59" fmla="*/ 6 h 73"/>
                <a:gd name="T60" fmla="*/ 94 w 130"/>
                <a:gd name="T61" fmla="*/ 0 h 73"/>
                <a:gd name="T62" fmla="*/ 70 w 130"/>
                <a:gd name="T63" fmla="*/ 16 h 73"/>
                <a:gd name="T64" fmla="*/ 48 w 130"/>
                <a:gd name="T65" fmla="*/ 0 h 73"/>
                <a:gd name="T66" fmla="*/ 24 w 130"/>
                <a:gd name="T67" fmla="*/ 17 h 73"/>
                <a:gd name="T68" fmla="*/ 24 w 130"/>
                <a:gd name="T69" fmla="*/ 0 h 73"/>
                <a:gd name="T70" fmla="*/ 0 w 130"/>
                <a:gd name="T71" fmla="*/ 2 h 73"/>
                <a:gd name="T72" fmla="*/ 0 w 130"/>
                <a:gd name="T73" fmla="*/ 7 h 73"/>
                <a:gd name="T74" fmla="*/ 13 w 130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" h="73">
                  <a:moveTo>
                    <a:pt x="13" y="16"/>
                  </a:move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5" y="73"/>
                    <a:pt x="19" y="73"/>
                  </a:cubicBezTo>
                  <a:cubicBezTo>
                    <a:pt x="23" y="73"/>
                    <a:pt x="32" y="73"/>
                    <a:pt x="38" y="73"/>
                  </a:cubicBezTo>
                  <a:lnTo>
                    <a:pt x="38" y="68"/>
                  </a:lnTo>
                  <a:cubicBezTo>
                    <a:pt x="27" y="68"/>
                    <a:pt x="25" y="68"/>
                    <a:pt x="25" y="61"/>
                  </a:cubicBezTo>
                  <a:lnTo>
                    <a:pt x="25" y="30"/>
                  </a:lnTo>
                  <a:cubicBezTo>
                    <a:pt x="25" y="13"/>
                    <a:pt x="37" y="3"/>
                    <a:pt x="47" y="3"/>
                  </a:cubicBezTo>
                  <a:cubicBezTo>
                    <a:pt x="58" y="3"/>
                    <a:pt x="59" y="12"/>
                    <a:pt x="59" y="22"/>
                  </a:cubicBezTo>
                  <a:lnTo>
                    <a:pt x="59" y="61"/>
                  </a:lnTo>
                  <a:cubicBezTo>
                    <a:pt x="59" y="68"/>
                    <a:pt x="58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1" y="73"/>
                    <a:pt x="65" y="73"/>
                  </a:cubicBezTo>
                  <a:cubicBezTo>
                    <a:pt x="70" y="73"/>
                    <a:pt x="78" y="73"/>
                    <a:pt x="84" y="73"/>
                  </a:cubicBezTo>
                  <a:lnTo>
                    <a:pt x="84" y="68"/>
                  </a:lnTo>
                  <a:cubicBezTo>
                    <a:pt x="73" y="68"/>
                    <a:pt x="71" y="68"/>
                    <a:pt x="71" y="61"/>
                  </a:cubicBezTo>
                  <a:lnTo>
                    <a:pt x="71" y="30"/>
                  </a:lnTo>
                  <a:cubicBezTo>
                    <a:pt x="71" y="13"/>
                    <a:pt x="83" y="3"/>
                    <a:pt x="93" y="3"/>
                  </a:cubicBezTo>
                  <a:cubicBezTo>
                    <a:pt x="104" y="3"/>
                    <a:pt x="106" y="12"/>
                    <a:pt x="106" y="22"/>
                  </a:cubicBezTo>
                  <a:lnTo>
                    <a:pt x="106" y="61"/>
                  </a:lnTo>
                  <a:cubicBezTo>
                    <a:pt x="106" y="68"/>
                    <a:pt x="104" y="68"/>
                    <a:pt x="93" y="68"/>
                  </a:cubicBezTo>
                  <a:lnTo>
                    <a:pt x="93" y="73"/>
                  </a:lnTo>
                  <a:cubicBezTo>
                    <a:pt x="98" y="73"/>
                    <a:pt x="107" y="73"/>
                    <a:pt x="111" y="73"/>
                  </a:cubicBezTo>
                  <a:cubicBezTo>
                    <a:pt x="116" y="73"/>
                    <a:pt x="124" y="73"/>
                    <a:pt x="130" y="73"/>
                  </a:cubicBezTo>
                  <a:lnTo>
                    <a:pt x="130" y="68"/>
                  </a:lnTo>
                  <a:cubicBezTo>
                    <a:pt x="121" y="68"/>
                    <a:pt x="117" y="68"/>
                    <a:pt x="117" y="63"/>
                  </a:cubicBezTo>
                  <a:lnTo>
                    <a:pt x="117" y="31"/>
                  </a:lnTo>
                  <a:cubicBezTo>
                    <a:pt x="117" y="17"/>
                    <a:pt x="117" y="12"/>
                    <a:pt x="112" y="6"/>
                  </a:cubicBezTo>
                  <a:cubicBezTo>
                    <a:pt x="110" y="3"/>
                    <a:pt x="104" y="0"/>
                    <a:pt x="94" y="0"/>
                  </a:cubicBezTo>
                  <a:cubicBezTo>
                    <a:pt x="81" y="0"/>
                    <a:pt x="73" y="10"/>
                    <a:pt x="70" y="16"/>
                  </a:cubicBezTo>
                  <a:cubicBezTo>
                    <a:pt x="68" y="2"/>
                    <a:pt x="56" y="0"/>
                    <a:pt x="48" y="0"/>
                  </a:cubicBezTo>
                  <a:cubicBezTo>
                    <a:pt x="36" y="0"/>
                    <a:pt x="28" y="7"/>
                    <a:pt x="24" y="17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5" name="Freeform 87">
              <a:extLst>
                <a:ext uri="{FF2B5EF4-FFF2-40B4-BE49-F238E27FC236}">
                  <a16:creationId xmlns:a16="http://schemas.microsoft.com/office/drawing/2014/main" id="{5A0210AB-61A4-4839-81B6-5511893686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8" y="182563"/>
              <a:ext cx="168275" cy="200025"/>
            </a:xfrm>
            <a:custGeom>
              <a:avLst/>
              <a:gdLst>
                <a:gd name="T0" fmla="*/ 13 w 64"/>
                <a:gd name="T1" fmla="*/ 32 h 76"/>
                <a:gd name="T2" fmla="*/ 34 w 64"/>
                <a:gd name="T3" fmla="*/ 3 h 76"/>
                <a:gd name="T4" fmla="*/ 53 w 64"/>
                <a:gd name="T5" fmla="*/ 32 h 76"/>
                <a:gd name="T6" fmla="*/ 13 w 64"/>
                <a:gd name="T7" fmla="*/ 32 h 76"/>
                <a:gd name="T8" fmla="*/ 13 w 64"/>
                <a:gd name="T9" fmla="*/ 36 h 76"/>
                <a:gd name="T10" fmla="*/ 60 w 64"/>
                <a:gd name="T11" fmla="*/ 36 h 76"/>
                <a:gd name="T12" fmla="*/ 64 w 64"/>
                <a:gd name="T13" fmla="*/ 32 h 76"/>
                <a:gd name="T14" fmla="*/ 34 w 64"/>
                <a:gd name="T15" fmla="*/ 0 h 76"/>
                <a:gd name="T16" fmla="*/ 0 w 64"/>
                <a:gd name="T17" fmla="*/ 38 h 76"/>
                <a:gd name="T18" fmla="*/ 36 w 64"/>
                <a:gd name="T19" fmla="*/ 76 h 76"/>
                <a:gd name="T20" fmla="*/ 64 w 64"/>
                <a:gd name="T21" fmla="*/ 54 h 76"/>
                <a:gd name="T22" fmla="*/ 62 w 64"/>
                <a:gd name="T23" fmla="*/ 52 h 76"/>
                <a:gd name="T24" fmla="*/ 59 w 64"/>
                <a:gd name="T25" fmla="*/ 55 h 76"/>
                <a:gd name="T26" fmla="*/ 37 w 64"/>
                <a:gd name="T27" fmla="*/ 72 h 76"/>
                <a:gd name="T28" fmla="*/ 18 w 64"/>
                <a:gd name="T29" fmla="*/ 61 h 76"/>
                <a:gd name="T30" fmla="*/ 13 w 64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13" y="32"/>
                  </a:moveTo>
                  <a:cubicBezTo>
                    <a:pt x="14" y="8"/>
                    <a:pt x="28" y="3"/>
                    <a:pt x="34" y="3"/>
                  </a:cubicBezTo>
                  <a:cubicBezTo>
                    <a:pt x="51" y="3"/>
                    <a:pt x="53" y="26"/>
                    <a:pt x="53" y="32"/>
                  </a:cubicBezTo>
                  <a:lnTo>
                    <a:pt x="13" y="32"/>
                  </a:lnTo>
                  <a:close/>
                  <a:moveTo>
                    <a:pt x="13" y="36"/>
                  </a:moveTo>
                  <a:lnTo>
                    <a:pt x="60" y="36"/>
                  </a:lnTo>
                  <a:cubicBezTo>
                    <a:pt x="63" y="36"/>
                    <a:pt x="64" y="36"/>
                    <a:pt x="64" y="32"/>
                  </a:cubicBezTo>
                  <a:cubicBezTo>
                    <a:pt x="64" y="16"/>
                    <a:pt x="55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64" y="58"/>
                    <a:pt x="64" y="54"/>
                  </a:cubicBezTo>
                  <a:cubicBezTo>
                    <a:pt x="64" y="53"/>
                    <a:pt x="62" y="52"/>
                    <a:pt x="62" y="52"/>
                  </a:cubicBezTo>
                  <a:cubicBezTo>
                    <a:pt x="60" y="52"/>
                    <a:pt x="60" y="53"/>
                    <a:pt x="59" y="55"/>
                  </a:cubicBezTo>
                  <a:cubicBezTo>
                    <a:pt x="54" y="72"/>
                    <a:pt x="39" y="72"/>
                    <a:pt x="37" y="72"/>
                  </a:cubicBezTo>
                  <a:cubicBezTo>
                    <a:pt x="29" y="72"/>
                    <a:pt x="22" y="67"/>
                    <a:pt x="18" y="61"/>
                  </a:cubicBezTo>
                  <a:cubicBezTo>
                    <a:pt x="13" y="53"/>
                    <a:pt x="13" y="42"/>
                    <a:pt x="13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6" name="Freeform 88">
              <a:extLst>
                <a:ext uri="{FF2B5EF4-FFF2-40B4-BE49-F238E27FC236}">
                  <a16:creationId xmlns:a16="http://schemas.microsoft.com/office/drawing/2014/main" id="{62055634-29DC-4495-9F0A-CB414AAA2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00" y="184150"/>
              <a:ext cx="339725" cy="192088"/>
            </a:xfrm>
            <a:custGeom>
              <a:avLst/>
              <a:gdLst>
                <a:gd name="T0" fmla="*/ 13 w 129"/>
                <a:gd name="T1" fmla="*/ 16 h 73"/>
                <a:gd name="T2" fmla="*/ 13 w 129"/>
                <a:gd name="T3" fmla="*/ 61 h 73"/>
                <a:gd name="T4" fmla="*/ 0 w 129"/>
                <a:gd name="T5" fmla="*/ 68 h 73"/>
                <a:gd name="T6" fmla="*/ 0 w 129"/>
                <a:gd name="T7" fmla="*/ 73 h 73"/>
                <a:gd name="T8" fmla="*/ 18 w 129"/>
                <a:gd name="T9" fmla="*/ 73 h 73"/>
                <a:gd name="T10" fmla="*/ 37 w 129"/>
                <a:gd name="T11" fmla="*/ 73 h 73"/>
                <a:gd name="T12" fmla="*/ 37 w 129"/>
                <a:gd name="T13" fmla="*/ 68 h 73"/>
                <a:gd name="T14" fmla="*/ 24 w 129"/>
                <a:gd name="T15" fmla="*/ 61 h 73"/>
                <a:gd name="T16" fmla="*/ 24 w 129"/>
                <a:gd name="T17" fmla="*/ 30 h 73"/>
                <a:gd name="T18" fmla="*/ 47 w 129"/>
                <a:gd name="T19" fmla="*/ 3 h 73"/>
                <a:gd name="T20" fmla="*/ 59 w 129"/>
                <a:gd name="T21" fmla="*/ 22 h 73"/>
                <a:gd name="T22" fmla="*/ 59 w 129"/>
                <a:gd name="T23" fmla="*/ 61 h 73"/>
                <a:gd name="T24" fmla="*/ 46 w 129"/>
                <a:gd name="T25" fmla="*/ 68 h 73"/>
                <a:gd name="T26" fmla="*/ 46 w 129"/>
                <a:gd name="T27" fmla="*/ 73 h 73"/>
                <a:gd name="T28" fmla="*/ 65 w 129"/>
                <a:gd name="T29" fmla="*/ 73 h 73"/>
                <a:gd name="T30" fmla="*/ 83 w 129"/>
                <a:gd name="T31" fmla="*/ 73 h 73"/>
                <a:gd name="T32" fmla="*/ 83 w 129"/>
                <a:gd name="T33" fmla="*/ 68 h 73"/>
                <a:gd name="T34" fmla="*/ 70 w 129"/>
                <a:gd name="T35" fmla="*/ 61 h 73"/>
                <a:gd name="T36" fmla="*/ 70 w 129"/>
                <a:gd name="T37" fmla="*/ 30 h 73"/>
                <a:gd name="T38" fmla="*/ 93 w 129"/>
                <a:gd name="T39" fmla="*/ 3 h 73"/>
                <a:gd name="T40" fmla="*/ 105 w 129"/>
                <a:gd name="T41" fmla="*/ 22 h 73"/>
                <a:gd name="T42" fmla="*/ 105 w 129"/>
                <a:gd name="T43" fmla="*/ 61 h 73"/>
                <a:gd name="T44" fmla="*/ 92 w 129"/>
                <a:gd name="T45" fmla="*/ 68 h 73"/>
                <a:gd name="T46" fmla="*/ 92 w 129"/>
                <a:gd name="T47" fmla="*/ 73 h 73"/>
                <a:gd name="T48" fmla="*/ 111 w 129"/>
                <a:gd name="T49" fmla="*/ 73 h 73"/>
                <a:gd name="T50" fmla="*/ 129 w 129"/>
                <a:gd name="T51" fmla="*/ 73 h 73"/>
                <a:gd name="T52" fmla="*/ 129 w 129"/>
                <a:gd name="T53" fmla="*/ 68 h 73"/>
                <a:gd name="T54" fmla="*/ 116 w 129"/>
                <a:gd name="T55" fmla="*/ 63 h 73"/>
                <a:gd name="T56" fmla="*/ 116 w 129"/>
                <a:gd name="T57" fmla="*/ 31 h 73"/>
                <a:gd name="T58" fmla="*/ 111 w 129"/>
                <a:gd name="T59" fmla="*/ 6 h 73"/>
                <a:gd name="T60" fmla="*/ 94 w 129"/>
                <a:gd name="T61" fmla="*/ 0 h 73"/>
                <a:gd name="T62" fmla="*/ 70 w 129"/>
                <a:gd name="T63" fmla="*/ 16 h 73"/>
                <a:gd name="T64" fmla="*/ 48 w 129"/>
                <a:gd name="T65" fmla="*/ 0 h 73"/>
                <a:gd name="T66" fmla="*/ 23 w 129"/>
                <a:gd name="T67" fmla="*/ 17 h 73"/>
                <a:gd name="T68" fmla="*/ 23 w 129"/>
                <a:gd name="T69" fmla="*/ 0 h 73"/>
                <a:gd name="T70" fmla="*/ 0 w 129"/>
                <a:gd name="T71" fmla="*/ 2 h 73"/>
                <a:gd name="T72" fmla="*/ 0 w 129"/>
                <a:gd name="T73" fmla="*/ 7 h 73"/>
                <a:gd name="T74" fmla="*/ 13 w 129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" h="73">
                  <a:moveTo>
                    <a:pt x="13" y="16"/>
                  </a:move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4" y="73"/>
                    <a:pt x="18" y="73"/>
                  </a:cubicBezTo>
                  <a:cubicBezTo>
                    <a:pt x="23" y="73"/>
                    <a:pt x="31" y="73"/>
                    <a:pt x="37" y="73"/>
                  </a:cubicBezTo>
                  <a:lnTo>
                    <a:pt x="37" y="68"/>
                  </a:lnTo>
                  <a:cubicBezTo>
                    <a:pt x="26" y="68"/>
                    <a:pt x="24" y="68"/>
                    <a:pt x="24" y="61"/>
                  </a:cubicBezTo>
                  <a:lnTo>
                    <a:pt x="24" y="30"/>
                  </a:lnTo>
                  <a:cubicBezTo>
                    <a:pt x="24" y="13"/>
                    <a:pt x="36" y="3"/>
                    <a:pt x="47" y="3"/>
                  </a:cubicBezTo>
                  <a:cubicBezTo>
                    <a:pt x="57" y="3"/>
                    <a:pt x="59" y="12"/>
                    <a:pt x="59" y="22"/>
                  </a:cubicBezTo>
                  <a:lnTo>
                    <a:pt x="59" y="61"/>
                  </a:lnTo>
                  <a:cubicBezTo>
                    <a:pt x="59" y="68"/>
                    <a:pt x="57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0" y="73"/>
                    <a:pt x="65" y="73"/>
                  </a:cubicBezTo>
                  <a:cubicBezTo>
                    <a:pt x="69" y="73"/>
                    <a:pt x="78" y="73"/>
                    <a:pt x="83" y="73"/>
                  </a:cubicBezTo>
                  <a:lnTo>
                    <a:pt x="83" y="68"/>
                  </a:lnTo>
                  <a:cubicBezTo>
                    <a:pt x="72" y="68"/>
                    <a:pt x="70" y="68"/>
                    <a:pt x="70" y="61"/>
                  </a:cubicBezTo>
                  <a:lnTo>
                    <a:pt x="70" y="30"/>
                  </a:lnTo>
                  <a:cubicBezTo>
                    <a:pt x="70" y="13"/>
                    <a:pt x="82" y="3"/>
                    <a:pt x="93" y="3"/>
                  </a:cubicBezTo>
                  <a:cubicBezTo>
                    <a:pt x="103" y="3"/>
                    <a:pt x="105" y="12"/>
                    <a:pt x="105" y="22"/>
                  </a:cubicBezTo>
                  <a:lnTo>
                    <a:pt x="105" y="61"/>
                  </a:lnTo>
                  <a:cubicBezTo>
                    <a:pt x="105" y="68"/>
                    <a:pt x="103" y="68"/>
                    <a:pt x="92" y="68"/>
                  </a:cubicBezTo>
                  <a:lnTo>
                    <a:pt x="92" y="73"/>
                  </a:lnTo>
                  <a:cubicBezTo>
                    <a:pt x="98" y="73"/>
                    <a:pt x="106" y="73"/>
                    <a:pt x="111" y="73"/>
                  </a:cubicBezTo>
                  <a:cubicBezTo>
                    <a:pt x="115" y="73"/>
                    <a:pt x="124" y="73"/>
                    <a:pt x="129" y="73"/>
                  </a:cubicBezTo>
                  <a:lnTo>
                    <a:pt x="129" y="68"/>
                  </a:lnTo>
                  <a:cubicBezTo>
                    <a:pt x="121" y="68"/>
                    <a:pt x="117" y="68"/>
                    <a:pt x="116" y="63"/>
                  </a:cubicBezTo>
                  <a:lnTo>
                    <a:pt x="116" y="31"/>
                  </a:lnTo>
                  <a:cubicBezTo>
                    <a:pt x="116" y="17"/>
                    <a:pt x="116" y="12"/>
                    <a:pt x="111" y="6"/>
                  </a:cubicBezTo>
                  <a:cubicBezTo>
                    <a:pt x="109" y="3"/>
                    <a:pt x="103" y="0"/>
                    <a:pt x="94" y="0"/>
                  </a:cubicBezTo>
                  <a:cubicBezTo>
                    <a:pt x="80" y="0"/>
                    <a:pt x="73" y="10"/>
                    <a:pt x="70" y="16"/>
                  </a:cubicBezTo>
                  <a:cubicBezTo>
                    <a:pt x="67" y="2"/>
                    <a:pt x="55" y="0"/>
                    <a:pt x="48" y="0"/>
                  </a:cubicBezTo>
                  <a:cubicBezTo>
                    <a:pt x="36" y="0"/>
                    <a:pt x="28" y="7"/>
                    <a:pt x="23" y="17"/>
                  </a:cubicBez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7" name="Freeform 89">
              <a:extLst>
                <a:ext uri="{FF2B5EF4-FFF2-40B4-BE49-F238E27FC236}">
                  <a16:creationId xmlns:a16="http://schemas.microsoft.com/office/drawing/2014/main" id="{29525DEC-F59F-42DA-AE87-45EA8AFD3C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863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7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5 h 76"/>
                <a:gd name="T18" fmla="*/ 37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60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7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5"/>
                  </a:cubicBezTo>
                  <a:cubicBezTo>
                    <a:pt x="22" y="7"/>
                    <a:pt x="30" y="3"/>
                    <a:pt x="37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60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8" name="Freeform 90">
              <a:extLst>
                <a:ext uri="{FF2B5EF4-FFF2-40B4-BE49-F238E27FC236}">
                  <a16:creationId xmlns:a16="http://schemas.microsoft.com/office/drawing/2014/main" id="{3DE7BF94-1828-4B81-8E2F-75E90B13F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8" y="184150"/>
              <a:ext cx="144463" cy="192088"/>
            </a:xfrm>
            <a:custGeom>
              <a:avLst/>
              <a:gdLst>
                <a:gd name="T0" fmla="*/ 23 w 55"/>
                <a:gd name="T1" fmla="*/ 18 h 73"/>
                <a:gd name="T2" fmla="*/ 23 w 55"/>
                <a:gd name="T3" fmla="*/ 0 h 73"/>
                <a:gd name="T4" fmla="*/ 0 w 55"/>
                <a:gd name="T5" fmla="*/ 2 h 73"/>
                <a:gd name="T6" fmla="*/ 0 w 55"/>
                <a:gd name="T7" fmla="*/ 7 h 73"/>
                <a:gd name="T8" fmla="*/ 13 w 55"/>
                <a:gd name="T9" fmla="*/ 16 h 73"/>
                <a:gd name="T10" fmla="*/ 13 w 55"/>
                <a:gd name="T11" fmla="*/ 61 h 73"/>
                <a:gd name="T12" fmla="*/ 0 w 55"/>
                <a:gd name="T13" fmla="*/ 68 h 73"/>
                <a:gd name="T14" fmla="*/ 0 w 55"/>
                <a:gd name="T15" fmla="*/ 73 h 73"/>
                <a:gd name="T16" fmla="*/ 19 w 55"/>
                <a:gd name="T17" fmla="*/ 73 h 73"/>
                <a:gd name="T18" fmla="*/ 40 w 55"/>
                <a:gd name="T19" fmla="*/ 73 h 73"/>
                <a:gd name="T20" fmla="*/ 40 w 55"/>
                <a:gd name="T21" fmla="*/ 68 h 73"/>
                <a:gd name="T22" fmla="*/ 36 w 55"/>
                <a:gd name="T23" fmla="*/ 68 h 73"/>
                <a:gd name="T24" fmla="*/ 23 w 55"/>
                <a:gd name="T25" fmla="*/ 60 h 73"/>
                <a:gd name="T26" fmla="*/ 23 w 55"/>
                <a:gd name="T27" fmla="*/ 35 h 73"/>
                <a:gd name="T28" fmla="*/ 43 w 55"/>
                <a:gd name="T29" fmla="*/ 3 h 73"/>
                <a:gd name="T30" fmla="*/ 45 w 55"/>
                <a:gd name="T31" fmla="*/ 4 h 73"/>
                <a:gd name="T32" fmla="*/ 41 w 55"/>
                <a:gd name="T33" fmla="*/ 10 h 73"/>
                <a:gd name="T34" fmla="*/ 48 w 55"/>
                <a:gd name="T35" fmla="*/ 17 h 73"/>
                <a:gd name="T36" fmla="*/ 55 w 55"/>
                <a:gd name="T37" fmla="*/ 10 h 73"/>
                <a:gd name="T38" fmla="*/ 43 w 55"/>
                <a:gd name="T39" fmla="*/ 0 h 73"/>
                <a:gd name="T40" fmla="*/ 23 w 55"/>
                <a:gd name="T41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23" y="18"/>
                  </a:move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4" y="73"/>
                    <a:pt x="19" y="73"/>
                  </a:cubicBezTo>
                  <a:cubicBezTo>
                    <a:pt x="25" y="73"/>
                    <a:pt x="33" y="73"/>
                    <a:pt x="40" y="73"/>
                  </a:cubicBezTo>
                  <a:lnTo>
                    <a:pt x="40" y="68"/>
                  </a:lnTo>
                  <a:lnTo>
                    <a:pt x="36" y="68"/>
                  </a:lnTo>
                  <a:cubicBezTo>
                    <a:pt x="24" y="68"/>
                    <a:pt x="23" y="66"/>
                    <a:pt x="23" y="60"/>
                  </a:cubicBezTo>
                  <a:lnTo>
                    <a:pt x="23" y="35"/>
                  </a:lnTo>
                  <a:cubicBezTo>
                    <a:pt x="23" y="18"/>
                    <a:pt x="30" y="3"/>
                    <a:pt x="43" y="3"/>
                  </a:cubicBezTo>
                  <a:cubicBezTo>
                    <a:pt x="44" y="3"/>
                    <a:pt x="45" y="3"/>
                    <a:pt x="45" y="4"/>
                  </a:cubicBezTo>
                  <a:cubicBezTo>
                    <a:pt x="44" y="4"/>
                    <a:pt x="41" y="6"/>
                    <a:pt x="41" y="10"/>
                  </a:cubicBezTo>
                  <a:cubicBezTo>
                    <a:pt x="41" y="15"/>
                    <a:pt x="45" y="17"/>
                    <a:pt x="48" y="17"/>
                  </a:cubicBezTo>
                  <a:cubicBezTo>
                    <a:pt x="51" y="17"/>
                    <a:pt x="55" y="15"/>
                    <a:pt x="55" y="10"/>
                  </a:cubicBezTo>
                  <a:cubicBezTo>
                    <a:pt x="55" y="5"/>
                    <a:pt x="50" y="0"/>
                    <a:pt x="43" y="0"/>
                  </a:cubicBezTo>
                  <a:cubicBezTo>
                    <a:pt x="31" y="0"/>
                    <a:pt x="25" y="11"/>
                    <a:pt x="23" y="1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9" name="Freeform 91">
              <a:extLst>
                <a:ext uri="{FF2B5EF4-FFF2-40B4-BE49-F238E27FC236}">
                  <a16:creationId xmlns:a16="http://schemas.microsoft.com/office/drawing/2014/main" id="{2FFDA62C-F42E-4F0B-BA8A-955515EF5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038" y="190500"/>
              <a:ext cx="214313" cy="276225"/>
            </a:xfrm>
            <a:custGeom>
              <a:avLst/>
              <a:gdLst>
                <a:gd name="T0" fmla="*/ 66 w 81"/>
                <a:gd name="T1" fmla="*/ 15 h 105"/>
                <a:gd name="T2" fmla="*/ 81 w 81"/>
                <a:gd name="T3" fmla="*/ 5 h 105"/>
                <a:gd name="T4" fmla="*/ 81 w 81"/>
                <a:gd name="T5" fmla="*/ 0 h 105"/>
                <a:gd name="T6" fmla="*/ 69 w 81"/>
                <a:gd name="T7" fmla="*/ 0 h 105"/>
                <a:gd name="T8" fmla="*/ 54 w 81"/>
                <a:gd name="T9" fmla="*/ 0 h 105"/>
                <a:gd name="T10" fmla="*/ 54 w 81"/>
                <a:gd name="T11" fmla="*/ 5 h 105"/>
                <a:gd name="T12" fmla="*/ 62 w 81"/>
                <a:gd name="T13" fmla="*/ 12 h 105"/>
                <a:gd name="T14" fmla="*/ 61 w 81"/>
                <a:gd name="T15" fmla="*/ 16 h 105"/>
                <a:gd name="T16" fmla="*/ 44 w 81"/>
                <a:gd name="T17" fmla="*/ 57 h 105"/>
                <a:gd name="T18" fmla="*/ 26 w 81"/>
                <a:gd name="T19" fmla="*/ 12 h 105"/>
                <a:gd name="T20" fmla="*/ 25 w 81"/>
                <a:gd name="T21" fmla="*/ 9 h 105"/>
                <a:gd name="T22" fmla="*/ 34 w 81"/>
                <a:gd name="T23" fmla="*/ 5 h 105"/>
                <a:gd name="T24" fmla="*/ 34 w 81"/>
                <a:gd name="T25" fmla="*/ 0 h 105"/>
                <a:gd name="T26" fmla="*/ 16 w 81"/>
                <a:gd name="T27" fmla="*/ 0 h 105"/>
                <a:gd name="T28" fmla="*/ 0 w 81"/>
                <a:gd name="T29" fmla="*/ 0 h 105"/>
                <a:gd name="T30" fmla="*/ 0 w 81"/>
                <a:gd name="T31" fmla="*/ 5 h 105"/>
                <a:gd name="T32" fmla="*/ 13 w 81"/>
                <a:gd name="T33" fmla="*/ 11 h 105"/>
                <a:gd name="T34" fmla="*/ 38 w 81"/>
                <a:gd name="T35" fmla="*/ 71 h 105"/>
                <a:gd name="T36" fmla="*/ 34 w 81"/>
                <a:gd name="T37" fmla="*/ 81 h 105"/>
                <a:gd name="T38" fmla="*/ 15 w 81"/>
                <a:gd name="T39" fmla="*/ 102 h 105"/>
                <a:gd name="T40" fmla="*/ 7 w 81"/>
                <a:gd name="T41" fmla="*/ 99 h 105"/>
                <a:gd name="T42" fmla="*/ 14 w 81"/>
                <a:gd name="T43" fmla="*/ 92 h 105"/>
                <a:gd name="T44" fmla="*/ 7 w 81"/>
                <a:gd name="T45" fmla="*/ 85 h 105"/>
                <a:gd name="T46" fmla="*/ 0 w 81"/>
                <a:gd name="T47" fmla="*/ 92 h 105"/>
                <a:gd name="T48" fmla="*/ 15 w 81"/>
                <a:gd name="T49" fmla="*/ 105 h 105"/>
                <a:gd name="T50" fmla="*/ 36 w 81"/>
                <a:gd name="T51" fmla="*/ 86 h 105"/>
                <a:gd name="T52" fmla="*/ 66 w 81"/>
                <a:gd name="T53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" h="105">
                  <a:moveTo>
                    <a:pt x="66" y="15"/>
                  </a:moveTo>
                  <a:cubicBezTo>
                    <a:pt x="70" y="5"/>
                    <a:pt x="78" y="5"/>
                    <a:pt x="81" y="5"/>
                  </a:cubicBezTo>
                  <a:lnTo>
                    <a:pt x="81" y="0"/>
                  </a:lnTo>
                  <a:cubicBezTo>
                    <a:pt x="77" y="0"/>
                    <a:pt x="72" y="0"/>
                    <a:pt x="69" y="0"/>
                  </a:cubicBezTo>
                  <a:cubicBezTo>
                    <a:pt x="66" y="0"/>
                    <a:pt x="58" y="0"/>
                    <a:pt x="54" y="0"/>
                  </a:cubicBezTo>
                  <a:lnTo>
                    <a:pt x="54" y="5"/>
                  </a:lnTo>
                  <a:cubicBezTo>
                    <a:pt x="59" y="5"/>
                    <a:pt x="62" y="8"/>
                    <a:pt x="62" y="12"/>
                  </a:cubicBezTo>
                  <a:cubicBezTo>
                    <a:pt x="62" y="14"/>
                    <a:pt x="62" y="14"/>
                    <a:pt x="61" y="16"/>
                  </a:cubicBezTo>
                  <a:lnTo>
                    <a:pt x="44" y="57"/>
                  </a:lnTo>
                  <a:lnTo>
                    <a:pt x="26" y="12"/>
                  </a:lnTo>
                  <a:cubicBezTo>
                    <a:pt x="25" y="10"/>
                    <a:pt x="25" y="10"/>
                    <a:pt x="25" y="9"/>
                  </a:cubicBezTo>
                  <a:cubicBezTo>
                    <a:pt x="25" y="5"/>
                    <a:pt x="31" y="5"/>
                    <a:pt x="34" y="5"/>
                  </a:cubicBezTo>
                  <a:lnTo>
                    <a:pt x="34" y="0"/>
                  </a:lnTo>
                  <a:cubicBezTo>
                    <a:pt x="30" y="0"/>
                    <a:pt x="19" y="0"/>
                    <a:pt x="16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5"/>
                  </a:lnTo>
                  <a:cubicBezTo>
                    <a:pt x="8" y="5"/>
                    <a:pt x="11" y="5"/>
                    <a:pt x="13" y="11"/>
                  </a:cubicBezTo>
                  <a:lnTo>
                    <a:pt x="38" y="71"/>
                  </a:lnTo>
                  <a:cubicBezTo>
                    <a:pt x="37" y="73"/>
                    <a:pt x="35" y="79"/>
                    <a:pt x="34" y="81"/>
                  </a:cubicBezTo>
                  <a:cubicBezTo>
                    <a:pt x="30" y="90"/>
                    <a:pt x="26" y="102"/>
                    <a:pt x="15" y="102"/>
                  </a:cubicBezTo>
                  <a:cubicBezTo>
                    <a:pt x="14" y="102"/>
                    <a:pt x="11" y="102"/>
                    <a:pt x="7" y="99"/>
                  </a:cubicBezTo>
                  <a:cubicBezTo>
                    <a:pt x="13" y="98"/>
                    <a:pt x="14" y="94"/>
                    <a:pt x="14" y="92"/>
                  </a:cubicBezTo>
                  <a:cubicBezTo>
                    <a:pt x="14" y="87"/>
                    <a:pt x="11" y="85"/>
                    <a:pt x="7" y="85"/>
                  </a:cubicBezTo>
                  <a:cubicBezTo>
                    <a:pt x="4" y="85"/>
                    <a:pt x="0" y="87"/>
                    <a:pt x="0" y="92"/>
                  </a:cubicBezTo>
                  <a:cubicBezTo>
                    <a:pt x="0" y="99"/>
                    <a:pt x="7" y="105"/>
                    <a:pt x="15" y="105"/>
                  </a:cubicBezTo>
                  <a:cubicBezTo>
                    <a:pt x="26" y="105"/>
                    <a:pt x="32" y="96"/>
                    <a:pt x="36" y="86"/>
                  </a:cubicBezTo>
                  <a:lnTo>
                    <a:pt x="66" y="1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0" name="Freeform 92">
              <a:extLst>
                <a:ext uri="{FF2B5EF4-FFF2-40B4-BE49-F238E27FC236}">
                  <a16:creationId xmlns:a16="http://schemas.microsoft.com/office/drawing/2014/main" id="{8A68F812-0628-44AE-987B-387ED8F4C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182563"/>
              <a:ext cx="166688" cy="200025"/>
            </a:xfrm>
            <a:custGeom>
              <a:avLst/>
              <a:gdLst>
                <a:gd name="T0" fmla="*/ 14 w 63"/>
                <a:gd name="T1" fmla="*/ 38 h 76"/>
                <a:gd name="T2" fmla="*/ 36 w 63"/>
                <a:gd name="T3" fmla="*/ 4 h 76"/>
                <a:gd name="T4" fmla="*/ 54 w 63"/>
                <a:gd name="T5" fmla="*/ 10 h 76"/>
                <a:gd name="T6" fmla="*/ 46 w 63"/>
                <a:gd name="T7" fmla="*/ 18 h 76"/>
                <a:gd name="T8" fmla="*/ 54 w 63"/>
                <a:gd name="T9" fmla="*/ 25 h 76"/>
                <a:gd name="T10" fmla="*/ 61 w 63"/>
                <a:gd name="T11" fmla="*/ 18 h 76"/>
                <a:gd name="T12" fmla="*/ 36 w 63"/>
                <a:gd name="T13" fmla="*/ 0 h 76"/>
                <a:gd name="T14" fmla="*/ 0 w 63"/>
                <a:gd name="T15" fmla="*/ 38 h 76"/>
                <a:gd name="T16" fmla="*/ 36 w 63"/>
                <a:gd name="T17" fmla="*/ 76 h 76"/>
                <a:gd name="T18" fmla="*/ 63 w 63"/>
                <a:gd name="T19" fmla="*/ 54 h 76"/>
                <a:gd name="T20" fmla="*/ 61 w 63"/>
                <a:gd name="T21" fmla="*/ 53 h 76"/>
                <a:gd name="T22" fmla="*/ 59 w 63"/>
                <a:gd name="T23" fmla="*/ 54 h 76"/>
                <a:gd name="T24" fmla="*/ 37 w 63"/>
                <a:gd name="T25" fmla="*/ 72 h 76"/>
                <a:gd name="T26" fmla="*/ 14 w 63"/>
                <a:gd name="T2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76">
                  <a:moveTo>
                    <a:pt x="14" y="38"/>
                  </a:moveTo>
                  <a:cubicBezTo>
                    <a:pt x="14" y="11"/>
                    <a:pt x="27" y="4"/>
                    <a:pt x="36" y="4"/>
                  </a:cubicBezTo>
                  <a:cubicBezTo>
                    <a:pt x="38" y="4"/>
                    <a:pt x="48" y="4"/>
                    <a:pt x="54" y="10"/>
                  </a:cubicBezTo>
                  <a:cubicBezTo>
                    <a:pt x="47" y="11"/>
                    <a:pt x="46" y="16"/>
                    <a:pt x="46" y="18"/>
                  </a:cubicBezTo>
                  <a:cubicBezTo>
                    <a:pt x="46" y="22"/>
                    <a:pt x="49" y="25"/>
                    <a:pt x="54" y="25"/>
                  </a:cubicBezTo>
                  <a:cubicBezTo>
                    <a:pt x="58" y="25"/>
                    <a:pt x="61" y="23"/>
                    <a:pt x="61" y="18"/>
                  </a:cubicBezTo>
                  <a:cubicBezTo>
                    <a:pt x="61" y="6"/>
                    <a:pt x="49" y="0"/>
                    <a:pt x="36" y="0"/>
                  </a:cubicBezTo>
                  <a:cubicBezTo>
                    <a:pt x="15" y="0"/>
                    <a:pt x="0" y="18"/>
                    <a:pt x="0" y="38"/>
                  </a:cubicBezTo>
                  <a:cubicBezTo>
                    <a:pt x="0" y="60"/>
                    <a:pt x="16" y="76"/>
                    <a:pt x="36" y="76"/>
                  </a:cubicBezTo>
                  <a:cubicBezTo>
                    <a:pt x="58" y="76"/>
                    <a:pt x="63" y="56"/>
                    <a:pt x="63" y="54"/>
                  </a:cubicBezTo>
                  <a:cubicBezTo>
                    <a:pt x="63" y="53"/>
                    <a:pt x="62" y="53"/>
                    <a:pt x="61" y="53"/>
                  </a:cubicBezTo>
                  <a:cubicBezTo>
                    <a:pt x="60" y="53"/>
                    <a:pt x="59" y="53"/>
                    <a:pt x="59" y="54"/>
                  </a:cubicBezTo>
                  <a:cubicBezTo>
                    <a:pt x="54" y="70"/>
                    <a:pt x="43" y="72"/>
                    <a:pt x="37" y="72"/>
                  </a:cubicBezTo>
                  <a:cubicBezTo>
                    <a:pt x="28" y="72"/>
                    <a:pt x="14" y="65"/>
                    <a:pt x="14" y="3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1" name="Freeform 93">
              <a:extLst>
                <a:ext uri="{FF2B5EF4-FFF2-40B4-BE49-F238E27FC236}">
                  <a16:creationId xmlns:a16="http://schemas.microsoft.com/office/drawing/2014/main" id="{FDCE3899-EF24-4726-ABEA-72E7FD0BDC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0713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6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6 w 73"/>
                <a:gd name="T11" fmla="*/ 72 h 76"/>
                <a:gd name="T12" fmla="*/ 17 w 73"/>
                <a:gd name="T13" fmla="*/ 61 h 76"/>
                <a:gd name="T14" fmla="*/ 13 w 73"/>
                <a:gd name="T15" fmla="*/ 37 h 76"/>
                <a:gd name="T16" fmla="*/ 17 w 73"/>
                <a:gd name="T17" fmla="*/ 15 h 76"/>
                <a:gd name="T18" fmla="*/ 36 w 73"/>
                <a:gd name="T19" fmla="*/ 3 h 76"/>
                <a:gd name="T20" fmla="*/ 55 w 73"/>
                <a:gd name="T21" fmla="*/ 14 h 76"/>
                <a:gd name="T22" fmla="*/ 59 w 73"/>
                <a:gd name="T23" fmla="*/ 37 h 76"/>
                <a:gd name="T24" fmla="*/ 56 w 73"/>
                <a:gd name="T25" fmla="*/ 60 h 76"/>
                <a:gd name="T26" fmla="*/ 36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6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73" y="60"/>
                    <a:pt x="73" y="39"/>
                  </a:cubicBezTo>
                  <a:close/>
                  <a:moveTo>
                    <a:pt x="36" y="72"/>
                  </a:moveTo>
                  <a:cubicBezTo>
                    <a:pt x="29" y="72"/>
                    <a:pt x="22" y="68"/>
                    <a:pt x="17" y="61"/>
                  </a:cubicBezTo>
                  <a:cubicBezTo>
                    <a:pt x="13" y="53"/>
                    <a:pt x="13" y="43"/>
                    <a:pt x="13" y="37"/>
                  </a:cubicBezTo>
                  <a:cubicBezTo>
                    <a:pt x="13" y="31"/>
                    <a:pt x="13" y="22"/>
                    <a:pt x="17" y="15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59" y="21"/>
                    <a:pt x="59" y="31"/>
                    <a:pt x="59" y="37"/>
                  </a:cubicBezTo>
                  <a:cubicBezTo>
                    <a:pt x="59" y="43"/>
                    <a:pt x="59" y="52"/>
                    <a:pt x="56" y="60"/>
                  </a:cubicBezTo>
                  <a:cubicBezTo>
                    <a:pt x="52" y="67"/>
                    <a:pt x="45" y="72"/>
                    <a:pt x="36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2" name="Freeform 94">
              <a:extLst>
                <a:ext uri="{FF2B5EF4-FFF2-40B4-BE49-F238E27FC236}">
                  <a16:creationId xmlns:a16="http://schemas.microsoft.com/office/drawing/2014/main" id="{5207E04F-8E5B-4139-B92F-3372D734E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9788" y="182563"/>
              <a:ext cx="141288" cy="200025"/>
            </a:xfrm>
            <a:custGeom>
              <a:avLst/>
              <a:gdLst>
                <a:gd name="T0" fmla="*/ 29 w 54"/>
                <a:gd name="T1" fmla="*/ 42 h 76"/>
                <a:gd name="T2" fmla="*/ 46 w 54"/>
                <a:gd name="T3" fmla="*/ 57 h 76"/>
                <a:gd name="T4" fmla="*/ 28 w 54"/>
                <a:gd name="T5" fmla="*/ 72 h 76"/>
                <a:gd name="T6" fmla="*/ 5 w 54"/>
                <a:gd name="T7" fmla="*/ 49 h 76"/>
                <a:gd name="T8" fmla="*/ 2 w 54"/>
                <a:gd name="T9" fmla="*/ 46 h 76"/>
                <a:gd name="T10" fmla="*/ 0 w 54"/>
                <a:gd name="T11" fmla="*/ 50 h 76"/>
                <a:gd name="T12" fmla="*/ 0 w 54"/>
                <a:gd name="T13" fmla="*/ 72 h 76"/>
                <a:gd name="T14" fmla="*/ 2 w 54"/>
                <a:gd name="T15" fmla="*/ 76 h 76"/>
                <a:gd name="T16" fmla="*/ 6 w 54"/>
                <a:gd name="T17" fmla="*/ 73 h 76"/>
                <a:gd name="T18" fmla="*/ 9 w 54"/>
                <a:gd name="T19" fmla="*/ 69 h 76"/>
                <a:gd name="T20" fmla="*/ 28 w 54"/>
                <a:gd name="T21" fmla="*/ 76 h 76"/>
                <a:gd name="T22" fmla="*/ 54 w 54"/>
                <a:gd name="T23" fmla="*/ 53 h 76"/>
                <a:gd name="T24" fmla="*/ 47 w 54"/>
                <a:gd name="T25" fmla="*/ 37 h 76"/>
                <a:gd name="T26" fmla="*/ 28 w 54"/>
                <a:gd name="T27" fmla="*/ 29 h 76"/>
                <a:gd name="T28" fmla="*/ 8 w 54"/>
                <a:gd name="T29" fmla="*/ 16 h 76"/>
                <a:gd name="T30" fmla="*/ 27 w 54"/>
                <a:gd name="T31" fmla="*/ 3 h 76"/>
                <a:gd name="T32" fmla="*/ 46 w 54"/>
                <a:gd name="T33" fmla="*/ 23 h 76"/>
                <a:gd name="T34" fmla="*/ 48 w 54"/>
                <a:gd name="T35" fmla="*/ 25 h 76"/>
                <a:gd name="T36" fmla="*/ 50 w 54"/>
                <a:gd name="T37" fmla="*/ 21 h 76"/>
                <a:gd name="T38" fmla="*/ 50 w 54"/>
                <a:gd name="T39" fmla="*/ 4 h 76"/>
                <a:gd name="T40" fmla="*/ 48 w 54"/>
                <a:gd name="T41" fmla="*/ 0 h 76"/>
                <a:gd name="T42" fmla="*/ 45 w 54"/>
                <a:gd name="T43" fmla="*/ 2 h 76"/>
                <a:gd name="T44" fmla="*/ 42 w 54"/>
                <a:gd name="T45" fmla="*/ 4 h 76"/>
                <a:gd name="T46" fmla="*/ 27 w 54"/>
                <a:gd name="T47" fmla="*/ 0 h 76"/>
                <a:gd name="T48" fmla="*/ 0 w 54"/>
                <a:gd name="T49" fmla="*/ 20 h 76"/>
                <a:gd name="T50" fmla="*/ 7 w 54"/>
                <a:gd name="T51" fmla="*/ 34 h 76"/>
                <a:gd name="T52" fmla="*/ 29 w 54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76">
                  <a:moveTo>
                    <a:pt x="29" y="42"/>
                  </a:moveTo>
                  <a:cubicBezTo>
                    <a:pt x="33" y="43"/>
                    <a:pt x="46" y="45"/>
                    <a:pt x="46" y="57"/>
                  </a:cubicBezTo>
                  <a:cubicBezTo>
                    <a:pt x="46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2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6" y="72"/>
                    <a:pt x="6" y="72"/>
                    <a:pt x="9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4" y="65"/>
                    <a:pt x="54" y="53"/>
                  </a:cubicBezTo>
                  <a:cubicBezTo>
                    <a:pt x="54" y="44"/>
                    <a:pt x="49" y="39"/>
                    <a:pt x="47" y="37"/>
                  </a:cubicBezTo>
                  <a:cubicBezTo>
                    <a:pt x="42" y="32"/>
                    <a:pt x="35" y="31"/>
                    <a:pt x="28" y="29"/>
                  </a:cubicBezTo>
                  <a:cubicBezTo>
                    <a:pt x="19" y="27"/>
                    <a:pt x="8" y="25"/>
                    <a:pt x="8" y="16"/>
                  </a:cubicBezTo>
                  <a:cubicBezTo>
                    <a:pt x="8" y="10"/>
                    <a:pt x="12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6" y="25"/>
                    <a:pt x="48" y="25"/>
                    <a:pt x="48" y="25"/>
                  </a:cubicBezTo>
                  <a:cubicBezTo>
                    <a:pt x="50" y="25"/>
                    <a:pt x="50" y="24"/>
                    <a:pt x="50" y="21"/>
                  </a:cubicBezTo>
                  <a:lnTo>
                    <a:pt x="50" y="4"/>
                  </a:lnTo>
                  <a:cubicBezTo>
                    <a:pt x="50" y="1"/>
                    <a:pt x="50" y="0"/>
                    <a:pt x="48" y="0"/>
                  </a:cubicBezTo>
                  <a:cubicBezTo>
                    <a:pt x="48" y="0"/>
                    <a:pt x="47" y="0"/>
                    <a:pt x="45" y="2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6" y="0"/>
                    <a:pt x="0" y="11"/>
                    <a:pt x="0" y="20"/>
                  </a:cubicBezTo>
                  <a:cubicBezTo>
                    <a:pt x="0" y="26"/>
                    <a:pt x="3" y="31"/>
                    <a:pt x="7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0B785BE4-CB07-4557-BFD0-5DC61895F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4888" y="107950"/>
              <a:ext cx="138113" cy="274638"/>
            </a:xfrm>
            <a:custGeom>
              <a:avLst/>
              <a:gdLst>
                <a:gd name="T0" fmla="*/ 26 w 52"/>
                <a:gd name="T1" fmla="*/ 36 h 104"/>
                <a:gd name="T2" fmla="*/ 49 w 52"/>
                <a:gd name="T3" fmla="*/ 36 h 104"/>
                <a:gd name="T4" fmla="*/ 49 w 52"/>
                <a:gd name="T5" fmla="*/ 31 h 104"/>
                <a:gd name="T6" fmla="*/ 26 w 52"/>
                <a:gd name="T7" fmla="*/ 31 h 104"/>
                <a:gd name="T8" fmla="*/ 26 w 52"/>
                <a:gd name="T9" fmla="*/ 0 h 104"/>
                <a:gd name="T10" fmla="*/ 21 w 52"/>
                <a:gd name="T11" fmla="*/ 0 h 104"/>
                <a:gd name="T12" fmla="*/ 0 w 52"/>
                <a:gd name="T13" fmla="*/ 32 h 104"/>
                <a:gd name="T14" fmla="*/ 0 w 52"/>
                <a:gd name="T15" fmla="*/ 36 h 104"/>
                <a:gd name="T16" fmla="*/ 14 w 52"/>
                <a:gd name="T17" fmla="*/ 36 h 104"/>
                <a:gd name="T18" fmla="*/ 14 w 52"/>
                <a:gd name="T19" fmla="*/ 82 h 104"/>
                <a:gd name="T20" fmla="*/ 36 w 52"/>
                <a:gd name="T21" fmla="*/ 104 h 104"/>
                <a:gd name="T22" fmla="*/ 52 w 52"/>
                <a:gd name="T23" fmla="*/ 82 h 104"/>
                <a:gd name="T24" fmla="*/ 52 w 52"/>
                <a:gd name="T25" fmla="*/ 72 h 104"/>
                <a:gd name="T26" fmla="*/ 48 w 52"/>
                <a:gd name="T27" fmla="*/ 72 h 104"/>
                <a:gd name="T28" fmla="*/ 48 w 52"/>
                <a:gd name="T29" fmla="*/ 81 h 104"/>
                <a:gd name="T30" fmla="*/ 37 w 52"/>
                <a:gd name="T31" fmla="*/ 100 h 104"/>
                <a:gd name="T32" fmla="*/ 26 w 52"/>
                <a:gd name="T33" fmla="*/ 82 h 104"/>
                <a:gd name="T34" fmla="*/ 26 w 52"/>
                <a:gd name="T35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04">
                  <a:moveTo>
                    <a:pt x="26" y="36"/>
                  </a:moveTo>
                  <a:lnTo>
                    <a:pt x="49" y="36"/>
                  </a:lnTo>
                  <a:lnTo>
                    <a:pt x="49" y="31"/>
                  </a:lnTo>
                  <a:lnTo>
                    <a:pt x="26" y="31"/>
                  </a:lnTo>
                  <a:lnTo>
                    <a:pt x="26" y="0"/>
                  </a:lnTo>
                  <a:lnTo>
                    <a:pt x="21" y="0"/>
                  </a:lnTo>
                  <a:cubicBezTo>
                    <a:pt x="21" y="14"/>
                    <a:pt x="16" y="31"/>
                    <a:pt x="0" y="32"/>
                  </a:cubicBezTo>
                  <a:lnTo>
                    <a:pt x="0" y="36"/>
                  </a:lnTo>
                  <a:lnTo>
                    <a:pt x="14" y="36"/>
                  </a:lnTo>
                  <a:lnTo>
                    <a:pt x="14" y="82"/>
                  </a:lnTo>
                  <a:cubicBezTo>
                    <a:pt x="14" y="102"/>
                    <a:pt x="30" y="104"/>
                    <a:pt x="36" y="104"/>
                  </a:cubicBezTo>
                  <a:cubicBezTo>
                    <a:pt x="47" y="104"/>
                    <a:pt x="52" y="92"/>
                    <a:pt x="52" y="82"/>
                  </a:cubicBezTo>
                  <a:lnTo>
                    <a:pt x="52" y="72"/>
                  </a:lnTo>
                  <a:lnTo>
                    <a:pt x="48" y="72"/>
                  </a:lnTo>
                  <a:lnTo>
                    <a:pt x="48" y="81"/>
                  </a:lnTo>
                  <a:cubicBezTo>
                    <a:pt x="48" y="94"/>
                    <a:pt x="43" y="100"/>
                    <a:pt x="37" y="100"/>
                  </a:cubicBezTo>
                  <a:cubicBezTo>
                    <a:pt x="26" y="100"/>
                    <a:pt x="26" y="85"/>
                    <a:pt x="26" y="82"/>
                  </a:cubicBezTo>
                  <a:lnTo>
                    <a:pt x="26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9C974EE8-1EB8-4892-A482-3CB71F1D9D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215900"/>
              <a:ext cx="290513" cy="103188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4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2 h 39"/>
                <a:gd name="T20" fmla="*/ 6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3D044912-9340-44EE-A4D9-4088E04C9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79375"/>
              <a:ext cx="368300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9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100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1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6" name="Freeform 98">
              <a:extLst>
                <a:ext uri="{FF2B5EF4-FFF2-40B4-BE49-F238E27FC236}">
                  <a16:creationId xmlns:a16="http://schemas.microsoft.com/office/drawing/2014/main" id="{7C652747-C36E-42CF-B389-FA188050CF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4075" y="307975"/>
              <a:ext cx="139700" cy="195263"/>
            </a:xfrm>
            <a:custGeom>
              <a:avLst/>
              <a:gdLst>
                <a:gd name="T0" fmla="*/ 52 w 53"/>
                <a:gd name="T1" fmla="*/ 3 h 74"/>
                <a:gd name="T2" fmla="*/ 53 w 53"/>
                <a:gd name="T3" fmla="*/ 1 h 74"/>
                <a:gd name="T4" fmla="*/ 51 w 53"/>
                <a:gd name="T5" fmla="*/ 0 h 74"/>
                <a:gd name="T6" fmla="*/ 43 w 53"/>
                <a:gd name="T7" fmla="*/ 8 h 74"/>
                <a:gd name="T8" fmla="*/ 30 w 53"/>
                <a:gd name="T9" fmla="*/ 0 h 74"/>
                <a:gd name="T10" fmla="*/ 0 w 53"/>
                <a:gd name="T11" fmla="*/ 33 h 74"/>
                <a:gd name="T12" fmla="*/ 18 w 53"/>
                <a:gd name="T13" fmla="*/ 52 h 74"/>
                <a:gd name="T14" fmla="*/ 33 w 53"/>
                <a:gd name="T15" fmla="*/ 46 h 74"/>
                <a:gd name="T16" fmla="*/ 28 w 53"/>
                <a:gd name="T17" fmla="*/ 63 h 74"/>
                <a:gd name="T18" fmla="*/ 19 w 53"/>
                <a:gd name="T19" fmla="*/ 69 h 74"/>
                <a:gd name="T20" fmla="*/ 16 w 53"/>
                <a:gd name="T21" fmla="*/ 72 h 74"/>
                <a:gd name="T22" fmla="*/ 18 w 53"/>
                <a:gd name="T23" fmla="*/ 74 h 74"/>
                <a:gd name="T24" fmla="*/ 30 w 53"/>
                <a:gd name="T25" fmla="*/ 73 h 74"/>
                <a:gd name="T26" fmla="*/ 43 w 53"/>
                <a:gd name="T27" fmla="*/ 74 h 74"/>
                <a:gd name="T28" fmla="*/ 45 w 53"/>
                <a:gd name="T29" fmla="*/ 71 h 74"/>
                <a:gd name="T30" fmla="*/ 42 w 53"/>
                <a:gd name="T31" fmla="*/ 69 h 74"/>
                <a:gd name="T32" fmla="*/ 36 w 53"/>
                <a:gd name="T33" fmla="*/ 68 h 74"/>
                <a:gd name="T34" fmla="*/ 37 w 53"/>
                <a:gd name="T35" fmla="*/ 66 h 74"/>
                <a:gd name="T36" fmla="*/ 52 w 53"/>
                <a:gd name="T37" fmla="*/ 3 h 74"/>
                <a:gd name="T38" fmla="*/ 35 w 53"/>
                <a:gd name="T39" fmla="*/ 36 h 74"/>
                <a:gd name="T40" fmla="*/ 33 w 53"/>
                <a:gd name="T41" fmla="*/ 41 h 74"/>
                <a:gd name="T42" fmla="*/ 18 w 53"/>
                <a:gd name="T43" fmla="*/ 49 h 74"/>
                <a:gd name="T44" fmla="*/ 10 w 53"/>
                <a:gd name="T45" fmla="*/ 38 h 74"/>
                <a:gd name="T46" fmla="*/ 16 w 53"/>
                <a:gd name="T47" fmla="*/ 14 h 74"/>
                <a:gd name="T48" fmla="*/ 30 w 53"/>
                <a:gd name="T49" fmla="*/ 3 h 74"/>
                <a:gd name="T50" fmla="*/ 41 w 53"/>
                <a:gd name="T51" fmla="*/ 13 h 74"/>
                <a:gd name="T52" fmla="*/ 40 w 53"/>
                <a:gd name="T53" fmla="*/ 15 h 74"/>
                <a:gd name="T54" fmla="*/ 35 w 53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" h="74">
                  <a:moveTo>
                    <a:pt x="52" y="3"/>
                  </a:moveTo>
                  <a:cubicBezTo>
                    <a:pt x="53" y="3"/>
                    <a:pt x="53" y="2"/>
                    <a:pt x="53" y="1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50" y="0"/>
                    <a:pt x="45" y="4"/>
                    <a:pt x="43" y="8"/>
                  </a:cubicBezTo>
                  <a:cubicBezTo>
                    <a:pt x="42" y="5"/>
                    <a:pt x="38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5" y="52"/>
                    <a:pt x="30" y="48"/>
                    <a:pt x="33" y="46"/>
                  </a:cubicBezTo>
                  <a:cubicBezTo>
                    <a:pt x="32" y="46"/>
                    <a:pt x="29" y="61"/>
                    <a:pt x="28" y="63"/>
                  </a:cubicBezTo>
                  <a:cubicBezTo>
                    <a:pt x="27" y="69"/>
                    <a:pt x="27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4"/>
                    <a:pt x="18" y="74"/>
                  </a:cubicBezTo>
                  <a:cubicBezTo>
                    <a:pt x="22" y="74"/>
                    <a:pt x="26" y="73"/>
                    <a:pt x="30" y="73"/>
                  </a:cubicBezTo>
                  <a:cubicBezTo>
                    <a:pt x="34" y="73"/>
                    <a:pt x="39" y="74"/>
                    <a:pt x="43" y="74"/>
                  </a:cubicBezTo>
                  <a:cubicBezTo>
                    <a:pt x="44" y="74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7" y="66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3" y="41"/>
                  </a:cubicBezTo>
                  <a:cubicBezTo>
                    <a:pt x="28" y="46"/>
                    <a:pt x="23" y="49"/>
                    <a:pt x="18" y="49"/>
                  </a:cubicBezTo>
                  <a:cubicBezTo>
                    <a:pt x="14" y="49"/>
                    <a:pt x="10" y="46"/>
                    <a:pt x="10" y="38"/>
                  </a:cubicBezTo>
                  <a:cubicBezTo>
                    <a:pt x="10" y="32"/>
                    <a:pt x="13" y="19"/>
                    <a:pt x="16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1" y="12"/>
                    <a:pt x="41" y="13"/>
                  </a:cubicBezTo>
                  <a:cubicBezTo>
                    <a:pt x="41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7" name="Freeform 99">
              <a:extLst>
                <a:ext uri="{FF2B5EF4-FFF2-40B4-BE49-F238E27FC236}">
                  <a16:creationId xmlns:a16="http://schemas.microsoft.com/office/drawing/2014/main" id="{205E2F05-4040-467D-9B1B-268AE1420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8700" y="339725"/>
              <a:ext cx="88900" cy="147638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9 h 56"/>
                <a:gd name="T16" fmla="*/ 5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9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9" y="9"/>
                    <a:pt x="13" y="7"/>
                  </a:cubicBezTo>
                  <a:lnTo>
                    <a:pt x="13" y="49"/>
                  </a:lnTo>
                  <a:cubicBezTo>
                    <a:pt x="13" y="51"/>
                    <a:pt x="13" y="52"/>
                    <a:pt x="5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9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8" name="Freeform 100">
              <a:extLst>
                <a:ext uri="{FF2B5EF4-FFF2-40B4-BE49-F238E27FC236}">
                  <a16:creationId xmlns:a16="http://schemas.microsoft.com/office/drawing/2014/main" id="{95E5B520-A93F-4F42-A7E6-D92E3CF81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6 w 80"/>
                <a:gd name="T25" fmla="*/ 80 h 80"/>
                <a:gd name="T26" fmla="*/ 80 w 80"/>
                <a:gd name="T27" fmla="*/ 76 h 80"/>
                <a:gd name="T28" fmla="*/ 79 w 80"/>
                <a:gd name="T29" fmla="*/ 75 h 80"/>
                <a:gd name="T30" fmla="*/ 44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6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5" y="80"/>
                    <a:pt x="76" y="80"/>
                  </a:cubicBezTo>
                  <a:cubicBezTo>
                    <a:pt x="78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4"/>
                    <a:pt x="53" y="48"/>
                    <a:pt x="44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8" y="0"/>
                    <a:pt x="76" y="0"/>
                  </a:cubicBezTo>
                  <a:cubicBezTo>
                    <a:pt x="75" y="0"/>
                    <a:pt x="74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9" name="Freeform 101">
              <a:extLst>
                <a:ext uri="{FF2B5EF4-FFF2-40B4-BE49-F238E27FC236}">
                  <a16:creationId xmlns:a16="http://schemas.microsoft.com/office/drawing/2014/main" id="{C6A8D951-3EFB-4C70-8040-C83B3B695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9900" y="79375"/>
              <a:ext cx="368300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7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9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0" name="Freeform 102">
              <a:extLst>
                <a:ext uri="{FF2B5EF4-FFF2-40B4-BE49-F238E27FC236}">
                  <a16:creationId xmlns:a16="http://schemas.microsoft.com/office/drawing/2014/main" id="{7277EDE0-902C-4224-A39C-C4AB19E64A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3275" y="307975"/>
              <a:ext cx="169863" cy="195263"/>
            </a:xfrm>
            <a:custGeom>
              <a:avLst/>
              <a:gdLst>
                <a:gd name="T0" fmla="*/ 8 w 64"/>
                <a:gd name="T1" fmla="*/ 65 h 74"/>
                <a:gd name="T2" fmla="*/ 3 w 64"/>
                <a:gd name="T3" fmla="*/ 69 h 74"/>
                <a:gd name="T4" fmla="*/ 0 w 64"/>
                <a:gd name="T5" fmla="*/ 72 h 74"/>
                <a:gd name="T6" fmla="*/ 1 w 64"/>
                <a:gd name="T7" fmla="*/ 74 h 74"/>
                <a:gd name="T8" fmla="*/ 11 w 64"/>
                <a:gd name="T9" fmla="*/ 73 h 74"/>
                <a:gd name="T10" fmla="*/ 23 w 64"/>
                <a:gd name="T11" fmla="*/ 74 h 74"/>
                <a:gd name="T12" fmla="*/ 26 w 64"/>
                <a:gd name="T13" fmla="*/ 71 h 74"/>
                <a:gd name="T14" fmla="*/ 23 w 64"/>
                <a:gd name="T15" fmla="*/ 69 h 74"/>
                <a:gd name="T16" fmla="*/ 17 w 64"/>
                <a:gd name="T17" fmla="*/ 68 h 74"/>
                <a:gd name="T18" fmla="*/ 18 w 64"/>
                <a:gd name="T19" fmla="*/ 63 h 74"/>
                <a:gd name="T20" fmla="*/ 23 w 64"/>
                <a:gd name="T21" fmla="*/ 45 h 74"/>
                <a:gd name="T22" fmla="*/ 34 w 64"/>
                <a:gd name="T23" fmla="*/ 52 h 74"/>
                <a:gd name="T24" fmla="*/ 64 w 64"/>
                <a:gd name="T25" fmla="*/ 19 h 74"/>
                <a:gd name="T26" fmla="*/ 47 w 64"/>
                <a:gd name="T27" fmla="*/ 0 h 74"/>
                <a:gd name="T28" fmla="*/ 30 w 64"/>
                <a:gd name="T29" fmla="*/ 8 h 74"/>
                <a:gd name="T30" fmla="*/ 18 w 64"/>
                <a:gd name="T31" fmla="*/ 0 h 74"/>
                <a:gd name="T32" fmla="*/ 9 w 64"/>
                <a:gd name="T33" fmla="*/ 6 h 74"/>
                <a:gd name="T34" fmla="*/ 5 w 64"/>
                <a:gd name="T35" fmla="*/ 18 h 74"/>
                <a:gd name="T36" fmla="*/ 7 w 64"/>
                <a:gd name="T37" fmla="*/ 19 h 74"/>
                <a:gd name="T38" fmla="*/ 10 w 64"/>
                <a:gd name="T39" fmla="*/ 16 h 74"/>
                <a:gd name="T40" fmla="*/ 18 w 64"/>
                <a:gd name="T41" fmla="*/ 3 h 74"/>
                <a:gd name="T42" fmla="*/ 22 w 64"/>
                <a:gd name="T43" fmla="*/ 9 h 74"/>
                <a:gd name="T44" fmla="*/ 22 w 64"/>
                <a:gd name="T45" fmla="*/ 12 h 74"/>
                <a:gd name="T46" fmla="*/ 8 w 64"/>
                <a:gd name="T47" fmla="*/ 65 h 74"/>
                <a:gd name="T48" fmla="*/ 30 w 64"/>
                <a:gd name="T49" fmla="*/ 14 h 74"/>
                <a:gd name="T50" fmla="*/ 47 w 64"/>
                <a:gd name="T51" fmla="*/ 3 h 74"/>
                <a:gd name="T52" fmla="*/ 55 w 64"/>
                <a:gd name="T53" fmla="*/ 14 h 74"/>
                <a:gd name="T54" fmla="*/ 49 w 64"/>
                <a:gd name="T55" fmla="*/ 38 h 74"/>
                <a:gd name="T56" fmla="*/ 34 w 64"/>
                <a:gd name="T57" fmla="*/ 49 h 74"/>
                <a:gd name="T58" fmla="*/ 24 w 64"/>
                <a:gd name="T59" fmla="*/ 39 h 74"/>
                <a:gd name="T60" fmla="*/ 25 w 64"/>
                <a:gd name="T61" fmla="*/ 37 h 74"/>
                <a:gd name="T62" fmla="*/ 30 w 64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74">
                  <a:moveTo>
                    <a:pt x="8" y="65"/>
                  </a:moveTo>
                  <a:cubicBezTo>
                    <a:pt x="8" y="69"/>
                    <a:pt x="7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20" y="74"/>
                    <a:pt x="23" y="74"/>
                  </a:cubicBezTo>
                  <a:cubicBezTo>
                    <a:pt x="24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7"/>
                    <a:pt x="21" y="50"/>
                    <a:pt x="23" y="45"/>
                  </a:cubicBezTo>
                  <a:cubicBezTo>
                    <a:pt x="24" y="48"/>
                    <a:pt x="28" y="52"/>
                    <a:pt x="34" y="52"/>
                  </a:cubicBezTo>
                  <a:cubicBezTo>
                    <a:pt x="49" y="52"/>
                    <a:pt x="64" y="37"/>
                    <a:pt x="64" y="19"/>
                  </a:cubicBezTo>
                  <a:cubicBezTo>
                    <a:pt x="64" y="6"/>
                    <a:pt x="55" y="0"/>
                    <a:pt x="47" y="0"/>
                  </a:cubicBezTo>
                  <a:cubicBezTo>
                    <a:pt x="40" y="0"/>
                    <a:pt x="34" y="5"/>
                    <a:pt x="30" y="8"/>
                  </a:cubicBezTo>
                  <a:cubicBezTo>
                    <a:pt x="28" y="1"/>
                    <a:pt x="22" y="0"/>
                    <a:pt x="18" y="0"/>
                  </a:cubicBezTo>
                  <a:cubicBezTo>
                    <a:pt x="14" y="0"/>
                    <a:pt x="11" y="3"/>
                    <a:pt x="9" y="6"/>
                  </a:cubicBezTo>
                  <a:cubicBezTo>
                    <a:pt x="7" y="10"/>
                    <a:pt x="5" y="17"/>
                    <a:pt x="5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1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2"/>
                    <a:pt x="22" y="12"/>
                  </a:cubicBezTo>
                  <a:lnTo>
                    <a:pt x="8" y="65"/>
                  </a:lnTo>
                  <a:close/>
                  <a:moveTo>
                    <a:pt x="30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0" y="49"/>
                    <a:pt x="34" y="49"/>
                  </a:cubicBezTo>
                  <a:cubicBezTo>
                    <a:pt x="26" y="49"/>
                    <a:pt x="24" y="40"/>
                    <a:pt x="24" y="39"/>
                  </a:cubicBezTo>
                  <a:cubicBezTo>
                    <a:pt x="24" y="38"/>
                    <a:pt x="24" y="38"/>
                    <a:pt x="25" y="37"/>
                  </a:cubicBezTo>
                  <a:lnTo>
                    <a:pt x="30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1" name="Freeform 103">
              <a:extLst>
                <a:ext uri="{FF2B5EF4-FFF2-40B4-BE49-F238E27FC236}">
                  <a16:creationId xmlns:a16="http://schemas.microsoft.com/office/drawing/2014/main" id="{E762D0F6-76B1-4AEF-B3A4-B329C588F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339725"/>
              <a:ext cx="90488" cy="147638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9 h 56"/>
                <a:gd name="T16" fmla="*/ 4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9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8" y="9"/>
                    <a:pt x="13" y="7"/>
                  </a:cubicBezTo>
                  <a:lnTo>
                    <a:pt x="13" y="49"/>
                  </a:lnTo>
                  <a:cubicBezTo>
                    <a:pt x="13" y="51"/>
                    <a:pt x="13" y="52"/>
                    <a:pt x="4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9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2" name="Freeform 104">
              <a:extLst>
                <a:ext uri="{FF2B5EF4-FFF2-40B4-BE49-F238E27FC236}">
                  <a16:creationId xmlns:a16="http://schemas.microsoft.com/office/drawing/2014/main" id="{2DF435F9-9843-4E2B-A0CE-AD180127E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8" y="163513"/>
              <a:ext cx="214313" cy="211138"/>
            </a:xfrm>
            <a:custGeom>
              <a:avLst/>
              <a:gdLst>
                <a:gd name="T0" fmla="*/ 41 w 81"/>
                <a:gd name="T1" fmla="*/ 35 h 80"/>
                <a:gd name="T2" fmla="*/ 7 w 81"/>
                <a:gd name="T3" fmla="*/ 2 h 80"/>
                <a:gd name="T4" fmla="*/ 4 w 81"/>
                <a:gd name="T5" fmla="*/ 0 h 80"/>
                <a:gd name="T6" fmla="*/ 0 w 81"/>
                <a:gd name="T7" fmla="*/ 3 h 80"/>
                <a:gd name="T8" fmla="*/ 3 w 81"/>
                <a:gd name="T9" fmla="*/ 6 h 80"/>
                <a:gd name="T10" fmla="*/ 36 w 81"/>
                <a:gd name="T11" fmla="*/ 40 h 80"/>
                <a:gd name="T12" fmla="*/ 3 w 81"/>
                <a:gd name="T13" fmla="*/ 73 h 80"/>
                <a:gd name="T14" fmla="*/ 0 w 81"/>
                <a:gd name="T15" fmla="*/ 76 h 80"/>
                <a:gd name="T16" fmla="*/ 4 w 81"/>
                <a:gd name="T17" fmla="*/ 80 h 80"/>
                <a:gd name="T18" fmla="*/ 7 w 81"/>
                <a:gd name="T19" fmla="*/ 77 h 80"/>
                <a:gd name="T20" fmla="*/ 41 w 81"/>
                <a:gd name="T21" fmla="*/ 44 h 80"/>
                <a:gd name="T22" fmla="*/ 75 w 81"/>
                <a:gd name="T23" fmla="*/ 79 h 80"/>
                <a:gd name="T24" fmla="*/ 77 w 81"/>
                <a:gd name="T25" fmla="*/ 80 h 80"/>
                <a:gd name="T26" fmla="*/ 81 w 81"/>
                <a:gd name="T27" fmla="*/ 76 h 80"/>
                <a:gd name="T28" fmla="*/ 80 w 81"/>
                <a:gd name="T29" fmla="*/ 75 h 80"/>
                <a:gd name="T30" fmla="*/ 45 w 81"/>
                <a:gd name="T31" fmla="*/ 40 h 80"/>
                <a:gd name="T32" fmla="*/ 76 w 81"/>
                <a:gd name="T33" fmla="*/ 9 h 80"/>
                <a:gd name="T34" fmla="*/ 80 w 81"/>
                <a:gd name="T35" fmla="*/ 5 h 80"/>
                <a:gd name="T36" fmla="*/ 81 w 81"/>
                <a:gd name="T37" fmla="*/ 3 h 80"/>
                <a:gd name="T38" fmla="*/ 77 w 81"/>
                <a:gd name="T39" fmla="*/ 0 h 80"/>
                <a:gd name="T40" fmla="*/ 74 w 81"/>
                <a:gd name="T41" fmla="*/ 2 h 80"/>
                <a:gd name="T42" fmla="*/ 41 w 81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80">
                  <a:moveTo>
                    <a:pt x="41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3" y="6"/>
                  </a:cubicBezTo>
                  <a:lnTo>
                    <a:pt x="36" y="40"/>
                  </a:lnTo>
                  <a:lnTo>
                    <a:pt x="3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1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1" y="78"/>
                    <a:pt x="81" y="76"/>
                  </a:cubicBezTo>
                  <a:cubicBezTo>
                    <a:pt x="81" y="76"/>
                    <a:pt x="81" y="75"/>
                    <a:pt x="80" y="75"/>
                  </a:cubicBezTo>
                  <a:cubicBezTo>
                    <a:pt x="80" y="74"/>
                    <a:pt x="54" y="48"/>
                    <a:pt x="45" y="40"/>
                  </a:cubicBezTo>
                  <a:lnTo>
                    <a:pt x="76" y="9"/>
                  </a:lnTo>
                  <a:cubicBezTo>
                    <a:pt x="77" y="8"/>
                    <a:pt x="79" y="6"/>
                    <a:pt x="80" y="5"/>
                  </a:cubicBezTo>
                  <a:cubicBezTo>
                    <a:pt x="80" y="5"/>
                    <a:pt x="81" y="4"/>
                    <a:pt x="81" y="3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76" y="0"/>
                    <a:pt x="75" y="0"/>
                    <a:pt x="74" y="2"/>
                  </a:cubicBezTo>
                  <a:lnTo>
                    <a:pt x="41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3" name="Freeform 105">
              <a:extLst>
                <a:ext uri="{FF2B5EF4-FFF2-40B4-BE49-F238E27FC236}">
                  <a16:creationId xmlns:a16="http://schemas.microsoft.com/office/drawing/2014/main" id="{F33CEFD8-E876-4487-B8A0-4606F6850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79375"/>
              <a:ext cx="368300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9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4" name="Freeform 106">
              <a:extLst>
                <a:ext uri="{FF2B5EF4-FFF2-40B4-BE49-F238E27FC236}">
                  <a16:creationId xmlns:a16="http://schemas.microsoft.com/office/drawing/2014/main" id="{88370DB9-4424-4170-8478-7A123ACC35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8038" y="307975"/>
              <a:ext cx="138113" cy="195263"/>
            </a:xfrm>
            <a:custGeom>
              <a:avLst/>
              <a:gdLst>
                <a:gd name="T0" fmla="*/ 52 w 52"/>
                <a:gd name="T1" fmla="*/ 3 h 74"/>
                <a:gd name="T2" fmla="*/ 52 w 52"/>
                <a:gd name="T3" fmla="*/ 1 h 74"/>
                <a:gd name="T4" fmla="*/ 50 w 52"/>
                <a:gd name="T5" fmla="*/ 0 h 74"/>
                <a:gd name="T6" fmla="*/ 42 w 52"/>
                <a:gd name="T7" fmla="*/ 8 h 74"/>
                <a:gd name="T8" fmla="*/ 30 w 52"/>
                <a:gd name="T9" fmla="*/ 0 h 74"/>
                <a:gd name="T10" fmla="*/ 0 w 52"/>
                <a:gd name="T11" fmla="*/ 33 h 74"/>
                <a:gd name="T12" fmla="*/ 17 w 52"/>
                <a:gd name="T13" fmla="*/ 52 h 74"/>
                <a:gd name="T14" fmla="*/ 32 w 52"/>
                <a:gd name="T15" fmla="*/ 46 h 74"/>
                <a:gd name="T16" fmla="*/ 28 w 52"/>
                <a:gd name="T17" fmla="*/ 63 h 74"/>
                <a:gd name="T18" fmla="*/ 19 w 52"/>
                <a:gd name="T19" fmla="*/ 69 h 74"/>
                <a:gd name="T20" fmla="*/ 16 w 52"/>
                <a:gd name="T21" fmla="*/ 72 h 74"/>
                <a:gd name="T22" fmla="*/ 17 w 52"/>
                <a:gd name="T23" fmla="*/ 74 h 74"/>
                <a:gd name="T24" fmla="*/ 30 w 52"/>
                <a:gd name="T25" fmla="*/ 73 h 74"/>
                <a:gd name="T26" fmla="*/ 42 w 52"/>
                <a:gd name="T27" fmla="*/ 74 h 74"/>
                <a:gd name="T28" fmla="*/ 44 w 52"/>
                <a:gd name="T29" fmla="*/ 71 h 74"/>
                <a:gd name="T30" fmla="*/ 41 w 52"/>
                <a:gd name="T31" fmla="*/ 69 h 74"/>
                <a:gd name="T32" fmla="*/ 36 w 52"/>
                <a:gd name="T33" fmla="*/ 68 h 74"/>
                <a:gd name="T34" fmla="*/ 36 w 52"/>
                <a:gd name="T35" fmla="*/ 66 h 74"/>
                <a:gd name="T36" fmla="*/ 52 w 52"/>
                <a:gd name="T37" fmla="*/ 3 h 74"/>
                <a:gd name="T38" fmla="*/ 34 w 52"/>
                <a:gd name="T39" fmla="*/ 36 h 74"/>
                <a:gd name="T40" fmla="*/ 32 w 52"/>
                <a:gd name="T41" fmla="*/ 41 h 74"/>
                <a:gd name="T42" fmla="*/ 18 w 52"/>
                <a:gd name="T43" fmla="*/ 49 h 74"/>
                <a:gd name="T44" fmla="*/ 9 w 52"/>
                <a:gd name="T45" fmla="*/ 38 h 74"/>
                <a:gd name="T46" fmla="*/ 15 w 52"/>
                <a:gd name="T47" fmla="*/ 14 h 74"/>
                <a:gd name="T48" fmla="*/ 30 w 52"/>
                <a:gd name="T49" fmla="*/ 3 h 74"/>
                <a:gd name="T50" fmla="*/ 40 w 52"/>
                <a:gd name="T51" fmla="*/ 13 h 74"/>
                <a:gd name="T52" fmla="*/ 40 w 52"/>
                <a:gd name="T53" fmla="*/ 15 h 74"/>
                <a:gd name="T54" fmla="*/ 34 w 52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4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4" y="4"/>
                    <a:pt x="42" y="8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7" y="52"/>
                    <a:pt x="17" y="52"/>
                  </a:cubicBezTo>
                  <a:cubicBezTo>
                    <a:pt x="24" y="52"/>
                    <a:pt x="29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7" y="69"/>
                    <a:pt x="16" y="69"/>
                    <a:pt x="16" y="72"/>
                  </a:cubicBezTo>
                  <a:cubicBezTo>
                    <a:pt x="16" y="73"/>
                    <a:pt x="16" y="74"/>
                    <a:pt x="17" y="74"/>
                  </a:cubicBezTo>
                  <a:cubicBezTo>
                    <a:pt x="21" y="74"/>
                    <a:pt x="26" y="73"/>
                    <a:pt x="30" y="73"/>
                  </a:cubicBezTo>
                  <a:cubicBezTo>
                    <a:pt x="33" y="73"/>
                    <a:pt x="38" y="74"/>
                    <a:pt x="42" y="74"/>
                  </a:cubicBezTo>
                  <a:cubicBezTo>
                    <a:pt x="43" y="74"/>
                    <a:pt x="44" y="73"/>
                    <a:pt x="44" y="71"/>
                  </a:cubicBezTo>
                  <a:cubicBezTo>
                    <a:pt x="44" y="69"/>
                    <a:pt x="43" y="69"/>
                    <a:pt x="41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6"/>
                  </a:cubicBezTo>
                  <a:lnTo>
                    <a:pt x="52" y="3"/>
                  </a:lnTo>
                  <a:close/>
                  <a:moveTo>
                    <a:pt x="34" y="36"/>
                  </a:moveTo>
                  <a:cubicBezTo>
                    <a:pt x="34" y="38"/>
                    <a:pt x="34" y="39"/>
                    <a:pt x="32" y="41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3" y="49"/>
                    <a:pt x="9" y="46"/>
                    <a:pt x="9" y="38"/>
                  </a:cubicBezTo>
                  <a:cubicBezTo>
                    <a:pt x="9" y="32"/>
                    <a:pt x="12" y="19"/>
                    <a:pt x="15" y="14"/>
                  </a:cubicBezTo>
                  <a:cubicBezTo>
                    <a:pt x="20" y="5"/>
                    <a:pt x="26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4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5" name="Freeform 107">
              <a:extLst>
                <a:ext uri="{FF2B5EF4-FFF2-40B4-BE49-F238E27FC236}">
                  <a16:creationId xmlns:a16="http://schemas.microsoft.com/office/drawing/2014/main" id="{18231FA7-56EA-47ED-91DE-4B8ABCEB0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375" y="339725"/>
              <a:ext cx="109538" cy="147638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7" y="41"/>
                    <a:pt x="37" y="46"/>
                    <a:pt x="35" y="47"/>
                  </a:cubicBezTo>
                  <a:cubicBezTo>
                    <a:pt x="35" y="48"/>
                    <a:pt x="28" y="48"/>
                    <a:pt x="26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1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5" y="20"/>
                  </a:cubicBezTo>
                  <a:cubicBezTo>
                    <a:pt x="7" y="20"/>
                    <a:pt x="9" y="19"/>
                    <a:pt x="9" y="15"/>
                  </a:cubicBezTo>
                  <a:cubicBezTo>
                    <a:pt x="9" y="12"/>
                    <a:pt x="7" y="11"/>
                    <a:pt x="5" y="10"/>
                  </a:cubicBezTo>
                  <a:cubicBezTo>
                    <a:pt x="7" y="7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6" name="Freeform 108">
              <a:extLst>
                <a:ext uri="{FF2B5EF4-FFF2-40B4-BE49-F238E27FC236}">
                  <a16:creationId xmlns:a16="http://schemas.microsoft.com/office/drawing/2014/main" id="{2B6ACEC1-7E00-4BAF-85F8-4BA74B01B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3338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5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7" name="Freeform 109">
              <a:extLst>
                <a:ext uri="{FF2B5EF4-FFF2-40B4-BE49-F238E27FC236}">
                  <a16:creationId xmlns:a16="http://schemas.microsoft.com/office/drawing/2014/main" id="{61F2311B-C702-4F6F-B101-59D07E4D1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0688" y="79375"/>
              <a:ext cx="368300" cy="296863"/>
            </a:xfrm>
            <a:custGeom>
              <a:avLst/>
              <a:gdLst>
                <a:gd name="T0" fmla="*/ 120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90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20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20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9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90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20" y="102"/>
                    <a:pt x="17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20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8" name="Freeform 110">
              <a:extLst>
                <a:ext uri="{FF2B5EF4-FFF2-40B4-BE49-F238E27FC236}">
                  <a16:creationId xmlns:a16="http://schemas.microsoft.com/office/drawing/2014/main" id="{8A7DED68-90CC-42A3-AFC5-9B03A2C61E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5650" y="307975"/>
              <a:ext cx="171450" cy="195263"/>
            </a:xfrm>
            <a:custGeom>
              <a:avLst/>
              <a:gdLst>
                <a:gd name="T0" fmla="*/ 9 w 65"/>
                <a:gd name="T1" fmla="*/ 65 h 74"/>
                <a:gd name="T2" fmla="*/ 3 w 65"/>
                <a:gd name="T3" fmla="*/ 69 h 74"/>
                <a:gd name="T4" fmla="*/ 0 w 65"/>
                <a:gd name="T5" fmla="*/ 72 h 74"/>
                <a:gd name="T6" fmla="*/ 1 w 65"/>
                <a:gd name="T7" fmla="*/ 74 h 74"/>
                <a:gd name="T8" fmla="*/ 11 w 65"/>
                <a:gd name="T9" fmla="*/ 73 h 74"/>
                <a:gd name="T10" fmla="*/ 24 w 65"/>
                <a:gd name="T11" fmla="*/ 74 h 74"/>
                <a:gd name="T12" fmla="*/ 26 w 65"/>
                <a:gd name="T13" fmla="*/ 71 h 74"/>
                <a:gd name="T14" fmla="*/ 23 w 65"/>
                <a:gd name="T15" fmla="*/ 69 h 74"/>
                <a:gd name="T16" fmla="*/ 17 w 65"/>
                <a:gd name="T17" fmla="*/ 68 h 74"/>
                <a:gd name="T18" fmla="*/ 18 w 65"/>
                <a:gd name="T19" fmla="*/ 63 h 74"/>
                <a:gd name="T20" fmla="*/ 23 w 65"/>
                <a:gd name="T21" fmla="*/ 45 h 74"/>
                <a:gd name="T22" fmla="*/ 35 w 65"/>
                <a:gd name="T23" fmla="*/ 52 h 74"/>
                <a:gd name="T24" fmla="*/ 65 w 65"/>
                <a:gd name="T25" fmla="*/ 19 h 74"/>
                <a:gd name="T26" fmla="*/ 47 w 65"/>
                <a:gd name="T27" fmla="*/ 0 h 74"/>
                <a:gd name="T28" fmla="*/ 31 w 65"/>
                <a:gd name="T29" fmla="*/ 8 h 74"/>
                <a:gd name="T30" fmla="*/ 19 w 65"/>
                <a:gd name="T31" fmla="*/ 0 h 74"/>
                <a:gd name="T32" fmla="*/ 10 w 65"/>
                <a:gd name="T33" fmla="*/ 6 h 74"/>
                <a:gd name="T34" fmla="*/ 5 w 65"/>
                <a:gd name="T35" fmla="*/ 18 h 74"/>
                <a:gd name="T36" fmla="*/ 7 w 65"/>
                <a:gd name="T37" fmla="*/ 19 h 74"/>
                <a:gd name="T38" fmla="*/ 10 w 65"/>
                <a:gd name="T39" fmla="*/ 16 h 74"/>
                <a:gd name="T40" fmla="*/ 18 w 65"/>
                <a:gd name="T41" fmla="*/ 3 h 74"/>
                <a:gd name="T42" fmla="*/ 22 w 65"/>
                <a:gd name="T43" fmla="*/ 9 h 74"/>
                <a:gd name="T44" fmla="*/ 22 w 65"/>
                <a:gd name="T45" fmla="*/ 12 h 74"/>
                <a:gd name="T46" fmla="*/ 9 w 65"/>
                <a:gd name="T47" fmla="*/ 65 h 74"/>
                <a:gd name="T48" fmla="*/ 31 w 65"/>
                <a:gd name="T49" fmla="*/ 14 h 74"/>
                <a:gd name="T50" fmla="*/ 47 w 65"/>
                <a:gd name="T51" fmla="*/ 3 h 74"/>
                <a:gd name="T52" fmla="*/ 55 w 65"/>
                <a:gd name="T53" fmla="*/ 14 h 74"/>
                <a:gd name="T54" fmla="*/ 49 w 65"/>
                <a:gd name="T55" fmla="*/ 38 h 74"/>
                <a:gd name="T56" fmla="*/ 35 w 65"/>
                <a:gd name="T57" fmla="*/ 49 h 74"/>
                <a:gd name="T58" fmla="*/ 24 w 65"/>
                <a:gd name="T59" fmla="*/ 39 h 74"/>
                <a:gd name="T60" fmla="*/ 25 w 65"/>
                <a:gd name="T61" fmla="*/ 37 h 74"/>
                <a:gd name="T62" fmla="*/ 31 w 65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4">
                  <a:moveTo>
                    <a:pt x="9" y="65"/>
                  </a:moveTo>
                  <a:cubicBezTo>
                    <a:pt x="8" y="69"/>
                    <a:pt x="8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20" y="74"/>
                    <a:pt x="24" y="74"/>
                  </a:cubicBezTo>
                  <a:cubicBezTo>
                    <a:pt x="25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7"/>
                    <a:pt x="21" y="50"/>
                    <a:pt x="23" y="45"/>
                  </a:cubicBezTo>
                  <a:cubicBezTo>
                    <a:pt x="24" y="48"/>
                    <a:pt x="28" y="52"/>
                    <a:pt x="35" y="52"/>
                  </a:cubicBezTo>
                  <a:cubicBezTo>
                    <a:pt x="49" y="52"/>
                    <a:pt x="65" y="37"/>
                    <a:pt x="65" y="19"/>
                  </a:cubicBezTo>
                  <a:cubicBezTo>
                    <a:pt x="65" y="6"/>
                    <a:pt x="55" y="0"/>
                    <a:pt x="47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2" y="0"/>
                    <a:pt x="19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7" y="10"/>
                    <a:pt x="5" y="17"/>
                    <a:pt x="5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2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2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1" y="49"/>
                    <a:pt x="35" y="49"/>
                  </a:cubicBezTo>
                  <a:cubicBezTo>
                    <a:pt x="26" y="49"/>
                    <a:pt x="24" y="40"/>
                    <a:pt x="24" y="39"/>
                  </a:cubicBezTo>
                  <a:cubicBezTo>
                    <a:pt x="24" y="38"/>
                    <a:pt x="25" y="38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9" name="Freeform 111">
              <a:extLst>
                <a:ext uri="{FF2B5EF4-FFF2-40B4-BE49-F238E27FC236}">
                  <a16:creationId xmlns:a16="http://schemas.microsoft.com/office/drawing/2014/main" id="{ABAF031B-2E6B-4780-B796-B11F33732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75" y="339725"/>
              <a:ext cx="107950" cy="147638"/>
            </a:xfrm>
            <a:custGeom>
              <a:avLst/>
              <a:gdLst>
                <a:gd name="T0" fmla="*/ 41 w 41"/>
                <a:gd name="T1" fmla="*/ 40 h 56"/>
                <a:gd name="T2" fmla="*/ 37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4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7" y="40"/>
                  </a:lnTo>
                  <a:cubicBezTo>
                    <a:pt x="37" y="41"/>
                    <a:pt x="36" y="46"/>
                    <a:pt x="35" y="47"/>
                  </a:cubicBezTo>
                  <a:cubicBezTo>
                    <a:pt x="34" y="48"/>
                    <a:pt x="27" y="48"/>
                    <a:pt x="26" y="48"/>
                  </a:cubicBezTo>
                  <a:lnTo>
                    <a:pt x="10" y="48"/>
                  </a:lnTo>
                  <a:cubicBezTo>
                    <a:pt x="15" y="44"/>
                    <a:pt x="22" y="39"/>
                    <a:pt x="27" y="36"/>
                  </a:cubicBezTo>
                  <a:cubicBezTo>
                    <a:pt x="34" y="31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4" y="20"/>
                  </a:cubicBezTo>
                  <a:cubicBezTo>
                    <a:pt x="7" y="20"/>
                    <a:pt x="9" y="19"/>
                    <a:pt x="9" y="15"/>
                  </a:cubicBezTo>
                  <a:cubicBezTo>
                    <a:pt x="9" y="12"/>
                    <a:pt x="7" y="11"/>
                    <a:pt x="5" y="10"/>
                  </a:cubicBezTo>
                  <a:cubicBezTo>
                    <a:pt x="7" y="7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0" name="Freeform 112">
              <a:extLst>
                <a:ext uri="{FF2B5EF4-FFF2-40B4-BE49-F238E27FC236}">
                  <a16:creationId xmlns:a16="http://schemas.microsoft.com/office/drawing/2014/main" id="{3DF35AEF-300B-4D24-B95E-FE3CCCC9C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050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5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1" name="Freeform 113">
              <a:extLst>
                <a:ext uri="{FF2B5EF4-FFF2-40B4-BE49-F238E27FC236}">
                  <a16:creationId xmlns:a16="http://schemas.microsoft.com/office/drawing/2014/main" id="{16F063B7-1C47-4C02-B8AD-810A556BB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6400" y="79375"/>
              <a:ext cx="369888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90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9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90"/>
                  </a:lnTo>
                  <a:lnTo>
                    <a:pt x="60" y="3"/>
                  </a:lnTo>
                  <a:cubicBezTo>
                    <a:pt x="58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7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2" name="Freeform 114">
              <a:extLst>
                <a:ext uri="{FF2B5EF4-FFF2-40B4-BE49-F238E27FC236}">
                  <a16:creationId xmlns:a16="http://schemas.microsoft.com/office/drawing/2014/main" id="{5BC87527-CCEB-4925-806E-9E14E45FE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6450" y="-7938"/>
              <a:ext cx="138113" cy="204788"/>
            </a:xfrm>
            <a:custGeom>
              <a:avLst/>
              <a:gdLst>
                <a:gd name="T0" fmla="*/ 52 w 52"/>
                <a:gd name="T1" fmla="*/ 56 h 78"/>
                <a:gd name="T2" fmla="*/ 48 w 52"/>
                <a:gd name="T3" fmla="*/ 56 h 78"/>
                <a:gd name="T4" fmla="*/ 45 w 52"/>
                <a:gd name="T5" fmla="*/ 67 h 78"/>
                <a:gd name="T6" fmla="*/ 33 w 52"/>
                <a:gd name="T7" fmla="*/ 68 h 78"/>
                <a:gd name="T8" fmla="*/ 12 w 52"/>
                <a:gd name="T9" fmla="*/ 68 h 78"/>
                <a:gd name="T10" fmla="*/ 35 w 52"/>
                <a:gd name="T11" fmla="*/ 48 h 78"/>
                <a:gd name="T12" fmla="*/ 52 w 52"/>
                <a:gd name="T13" fmla="*/ 23 h 78"/>
                <a:gd name="T14" fmla="*/ 24 w 52"/>
                <a:gd name="T15" fmla="*/ 0 h 78"/>
                <a:gd name="T16" fmla="*/ 0 w 52"/>
                <a:gd name="T17" fmla="*/ 21 h 78"/>
                <a:gd name="T18" fmla="*/ 6 w 52"/>
                <a:gd name="T19" fmla="*/ 28 h 78"/>
                <a:gd name="T20" fmla="*/ 13 w 52"/>
                <a:gd name="T21" fmla="*/ 22 h 78"/>
                <a:gd name="T22" fmla="*/ 6 w 52"/>
                <a:gd name="T23" fmla="*/ 15 h 78"/>
                <a:gd name="T24" fmla="*/ 23 w 52"/>
                <a:gd name="T25" fmla="*/ 5 h 78"/>
                <a:gd name="T26" fmla="*/ 40 w 52"/>
                <a:gd name="T27" fmla="*/ 23 h 78"/>
                <a:gd name="T28" fmla="*/ 29 w 52"/>
                <a:gd name="T29" fmla="*/ 45 h 78"/>
                <a:gd name="T30" fmla="*/ 1 w 52"/>
                <a:gd name="T31" fmla="*/ 73 h 78"/>
                <a:gd name="T32" fmla="*/ 0 w 52"/>
                <a:gd name="T33" fmla="*/ 78 h 78"/>
                <a:gd name="T34" fmla="*/ 48 w 52"/>
                <a:gd name="T35" fmla="*/ 78 h 78"/>
                <a:gd name="T36" fmla="*/ 52 w 52"/>
                <a:gd name="T37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78">
                  <a:moveTo>
                    <a:pt x="52" y="56"/>
                  </a:moveTo>
                  <a:lnTo>
                    <a:pt x="48" y="56"/>
                  </a:lnTo>
                  <a:cubicBezTo>
                    <a:pt x="47" y="59"/>
                    <a:pt x="46" y="66"/>
                    <a:pt x="45" y="67"/>
                  </a:cubicBezTo>
                  <a:cubicBezTo>
                    <a:pt x="44" y="68"/>
                    <a:pt x="35" y="68"/>
                    <a:pt x="33" y="68"/>
                  </a:cubicBezTo>
                  <a:lnTo>
                    <a:pt x="12" y="68"/>
                  </a:lnTo>
                  <a:cubicBezTo>
                    <a:pt x="24" y="57"/>
                    <a:pt x="28" y="54"/>
                    <a:pt x="35" y="48"/>
                  </a:cubicBezTo>
                  <a:cubicBezTo>
                    <a:pt x="44" y="41"/>
                    <a:pt x="52" y="34"/>
                    <a:pt x="52" y="23"/>
                  </a:cubicBezTo>
                  <a:cubicBezTo>
                    <a:pt x="52" y="9"/>
                    <a:pt x="39" y="0"/>
                    <a:pt x="24" y="0"/>
                  </a:cubicBezTo>
                  <a:cubicBezTo>
                    <a:pt x="10" y="0"/>
                    <a:pt x="0" y="11"/>
                    <a:pt x="0" y="21"/>
                  </a:cubicBezTo>
                  <a:cubicBezTo>
                    <a:pt x="0" y="27"/>
                    <a:pt x="5" y="28"/>
                    <a:pt x="6" y="28"/>
                  </a:cubicBezTo>
                  <a:cubicBezTo>
                    <a:pt x="9" y="28"/>
                    <a:pt x="13" y="26"/>
                    <a:pt x="13" y="22"/>
                  </a:cubicBezTo>
                  <a:cubicBezTo>
                    <a:pt x="13" y="20"/>
                    <a:pt x="12" y="15"/>
                    <a:pt x="6" y="15"/>
                  </a:cubicBezTo>
                  <a:cubicBezTo>
                    <a:pt x="9" y="7"/>
                    <a:pt x="17" y="5"/>
                    <a:pt x="23" y="5"/>
                  </a:cubicBezTo>
                  <a:cubicBezTo>
                    <a:pt x="34" y="5"/>
                    <a:pt x="40" y="14"/>
                    <a:pt x="40" y="23"/>
                  </a:cubicBezTo>
                  <a:cubicBezTo>
                    <a:pt x="40" y="33"/>
                    <a:pt x="33" y="41"/>
                    <a:pt x="29" y="45"/>
                  </a:cubicBezTo>
                  <a:lnTo>
                    <a:pt x="1" y="73"/>
                  </a:lnTo>
                  <a:cubicBezTo>
                    <a:pt x="0" y="74"/>
                    <a:pt x="0" y="74"/>
                    <a:pt x="0" y="78"/>
                  </a:cubicBezTo>
                  <a:lnTo>
                    <a:pt x="48" y="78"/>
                  </a:lnTo>
                  <a:lnTo>
                    <a:pt x="52" y="5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3" name="Freeform 115">
              <a:extLst>
                <a:ext uri="{FF2B5EF4-FFF2-40B4-BE49-F238E27FC236}">
                  <a16:creationId xmlns:a16="http://schemas.microsoft.com/office/drawing/2014/main" id="{DD93AC27-3074-46A0-8571-6C5D41533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00" y="350838"/>
              <a:ext cx="122238" cy="136525"/>
            </a:xfrm>
            <a:custGeom>
              <a:avLst/>
              <a:gdLst>
                <a:gd name="T0" fmla="*/ 42 w 46"/>
                <a:gd name="T1" fmla="*/ 8 h 52"/>
                <a:gd name="T2" fmla="*/ 37 w 46"/>
                <a:gd name="T3" fmla="*/ 13 h 52"/>
                <a:gd name="T4" fmla="*/ 41 w 46"/>
                <a:gd name="T5" fmla="*/ 17 h 52"/>
                <a:gd name="T6" fmla="*/ 46 w 46"/>
                <a:gd name="T7" fmla="*/ 10 h 52"/>
                <a:gd name="T8" fmla="*/ 31 w 46"/>
                <a:gd name="T9" fmla="*/ 0 h 52"/>
                <a:gd name="T10" fmla="*/ 10 w 46"/>
                <a:gd name="T11" fmla="*/ 17 h 52"/>
                <a:gd name="T12" fmla="*/ 14 w 46"/>
                <a:gd name="T13" fmla="*/ 25 h 52"/>
                <a:gd name="T14" fmla="*/ 27 w 46"/>
                <a:gd name="T15" fmla="*/ 30 h 52"/>
                <a:gd name="T16" fmla="*/ 37 w 46"/>
                <a:gd name="T17" fmla="*/ 37 h 52"/>
                <a:gd name="T18" fmla="*/ 31 w 46"/>
                <a:gd name="T19" fmla="*/ 47 h 52"/>
                <a:gd name="T20" fmla="*/ 19 w 46"/>
                <a:gd name="T21" fmla="*/ 49 h 52"/>
                <a:gd name="T22" fmla="*/ 5 w 46"/>
                <a:gd name="T23" fmla="*/ 44 h 52"/>
                <a:gd name="T24" fmla="*/ 11 w 46"/>
                <a:gd name="T25" fmla="*/ 38 h 52"/>
                <a:gd name="T26" fmla="*/ 7 w 46"/>
                <a:gd name="T27" fmla="*/ 33 h 52"/>
                <a:gd name="T28" fmla="*/ 0 w 46"/>
                <a:gd name="T29" fmla="*/ 41 h 52"/>
                <a:gd name="T30" fmla="*/ 19 w 46"/>
                <a:gd name="T31" fmla="*/ 52 h 52"/>
                <a:gd name="T32" fmla="*/ 44 w 46"/>
                <a:gd name="T33" fmla="*/ 33 h 52"/>
                <a:gd name="T34" fmla="*/ 28 w 46"/>
                <a:gd name="T35" fmla="*/ 20 h 52"/>
                <a:gd name="T36" fmla="*/ 23 w 46"/>
                <a:gd name="T37" fmla="*/ 19 h 52"/>
                <a:gd name="T38" fmla="*/ 17 w 46"/>
                <a:gd name="T39" fmla="*/ 13 h 52"/>
                <a:gd name="T40" fmla="*/ 22 w 46"/>
                <a:gd name="T41" fmla="*/ 5 h 52"/>
                <a:gd name="T42" fmla="*/ 31 w 46"/>
                <a:gd name="T43" fmla="*/ 3 h 52"/>
                <a:gd name="T44" fmla="*/ 42 w 46"/>
                <a:gd name="T45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2">
                  <a:moveTo>
                    <a:pt x="42" y="8"/>
                  </a:moveTo>
                  <a:cubicBezTo>
                    <a:pt x="39" y="8"/>
                    <a:pt x="37" y="11"/>
                    <a:pt x="37" y="13"/>
                  </a:cubicBezTo>
                  <a:cubicBezTo>
                    <a:pt x="37" y="16"/>
                    <a:pt x="39" y="17"/>
                    <a:pt x="41" y="17"/>
                  </a:cubicBezTo>
                  <a:cubicBezTo>
                    <a:pt x="42" y="17"/>
                    <a:pt x="46" y="16"/>
                    <a:pt x="46" y="10"/>
                  </a:cubicBezTo>
                  <a:cubicBezTo>
                    <a:pt x="46" y="3"/>
                    <a:pt x="38" y="0"/>
                    <a:pt x="31" y="0"/>
                  </a:cubicBezTo>
                  <a:cubicBezTo>
                    <a:pt x="13" y="0"/>
                    <a:pt x="10" y="13"/>
                    <a:pt x="10" y="17"/>
                  </a:cubicBezTo>
                  <a:cubicBezTo>
                    <a:pt x="10" y="21"/>
                    <a:pt x="12" y="24"/>
                    <a:pt x="14" y="25"/>
                  </a:cubicBezTo>
                  <a:cubicBezTo>
                    <a:pt x="17" y="28"/>
                    <a:pt x="19" y="28"/>
                    <a:pt x="27" y="30"/>
                  </a:cubicBezTo>
                  <a:cubicBezTo>
                    <a:pt x="29" y="30"/>
                    <a:pt x="37" y="31"/>
                    <a:pt x="37" y="37"/>
                  </a:cubicBezTo>
                  <a:cubicBezTo>
                    <a:pt x="37" y="39"/>
                    <a:pt x="35" y="44"/>
                    <a:pt x="31" y="47"/>
                  </a:cubicBezTo>
                  <a:cubicBezTo>
                    <a:pt x="26" y="49"/>
                    <a:pt x="20" y="49"/>
                    <a:pt x="19" y="49"/>
                  </a:cubicBezTo>
                  <a:cubicBezTo>
                    <a:pt x="14" y="49"/>
                    <a:pt x="8" y="48"/>
                    <a:pt x="5" y="44"/>
                  </a:cubicBezTo>
                  <a:cubicBezTo>
                    <a:pt x="9" y="44"/>
                    <a:pt x="11" y="41"/>
                    <a:pt x="11" y="38"/>
                  </a:cubicBezTo>
                  <a:cubicBezTo>
                    <a:pt x="11" y="35"/>
                    <a:pt x="9" y="33"/>
                    <a:pt x="7" y="33"/>
                  </a:cubicBezTo>
                  <a:cubicBezTo>
                    <a:pt x="3" y="33"/>
                    <a:pt x="0" y="36"/>
                    <a:pt x="0" y="41"/>
                  </a:cubicBezTo>
                  <a:cubicBezTo>
                    <a:pt x="0" y="48"/>
                    <a:pt x="8" y="52"/>
                    <a:pt x="19" y="52"/>
                  </a:cubicBezTo>
                  <a:cubicBezTo>
                    <a:pt x="40" y="52"/>
                    <a:pt x="44" y="38"/>
                    <a:pt x="44" y="33"/>
                  </a:cubicBezTo>
                  <a:cubicBezTo>
                    <a:pt x="44" y="23"/>
                    <a:pt x="32" y="20"/>
                    <a:pt x="28" y="20"/>
                  </a:cubicBezTo>
                  <a:cubicBezTo>
                    <a:pt x="27" y="19"/>
                    <a:pt x="24" y="19"/>
                    <a:pt x="23" y="19"/>
                  </a:cubicBezTo>
                  <a:cubicBezTo>
                    <a:pt x="19" y="18"/>
                    <a:pt x="17" y="15"/>
                    <a:pt x="17" y="13"/>
                  </a:cubicBezTo>
                  <a:cubicBezTo>
                    <a:pt x="17" y="10"/>
                    <a:pt x="19" y="7"/>
                    <a:pt x="22" y="5"/>
                  </a:cubicBezTo>
                  <a:cubicBezTo>
                    <a:pt x="25" y="3"/>
                    <a:pt x="29" y="3"/>
                    <a:pt x="31" y="3"/>
                  </a:cubicBezTo>
                  <a:cubicBezTo>
                    <a:pt x="33" y="3"/>
                    <a:pt x="39" y="4"/>
                    <a:pt x="42" y="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4" name="Freeform 116">
              <a:extLst>
                <a:ext uri="{FF2B5EF4-FFF2-40B4-BE49-F238E27FC236}">
                  <a16:creationId xmlns:a16="http://schemas.microsoft.com/office/drawing/2014/main" id="{7CA54DAA-1550-4AAB-9117-AA20EA0D8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6175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5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5" name="Freeform 117">
              <a:extLst>
                <a:ext uri="{FF2B5EF4-FFF2-40B4-BE49-F238E27FC236}">
                  <a16:creationId xmlns:a16="http://schemas.microsoft.com/office/drawing/2014/main" id="{9F0ED7C4-96DF-467F-BB38-5752C0F7D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1938" y="182563"/>
              <a:ext cx="144463" cy="200025"/>
            </a:xfrm>
            <a:custGeom>
              <a:avLst/>
              <a:gdLst>
                <a:gd name="T0" fmla="*/ 29 w 55"/>
                <a:gd name="T1" fmla="*/ 42 h 76"/>
                <a:gd name="T2" fmla="*/ 47 w 55"/>
                <a:gd name="T3" fmla="*/ 57 h 76"/>
                <a:gd name="T4" fmla="*/ 28 w 55"/>
                <a:gd name="T5" fmla="*/ 72 h 76"/>
                <a:gd name="T6" fmla="*/ 5 w 55"/>
                <a:gd name="T7" fmla="*/ 49 h 76"/>
                <a:gd name="T8" fmla="*/ 3 w 55"/>
                <a:gd name="T9" fmla="*/ 46 h 76"/>
                <a:gd name="T10" fmla="*/ 0 w 55"/>
                <a:gd name="T11" fmla="*/ 50 h 76"/>
                <a:gd name="T12" fmla="*/ 0 w 55"/>
                <a:gd name="T13" fmla="*/ 72 h 76"/>
                <a:gd name="T14" fmla="*/ 2 w 55"/>
                <a:gd name="T15" fmla="*/ 76 h 76"/>
                <a:gd name="T16" fmla="*/ 6 w 55"/>
                <a:gd name="T17" fmla="*/ 73 h 76"/>
                <a:gd name="T18" fmla="*/ 10 w 55"/>
                <a:gd name="T19" fmla="*/ 69 h 76"/>
                <a:gd name="T20" fmla="*/ 28 w 55"/>
                <a:gd name="T21" fmla="*/ 76 h 76"/>
                <a:gd name="T22" fmla="*/ 55 w 55"/>
                <a:gd name="T23" fmla="*/ 53 h 76"/>
                <a:gd name="T24" fmla="*/ 48 w 55"/>
                <a:gd name="T25" fmla="*/ 37 h 76"/>
                <a:gd name="T26" fmla="*/ 29 w 55"/>
                <a:gd name="T27" fmla="*/ 29 h 76"/>
                <a:gd name="T28" fmla="*/ 8 w 55"/>
                <a:gd name="T29" fmla="*/ 16 h 76"/>
                <a:gd name="T30" fmla="*/ 27 w 55"/>
                <a:gd name="T31" fmla="*/ 3 h 76"/>
                <a:gd name="T32" fmla="*/ 46 w 55"/>
                <a:gd name="T33" fmla="*/ 23 h 76"/>
                <a:gd name="T34" fmla="*/ 48 w 55"/>
                <a:gd name="T35" fmla="*/ 25 h 76"/>
                <a:gd name="T36" fmla="*/ 50 w 55"/>
                <a:gd name="T37" fmla="*/ 21 h 76"/>
                <a:gd name="T38" fmla="*/ 50 w 55"/>
                <a:gd name="T39" fmla="*/ 4 h 76"/>
                <a:gd name="T40" fmla="*/ 49 w 55"/>
                <a:gd name="T41" fmla="*/ 0 h 76"/>
                <a:gd name="T42" fmla="*/ 45 w 55"/>
                <a:gd name="T43" fmla="*/ 2 h 76"/>
                <a:gd name="T44" fmla="*/ 43 w 55"/>
                <a:gd name="T45" fmla="*/ 4 h 76"/>
                <a:gd name="T46" fmla="*/ 27 w 55"/>
                <a:gd name="T47" fmla="*/ 0 h 76"/>
                <a:gd name="T48" fmla="*/ 0 w 55"/>
                <a:gd name="T49" fmla="*/ 20 h 76"/>
                <a:gd name="T50" fmla="*/ 7 w 55"/>
                <a:gd name="T51" fmla="*/ 34 h 76"/>
                <a:gd name="T52" fmla="*/ 29 w 55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76">
                  <a:moveTo>
                    <a:pt x="29" y="42"/>
                  </a:moveTo>
                  <a:cubicBezTo>
                    <a:pt x="33" y="43"/>
                    <a:pt x="47" y="45"/>
                    <a:pt x="47" y="57"/>
                  </a:cubicBezTo>
                  <a:cubicBezTo>
                    <a:pt x="47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3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7" y="72"/>
                    <a:pt x="7" y="72"/>
                    <a:pt x="10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5" y="65"/>
                    <a:pt x="55" y="53"/>
                  </a:cubicBezTo>
                  <a:cubicBezTo>
                    <a:pt x="55" y="44"/>
                    <a:pt x="50" y="39"/>
                    <a:pt x="48" y="37"/>
                  </a:cubicBezTo>
                  <a:cubicBezTo>
                    <a:pt x="42" y="32"/>
                    <a:pt x="36" y="31"/>
                    <a:pt x="29" y="29"/>
                  </a:cubicBezTo>
                  <a:cubicBezTo>
                    <a:pt x="19" y="27"/>
                    <a:pt x="8" y="25"/>
                    <a:pt x="8" y="16"/>
                  </a:cubicBezTo>
                  <a:cubicBezTo>
                    <a:pt x="8" y="10"/>
                    <a:pt x="13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7" y="25"/>
                    <a:pt x="48" y="25"/>
                    <a:pt x="48" y="25"/>
                  </a:cubicBezTo>
                  <a:cubicBezTo>
                    <a:pt x="50" y="25"/>
                    <a:pt x="50" y="24"/>
                    <a:pt x="50" y="21"/>
                  </a:cubicBezTo>
                  <a:lnTo>
                    <a:pt x="50" y="4"/>
                  </a:lnTo>
                  <a:cubicBezTo>
                    <a:pt x="50" y="1"/>
                    <a:pt x="50" y="0"/>
                    <a:pt x="49" y="0"/>
                  </a:cubicBezTo>
                  <a:cubicBezTo>
                    <a:pt x="48" y="0"/>
                    <a:pt x="47" y="0"/>
                    <a:pt x="45" y="2"/>
                  </a:cubicBezTo>
                  <a:cubicBezTo>
                    <a:pt x="45" y="2"/>
                    <a:pt x="43" y="4"/>
                    <a:pt x="43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7" y="0"/>
                    <a:pt x="0" y="11"/>
                    <a:pt x="0" y="20"/>
                  </a:cubicBezTo>
                  <a:cubicBezTo>
                    <a:pt x="0" y="26"/>
                    <a:pt x="3" y="31"/>
                    <a:pt x="7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6" name="Freeform 118">
              <a:extLst>
                <a:ext uri="{FF2B5EF4-FFF2-40B4-BE49-F238E27FC236}">
                  <a16:creationId xmlns:a16="http://schemas.microsoft.com/office/drawing/2014/main" id="{4033E7FE-811A-46BE-8983-10B31A4627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4975" y="84138"/>
              <a:ext cx="92075" cy="292100"/>
            </a:xfrm>
            <a:custGeom>
              <a:avLst/>
              <a:gdLst>
                <a:gd name="T0" fmla="*/ 24 w 35"/>
                <a:gd name="T1" fmla="*/ 38 h 111"/>
                <a:gd name="T2" fmla="*/ 0 w 35"/>
                <a:gd name="T3" fmla="*/ 40 h 111"/>
                <a:gd name="T4" fmla="*/ 0 w 35"/>
                <a:gd name="T5" fmla="*/ 45 h 111"/>
                <a:gd name="T6" fmla="*/ 13 w 35"/>
                <a:gd name="T7" fmla="*/ 54 h 111"/>
                <a:gd name="T8" fmla="*/ 13 w 35"/>
                <a:gd name="T9" fmla="*/ 99 h 111"/>
                <a:gd name="T10" fmla="*/ 0 w 35"/>
                <a:gd name="T11" fmla="*/ 106 h 111"/>
                <a:gd name="T12" fmla="*/ 0 w 35"/>
                <a:gd name="T13" fmla="*/ 111 h 111"/>
                <a:gd name="T14" fmla="*/ 18 w 35"/>
                <a:gd name="T15" fmla="*/ 111 h 111"/>
                <a:gd name="T16" fmla="*/ 35 w 35"/>
                <a:gd name="T17" fmla="*/ 111 h 111"/>
                <a:gd name="T18" fmla="*/ 35 w 35"/>
                <a:gd name="T19" fmla="*/ 106 h 111"/>
                <a:gd name="T20" fmla="*/ 24 w 35"/>
                <a:gd name="T21" fmla="*/ 99 h 111"/>
                <a:gd name="T22" fmla="*/ 24 w 35"/>
                <a:gd name="T23" fmla="*/ 38 h 111"/>
                <a:gd name="T24" fmla="*/ 24 w 35"/>
                <a:gd name="T25" fmla="*/ 9 h 111"/>
                <a:gd name="T26" fmla="*/ 15 w 35"/>
                <a:gd name="T27" fmla="*/ 0 h 111"/>
                <a:gd name="T28" fmla="*/ 7 w 35"/>
                <a:gd name="T29" fmla="*/ 9 h 111"/>
                <a:gd name="T30" fmla="*/ 15 w 35"/>
                <a:gd name="T31" fmla="*/ 18 h 111"/>
                <a:gd name="T32" fmla="*/ 24 w 35"/>
                <a:gd name="T33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11">
                  <a:moveTo>
                    <a:pt x="24" y="38"/>
                  </a:moveTo>
                  <a:lnTo>
                    <a:pt x="0" y="40"/>
                  </a:lnTo>
                  <a:lnTo>
                    <a:pt x="0" y="45"/>
                  </a:lnTo>
                  <a:cubicBezTo>
                    <a:pt x="11" y="45"/>
                    <a:pt x="13" y="46"/>
                    <a:pt x="13" y="54"/>
                  </a:cubicBezTo>
                  <a:lnTo>
                    <a:pt x="13" y="99"/>
                  </a:lnTo>
                  <a:cubicBezTo>
                    <a:pt x="13" y="106"/>
                    <a:pt x="11" y="106"/>
                    <a:pt x="0" y="106"/>
                  </a:cubicBezTo>
                  <a:lnTo>
                    <a:pt x="0" y="111"/>
                  </a:lnTo>
                  <a:cubicBezTo>
                    <a:pt x="5" y="111"/>
                    <a:pt x="14" y="111"/>
                    <a:pt x="18" y="111"/>
                  </a:cubicBezTo>
                  <a:cubicBezTo>
                    <a:pt x="24" y="111"/>
                    <a:pt x="29" y="111"/>
                    <a:pt x="35" y="111"/>
                  </a:cubicBezTo>
                  <a:lnTo>
                    <a:pt x="35" y="106"/>
                  </a:lnTo>
                  <a:cubicBezTo>
                    <a:pt x="24" y="106"/>
                    <a:pt x="24" y="105"/>
                    <a:pt x="24" y="99"/>
                  </a:cubicBezTo>
                  <a:lnTo>
                    <a:pt x="24" y="38"/>
                  </a:lnTo>
                  <a:close/>
                  <a:moveTo>
                    <a:pt x="24" y="9"/>
                  </a:moveTo>
                  <a:cubicBezTo>
                    <a:pt x="24" y="4"/>
                    <a:pt x="20" y="0"/>
                    <a:pt x="15" y="0"/>
                  </a:cubicBezTo>
                  <a:cubicBezTo>
                    <a:pt x="10" y="0"/>
                    <a:pt x="7" y="5"/>
                    <a:pt x="7" y="9"/>
                  </a:cubicBezTo>
                  <a:cubicBezTo>
                    <a:pt x="7" y="13"/>
                    <a:pt x="10" y="18"/>
                    <a:pt x="15" y="18"/>
                  </a:cubicBezTo>
                  <a:cubicBezTo>
                    <a:pt x="20" y="18"/>
                    <a:pt x="24" y="14"/>
                    <a:pt x="24" y="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7" name="Freeform 119">
              <a:extLst>
                <a:ext uri="{FF2B5EF4-FFF2-40B4-BE49-F238E27FC236}">
                  <a16:creationId xmlns:a16="http://schemas.microsoft.com/office/drawing/2014/main" id="{704D07F4-CFD2-4B84-8A90-58C95D4A7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4038" y="190500"/>
              <a:ext cx="163513" cy="185738"/>
            </a:xfrm>
            <a:custGeom>
              <a:avLst/>
              <a:gdLst>
                <a:gd name="T0" fmla="*/ 60 w 62"/>
                <a:gd name="T1" fmla="*/ 5 h 71"/>
                <a:gd name="T2" fmla="*/ 61 w 62"/>
                <a:gd name="T3" fmla="*/ 2 h 71"/>
                <a:gd name="T4" fmla="*/ 57 w 62"/>
                <a:gd name="T5" fmla="*/ 0 h 71"/>
                <a:gd name="T6" fmla="*/ 4 w 62"/>
                <a:gd name="T7" fmla="*/ 0 h 71"/>
                <a:gd name="T8" fmla="*/ 2 w 62"/>
                <a:gd name="T9" fmla="*/ 26 h 71"/>
                <a:gd name="T10" fmla="*/ 6 w 62"/>
                <a:gd name="T11" fmla="*/ 26 h 71"/>
                <a:gd name="T12" fmla="*/ 29 w 62"/>
                <a:gd name="T13" fmla="*/ 3 h 71"/>
                <a:gd name="T14" fmla="*/ 48 w 62"/>
                <a:gd name="T15" fmla="*/ 3 h 71"/>
                <a:gd name="T16" fmla="*/ 1 w 62"/>
                <a:gd name="T17" fmla="*/ 66 h 71"/>
                <a:gd name="T18" fmla="*/ 0 w 62"/>
                <a:gd name="T19" fmla="*/ 69 h 71"/>
                <a:gd name="T20" fmla="*/ 4 w 62"/>
                <a:gd name="T21" fmla="*/ 71 h 71"/>
                <a:gd name="T22" fmla="*/ 59 w 62"/>
                <a:gd name="T23" fmla="*/ 71 h 71"/>
                <a:gd name="T24" fmla="*/ 62 w 62"/>
                <a:gd name="T25" fmla="*/ 40 h 71"/>
                <a:gd name="T26" fmla="*/ 57 w 62"/>
                <a:gd name="T27" fmla="*/ 40 h 71"/>
                <a:gd name="T28" fmla="*/ 33 w 62"/>
                <a:gd name="T29" fmla="*/ 67 h 71"/>
                <a:gd name="T30" fmla="*/ 14 w 62"/>
                <a:gd name="T31" fmla="*/ 67 h 71"/>
                <a:gd name="T32" fmla="*/ 60 w 62"/>
                <a:gd name="T33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71">
                  <a:moveTo>
                    <a:pt x="60" y="5"/>
                  </a:moveTo>
                  <a:cubicBezTo>
                    <a:pt x="61" y="3"/>
                    <a:pt x="61" y="2"/>
                    <a:pt x="61" y="2"/>
                  </a:cubicBezTo>
                  <a:cubicBezTo>
                    <a:pt x="61" y="0"/>
                    <a:pt x="60" y="0"/>
                    <a:pt x="57" y="0"/>
                  </a:cubicBezTo>
                  <a:lnTo>
                    <a:pt x="4" y="0"/>
                  </a:lnTo>
                  <a:lnTo>
                    <a:pt x="2" y="26"/>
                  </a:lnTo>
                  <a:lnTo>
                    <a:pt x="6" y="26"/>
                  </a:lnTo>
                  <a:cubicBezTo>
                    <a:pt x="7" y="9"/>
                    <a:pt x="10" y="3"/>
                    <a:pt x="29" y="3"/>
                  </a:cubicBezTo>
                  <a:lnTo>
                    <a:pt x="48" y="3"/>
                  </a:lnTo>
                  <a:lnTo>
                    <a:pt x="1" y="66"/>
                  </a:lnTo>
                  <a:cubicBezTo>
                    <a:pt x="0" y="68"/>
                    <a:pt x="0" y="68"/>
                    <a:pt x="0" y="69"/>
                  </a:cubicBezTo>
                  <a:cubicBezTo>
                    <a:pt x="0" y="71"/>
                    <a:pt x="1" y="71"/>
                    <a:pt x="4" y="71"/>
                  </a:cubicBezTo>
                  <a:lnTo>
                    <a:pt x="59" y="71"/>
                  </a:lnTo>
                  <a:lnTo>
                    <a:pt x="62" y="40"/>
                  </a:lnTo>
                  <a:lnTo>
                    <a:pt x="57" y="40"/>
                  </a:lnTo>
                  <a:cubicBezTo>
                    <a:pt x="56" y="60"/>
                    <a:pt x="53" y="67"/>
                    <a:pt x="33" y="67"/>
                  </a:cubicBezTo>
                  <a:lnTo>
                    <a:pt x="14" y="67"/>
                  </a:lnTo>
                  <a:lnTo>
                    <a:pt x="60" y="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8" name="Freeform 120">
              <a:extLst>
                <a:ext uri="{FF2B5EF4-FFF2-40B4-BE49-F238E27FC236}">
                  <a16:creationId xmlns:a16="http://schemas.microsoft.com/office/drawing/2014/main" id="{5B4E1C04-6585-418B-A8D2-2B1B68188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6125" y="182563"/>
              <a:ext cx="171450" cy="200025"/>
            </a:xfrm>
            <a:custGeom>
              <a:avLst/>
              <a:gdLst>
                <a:gd name="T0" fmla="*/ 14 w 65"/>
                <a:gd name="T1" fmla="*/ 32 h 76"/>
                <a:gd name="T2" fmla="*/ 35 w 65"/>
                <a:gd name="T3" fmla="*/ 3 h 76"/>
                <a:gd name="T4" fmla="*/ 54 w 65"/>
                <a:gd name="T5" fmla="*/ 32 h 76"/>
                <a:gd name="T6" fmla="*/ 14 w 65"/>
                <a:gd name="T7" fmla="*/ 32 h 76"/>
                <a:gd name="T8" fmla="*/ 14 w 65"/>
                <a:gd name="T9" fmla="*/ 36 h 76"/>
                <a:gd name="T10" fmla="*/ 60 w 65"/>
                <a:gd name="T11" fmla="*/ 36 h 76"/>
                <a:gd name="T12" fmla="*/ 65 w 65"/>
                <a:gd name="T13" fmla="*/ 32 h 76"/>
                <a:gd name="T14" fmla="*/ 35 w 65"/>
                <a:gd name="T15" fmla="*/ 0 h 76"/>
                <a:gd name="T16" fmla="*/ 0 w 65"/>
                <a:gd name="T17" fmla="*/ 38 h 76"/>
                <a:gd name="T18" fmla="*/ 37 w 65"/>
                <a:gd name="T19" fmla="*/ 76 h 76"/>
                <a:gd name="T20" fmla="*/ 65 w 65"/>
                <a:gd name="T21" fmla="*/ 54 h 76"/>
                <a:gd name="T22" fmla="*/ 62 w 65"/>
                <a:gd name="T23" fmla="*/ 52 h 76"/>
                <a:gd name="T24" fmla="*/ 60 w 65"/>
                <a:gd name="T25" fmla="*/ 55 h 76"/>
                <a:gd name="T26" fmla="*/ 38 w 65"/>
                <a:gd name="T27" fmla="*/ 72 h 76"/>
                <a:gd name="T28" fmla="*/ 19 w 65"/>
                <a:gd name="T29" fmla="*/ 61 h 76"/>
                <a:gd name="T30" fmla="*/ 14 w 65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6">
                  <a:moveTo>
                    <a:pt x="14" y="32"/>
                  </a:moveTo>
                  <a:cubicBezTo>
                    <a:pt x="15" y="8"/>
                    <a:pt x="29" y="3"/>
                    <a:pt x="35" y="3"/>
                  </a:cubicBezTo>
                  <a:cubicBezTo>
                    <a:pt x="52" y="3"/>
                    <a:pt x="54" y="26"/>
                    <a:pt x="54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5" y="36"/>
                    <a:pt x="65" y="32"/>
                  </a:cubicBezTo>
                  <a:cubicBezTo>
                    <a:pt x="65" y="16"/>
                    <a:pt x="56" y="0"/>
                    <a:pt x="35" y="0"/>
                  </a:cubicBezTo>
                  <a:cubicBezTo>
                    <a:pt x="16" y="0"/>
                    <a:pt x="0" y="17"/>
                    <a:pt x="0" y="38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65" y="58"/>
                    <a:pt x="65" y="54"/>
                  </a:cubicBezTo>
                  <a:cubicBezTo>
                    <a:pt x="65" y="53"/>
                    <a:pt x="63" y="52"/>
                    <a:pt x="62" y="52"/>
                  </a:cubicBezTo>
                  <a:cubicBezTo>
                    <a:pt x="61" y="52"/>
                    <a:pt x="61" y="53"/>
                    <a:pt x="60" y="55"/>
                  </a:cubicBezTo>
                  <a:cubicBezTo>
                    <a:pt x="54" y="72"/>
                    <a:pt x="39" y="72"/>
                    <a:pt x="38" y="72"/>
                  </a:cubicBezTo>
                  <a:cubicBezTo>
                    <a:pt x="29" y="72"/>
                    <a:pt x="23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9" name="Freeform 121">
              <a:extLst>
                <a:ext uri="{FF2B5EF4-FFF2-40B4-BE49-F238E27FC236}">
                  <a16:creationId xmlns:a16="http://schemas.microsoft.com/office/drawing/2014/main" id="{95CDBD8E-37DC-4E6D-9767-5F8DC6A60D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31388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5 h 76"/>
                <a:gd name="T18" fmla="*/ 36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60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29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5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60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0" name="Freeform 122">
              <a:extLst>
                <a:ext uri="{FF2B5EF4-FFF2-40B4-BE49-F238E27FC236}">
                  <a16:creationId xmlns:a16="http://schemas.microsoft.com/office/drawing/2014/main" id="{8827331C-83F6-40DB-A9C1-713B6CA00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8875" y="68263"/>
              <a:ext cx="142875" cy="307975"/>
            </a:xfrm>
            <a:custGeom>
              <a:avLst/>
              <a:gdLst>
                <a:gd name="T0" fmla="*/ 24 w 54"/>
                <a:gd name="T1" fmla="*/ 46 h 117"/>
                <a:gd name="T2" fmla="*/ 24 w 54"/>
                <a:gd name="T3" fmla="*/ 26 h 117"/>
                <a:gd name="T4" fmla="*/ 39 w 54"/>
                <a:gd name="T5" fmla="*/ 4 h 117"/>
                <a:gd name="T6" fmla="*/ 45 w 54"/>
                <a:gd name="T7" fmla="*/ 5 h 117"/>
                <a:gd name="T8" fmla="*/ 40 w 54"/>
                <a:gd name="T9" fmla="*/ 12 h 117"/>
                <a:gd name="T10" fmla="*/ 47 w 54"/>
                <a:gd name="T11" fmla="*/ 19 h 117"/>
                <a:gd name="T12" fmla="*/ 54 w 54"/>
                <a:gd name="T13" fmla="*/ 12 h 117"/>
                <a:gd name="T14" fmla="*/ 39 w 54"/>
                <a:gd name="T15" fmla="*/ 0 h 117"/>
                <a:gd name="T16" fmla="*/ 13 w 54"/>
                <a:gd name="T17" fmla="*/ 27 h 117"/>
                <a:gd name="T18" fmla="*/ 13 w 54"/>
                <a:gd name="T19" fmla="*/ 46 h 117"/>
                <a:gd name="T20" fmla="*/ 0 w 54"/>
                <a:gd name="T21" fmla="*/ 46 h 117"/>
                <a:gd name="T22" fmla="*/ 0 w 54"/>
                <a:gd name="T23" fmla="*/ 51 h 117"/>
                <a:gd name="T24" fmla="*/ 13 w 54"/>
                <a:gd name="T25" fmla="*/ 51 h 117"/>
                <a:gd name="T26" fmla="*/ 13 w 54"/>
                <a:gd name="T27" fmla="*/ 105 h 117"/>
                <a:gd name="T28" fmla="*/ 0 w 54"/>
                <a:gd name="T29" fmla="*/ 112 h 117"/>
                <a:gd name="T30" fmla="*/ 0 w 54"/>
                <a:gd name="T31" fmla="*/ 117 h 117"/>
                <a:gd name="T32" fmla="*/ 19 w 54"/>
                <a:gd name="T33" fmla="*/ 117 h 117"/>
                <a:gd name="T34" fmla="*/ 40 w 54"/>
                <a:gd name="T35" fmla="*/ 117 h 117"/>
                <a:gd name="T36" fmla="*/ 40 w 54"/>
                <a:gd name="T37" fmla="*/ 112 h 117"/>
                <a:gd name="T38" fmla="*/ 37 w 54"/>
                <a:gd name="T39" fmla="*/ 112 h 117"/>
                <a:gd name="T40" fmla="*/ 24 w 54"/>
                <a:gd name="T41" fmla="*/ 104 h 117"/>
                <a:gd name="T42" fmla="*/ 24 w 54"/>
                <a:gd name="T43" fmla="*/ 51 h 117"/>
                <a:gd name="T44" fmla="*/ 43 w 54"/>
                <a:gd name="T45" fmla="*/ 51 h 117"/>
                <a:gd name="T46" fmla="*/ 43 w 54"/>
                <a:gd name="T47" fmla="*/ 46 h 117"/>
                <a:gd name="T48" fmla="*/ 24 w 54"/>
                <a:gd name="T4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117">
                  <a:moveTo>
                    <a:pt x="24" y="46"/>
                  </a:moveTo>
                  <a:lnTo>
                    <a:pt x="24" y="26"/>
                  </a:lnTo>
                  <a:cubicBezTo>
                    <a:pt x="24" y="12"/>
                    <a:pt x="32" y="4"/>
                    <a:pt x="39" y="4"/>
                  </a:cubicBezTo>
                  <a:cubicBezTo>
                    <a:pt x="40" y="4"/>
                    <a:pt x="42" y="4"/>
                    <a:pt x="45" y="5"/>
                  </a:cubicBezTo>
                  <a:cubicBezTo>
                    <a:pt x="43" y="6"/>
                    <a:pt x="40" y="8"/>
                    <a:pt x="40" y="12"/>
                  </a:cubicBezTo>
                  <a:cubicBezTo>
                    <a:pt x="40" y="16"/>
                    <a:pt x="42" y="19"/>
                    <a:pt x="47" y="19"/>
                  </a:cubicBezTo>
                  <a:cubicBezTo>
                    <a:pt x="52" y="19"/>
                    <a:pt x="54" y="16"/>
                    <a:pt x="54" y="12"/>
                  </a:cubicBezTo>
                  <a:cubicBezTo>
                    <a:pt x="54" y="6"/>
                    <a:pt x="48" y="0"/>
                    <a:pt x="39" y="0"/>
                  </a:cubicBezTo>
                  <a:cubicBezTo>
                    <a:pt x="28" y="0"/>
                    <a:pt x="13" y="9"/>
                    <a:pt x="13" y="27"/>
                  </a:cubicBezTo>
                  <a:lnTo>
                    <a:pt x="13" y="46"/>
                  </a:lnTo>
                  <a:lnTo>
                    <a:pt x="0" y="46"/>
                  </a:lnTo>
                  <a:lnTo>
                    <a:pt x="0" y="51"/>
                  </a:lnTo>
                  <a:lnTo>
                    <a:pt x="13" y="51"/>
                  </a:lnTo>
                  <a:lnTo>
                    <a:pt x="13" y="105"/>
                  </a:lnTo>
                  <a:cubicBezTo>
                    <a:pt x="13" y="112"/>
                    <a:pt x="12" y="112"/>
                    <a:pt x="0" y="112"/>
                  </a:cubicBezTo>
                  <a:lnTo>
                    <a:pt x="0" y="117"/>
                  </a:lnTo>
                  <a:cubicBezTo>
                    <a:pt x="7" y="117"/>
                    <a:pt x="15" y="117"/>
                    <a:pt x="19" y="117"/>
                  </a:cubicBezTo>
                  <a:cubicBezTo>
                    <a:pt x="26" y="117"/>
                    <a:pt x="34" y="117"/>
                    <a:pt x="40" y="117"/>
                  </a:cubicBezTo>
                  <a:lnTo>
                    <a:pt x="40" y="112"/>
                  </a:lnTo>
                  <a:lnTo>
                    <a:pt x="37" y="112"/>
                  </a:lnTo>
                  <a:cubicBezTo>
                    <a:pt x="25" y="112"/>
                    <a:pt x="24" y="110"/>
                    <a:pt x="24" y="104"/>
                  </a:cubicBezTo>
                  <a:lnTo>
                    <a:pt x="24" y="51"/>
                  </a:lnTo>
                  <a:lnTo>
                    <a:pt x="43" y="51"/>
                  </a:lnTo>
                  <a:lnTo>
                    <a:pt x="43" y="46"/>
                  </a:lnTo>
                  <a:lnTo>
                    <a:pt x="24" y="4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1" name="Freeform 123">
              <a:extLst>
                <a:ext uri="{FF2B5EF4-FFF2-40B4-BE49-F238E27FC236}">
                  <a16:creationId xmlns:a16="http://schemas.microsoft.com/office/drawing/2014/main" id="{061A0A24-98C7-4A1E-9300-AD7C6D2AE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50800"/>
              <a:ext cx="100013" cy="4365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4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0"/>
                  </a:cubicBezTo>
                  <a:cubicBezTo>
                    <a:pt x="15" y="139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4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2" name="Freeform 124">
              <a:extLst>
                <a:ext uri="{FF2B5EF4-FFF2-40B4-BE49-F238E27FC236}">
                  <a16:creationId xmlns:a16="http://schemas.microsoft.com/office/drawing/2014/main" id="{76E214CE-A8F4-4F81-9B12-34C5C6BF5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2088" y="182563"/>
              <a:ext cx="168275" cy="200025"/>
            </a:xfrm>
            <a:custGeom>
              <a:avLst/>
              <a:gdLst>
                <a:gd name="T0" fmla="*/ 14 w 64"/>
                <a:gd name="T1" fmla="*/ 38 h 76"/>
                <a:gd name="T2" fmla="*/ 37 w 64"/>
                <a:gd name="T3" fmla="*/ 4 h 76"/>
                <a:gd name="T4" fmla="*/ 54 w 64"/>
                <a:gd name="T5" fmla="*/ 10 h 76"/>
                <a:gd name="T6" fmla="*/ 47 w 64"/>
                <a:gd name="T7" fmla="*/ 18 h 76"/>
                <a:gd name="T8" fmla="*/ 54 w 64"/>
                <a:gd name="T9" fmla="*/ 25 h 76"/>
                <a:gd name="T10" fmla="*/ 62 w 64"/>
                <a:gd name="T11" fmla="*/ 18 h 76"/>
                <a:gd name="T12" fmla="*/ 36 w 64"/>
                <a:gd name="T13" fmla="*/ 0 h 76"/>
                <a:gd name="T14" fmla="*/ 0 w 64"/>
                <a:gd name="T15" fmla="*/ 38 h 76"/>
                <a:gd name="T16" fmla="*/ 36 w 64"/>
                <a:gd name="T17" fmla="*/ 76 h 76"/>
                <a:gd name="T18" fmla="*/ 64 w 64"/>
                <a:gd name="T19" fmla="*/ 54 h 76"/>
                <a:gd name="T20" fmla="*/ 61 w 64"/>
                <a:gd name="T21" fmla="*/ 53 h 76"/>
                <a:gd name="T22" fmla="*/ 59 w 64"/>
                <a:gd name="T23" fmla="*/ 54 h 76"/>
                <a:gd name="T24" fmla="*/ 38 w 64"/>
                <a:gd name="T25" fmla="*/ 72 h 76"/>
                <a:gd name="T26" fmla="*/ 14 w 64"/>
                <a:gd name="T2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6">
                  <a:moveTo>
                    <a:pt x="14" y="38"/>
                  </a:moveTo>
                  <a:cubicBezTo>
                    <a:pt x="14" y="11"/>
                    <a:pt x="28" y="4"/>
                    <a:pt x="37" y="4"/>
                  </a:cubicBezTo>
                  <a:cubicBezTo>
                    <a:pt x="38" y="4"/>
                    <a:pt x="48" y="4"/>
                    <a:pt x="54" y="10"/>
                  </a:cubicBezTo>
                  <a:cubicBezTo>
                    <a:pt x="47" y="11"/>
                    <a:pt x="47" y="16"/>
                    <a:pt x="47" y="18"/>
                  </a:cubicBezTo>
                  <a:cubicBezTo>
                    <a:pt x="47" y="22"/>
                    <a:pt x="49" y="25"/>
                    <a:pt x="54" y="25"/>
                  </a:cubicBezTo>
                  <a:cubicBezTo>
                    <a:pt x="58" y="25"/>
                    <a:pt x="62" y="23"/>
                    <a:pt x="62" y="18"/>
                  </a:cubicBezTo>
                  <a:cubicBezTo>
                    <a:pt x="62" y="6"/>
                    <a:pt x="49" y="0"/>
                    <a:pt x="36" y="0"/>
                  </a:cubicBezTo>
                  <a:cubicBezTo>
                    <a:pt x="16" y="0"/>
                    <a:pt x="0" y="18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8" y="76"/>
                    <a:pt x="64" y="56"/>
                    <a:pt x="64" y="54"/>
                  </a:cubicBezTo>
                  <a:cubicBezTo>
                    <a:pt x="64" y="53"/>
                    <a:pt x="62" y="53"/>
                    <a:pt x="61" y="53"/>
                  </a:cubicBezTo>
                  <a:cubicBezTo>
                    <a:pt x="60" y="53"/>
                    <a:pt x="60" y="53"/>
                    <a:pt x="59" y="54"/>
                  </a:cubicBezTo>
                  <a:cubicBezTo>
                    <a:pt x="54" y="70"/>
                    <a:pt x="44" y="72"/>
                    <a:pt x="38" y="72"/>
                  </a:cubicBezTo>
                  <a:cubicBezTo>
                    <a:pt x="29" y="72"/>
                    <a:pt x="14" y="65"/>
                    <a:pt x="14" y="3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3" name="Freeform 125">
              <a:extLst>
                <a:ext uri="{FF2B5EF4-FFF2-40B4-BE49-F238E27FC236}">
                  <a16:creationId xmlns:a16="http://schemas.microsoft.com/office/drawing/2014/main" id="{EDF6C932-81F3-445A-B168-31C949531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44175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7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5 h 76"/>
                <a:gd name="T18" fmla="*/ 37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60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7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5"/>
                  </a:cubicBezTo>
                  <a:cubicBezTo>
                    <a:pt x="22" y="7"/>
                    <a:pt x="30" y="3"/>
                    <a:pt x="37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60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4" name="Freeform 126">
              <a:extLst>
                <a:ext uri="{FF2B5EF4-FFF2-40B4-BE49-F238E27FC236}">
                  <a16:creationId xmlns:a16="http://schemas.microsoft.com/office/drawing/2014/main" id="{E43DD4D0-05E8-480D-A550-BF1D24438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250" y="184150"/>
              <a:ext cx="342900" cy="192088"/>
            </a:xfrm>
            <a:custGeom>
              <a:avLst/>
              <a:gdLst>
                <a:gd name="T0" fmla="*/ 13 w 130"/>
                <a:gd name="T1" fmla="*/ 16 h 73"/>
                <a:gd name="T2" fmla="*/ 13 w 130"/>
                <a:gd name="T3" fmla="*/ 61 h 73"/>
                <a:gd name="T4" fmla="*/ 0 w 130"/>
                <a:gd name="T5" fmla="*/ 68 h 73"/>
                <a:gd name="T6" fmla="*/ 0 w 130"/>
                <a:gd name="T7" fmla="*/ 73 h 73"/>
                <a:gd name="T8" fmla="*/ 19 w 130"/>
                <a:gd name="T9" fmla="*/ 73 h 73"/>
                <a:gd name="T10" fmla="*/ 38 w 130"/>
                <a:gd name="T11" fmla="*/ 73 h 73"/>
                <a:gd name="T12" fmla="*/ 38 w 130"/>
                <a:gd name="T13" fmla="*/ 68 h 73"/>
                <a:gd name="T14" fmla="*/ 25 w 130"/>
                <a:gd name="T15" fmla="*/ 61 h 73"/>
                <a:gd name="T16" fmla="*/ 25 w 130"/>
                <a:gd name="T17" fmla="*/ 30 h 73"/>
                <a:gd name="T18" fmla="*/ 47 w 130"/>
                <a:gd name="T19" fmla="*/ 3 h 73"/>
                <a:gd name="T20" fmla="*/ 59 w 130"/>
                <a:gd name="T21" fmla="*/ 22 h 73"/>
                <a:gd name="T22" fmla="*/ 59 w 130"/>
                <a:gd name="T23" fmla="*/ 61 h 73"/>
                <a:gd name="T24" fmla="*/ 46 w 130"/>
                <a:gd name="T25" fmla="*/ 68 h 73"/>
                <a:gd name="T26" fmla="*/ 46 w 130"/>
                <a:gd name="T27" fmla="*/ 73 h 73"/>
                <a:gd name="T28" fmla="*/ 65 w 130"/>
                <a:gd name="T29" fmla="*/ 73 h 73"/>
                <a:gd name="T30" fmla="*/ 84 w 130"/>
                <a:gd name="T31" fmla="*/ 73 h 73"/>
                <a:gd name="T32" fmla="*/ 84 w 130"/>
                <a:gd name="T33" fmla="*/ 68 h 73"/>
                <a:gd name="T34" fmla="*/ 71 w 130"/>
                <a:gd name="T35" fmla="*/ 61 h 73"/>
                <a:gd name="T36" fmla="*/ 71 w 130"/>
                <a:gd name="T37" fmla="*/ 30 h 73"/>
                <a:gd name="T38" fmla="*/ 93 w 130"/>
                <a:gd name="T39" fmla="*/ 3 h 73"/>
                <a:gd name="T40" fmla="*/ 106 w 130"/>
                <a:gd name="T41" fmla="*/ 22 h 73"/>
                <a:gd name="T42" fmla="*/ 106 w 130"/>
                <a:gd name="T43" fmla="*/ 61 h 73"/>
                <a:gd name="T44" fmla="*/ 93 w 130"/>
                <a:gd name="T45" fmla="*/ 68 h 73"/>
                <a:gd name="T46" fmla="*/ 93 w 130"/>
                <a:gd name="T47" fmla="*/ 73 h 73"/>
                <a:gd name="T48" fmla="*/ 111 w 130"/>
                <a:gd name="T49" fmla="*/ 73 h 73"/>
                <a:gd name="T50" fmla="*/ 130 w 130"/>
                <a:gd name="T51" fmla="*/ 73 h 73"/>
                <a:gd name="T52" fmla="*/ 130 w 130"/>
                <a:gd name="T53" fmla="*/ 68 h 73"/>
                <a:gd name="T54" fmla="*/ 117 w 130"/>
                <a:gd name="T55" fmla="*/ 63 h 73"/>
                <a:gd name="T56" fmla="*/ 117 w 130"/>
                <a:gd name="T57" fmla="*/ 31 h 73"/>
                <a:gd name="T58" fmla="*/ 112 w 130"/>
                <a:gd name="T59" fmla="*/ 6 h 73"/>
                <a:gd name="T60" fmla="*/ 94 w 130"/>
                <a:gd name="T61" fmla="*/ 0 h 73"/>
                <a:gd name="T62" fmla="*/ 70 w 130"/>
                <a:gd name="T63" fmla="*/ 16 h 73"/>
                <a:gd name="T64" fmla="*/ 48 w 130"/>
                <a:gd name="T65" fmla="*/ 0 h 73"/>
                <a:gd name="T66" fmla="*/ 24 w 130"/>
                <a:gd name="T67" fmla="*/ 17 h 73"/>
                <a:gd name="T68" fmla="*/ 24 w 130"/>
                <a:gd name="T69" fmla="*/ 0 h 73"/>
                <a:gd name="T70" fmla="*/ 0 w 130"/>
                <a:gd name="T71" fmla="*/ 2 h 73"/>
                <a:gd name="T72" fmla="*/ 0 w 130"/>
                <a:gd name="T73" fmla="*/ 7 h 73"/>
                <a:gd name="T74" fmla="*/ 13 w 130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" h="73">
                  <a:moveTo>
                    <a:pt x="13" y="16"/>
                  </a:move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5" y="73"/>
                    <a:pt x="19" y="73"/>
                  </a:cubicBezTo>
                  <a:cubicBezTo>
                    <a:pt x="23" y="73"/>
                    <a:pt x="32" y="73"/>
                    <a:pt x="38" y="73"/>
                  </a:cubicBezTo>
                  <a:lnTo>
                    <a:pt x="38" y="68"/>
                  </a:lnTo>
                  <a:cubicBezTo>
                    <a:pt x="26" y="68"/>
                    <a:pt x="25" y="68"/>
                    <a:pt x="25" y="61"/>
                  </a:cubicBezTo>
                  <a:lnTo>
                    <a:pt x="25" y="30"/>
                  </a:lnTo>
                  <a:cubicBezTo>
                    <a:pt x="25" y="13"/>
                    <a:pt x="36" y="3"/>
                    <a:pt x="47" y="3"/>
                  </a:cubicBezTo>
                  <a:cubicBezTo>
                    <a:pt x="58" y="3"/>
                    <a:pt x="59" y="12"/>
                    <a:pt x="59" y="22"/>
                  </a:cubicBezTo>
                  <a:lnTo>
                    <a:pt x="59" y="61"/>
                  </a:lnTo>
                  <a:cubicBezTo>
                    <a:pt x="59" y="68"/>
                    <a:pt x="58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1" y="73"/>
                    <a:pt x="65" y="73"/>
                  </a:cubicBezTo>
                  <a:cubicBezTo>
                    <a:pt x="69" y="73"/>
                    <a:pt x="78" y="73"/>
                    <a:pt x="84" y="73"/>
                  </a:cubicBezTo>
                  <a:lnTo>
                    <a:pt x="84" y="68"/>
                  </a:lnTo>
                  <a:cubicBezTo>
                    <a:pt x="73" y="68"/>
                    <a:pt x="71" y="68"/>
                    <a:pt x="71" y="61"/>
                  </a:cubicBezTo>
                  <a:lnTo>
                    <a:pt x="71" y="30"/>
                  </a:lnTo>
                  <a:cubicBezTo>
                    <a:pt x="71" y="13"/>
                    <a:pt x="83" y="3"/>
                    <a:pt x="93" y="3"/>
                  </a:cubicBezTo>
                  <a:cubicBezTo>
                    <a:pt x="104" y="3"/>
                    <a:pt x="106" y="12"/>
                    <a:pt x="106" y="22"/>
                  </a:cubicBezTo>
                  <a:lnTo>
                    <a:pt x="106" y="61"/>
                  </a:lnTo>
                  <a:cubicBezTo>
                    <a:pt x="106" y="68"/>
                    <a:pt x="104" y="68"/>
                    <a:pt x="93" y="68"/>
                  </a:cubicBezTo>
                  <a:lnTo>
                    <a:pt x="93" y="73"/>
                  </a:lnTo>
                  <a:cubicBezTo>
                    <a:pt x="98" y="73"/>
                    <a:pt x="107" y="73"/>
                    <a:pt x="111" y="73"/>
                  </a:cubicBezTo>
                  <a:cubicBezTo>
                    <a:pt x="116" y="73"/>
                    <a:pt x="124" y="73"/>
                    <a:pt x="130" y="73"/>
                  </a:cubicBezTo>
                  <a:lnTo>
                    <a:pt x="130" y="68"/>
                  </a:lnTo>
                  <a:cubicBezTo>
                    <a:pt x="121" y="68"/>
                    <a:pt x="117" y="68"/>
                    <a:pt x="117" y="63"/>
                  </a:cubicBezTo>
                  <a:lnTo>
                    <a:pt x="117" y="31"/>
                  </a:lnTo>
                  <a:cubicBezTo>
                    <a:pt x="117" y="17"/>
                    <a:pt x="117" y="12"/>
                    <a:pt x="112" y="6"/>
                  </a:cubicBezTo>
                  <a:cubicBezTo>
                    <a:pt x="109" y="3"/>
                    <a:pt x="104" y="0"/>
                    <a:pt x="94" y="0"/>
                  </a:cubicBezTo>
                  <a:cubicBezTo>
                    <a:pt x="80" y="0"/>
                    <a:pt x="73" y="10"/>
                    <a:pt x="70" y="16"/>
                  </a:cubicBezTo>
                  <a:cubicBezTo>
                    <a:pt x="68" y="2"/>
                    <a:pt x="56" y="0"/>
                    <a:pt x="48" y="0"/>
                  </a:cubicBezTo>
                  <a:cubicBezTo>
                    <a:pt x="36" y="0"/>
                    <a:pt x="28" y="7"/>
                    <a:pt x="24" y="17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5" name="Freeform 127">
              <a:extLst>
                <a:ext uri="{FF2B5EF4-FFF2-40B4-BE49-F238E27FC236}">
                  <a16:creationId xmlns:a16="http://schemas.microsoft.com/office/drawing/2014/main" id="{EFD5FB2D-206F-4691-8210-4E59F28236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3613" y="184150"/>
              <a:ext cx="215900" cy="276225"/>
            </a:xfrm>
            <a:custGeom>
              <a:avLst/>
              <a:gdLst>
                <a:gd name="T0" fmla="*/ 24 w 82"/>
                <a:gd name="T1" fmla="*/ 11 h 105"/>
                <a:gd name="T2" fmla="*/ 24 w 82"/>
                <a:gd name="T3" fmla="*/ 0 h 105"/>
                <a:gd name="T4" fmla="*/ 0 w 82"/>
                <a:gd name="T5" fmla="*/ 2 h 105"/>
                <a:gd name="T6" fmla="*/ 0 w 82"/>
                <a:gd name="T7" fmla="*/ 7 h 105"/>
                <a:gd name="T8" fmla="*/ 13 w 82"/>
                <a:gd name="T9" fmla="*/ 15 h 105"/>
                <a:gd name="T10" fmla="*/ 13 w 82"/>
                <a:gd name="T11" fmla="*/ 93 h 105"/>
                <a:gd name="T12" fmla="*/ 0 w 82"/>
                <a:gd name="T13" fmla="*/ 100 h 105"/>
                <a:gd name="T14" fmla="*/ 0 w 82"/>
                <a:gd name="T15" fmla="*/ 105 h 105"/>
                <a:gd name="T16" fmla="*/ 19 w 82"/>
                <a:gd name="T17" fmla="*/ 105 h 105"/>
                <a:gd name="T18" fmla="*/ 38 w 82"/>
                <a:gd name="T19" fmla="*/ 105 h 105"/>
                <a:gd name="T20" fmla="*/ 38 w 82"/>
                <a:gd name="T21" fmla="*/ 100 h 105"/>
                <a:gd name="T22" fmla="*/ 25 w 82"/>
                <a:gd name="T23" fmla="*/ 93 h 105"/>
                <a:gd name="T24" fmla="*/ 25 w 82"/>
                <a:gd name="T25" fmla="*/ 65 h 105"/>
                <a:gd name="T26" fmla="*/ 25 w 82"/>
                <a:gd name="T27" fmla="*/ 63 h 105"/>
                <a:gd name="T28" fmla="*/ 45 w 82"/>
                <a:gd name="T29" fmla="*/ 75 h 105"/>
                <a:gd name="T30" fmla="*/ 82 w 82"/>
                <a:gd name="T31" fmla="*/ 37 h 105"/>
                <a:gd name="T32" fmla="*/ 48 w 82"/>
                <a:gd name="T33" fmla="*/ 0 h 105"/>
                <a:gd name="T34" fmla="*/ 24 w 82"/>
                <a:gd name="T35" fmla="*/ 11 h 105"/>
                <a:gd name="T36" fmla="*/ 25 w 82"/>
                <a:gd name="T37" fmla="*/ 54 h 105"/>
                <a:gd name="T38" fmla="*/ 25 w 82"/>
                <a:gd name="T39" fmla="*/ 17 h 105"/>
                <a:gd name="T40" fmla="*/ 46 w 82"/>
                <a:gd name="T41" fmla="*/ 4 h 105"/>
                <a:gd name="T42" fmla="*/ 69 w 82"/>
                <a:gd name="T43" fmla="*/ 37 h 105"/>
                <a:gd name="T44" fmla="*/ 45 w 82"/>
                <a:gd name="T45" fmla="*/ 71 h 105"/>
                <a:gd name="T46" fmla="*/ 27 w 82"/>
                <a:gd name="T47" fmla="*/ 61 h 105"/>
                <a:gd name="T48" fmla="*/ 25 w 82"/>
                <a:gd name="T49" fmla="*/ 5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5">
                  <a:moveTo>
                    <a:pt x="24" y="11"/>
                  </a:move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5"/>
                  </a:cubicBezTo>
                  <a:lnTo>
                    <a:pt x="13" y="93"/>
                  </a:lnTo>
                  <a:cubicBezTo>
                    <a:pt x="13" y="100"/>
                    <a:pt x="12" y="100"/>
                    <a:pt x="0" y="100"/>
                  </a:cubicBezTo>
                  <a:lnTo>
                    <a:pt x="0" y="105"/>
                  </a:lnTo>
                  <a:cubicBezTo>
                    <a:pt x="6" y="105"/>
                    <a:pt x="15" y="105"/>
                    <a:pt x="19" y="105"/>
                  </a:cubicBezTo>
                  <a:cubicBezTo>
                    <a:pt x="24" y="105"/>
                    <a:pt x="32" y="105"/>
                    <a:pt x="38" y="105"/>
                  </a:cubicBezTo>
                  <a:lnTo>
                    <a:pt x="38" y="100"/>
                  </a:lnTo>
                  <a:cubicBezTo>
                    <a:pt x="27" y="100"/>
                    <a:pt x="25" y="100"/>
                    <a:pt x="25" y="93"/>
                  </a:cubicBezTo>
                  <a:lnTo>
                    <a:pt x="25" y="65"/>
                  </a:lnTo>
                  <a:lnTo>
                    <a:pt x="25" y="63"/>
                  </a:lnTo>
                  <a:cubicBezTo>
                    <a:pt x="26" y="66"/>
                    <a:pt x="33" y="75"/>
                    <a:pt x="45" y="75"/>
                  </a:cubicBezTo>
                  <a:cubicBezTo>
                    <a:pt x="65" y="75"/>
                    <a:pt x="82" y="59"/>
                    <a:pt x="82" y="37"/>
                  </a:cubicBezTo>
                  <a:cubicBezTo>
                    <a:pt x="82" y="16"/>
                    <a:pt x="66" y="0"/>
                    <a:pt x="48" y="0"/>
                  </a:cubicBezTo>
                  <a:cubicBezTo>
                    <a:pt x="35" y="0"/>
                    <a:pt x="28" y="7"/>
                    <a:pt x="24" y="11"/>
                  </a:cubicBezTo>
                  <a:close/>
                  <a:moveTo>
                    <a:pt x="25" y="54"/>
                  </a:moveTo>
                  <a:lnTo>
                    <a:pt x="25" y="17"/>
                  </a:lnTo>
                  <a:cubicBezTo>
                    <a:pt x="30" y="9"/>
                    <a:pt x="38" y="4"/>
                    <a:pt x="46" y="4"/>
                  </a:cubicBezTo>
                  <a:cubicBezTo>
                    <a:pt x="58" y="4"/>
                    <a:pt x="69" y="19"/>
                    <a:pt x="69" y="37"/>
                  </a:cubicBezTo>
                  <a:cubicBezTo>
                    <a:pt x="69" y="57"/>
                    <a:pt x="57" y="71"/>
                    <a:pt x="45" y="71"/>
                  </a:cubicBezTo>
                  <a:cubicBezTo>
                    <a:pt x="38" y="71"/>
                    <a:pt x="32" y="68"/>
                    <a:pt x="27" y="61"/>
                  </a:cubicBezTo>
                  <a:cubicBezTo>
                    <a:pt x="25" y="58"/>
                    <a:pt x="25" y="58"/>
                    <a:pt x="25" y="54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6" name="Freeform 128">
              <a:extLst>
                <a:ext uri="{FF2B5EF4-FFF2-40B4-BE49-F238E27FC236}">
                  <a16:creationId xmlns:a16="http://schemas.microsoft.com/office/drawing/2014/main" id="{BEF291D4-CCB7-40CB-A5C3-91F68018D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8088" y="73025"/>
              <a:ext cx="98425" cy="303213"/>
            </a:xfrm>
            <a:custGeom>
              <a:avLst/>
              <a:gdLst>
                <a:gd name="T0" fmla="*/ 24 w 37"/>
                <a:gd name="T1" fmla="*/ 0 h 115"/>
                <a:gd name="T2" fmla="*/ 0 w 37"/>
                <a:gd name="T3" fmla="*/ 2 h 115"/>
                <a:gd name="T4" fmla="*/ 0 w 37"/>
                <a:gd name="T5" fmla="*/ 7 h 115"/>
                <a:gd name="T6" fmla="*/ 13 w 37"/>
                <a:gd name="T7" fmla="*/ 16 h 115"/>
                <a:gd name="T8" fmla="*/ 13 w 37"/>
                <a:gd name="T9" fmla="*/ 103 h 115"/>
                <a:gd name="T10" fmla="*/ 0 w 37"/>
                <a:gd name="T11" fmla="*/ 110 h 115"/>
                <a:gd name="T12" fmla="*/ 0 w 37"/>
                <a:gd name="T13" fmla="*/ 115 h 115"/>
                <a:gd name="T14" fmla="*/ 19 w 37"/>
                <a:gd name="T15" fmla="*/ 115 h 115"/>
                <a:gd name="T16" fmla="*/ 37 w 37"/>
                <a:gd name="T17" fmla="*/ 115 h 115"/>
                <a:gd name="T18" fmla="*/ 37 w 37"/>
                <a:gd name="T19" fmla="*/ 110 h 115"/>
                <a:gd name="T20" fmla="*/ 24 w 37"/>
                <a:gd name="T21" fmla="*/ 103 h 115"/>
                <a:gd name="T22" fmla="*/ 24 w 37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15">
                  <a:moveTo>
                    <a:pt x="24" y="0"/>
                  </a:move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lnTo>
                    <a:pt x="13" y="103"/>
                  </a:lnTo>
                  <a:cubicBezTo>
                    <a:pt x="13" y="110"/>
                    <a:pt x="11" y="110"/>
                    <a:pt x="0" y="110"/>
                  </a:cubicBezTo>
                  <a:lnTo>
                    <a:pt x="0" y="115"/>
                  </a:lnTo>
                  <a:cubicBezTo>
                    <a:pt x="6" y="115"/>
                    <a:pt x="14" y="115"/>
                    <a:pt x="19" y="115"/>
                  </a:cubicBezTo>
                  <a:cubicBezTo>
                    <a:pt x="23" y="115"/>
                    <a:pt x="31" y="115"/>
                    <a:pt x="37" y="115"/>
                  </a:cubicBezTo>
                  <a:lnTo>
                    <a:pt x="37" y="110"/>
                  </a:lnTo>
                  <a:cubicBezTo>
                    <a:pt x="26" y="110"/>
                    <a:pt x="24" y="110"/>
                    <a:pt x="24" y="103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7" name="Freeform 129">
              <a:extLst>
                <a:ext uri="{FF2B5EF4-FFF2-40B4-BE49-F238E27FC236}">
                  <a16:creationId xmlns:a16="http://schemas.microsoft.com/office/drawing/2014/main" id="{E929DED4-4F59-4C55-86B5-46CA1957C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87150" y="182563"/>
              <a:ext cx="171450" cy="200025"/>
            </a:xfrm>
            <a:custGeom>
              <a:avLst/>
              <a:gdLst>
                <a:gd name="T0" fmla="*/ 14 w 65"/>
                <a:gd name="T1" fmla="*/ 32 h 76"/>
                <a:gd name="T2" fmla="*/ 35 w 65"/>
                <a:gd name="T3" fmla="*/ 3 h 76"/>
                <a:gd name="T4" fmla="*/ 54 w 65"/>
                <a:gd name="T5" fmla="*/ 32 h 76"/>
                <a:gd name="T6" fmla="*/ 14 w 65"/>
                <a:gd name="T7" fmla="*/ 32 h 76"/>
                <a:gd name="T8" fmla="*/ 14 w 65"/>
                <a:gd name="T9" fmla="*/ 36 h 76"/>
                <a:gd name="T10" fmla="*/ 60 w 65"/>
                <a:gd name="T11" fmla="*/ 36 h 76"/>
                <a:gd name="T12" fmla="*/ 65 w 65"/>
                <a:gd name="T13" fmla="*/ 32 h 76"/>
                <a:gd name="T14" fmla="*/ 35 w 65"/>
                <a:gd name="T15" fmla="*/ 0 h 76"/>
                <a:gd name="T16" fmla="*/ 0 w 65"/>
                <a:gd name="T17" fmla="*/ 38 h 76"/>
                <a:gd name="T18" fmla="*/ 37 w 65"/>
                <a:gd name="T19" fmla="*/ 76 h 76"/>
                <a:gd name="T20" fmla="*/ 65 w 65"/>
                <a:gd name="T21" fmla="*/ 54 h 76"/>
                <a:gd name="T22" fmla="*/ 62 w 65"/>
                <a:gd name="T23" fmla="*/ 52 h 76"/>
                <a:gd name="T24" fmla="*/ 60 w 65"/>
                <a:gd name="T25" fmla="*/ 55 h 76"/>
                <a:gd name="T26" fmla="*/ 38 w 65"/>
                <a:gd name="T27" fmla="*/ 72 h 76"/>
                <a:gd name="T28" fmla="*/ 19 w 65"/>
                <a:gd name="T29" fmla="*/ 61 h 76"/>
                <a:gd name="T30" fmla="*/ 14 w 65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6">
                  <a:moveTo>
                    <a:pt x="14" y="32"/>
                  </a:moveTo>
                  <a:cubicBezTo>
                    <a:pt x="15" y="8"/>
                    <a:pt x="29" y="3"/>
                    <a:pt x="35" y="3"/>
                  </a:cubicBezTo>
                  <a:cubicBezTo>
                    <a:pt x="52" y="3"/>
                    <a:pt x="54" y="26"/>
                    <a:pt x="54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5" y="36"/>
                    <a:pt x="65" y="32"/>
                  </a:cubicBezTo>
                  <a:cubicBezTo>
                    <a:pt x="65" y="16"/>
                    <a:pt x="56" y="0"/>
                    <a:pt x="35" y="0"/>
                  </a:cubicBezTo>
                  <a:cubicBezTo>
                    <a:pt x="16" y="0"/>
                    <a:pt x="0" y="17"/>
                    <a:pt x="0" y="38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65" y="58"/>
                    <a:pt x="65" y="54"/>
                  </a:cubicBezTo>
                  <a:cubicBezTo>
                    <a:pt x="65" y="53"/>
                    <a:pt x="63" y="52"/>
                    <a:pt x="62" y="52"/>
                  </a:cubicBezTo>
                  <a:cubicBezTo>
                    <a:pt x="61" y="52"/>
                    <a:pt x="61" y="53"/>
                    <a:pt x="60" y="55"/>
                  </a:cubicBezTo>
                  <a:cubicBezTo>
                    <a:pt x="54" y="72"/>
                    <a:pt x="39" y="72"/>
                    <a:pt x="38" y="72"/>
                  </a:cubicBezTo>
                  <a:cubicBezTo>
                    <a:pt x="30" y="72"/>
                    <a:pt x="23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8" name="Freeform 130">
              <a:extLst>
                <a:ext uri="{FF2B5EF4-FFF2-40B4-BE49-F238E27FC236}">
                  <a16:creationId xmlns:a16="http://schemas.microsoft.com/office/drawing/2014/main" id="{9E0D3866-8620-4C4C-95B4-684CAE63D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4475" y="190500"/>
              <a:ext cx="220663" cy="185738"/>
            </a:xfrm>
            <a:custGeom>
              <a:avLst/>
              <a:gdLst>
                <a:gd name="T0" fmla="*/ 46 w 84"/>
                <a:gd name="T1" fmla="*/ 32 h 71"/>
                <a:gd name="T2" fmla="*/ 61 w 84"/>
                <a:gd name="T3" fmla="*/ 13 h 71"/>
                <a:gd name="T4" fmla="*/ 81 w 84"/>
                <a:gd name="T5" fmla="*/ 5 h 71"/>
                <a:gd name="T6" fmla="*/ 81 w 84"/>
                <a:gd name="T7" fmla="*/ 0 h 71"/>
                <a:gd name="T8" fmla="*/ 67 w 84"/>
                <a:gd name="T9" fmla="*/ 0 h 71"/>
                <a:gd name="T10" fmla="*/ 51 w 84"/>
                <a:gd name="T11" fmla="*/ 0 h 71"/>
                <a:gd name="T12" fmla="*/ 51 w 84"/>
                <a:gd name="T13" fmla="*/ 5 h 71"/>
                <a:gd name="T14" fmla="*/ 56 w 84"/>
                <a:gd name="T15" fmla="*/ 10 h 71"/>
                <a:gd name="T16" fmla="*/ 54 w 84"/>
                <a:gd name="T17" fmla="*/ 16 h 71"/>
                <a:gd name="T18" fmla="*/ 43 w 84"/>
                <a:gd name="T19" fmla="*/ 29 h 71"/>
                <a:gd name="T20" fmla="*/ 30 w 84"/>
                <a:gd name="T21" fmla="*/ 12 h 71"/>
                <a:gd name="T22" fmla="*/ 29 w 84"/>
                <a:gd name="T23" fmla="*/ 9 h 71"/>
                <a:gd name="T24" fmla="*/ 35 w 84"/>
                <a:gd name="T25" fmla="*/ 5 h 71"/>
                <a:gd name="T26" fmla="*/ 35 w 84"/>
                <a:gd name="T27" fmla="*/ 0 h 71"/>
                <a:gd name="T28" fmla="*/ 17 w 84"/>
                <a:gd name="T29" fmla="*/ 0 h 71"/>
                <a:gd name="T30" fmla="*/ 1 w 84"/>
                <a:gd name="T31" fmla="*/ 0 h 71"/>
                <a:gd name="T32" fmla="*/ 1 w 84"/>
                <a:gd name="T33" fmla="*/ 5 h 71"/>
                <a:gd name="T34" fmla="*/ 21 w 84"/>
                <a:gd name="T35" fmla="*/ 15 h 71"/>
                <a:gd name="T36" fmla="*/ 37 w 84"/>
                <a:gd name="T37" fmla="*/ 36 h 71"/>
                <a:gd name="T38" fmla="*/ 21 w 84"/>
                <a:gd name="T39" fmla="*/ 56 h 71"/>
                <a:gd name="T40" fmla="*/ 0 w 84"/>
                <a:gd name="T41" fmla="*/ 66 h 71"/>
                <a:gd name="T42" fmla="*/ 0 w 84"/>
                <a:gd name="T43" fmla="*/ 71 h 71"/>
                <a:gd name="T44" fmla="*/ 14 w 84"/>
                <a:gd name="T45" fmla="*/ 71 h 71"/>
                <a:gd name="T46" fmla="*/ 30 w 84"/>
                <a:gd name="T47" fmla="*/ 71 h 71"/>
                <a:gd name="T48" fmla="*/ 30 w 84"/>
                <a:gd name="T49" fmla="*/ 66 h 71"/>
                <a:gd name="T50" fmla="*/ 25 w 84"/>
                <a:gd name="T51" fmla="*/ 61 h 71"/>
                <a:gd name="T52" fmla="*/ 40 w 84"/>
                <a:gd name="T53" fmla="*/ 40 h 71"/>
                <a:gd name="T54" fmla="*/ 52 w 84"/>
                <a:gd name="T55" fmla="*/ 56 h 71"/>
                <a:gd name="T56" fmla="*/ 56 w 84"/>
                <a:gd name="T57" fmla="*/ 62 h 71"/>
                <a:gd name="T58" fmla="*/ 50 w 84"/>
                <a:gd name="T59" fmla="*/ 66 h 71"/>
                <a:gd name="T60" fmla="*/ 50 w 84"/>
                <a:gd name="T61" fmla="*/ 71 h 71"/>
                <a:gd name="T62" fmla="*/ 68 w 84"/>
                <a:gd name="T63" fmla="*/ 71 h 71"/>
                <a:gd name="T64" fmla="*/ 84 w 84"/>
                <a:gd name="T65" fmla="*/ 71 h 71"/>
                <a:gd name="T66" fmla="*/ 84 w 84"/>
                <a:gd name="T67" fmla="*/ 66 h 71"/>
                <a:gd name="T68" fmla="*/ 68 w 84"/>
                <a:gd name="T69" fmla="*/ 61 h 71"/>
                <a:gd name="T70" fmla="*/ 46 w 84"/>
                <a:gd name="T71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4" h="71">
                  <a:moveTo>
                    <a:pt x="46" y="32"/>
                  </a:moveTo>
                  <a:cubicBezTo>
                    <a:pt x="51" y="26"/>
                    <a:pt x="57" y="18"/>
                    <a:pt x="61" y="13"/>
                  </a:cubicBezTo>
                  <a:cubicBezTo>
                    <a:pt x="66" y="7"/>
                    <a:pt x="73" y="5"/>
                    <a:pt x="81" y="5"/>
                  </a:cubicBezTo>
                  <a:lnTo>
                    <a:pt x="81" y="0"/>
                  </a:lnTo>
                  <a:cubicBezTo>
                    <a:pt x="77" y="0"/>
                    <a:pt x="72" y="0"/>
                    <a:pt x="67" y="0"/>
                  </a:cubicBezTo>
                  <a:cubicBezTo>
                    <a:pt x="62" y="0"/>
                    <a:pt x="53" y="0"/>
                    <a:pt x="51" y="0"/>
                  </a:cubicBezTo>
                  <a:lnTo>
                    <a:pt x="51" y="5"/>
                  </a:lnTo>
                  <a:cubicBezTo>
                    <a:pt x="55" y="5"/>
                    <a:pt x="56" y="7"/>
                    <a:pt x="56" y="10"/>
                  </a:cubicBezTo>
                  <a:cubicBezTo>
                    <a:pt x="56" y="13"/>
                    <a:pt x="54" y="15"/>
                    <a:pt x="54" y="16"/>
                  </a:cubicBezTo>
                  <a:lnTo>
                    <a:pt x="43" y="29"/>
                  </a:lnTo>
                  <a:lnTo>
                    <a:pt x="30" y="12"/>
                  </a:lnTo>
                  <a:cubicBezTo>
                    <a:pt x="29" y="10"/>
                    <a:pt x="29" y="10"/>
                    <a:pt x="29" y="9"/>
                  </a:cubicBezTo>
                  <a:cubicBezTo>
                    <a:pt x="29" y="6"/>
                    <a:pt x="31" y="5"/>
                    <a:pt x="35" y="5"/>
                  </a:cubicBezTo>
                  <a:lnTo>
                    <a:pt x="35" y="0"/>
                  </a:lnTo>
                  <a:cubicBezTo>
                    <a:pt x="30" y="0"/>
                    <a:pt x="19" y="0"/>
                    <a:pt x="17" y="0"/>
                  </a:cubicBezTo>
                  <a:cubicBezTo>
                    <a:pt x="13" y="0"/>
                    <a:pt x="5" y="0"/>
                    <a:pt x="1" y="0"/>
                  </a:cubicBezTo>
                  <a:lnTo>
                    <a:pt x="1" y="5"/>
                  </a:lnTo>
                  <a:cubicBezTo>
                    <a:pt x="13" y="5"/>
                    <a:pt x="13" y="5"/>
                    <a:pt x="21" y="15"/>
                  </a:cubicBezTo>
                  <a:lnTo>
                    <a:pt x="37" y="36"/>
                  </a:lnTo>
                  <a:lnTo>
                    <a:pt x="21" y="56"/>
                  </a:lnTo>
                  <a:cubicBezTo>
                    <a:pt x="13" y="66"/>
                    <a:pt x="4" y="66"/>
                    <a:pt x="0" y="66"/>
                  </a:cubicBezTo>
                  <a:lnTo>
                    <a:pt x="0" y="71"/>
                  </a:lnTo>
                  <a:cubicBezTo>
                    <a:pt x="4" y="71"/>
                    <a:pt x="10" y="71"/>
                    <a:pt x="14" y="71"/>
                  </a:cubicBezTo>
                  <a:cubicBezTo>
                    <a:pt x="19" y="71"/>
                    <a:pt x="26" y="71"/>
                    <a:pt x="30" y="71"/>
                  </a:cubicBezTo>
                  <a:lnTo>
                    <a:pt x="30" y="66"/>
                  </a:lnTo>
                  <a:cubicBezTo>
                    <a:pt x="26" y="66"/>
                    <a:pt x="25" y="63"/>
                    <a:pt x="25" y="61"/>
                  </a:cubicBezTo>
                  <a:cubicBezTo>
                    <a:pt x="25" y="57"/>
                    <a:pt x="30" y="52"/>
                    <a:pt x="40" y="40"/>
                  </a:cubicBezTo>
                  <a:lnTo>
                    <a:pt x="52" y="56"/>
                  </a:lnTo>
                  <a:cubicBezTo>
                    <a:pt x="54" y="58"/>
                    <a:pt x="56" y="61"/>
                    <a:pt x="56" y="62"/>
                  </a:cubicBezTo>
                  <a:cubicBezTo>
                    <a:pt x="56" y="63"/>
                    <a:pt x="54" y="66"/>
                    <a:pt x="50" y="66"/>
                  </a:cubicBezTo>
                  <a:lnTo>
                    <a:pt x="50" y="71"/>
                  </a:lnTo>
                  <a:cubicBezTo>
                    <a:pt x="55" y="71"/>
                    <a:pt x="64" y="71"/>
                    <a:pt x="68" y="71"/>
                  </a:cubicBezTo>
                  <a:cubicBezTo>
                    <a:pt x="72" y="71"/>
                    <a:pt x="79" y="71"/>
                    <a:pt x="84" y="71"/>
                  </a:cubicBezTo>
                  <a:lnTo>
                    <a:pt x="84" y="66"/>
                  </a:lnTo>
                  <a:cubicBezTo>
                    <a:pt x="75" y="66"/>
                    <a:pt x="72" y="66"/>
                    <a:pt x="68" y="61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9" name="Freeform 131">
              <a:extLst>
                <a:ext uri="{FF2B5EF4-FFF2-40B4-BE49-F238E27FC236}">
                  <a16:creationId xmlns:a16="http://schemas.microsoft.com/office/drawing/2014/main" id="{0152EA40-0161-4D47-B5E3-19E123331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3713" y="50800"/>
              <a:ext cx="101600" cy="436563"/>
            </a:xfrm>
            <a:custGeom>
              <a:avLst/>
              <a:gdLst>
                <a:gd name="T0" fmla="*/ 38 w 38"/>
                <a:gd name="T1" fmla="*/ 83 h 166"/>
                <a:gd name="T2" fmla="*/ 28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8" y="31"/>
                  </a:cubicBezTo>
                  <a:cubicBezTo>
                    <a:pt x="18" y="1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0" name="Freeform 132">
              <a:extLst>
                <a:ext uri="{FF2B5EF4-FFF2-40B4-BE49-F238E27FC236}">
                  <a16:creationId xmlns:a16="http://schemas.microsoft.com/office/drawing/2014/main" id="{9A2FDB34-041B-4A6F-BF00-D8265BDD4F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871538"/>
              <a:ext cx="290513" cy="103188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4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3 h 39"/>
                <a:gd name="T20" fmla="*/ 6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1" name="Freeform 133">
              <a:extLst>
                <a:ext uri="{FF2B5EF4-FFF2-40B4-BE49-F238E27FC236}">
                  <a16:creationId xmlns:a16="http://schemas.microsoft.com/office/drawing/2014/main" id="{79D58748-9224-4943-BCF0-BC45AAC022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8475" y="738188"/>
              <a:ext cx="195263" cy="295275"/>
            </a:xfrm>
            <a:custGeom>
              <a:avLst/>
              <a:gdLst>
                <a:gd name="T0" fmla="*/ 44 w 74"/>
                <a:gd name="T1" fmla="*/ 85 h 112"/>
                <a:gd name="T2" fmla="*/ 44 w 74"/>
                <a:gd name="T3" fmla="*/ 99 h 112"/>
                <a:gd name="T4" fmla="*/ 32 w 74"/>
                <a:gd name="T5" fmla="*/ 107 h 112"/>
                <a:gd name="T6" fmla="*/ 28 w 74"/>
                <a:gd name="T7" fmla="*/ 107 h 112"/>
                <a:gd name="T8" fmla="*/ 28 w 74"/>
                <a:gd name="T9" fmla="*/ 112 h 112"/>
                <a:gd name="T10" fmla="*/ 50 w 74"/>
                <a:gd name="T11" fmla="*/ 112 h 112"/>
                <a:gd name="T12" fmla="*/ 73 w 74"/>
                <a:gd name="T13" fmla="*/ 112 h 112"/>
                <a:gd name="T14" fmla="*/ 73 w 74"/>
                <a:gd name="T15" fmla="*/ 107 h 112"/>
                <a:gd name="T16" fmla="*/ 70 w 74"/>
                <a:gd name="T17" fmla="*/ 107 h 112"/>
                <a:gd name="T18" fmla="*/ 57 w 74"/>
                <a:gd name="T19" fmla="*/ 99 h 112"/>
                <a:gd name="T20" fmla="*/ 57 w 74"/>
                <a:gd name="T21" fmla="*/ 85 h 112"/>
                <a:gd name="T22" fmla="*/ 74 w 74"/>
                <a:gd name="T23" fmla="*/ 85 h 112"/>
                <a:gd name="T24" fmla="*/ 74 w 74"/>
                <a:gd name="T25" fmla="*/ 80 h 112"/>
                <a:gd name="T26" fmla="*/ 57 w 74"/>
                <a:gd name="T27" fmla="*/ 80 h 112"/>
                <a:gd name="T28" fmla="*/ 57 w 74"/>
                <a:gd name="T29" fmla="*/ 4 h 112"/>
                <a:gd name="T30" fmla="*/ 54 w 74"/>
                <a:gd name="T31" fmla="*/ 0 h 112"/>
                <a:gd name="T32" fmla="*/ 51 w 74"/>
                <a:gd name="T33" fmla="*/ 2 h 112"/>
                <a:gd name="T34" fmla="*/ 0 w 74"/>
                <a:gd name="T35" fmla="*/ 80 h 112"/>
                <a:gd name="T36" fmla="*/ 0 w 74"/>
                <a:gd name="T37" fmla="*/ 85 h 112"/>
                <a:gd name="T38" fmla="*/ 44 w 74"/>
                <a:gd name="T39" fmla="*/ 85 h 112"/>
                <a:gd name="T40" fmla="*/ 45 w 74"/>
                <a:gd name="T41" fmla="*/ 80 h 112"/>
                <a:gd name="T42" fmla="*/ 5 w 74"/>
                <a:gd name="T43" fmla="*/ 80 h 112"/>
                <a:gd name="T44" fmla="*/ 45 w 74"/>
                <a:gd name="T45" fmla="*/ 18 h 112"/>
                <a:gd name="T46" fmla="*/ 45 w 74"/>
                <a:gd name="T47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112">
                  <a:moveTo>
                    <a:pt x="44" y="85"/>
                  </a:moveTo>
                  <a:lnTo>
                    <a:pt x="44" y="99"/>
                  </a:lnTo>
                  <a:cubicBezTo>
                    <a:pt x="44" y="105"/>
                    <a:pt x="44" y="107"/>
                    <a:pt x="32" y="107"/>
                  </a:cubicBezTo>
                  <a:lnTo>
                    <a:pt x="28" y="107"/>
                  </a:lnTo>
                  <a:lnTo>
                    <a:pt x="28" y="112"/>
                  </a:lnTo>
                  <a:cubicBezTo>
                    <a:pt x="35" y="112"/>
                    <a:pt x="44" y="112"/>
                    <a:pt x="50" y="112"/>
                  </a:cubicBezTo>
                  <a:cubicBezTo>
                    <a:pt x="57" y="112"/>
                    <a:pt x="66" y="112"/>
                    <a:pt x="73" y="112"/>
                  </a:cubicBezTo>
                  <a:lnTo>
                    <a:pt x="73" y="107"/>
                  </a:lnTo>
                  <a:lnTo>
                    <a:pt x="70" y="107"/>
                  </a:lnTo>
                  <a:cubicBezTo>
                    <a:pt x="57" y="107"/>
                    <a:pt x="57" y="105"/>
                    <a:pt x="57" y="99"/>
                  </a:cubicBezTo>
                  <a:lnTo>
                    <a:pt x="57" y="85"/>
                  </a:lnTo>
                  <a:lnTo>
                    <a:pt x="74" y="85"/>
                  </a:lnTo>
                  <a:lnTo>
                    <a:pt x="74" y="80"/>
                  </a:lnTo>
                  <a:lnTo>
                    <a:pt x="57" y="80"/>
                  </a:lnTo>
                  <a:lnTo>
                    <a:pt x="57" y="4"/>
                  </a:lnTo>
                  <a:cubicBezTo>
                    <a:pt x="57" y="1"/>
                    <a:pt x="57" y="0"/>
                    <a:pt x="54" y="0"/>
                  </a:cubicBezTo>
                  <a:cubicBezTo>
                    <a:pt x="53" y="0"/>
                    <a:pt x="52" y="0"/>
                    <a:pt x="51" y="2"/>
                  </a:cubicBezTo>
                  <a:lnTo>
                    <a:pt x="0" y="80"/>
                  </a:lnTo>
                  <a:lnTo>
                    <a:pt x="0" y="85"/>
                  </a:lnTo>
                  <a:lnTo>
                    <a:pt x="44" y="85"/>
                  </a:lnTo>
                  <a:close/>
                  <a:moveTo>
                    <a:pt x="45" y="80"/>
                  </a:moveTo>
                  <a:lnTo>
                    <a:pt x="5" y="80"/>
                  </a:lnTo>
                  <a:lnTo>
                    <a:pt x="45" y="18"/>
                  </a:lnTo>
                  <a:lnTo>
                    <a:pt x="45" y="8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2" name="Freeform 134">
              <a:extLst>
                <a:ext uri="{FF2B5EF4-FFF2-40B4-BE49-F238E27FC236}">
                  <a16:creationId xmlns:a16="http://schemas.microsoft.com/office/drawing/2014/main" id="{8A56C973-42DF-4B6A-AB47-FEAA0FB19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300" y="723900"/>
              <a:ext cx="293688" cy="319088"/>
            </a:xfrm>
            <a:custGeom>
              <a:avLst/>
              <a:gdLst>
                <a:gd name="T0" fmla="*/ 89 w 112"/>
                <a:gd name="T1" fmla="*/ 107 h 121"/>
                <a:gd name="T2" fmla="*/ 100 w 112"/>
                <a:gd name="T3" fmla="*/ 117 h 121"/>
                <a:gd name="T4" fmla="*/ 101 w 112"/>
                <a:gd name="T5" fmla="*/ 113 h 121"/>
                <a:gd name="T6" fmla="*/ 101 w 112"/>
                <a:gd name="T7" fmla="*/ 84 h 121"/>
                <a:gd name="T8" fmla="*/ 112 w 112"/>
                <a:gd name="T9" fmla="*/ 77 h 121"/>
                <a:gd name="T10" fmla="*/ 112 w 112"/>
                <a:gd name="T11" fmla="*/ 72 h 121"/>
                <a:gd name="T12" fmla="*/ 92 w 112"/>
                <a:gd name="T13" fmla="*/ 72 h 121"/>
                <a:gd name="T14" fmla="*/ 65 w 112"/>
                <a:gd name="T15" fmla="*/ 72 h 121"/>
                <a:gd name="T16" fmla="*/ 65 w 112"/>
                <a:gd name="T17" fmla="*/ 77 h 121"/>
                <a:gd name="T18" fmla="*/ 71 w 112"/>
                <a:gd name="T19" fmla="*/ 77 h 121"/>
                <a:gd name="T20" fmla="*/ 86 w 112"/>
                <a:gd name="T21" fmla="*/ 85 h 121"/>
                <a:gd name="T22" fmla="*/ 86 w 112"/>
                <a:gd name="T23" fmla="*/ 96 h 121"/>
                <a:gd name="T24" fmla="*/ 61 w 112"/>
                <a:gd name="T25" fmla="*/ 116 h 121"/>
                <a:gd name="T26" fmla="*/ 17 w 112"/>
                <a:gd name="T27" fmla="*/ 60 h 121"/>
                <a:gd name="T28" fmla="*/ 60 w 112"/>
                <a:gd name="T29" fmla="*/ 5 h 121"/>
                <a:gd name="T30" fmla="*/ 96 w 112"/>
                <a:gd name="T31" fmla="*/ 45 h 121"/>
                <a:gd name="T32" fmla="*/ 98 w 112"/>
                <a:gd name="T33" fmla="*/ 48 h 121"/>
                <a:gd name="T34" fmla="*/ 101 w 112"/>
                <a:gd name="T35" fmla="*/ 44 h 121"/>
                <a:gd name="T36" fmla="*/ 101 w 112"/>
                <a:gd name="T37" fmla="*/ 4 h 121"/>
                <a:gd name="T38" fmla="*/ 99 w 112"/>
                <a:gd name="T39" fmla="*/ 0 h 121"/>
                <a:gd name="T40" fmla="*/ 97 w 112"/>
                <a:gd name="T41" fmla="*/ 2 h 121"/>
                <a:gd name="T42" fmla="*/ 88 w 112"/>
                <a:gd name="T43" fmla="*/ 14 h 121"/>
                <a:gd name="T44" fmla="*/ 58 w 112"/>
                <a:gd name="T45" fmla="*/ 0 h 121"/>
                <a:gd name="T46" fmla="*/ 0 w 112"/>
                <a:gd name="T47" fmla="*/ 60 h 121"/>
                <a:gd name="T48" fmla="*/ 58 w 112"/>
                <a:gd name="T49" fmla="*/ 121 h 121"/>
                <a:gd name="T50" fmla="*/ 89 w 112"/>
                <a:gd name="T51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21">
                  <a:moveTo>
                    <a:pt x="89" y="107"/>
                  </a:moveTo>
                  <a:cubicBezTo>
                    <a:pt x="91" y="110"/>
                    <a:pt x="98" y="117"/>
                    <a:pt x="100" y="117"/>
                  </a:cubicBezTo>
                  <a:cubicBezTo>
                    <a:pt x="101" y="117"/>
                    <a:pt x="101" y="116"/>
                    <a:pt x="101" y="113"/>
                  </a:cubicBezTo>
                  <a:lnTo>
                    <a:pt x="101" y="84"/>
                  </a:lnTo>
                  <a:cubicBezTo>
                    <a:pt x="101" y="78"/>
                    <a:pt x="102" y="77"/>
                    <a:pt x="112" y="77"/>
                  </a:cubicBezTo>
                  <a:lnTo>
                    <a:pt x="112" y="72"/>
                  </a:lnTo>
                  <a:cubicBezTo>
                    <a:pt x="106" y="72"/>
                    <a:pt x="97" y="72"/>
                    <a:pt x="92" y="72"/>
                  </a:cubicBezTo>
                  <a:cubicBezTo>
                    <a:pt x="86" y="72"/>
                    <a:pt x="71" y="72"/>
                    <a:pt x="65" y="72"/>
                  </a:cubicBezTo>
                  <a:lnTo>
                    <a:pt x="65" y="77"/>
                  </a:lnTo>
                  <a:lnTo>
                    <a:pt x="71" y="77"/>
                  </a:lnTo>
                  <a:cubicBezTo>
                    <a:pt x="86" y="77"/>
                    <a:pt x="86" y="79"/>
                    <a:pt x="86" y="85"/>
                  </a:cubicBezTo>
                  <a:lnTo>
                    <a:pt x="86" y="96"/>
                  </a:lnTo>
                  <a:cubicBezTo>
                    <a:pt x="86" y="114"/>
                    <a:pt x="65" y="116"/>
                    <a:pt x="61" y="116"/>
                  </a:cubicBezTo>
                  <a:cubicBezTo>
                    <a:pt x="50" y="116"/>
                    <a:pt x="17" y="110"/>
                    <a:pt x="17" y="60"/>
                  </a:cubicBezTo>
                  <a:cubicBezTo>
                    <a:pt x="17" y="11"/>
                    <a:pt x="50" y="5"/>
                    <a:pt x="60" y="5"/>
                  </a:cubicBezTo>
                  <a:cubicBezTo>
                    <a:pt x="77" y="5"/>
                    <a:pt x="92" y="20"/>
                    <a:pt x="96" y="45"/>
                  </a:cubicBezTo>
                  <a:cubicBezTo>
                    <a:pt x="96" y="47"/>
                    <a:pt x="96" y="48"/>
                    <a:pt x="98" y="48"/>
                  </a:cubicBezTo>
                  <a:cubicBezTo>
                    <a:pt x="101" y="48"/>
                    <a:pt x="101" y="47"/>
                    <a:pt x="101" y="44"/>
                  </a:cubicBezTo>
                  <a:lnTo>
                    <a:pt x="101" y="4"/>
                  </a:lnTo>
                  <a:cubicBezTo>
                    <a:pt x="101" y="1"/>
                    <a:pt x="101" y="0"/>
                    <a:pt x="99" y="0"/>
                  </a:cubicBezTo>
                  <a:cubicBezTo>
                    <a:pt x="99" y="0"/>
                    <a:pt x="98" y="0"/>
                    <a:pt x="97" y="2"/>
                  </a:cubicBezTo>
                  <a:lnTo>
                    <a:pt x="88" y="14"/>
                  </a:lnTo>
                  <a:cubicBezTo>
                    <a:pt x="83" y="9"/>
                    <a:pt x="74" y="0"/>
                    <a:pt x="58" y="0"/>
                  </a:cubicBezTo>
                  <a:cubicBezTo>
                    <a:pt x="27" y="0"/>
                    <a:pt x="0" y="26"/>
                    <a:pt x="0" y="60"/>
                  </a:cubicBezTo>
                  <a:cubicBezTo>
                    <a:pt x="0" y="95"/>
                    <a:pt x="26" y="121"/>
                    <a:pt x="58" y="121"/>
                  </a:cubicBezTo>
                  <a:cubicBezTo>
                    <a:pt x="70" y="121"/>
                    <a:pt x="83" y="117"/>
                    <a:pt x="89" y="107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3" name="Freeform 135">
              <a:extLst>
                <a:ext uri="{FF2B5EF4-FFF2-40B4-BE49-F238E27FC236}">
                  <a16:creationId xmlns:a16="http://schemas.microsoft.com/office/drawing/2014/main" id="{DDF6FA38-A57B-4A9E-A3CE-AC995D49A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8088" y="735013"/>
              <a:ext cx="268288" cy="298450"/>
            </a:xfrm>
            <a:custGeom>
              <a:avLst/>
              <a:gdLst>
                <a:gd name="T0" fmla="*/ 31 w 102"/>
                <a:gd name="T1" fmla="*/ 52 h 113"/>
                <a:gd name="T2" fmla="*/ 31 w 102"/>
                <a:gd name="T3" fmla="*/ 12 h 113"/>
                <a:gd name="T4" fmla="*/ 39 w 102"/>
                <a:gd name="T5" fmla="*/ 5 h 113"/>
                <a:gd name="T6" fmla="*/ 60 w 102"/>
                <a:gd name="T7" fmla="*/ 5 h 113"/>
                <a:gd name="T8" fmla="*/ 82 w 102"/>
                <a:gd name="T9" fmla="*/ 28 h 113"/>
                <a:gd name="T10" fmla="*/ 55 w 102"/>
                <a:gd name="T11" fmla="*/ 52 h 113"/>
                <a:gd name="T12" fmla="*/ 31 w 102"/>
                <a:gd name="T13" fmla="*/ 52 h 113"/>
                <a:gd name="T14" fmla="*/ 70 w 102"/>
                <a:gd name="T15" fmla="*/ 54 h 113"/>
                <a:gd name="T16" fmla="*/ 98 w 102"/>
                <a:gd name="T17" fmla="*/ 28 h 113"/>
                <a:gd name="T18" fmla="*/ 61 w 102"/>
                <a:gd name="T19" fmla="*/ 0 h 113"/>
                <a:gd name="T20" fmla="*/ 0 w 102"/>
                <a:gd name="T21" fmla="*/ 0 h 113"/>
                <a:gd name="T22" fmla="*/ 0 w 102"/>
                <a:gd name="T23" fmla="*/ 5 h 113"/>
                <a:gd name="T24" fmla="*/ 4 w 102"/>
                <a:gd name="T25" fmla="*/ 5 h 113"/>
                <a:gd name="T26" fmla="*/ 17 w 102"/>
                <a:gd name="T27" fmla="*/ 13 h 113"/>
                <a:gd name="T28" fmla="*/ 17 w 102"/>
                <a:gd name="T29" fmla="*/ 100 h 113"/>
                <a:gd name="T30" fmla="*/ 4 w 102"/>
                <a:gd name="T31" fmla="*/ 108 h 113"/>
                <a:gd name="T32" fmla="*/ 0 w 102"/>
                <a:gd name="T33" fmla="*/ 108 h 113"/>
                <a:gd name="T34" fmla="*/ 0 w 102"/>
                <a:gd name="T35" fmla="*/ 113 h 113"/>
                <a:gd name="T36" fmla="*/ 65 w 102"/>
                <a:gd name="T37" fmla="*/ 113 h 113"/>
                <a:gd name="T38" fmla="*/ 102 w 102"/>
                <a:gd name="T39" fmla="*/ 83 h 113"/>
                <a:gd name="T40" fmla="*/ 70 w 102"/>
                <a:gd name="T41" fmla="*/ 54 h 113"/>
                <a:gd name="T42" fmla="*/ 60 w 102"/>
                <a:gd name="T43" fmla="*/ 108 h 113"/>
                <a:gd name="T44" fmla="*/ 39 w 102"/>
                <a:gd name="T45" fmla="*/ 108 h 113"/>
                <a:gd name="T46" fmla="*/ 31 w 102"/>
                <a:gd name="T47" fmla="*/ 101 h 113"/>
                <a:gd name="T48" fmla="*/ 31 w 102"/>
                <a:gd name="T49" fmla="*/ 56 h 113"/>
                <a:gd name="T50" fmla="*/ 62 w 102"/>
                <a:gd name="T51" fmla="*/ 56 h 113"/>
                <a:gd name="T52" fmla="*/ 86 w 102"/>
                <a:gd name="T53" fmla="*/ 83 h 113"/>
                <a:gd name="T54" fmla="*/ 60 w 102"/>
                <a:gd name="T55" fmla="*/ 10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113">
                  <a:moveTo>
                    <a:pt x="31" y="52"/>
                  </a:moveTo>
                  <a:lnTo>
                    <a:pt x="31" y="12"/>
                  </a:lnTo>
                  <a:cubicBezTo>
                    <a:pt x="31" y="6"/>
                    <a:pt x="31" y="5"/>
                    <a:pt x="39" y="5"/>
                  </a:cubicBezTo>
                  <a:lnTo>
                    <a:pt x="60" y="5"/>
                  </a:lnTo>
                  <a:cubicBezTo>
                    <a:pt x="76" y="5"/>
                    <a:pt x="82" y="19"/>
                    <a:pt x="82" y="28"/>
                  </a:cubicBezTo>
                  <a:cubicBezTo>
                    <a:pt x="82" y="39"/>
                    <a:pt x="74" y="52"/>
                    <a:pt x="55" y="52"/>
                  </a:cubicBezTo>
                  <a:lnTo>
                    <a:pt x="31" y="52"/>
                  </a:lnTo>
                  <a:close/>
                  <a:moveTo>
                    <a:pt x="70" y="54"/>
                  </a:moveTo>
                  <a:cubicBezTo>
                    <a:pt x="86" y="51"/>
                    <a:pt x="98" y="40"/>
                    <a:pt x="98" y="28"/>
                  </a:cubicBezTo>
                  <a:cubicBezTo>
                    <a:pt x="98" y="13"/>
                    <a:pt x="83" y="0"/>
                    <a:pt x="61" y="0"/>
                  </a:cubicBezTo>
                  <a:lnTo>
                    <a:pt x="0" y="0"/>
                  </a:lnTo>
                  <a:lnTo>
                    <a:pt x="0" y="5"/>
                  </a:lnTo>
                  <a:lnTo>
                    <a:pt x="4" y="5"/>
                  </a:lnTo>
                  <a:cubicBezTo>
                    <a:pt x="17" y="5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7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lnTo>
                    <a:pt x="65" y="113"/>
                  </a:lnTo>
                  <a:cubicBezTo>
                    <a:pt x="87" y="113"/>
                    <a:pt x="102" y="98"/>
                    <a:pt x="102" y="83"/>
                  </a:cubicBezTo>
                  <a:cubicBezTo>
                    <a:pt x="102" y="68"/>
                    <a:pt x="89" y="56"/>
                    <a:pt x="70" y="54"/>
                  </a:cubicBezTo>
                  <a:close/>
                  <a:moveTo>
                    <a:pt x="60" y="108"/>
                  </a:moveTo>
                  <a:lnTo>
                    <a:pt x="39" y="108"/>
                  </a:lnTo>
                  <a:cubicBezTo>
                    <a:pt x="31" y="108"/>
                    <a:pt x="31" y="107"/>
                    <a:pt x="31" y="101"/>
                  </a:cubicBezTo>
                  <a:lnTo>
                    <a:pt x="31" y="56"/>
                  </a:lnTo>
                  <a:lnTo>
                    <a:pt x="62" y="56"/>
                  </a:lnTo>
                  <a:cubicBezTo>
                    <a:pt x="79" y="56"/>
                    <a:pt x="86" y="72"/>
                    <a:pt x="86" y="83"/>
                  </a:cubicBezTo>
                  <a:cubicBezTo>
                    <a:pt x="86" y="94"/>
                    <a:pt x="77" y="108"/>
                    <a:pt x="60" y="10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97527900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218B80-5E23-4392-8B23-886ED7AC39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608" y="1132635"/>
            <a:ext cx="8532380" cy="5173572"/>
          </a:xfrm>
        </p:spPr>
        <p:txBody>
          <a:bodyPr/>
          <a:lstStyle/>
          <a:p>
            <a:r>
              <a:rPr lang="en-US" altLang="ja-JP" sz="2000" dirty="0"/>
              <a:t>First-order truncation (Diabatic Representation)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ja-JP" altLang="en-US" dirty="0"/>
          </a:p>
        </p:txBody>
      </p:sp>
      <p:sp>
        <p:nvSpPr>
          <p:cNvPr id="322" name="スライド番号プレースホルダー 321">
            <a:extLst>
              <a:ext uri="{FF2B5EF4-FFF2-40B4-BE49-F238E27FC236}">
                <a16:creationId xmlns:a16="http://schemas.microsoft.com/office/drawing/2014/main" id="{6E389556-1BFF-41DC-A765-8C8FCE58F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26C96-7E91-403C-A2BC-121749A92824}" type="slidenum">
              <a:rPr lang="ja-JP" altLang="en-US" smtClean="0"/>
              <a:pPr/>
              <a:t>117</a:t>
            </a:fld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48B1AA1-0E8E-4A37-8507-D7B0CEB16B26}"/>
              </a:ext>
            </a:extLst>
          </p:cNvPr>
          <p:cNvSpPr txBox="1"/>
          <p:nvPr/>
        </p:nvSpPr>
        <p:spPr>
          <a:xfrm>
            <a:off x="362608" y="4776477"/>
            <a:ext cx="8532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egoe UI" panose="020B0502040204020203" pitchFamily="34" charset="0"/>
              <a:buChar char="►"/>
            </a:pPr>
            <a:r>
              <a:rPr kumimoji="1" lang="en-US" altLang="ja-JP" b="1" dirty="0"/>
              <a:t>Efficient Wigner Space Representation for Numerical Simulation</a:t>
            </a:r>
            <a:br>
              <a:rPr kumimoji="1" lang="en-US" altLang="ja-JP" b="1" dirty="0"/>
            </a:br>
            <a:r>
              <a:rPr kumimoji="1" lang="en-US" altLang="ja-JP" b="1" dirty="0"/>
              <a:t>(Hierarchical Equations of Motion (HEOM) Representation </a:t>
            </a:r>
            <a:br>
              <a:rPr kumimoji="1" lang="en-US" altLang="ja-JP" b="1" dirty="0"/>
            </a:br>
            <a:r>
              <a:rPr kumimoji="1" lang="en-US" altLang="ja-JP" b="1" dirty="0"/>
              <a:t>  For Momentum Space) </a:t>
            </a:r>
          </a:p>
          <a:p>
            <a:pPr marL="285750" indent="-285750">
              <a:buFont typeface="Segoe UI" panose="020B0502040204020203" pitchFamily="34" charset="0"/>
              <a:buChar char="►"/>
            </a:pPr>
            <a:endParaRPr kumimoji="1" lang="en-US" altLang="ja-JP" b="1" dirty="0"/>
          </a:p>
          <a:p>
            <a:pPr marL="285750" indent="-285750">
              <a:buFont typeface="Segoe UI" panose="020B0502040204020203" pitchFamily="34" charset="0"/>
              <a:buChar char="►"/>
            </a:pPr>
            <a:r>
              <a:rPr kumimoji="1" lang="en-US" altLang="ja-JP" b="1" dirty="0"/>
              <a:t>Parallelization with GPGPU</a:t>
            </a:r>
            <a:endParaRPr kumimoji="1" lang="ja-JP" altLang="en-US" b="1" dirty="0"/>
          </a:p>
        </p:txBody>
      </p:sp>
      <p:grpSp>
        <p:nvGrpSpPr>
          <p:cNvPr id="388" name="グループ化 387">
            <a:extLst>
              <a:ext uri="{FF2B5EF4-FFF2-40B4-BE49-F238E27FC236}">
                <a16:creationId xmlns:a16="http://schemas.microsoft.com/office/drawing/2014/main" id="{3A5BD160-7651-4CF7-835C-8018A3EEA6C6}"/>
              </a:ext>
            </a:extLst>
          </p:cNvPr>
          <p:cNvGrpSpPr/>
          <p:nvPr/>
        </p:nvGrpSpPr>
        <p:grpSpPr>
          <a:xfrm>
            <a:off x="6629027" y="1101412"/>
            <a:ext cx="2433662" cy="499163"/>
            <a:chOff x="7116724" y="2077611"/>
            <a:chExt cx="2891117" cy="592991"/>
          </a:xfrm>
        </p:grpSpPr>
        <p:sp>
          <p:nvSpPr>
            <p:cNvPr id="389" name="四角形: 角を丸くする 388">
              <a:extLst>
                <a:ext uri="{FF2B5EF4-FFF2-40B4-BE49-F238E27FC236}">
                  <a16:creationId xmlns:a16="http://schemas.microsoft.com/office/drawing/2014/main" id="{9EEFD993-AA29-430C-B2B3-29CADA947762}"/>
                </a:ext>
              </a:extLst>
            </p:cNvPr>
            <p:cNvSpPr/>
            <p:nvPr/>
          </p:nvSpPr>
          <p:spPr>
            <a:xfrm>
              <a:off x="7240196" y="2380181"/>
              <a:ext cx="1219726" cy="27340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350"/>
            </a:p>
          </p:txBody>
        </p:sp>
        <p:sp>
          <p:nvSpPr>
            <p:cNvPr id="390" name="四角形: 角を丸くする 389">
              <a:extLst>
                <a:ext uri="{FF2B5EF4-FFF2-40B4-BE49-F238E27FC236}">
                  <a16:creationId xmlns:a16="http://schemas.microsoft.com/office/drawing/2014/main" id="{8ED22462-CBCD-4E30-98B2-0A1DC2B006A4}"/>
                </a:ext>
              </a:extLst>
            </p:cNvPr>
            <p:cNvSpPr/>
            <p:nvPr/>
          </p:nvSpPr>
          <p:spPr>
            <a:xfrm>
              <a:off x="8675777" y="2081225"/>
              <a:ext cx="1219726" cy="27340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350"/>
            </a:p>
          </p:txBody>
        </p:sp>
        <p:grpSp>
          <p:nvGrpSpPr>
            <p:cNvPr id="391" name="グループ化 390">
              <a:extLst>
                <a:ext uri="{FF2B5EF4-FFF2-40B4-BE49-F238E27FC236}">
                  <a16:creationId xmlns:a16="http://schemas.microsoft.com/office/drawing/2014/main" id="{BBFE1E10-D6A4-4651-BCAF-79EF744CC503}"/>
                </a:ext>
              </a:extLst>
            </p:cNvPr>
            <p:cNvGrpSpPr/>
            <p:nvPr/>
          </p:nvGrpSpPr>
          <p:grpSpPr>
            <a:xfrm>
              <a:off x="7116724" y="2077611"/>
              <a:ext cx="2891117" cy="592991"/>
              <a:chOff x="8418166" y="2396251"/>
              <a:chExt cx="3575667" cy="733397"/>
            </a:xfrm>
          </p:grpSpPr>
          <p:sp>
            <p:nvSpPr>
              <p:cNvPr id="393" name="Freeform 18">
                <a:extLst>
                  <a:ext uri="{FF2B5EF4-FFF2-40B4-BE49-F238E27FC236}">
                    <a16:creationId xmlns:a16="http://schemas.microsoft.com/office/drawing/2014/main" id="{3AA67F88-B7D0-4CB7-B3AD-DEEFAD143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166" y="2396251"/>
                <a:ext cx="151246" cy="733397"/>
              </a:xfrm>
              <a:custGeom>
                <a:avLst/>
                <a:gdLst>
                  <a:gd name="T0" fmla="*/ 82 w 82"/>
                  <a:gd name="T1" fmla="*/ 397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2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4 w 82"/>
                  <a:gd name="T23" fmla="*/ 396 h 398"/>
                  <a:gd name="T24" fmla="*/ 78 w 82"/>
                  <a:gd name="T25" fmla="*/ 398 h 398"/>
                  <a:gd name="T26" fmla="*/ 82 w 82"/>
                  <a:gd name="T27" fmla="*/ 397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7"/>
                    </a:moveTo>
                    <a:cubicBezTo>
                      <a:pt x="82" y="396"/>
                      <a:pt x="82" y="396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5"/>
                      <a:pt x="20" y="97"/>
                      <a:pt x="47" y="47"/>
                    </a:cubicBezTo>
                    <a:cubicBezTo>
                      <a:pt x="61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2" y="0"/>
                      <a:pt x="81" y="0"/>
                      <a:pt x="78" y="0"/>
                    </a:cubicBezTo>
                    <a:cubicBezTo>
                      <a:pt x="76" y="0"/>
                      <a:pt x="76" y="0"/>
                      <a:pt x="73" y="2"/>
                    </a:cubicBezTo>
                    <a:cubicBezTo>
                      <a:pt x="18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1" y="384"/>
                      <a:pt x="67" y="390"/>
                      <a:pt x="74" y="396"/>
                    </a:cubicBezTo>
                    <a:cubicBezTo>
                      <a:pt x="76" y="398"/>
                      <a:pt x="76" y="398"/>
                      <a:pt x="78" y="398"/>
                    </a:cubicBezTo>
                    <a:cubicBezTo>
                      <a:pt x="81" y="398"/>
                      <a:pt x="82" y="398"/>
                      <a:pt x="82" y="39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4" name="Freeform 19">
                <a:extLst>
                  <a:ext uri="{FF2B5EF4-FFF2-40B4-BE49-F238E27FC236}">
                    <a16:creationId xmlns:a16="http://schemas.microsoft.com/office/drawing/2014/main" id="{8FE7E4AB-9BB9-45C4-ABA5-1E666C2CA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96997" y="2443812"/>
                <a:ext cx="303442" cy="215929"/>
              </a:xfrm>
              <a:custGeom>
                <a:avLst/>
                <a:gdLst>
                  <a:gd name="T0" fmla="*/ 143 w 165"/>
                  <a:gd name="T1" fmla="*/ 19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0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2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5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2 w 165"/>
                  <a:gd name="T31" fmla="*/ 1 h 117"/>
                  <a:gd name="T32" fmla="*/ 65 w 165"/>
                  <a:gd name="T33" fmla="*/ 0 h 117"/>
                  <a:gd name="T34" fmla="*/ 62 w 165"/>
                  <a:gd name="T35" fmla="*/ 3 h 117"/>
                  <a:gd name="T36" fmla="*/ 66 w 165"/>
                  <a:gd name="T37" fmla="*/ 5 h 117"/>
                  <a:gd name="T38" fmla="*/ 74 w 165"/>
                  <a:gd name="T39" fmla="*/ 9 h 117"/>
                  <a:gd name="T40" fmla="*/ 75 w 165"/>
                  <a:gd name="T41" fmla="*/ 22 h 117"/>
                  <a:gd name="T42" fmla="*/ 33 w 165"/>
                  <a:gd name="T43" fmla="*/ 95 h 117"/>
                  <a:gd name="T44" fmla="*/ 27 w 165"/>
                  <a:gd name="T45" fmla="*/ 11 h 117"/>
                  <a:gd name="T46" fmla="*/ 40 w 165"/>
                  <a:gd name="T47" fmla="*/ 5 h 117"/>
                  <a:gd name="T48" fmla="*/ 43 w 165"/>
                  <a:gd name="T49" fmla="*/ 2 h 117"/>
                  <a:gd name="T50" fmla="*/ 41 w 165"/>
                  <a:gd name="T51" fmla="*/ 0 h 117"/>
                  <a:gd name="T52" fmla="*/ 21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4 w 165"/>
                  <a:gd name="T59" fmla="*/ 5 h 117"/>
                  <a:gd name="T60" fmla="*/ 13 w 165"/>
                  <a:gd name="T61" fmla="*/ 11 h 117"/>
                  <a:gd name="T62" fmla="*/ 21 w 165"/>
                  <a:gd name="T63" fmla="*/ 113 h 117"/>
                  <a:gd name="T64" fmla="*/ 23 w 165"/>
                  <a:gd name="T65" fmla="*/ 117 h 117"/>
                  <a:gd name="T66" fmla="*/ 27 w 165"/>
                  <a:gd name="T67" fmla="*/ 114 h 117"/>
                  <a:gd name="T68" fmla="*/ 76 w 165"/>
                  <a:gd name="T69" fmla="*/ 29 h 117"/>
                  <a:gd name="T70" fmla="*/ 82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3 w 165"/>
                  <a:gd name="T77" fmla="*/ 1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3" y="19"/>
                    </a:moveTo>
                    <a:cubicBezTo>
                      <a:pt x="147" y="12"/>
                      <a:pt x="151" y="6"/>
                      <a:pt x="162" y="5"/>
                    </a:cubicBezTo>
                    <a:cubicBezTo>
                      <a:pt x="163" y="5"/>
                      <a:pt x="165" y="5"/>
                      <a:pt x="165" y="2"/>
                    </a:cubicBezTo>
                    <a:cubicBezTo>
                      <a:pt x="165" y="1"/>
                      <a:pt x="164" y="0"/>
                      <a:pt x="163" y="0"/>
                    </a:cubicBezTo>
                    <a:cubicBezTo>
                      <a:pt x="159" y="0"/>
                      <a:pt x="154" y="1"/>
                      <a:pt x="150" y="1"/>
                    </a:cubicBezTo>
                    <a:cubicBezTo>
                      <a:pt x="145" y="1"/>
                      <a:pt x="138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1" y="5"/>
                      <a:pt x="132" y="5"/>
                    </a:cubicBezTo>
                    <a:cubicBezTo>
                      <a:pt x="136" y="5"/>
                      <a:pt x="142" y="7"/>
                      <a:pt x="142" y="12"/>
                    </a:cubicBezTo>
                    <a:cubicBezTo>
                      <a:pt x="142" y="14"/>
                      <a:pt x="141" y="15"/>
                      <a:pt x="140" y="17"/>
                    </a:cubicBezTo>
                    <a:lnTo>
                      <a:pt x="95" y="95"/>
                    </a:lnTo>
                    <a:lnTo>
                      <a:pt x="89" y="13"/>
                    </a:lnTo>
                    <a:cubicBezTo>
                      <a:pt x="89" y="10"/>
                      <a:pt x="88" y="5"/>
                      <a:pt x="101" y="5"/>
                    </a:cubicBezTo>
                    <a:cubicBezTo>
                      <a:pt x="103" y="5"/>
                      <a:pt x="105" y="5"/>
                      <a:pt x="105" y="2"/>
                    </a:cubicBezTo>
                    <a:cubicBezTo>
                      <a:pt x="105" y="0"/>
                      <a:pt x="103" y="0"/>
                      <a:pt x="103" y="0"/>
                    </a:cubicBezTo>
                    <a:cubicBezTo>
                      <a:pt x="96" y="0"/>
                      <a:pt x="89" y="1"/>
                      <a:pt x="82" y="1"/>
                    </a:cubicBezTo>
                    <a:cubicBezTo>
                      <a:pt x="78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3"/>
                    </a:cubicBezTo>
                    <a:cubicBezTo>
                      <a:pt x="62" y="5"/>
                      <a:pt x="63" y="5"/>
                      <a:pt x="66" y="5"/>
                    </a:cubicBezTo>
                    <a:cubicBezTo>
                      <a:pt x="73" y="5"/>
                      <a:pt x="74" y="6"/>
                      <a:pt x="74" y="9"/>
                    </a:cubicBezTo>
                    <a:lnTo>
                      <a:pt x="75" y="22"/>
                    </a:lnTo>
                    <a:lnTo>
                      <a:pt x="33" y="95"/>
                    </a:lnTo>
                    <a:lnTo>
                      <a:pt x="27" y="11"/>
                    </a:lnTo>
                    <a:cubicBezTo>
                      <a:pt x="27" y="9"/>
                      <a:pt x="27" y="5"/>
                      <a:pt x="40" y="5"/>
                    </a:cubicBezTo>
                    <a:cubicBezTo>
                      <a:pt x="41" y="5"/>
                      <a:pt x="43" y="5"/>
                      <a:pt x="43" y="2"/>
                    </a:cubicBezTo>
                    <a:cubicBezTo>
                      <a:pt x="43" y="0"/>
                      <a:pt x="41" y="0"/>
                      <a:pt x="41" y="0"/>
                    </a:cubicBezTo>
                    <a:cubicBezTo>
                      <a:pt x="34" y="0"/>
                      <a:pt x="27" y="1"/>
                      <a:pt x="21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2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4" y="5"/>
                    </a:cubicBezTo>
                    <a:cubicBezTo>
                      <a:pt x="13" y="5"/>
                      <a:pt x="13" y="7"/>
                      <a:pt x="13" y="11"/>
                    </a:cubicBezTo>
                    <a:lnTo>
                      <a:pt x="21" y="113"/>
                    </a:lnTo>
                    <a:cubicBezTo>
                      <a:pt x="21" y="116"/>
                      <a:pt x="21" y="117"/>
                      <a:pt x="23" y="117"/>
                    </a:cubicBezTo>
                    <a:cubicBezTo>
                      <a:pt x="25" y="117"/>
                      <a:pt x="26" y="116"/>
                      <a:pt x="27" y="114"/>
                    </a:cubicBezTo>
                    <a:lnTo>
                      <a:pt x="76" y="29"/>
                    </a:lnTo>
                    <a:lnTo>
                      <a:pt x="82" y="113"/>
                    </a:lnTo>
                    <a:cubicBezTo>
                      <a:pt x="82" y="116"/>
                      <a:pt x="83" y="117"/>
                      <a:pt x="85" y="117"/>
                    </a:cubicBezTo>
                    <a:cubicBezTo>
                      <a:pt x="87" y="117"/>
                      <a:pt x="88" y="115"/>
                      <a:pt x="89" y="114"/>
                    </a:cubicBezTo>
                    <a:lnTo>
                      <a:pt x="143" y="1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5" name="Freeform 20">
                <a:extLst>
                  <a:ext uri="{FF2B5EF4-FFF2-40B4-BE49-F238E27FC236}">
                    <a16:creationId xmlns:a16="http://schemas.microsoft.com/office/drawing/2014/main" id="{303DD81C-79D4-4177-A033-FF190910E8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8560" y="2604570"/>
                <a:ext cx="104635" cy="137928"/>
              </a:xfrm>
              <a:custGeom>
                <a:avLst/>
                <a:gdLst>
                  <a:gd name="T0" fmla="*/ 57 w 57"/>
                  <a:gd name="T1" fmla="*/ 8 h 75"/>
                  <a:gd name="T2" fmla="*/ 57 w 57"/>
                  <a:gd name="T3" fmla="*/ 6 h 75"/>
                  <a:gd name="T4" fmla="*/ 53 w 57"/>
                  <a:gd name="T5" fmla="*/ 2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2 h 75"/>
                  <a:gd name="T12" fmla="*/ 24 w 57"/>
                  <a:gd name="T13" fmla="*/ 51 h 75"/>
                  <a:gd name="T14" fmla="*/ 38 w 57"/>
                  <a:gd name="T15" fmla="*/ 45 h 75"/>
                  <a:gd name="T16" fmla="*/ 36 w 57"/>
                  <a:gd name="T17" fmla="*/ 56 h 75"/>
                  <a:gd name="T18" fmla="*/ 29 w 57"/>
                  <a:gd name="T19" fmla="*/ 68 h 75"/>
                  <a:gd name="T20" fmla="*/ 16 w 57"/>
                  <a:gd name="T21" fmla="*/ 72 h 75"/>
                  <a:gd name="T22" fmla="*/ 7 w 57"/>
                  <a:gd name="T23" fmla="*/ 71 h 75"/>
                  <a:gd name="T24" fmla="*/ 11 w 57"/>
                  <a:gd name="T25" fmla="*/ 65 h 75"/>
                  <a:gd name="T26" fmla="*/ 6 w 57"/>
                  <a:gd name="T27" fmla="*/ 61 h 75"/>
                  <a:gd name="T28" fmla="*/ 0 w 57"/>
                  <a:gd name="T29" fmla="*/ 68 h 75"/>
                  <a:gd name="T30" fmla="*/ 16 w 57"/>
                  <a:gd name="T31" fmla="*/ 75 h 75"/>
                  <a:gd name="T32" fmla="*/ 44 w 57"/>
                  <a:gd name="T33" fmla="*/ 59 h 75"/>
                  <a:gd name="T34" fmla="*/ 57 w 57"/>
                  <a:gd name="T35" fmla="*/ 8 h 75"/>
                  <a:gd name="T36" fmla="*/ 41 w 57"/>
                  <a:gd name="T37" fmla="*/ 36 h 75"/>
                  <a:gd name="T38" fmla="*/ 38 w 57"/>
                  <a:gd name="T39" fmla="*/ 40 h 75"/>
                  <a:gd name="T40" fmla="*/ 24 w 57"/>
                  <a:gd name="T41" fmla="*/ 48 h 75"/>
                  <a:gd name="T42" fmla="*/ 15 w 57"/>
                  <a:gd name="T43" fmla="*/ 37 h 75"/>
                  <a:gd name="T44" fmla="*/ 22 w 57"/>
                  <a:gd name="T45" fmla="*/ 14 h 75"/>
                  <a:gd name="T46" fmla="*/ 36 w 57"/>
                  <a:gd name="T47" fmla="*/ 3 h 75"/>
                  <a:gd name="T48" fmla="*/ 46 w 57"/>
                  <a:gd name="T49" fmla="*/ 13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8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3"/>
                      <a:pt x="55" y="2"/>
                      <a:pt x="53" y="2"/>
                    </a:cubicBezTo>
                    <a:cubicBezTo>
                      <a:pt x="50" y="2"/>
                      <a:pt x="48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1" y="0"/>
                      <a:pt x="6" y="16"/>
                      <a:pt x="6" y="32"/>
                    </a:cubicBezTo>
                    <a:cubicBezTo>
                      <a:pt x="6" y="44"/>
                      <a:pt x="14" y="51"/>
                      <a:pt x="24" y="51"/>
                    </a:cubicBezTo>
                    <a:cubicBezTo>
                      <a:pt x="29" y="51"/>
                      <a:pt x="34" y="49"/>
                      <a:pt x="38" y="45"/>
                    </a:cubicBezTo>
                    <a:lnTo>
                      <a:pt x="36" y="56"/>
                    </a:lnTo>
                    <a:cubicBezTo>
                      <a:pt x="34" y="60"/>
                      <a:pt x="34" y="64"/>
                      <a:pt x="29" y="68"/>
                    </a:cubicBezTo>
                    <a:cubicBezTo>
                      <a:pt x="24" y="72"/>
                      <a:pt x="19" y="72"/>
                      <a:pt x="16" y="72"/>
                    </a:cubicBezTo>
                    <a:cubicBezTo>
                      <a:pt x="11" y="72"/>
                      <a:pt x="9" y="71"/>
                      <a:pt x="7" y="71"/>
                    </a:cubicBezTo>
                    <a:cubicBezTo>
                      <a:pt x="10" y="70"/>
                      <a:pt x="11" y="67"/>
                      <a:pt x="11" y="65"/>
                    </a:cubicBezTo>
                    <a:cubicBezTo>
                      <a:pt x="11" y="62"/>
                      <a:pt x="9" y="61"/>
                      <a:pt x="6" y="61"/>
                    </a:cubicBezTo>
                    <a:cubicBezTo>
                      <a:pt x="3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6" y="75"/>
                    </a:cubicBezTo>
                    <a:cubicBezTo>
                      <a:pt x="35" y="75"/>
                      <a:pt x="42" y="66"/>
                      <a:pt x="44" y="59"/>
                    </a:cubicBezTo>
                    <a:lnTo>
                      <a:pt x="57" y="8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8" y="40"/>
                    </a:cubicBezTo>
                    <a:cubicBezTo>
                      <a:pt x="34" y="45"/>
                      <a:pt x="28" y="48"/>
                      <a:pt x="24" y="48"/>
                    </a:cubicBezTo>
                    <a:cubicBezTo>
                      <a:pt x="18" y="48"/>
                      <a:pt x="15" y="43"/>
                      <a:pt x="15" y="37"/>
                    </a:cubicBezTo>
                    <a:cubicBezTo>
                      <a:pt x="15" y="32"/>
                      <a:pt x="18" y="19"/>
                      <a:pt x="22" y="14"/>
                    </a:cubicBezTo>
                    <a:cubicBezTo>
                      <a:pt x="26" y="6"/>
                      <a:pt x="32" y="3"/>
                      <a:pt x="36" y="3"/>
                    </a:cubicBezTo>
                    <a:cubicBezTo>
                      <a:pt x="44" y="3"/>
                      <a:pt x="46" y="12"/>
                      <a:pt x="46" y="13"/>
                    </a:cubicBezTo>
                    <a:cubicBezTo>
                      <a:pt x="46" y="13"/>
                      <a:pt x="46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6" name="Freeform 21">
                <a:extLst>
                  <a:ext uri="{FF2B5EF4-FFF2-40B4-BE49-F238E27FC236}">
                    <a16:creationId xmlns:a16="http://schemas.microsoft.com/office/drawing/2014/main" id="{F6DA24F3-731B-4CD8-9E37-20E6C92A93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05074" y="2604570"/>
                <a:ext cx="105587" cy="137928"/>
              </a:xfrm>
              <a:custGeom>
                <a:avLst/>
                <a:gdLst>
                  <a:gd name="T0" fmla="*/ 57 w 57"/>
                  <a:gd name="T1" fmla="*/ 8 h 75"/>
                  <a:gd name="T2" fmla="*/ 57 w 57"/>
                  <a:gd name="T3" fmla="*/ 6 h 75"/>
                  <a:gd name="T4" fmla="*/ 53 w 57"/>
                  <a:gd name="T5" fmla="*/ 2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2 h 75"/>
                  <a:gd name="T12" fmla="*/ 24 w 57"/>
                  <a:gd name="T13" fmla="*/ 51 h 75"/>
                  <a:gd name="T14" fmla="*/ 38 w 57"/>
                  <a:gd name="T15" fmla="*/ 45 h 75"/>
                  <a:gd name="T16" fmla="*/ 36 w 57"/>
                  <a:gd name="T17" fmla="*/ 56 h 75"/>
                  <a:gd name="T18" fmla="*/ 29 w 57"/>
                  <a:gd name="T19" fmla="*/ 68 h 75"/>
                  <a:gd name="T20" fmla="*/ 16 w 57"/>
                  <a:gd name="T21" fmla="*/ 72 h 75"/>
                  <a:gd name="T22" fmla="*/ 7 w 57"/>
                  <a:gd name="T23" fmla="*/ 71 h 75"/>
                  <a:gd name="T24" fmla="*/ 11 w 57"/>
                  <a:gd name="T25" fmla="*/ 65 h 75"/>
                  <a:gd name="T26" fmla="*/ 6 w 57"/>
                  <a:gd name="T27" fmla="*/ 61 h 75"/>
                  <a:gd name="T28" fmla="*/ 0 w 57"/>
                  <a:gd name="T29" fmla="*/ 68 h 75"/>
                  <a:gd name="T30" fmla="*/ 16 w 57"/>
                  <a:gd name="T31" fmla="*/ 75 h 75"/>
                  <a:gd name="T32" fmla="*/ 44 w 57"/>
                  <a:gd name="T33" fmla="*/ 59 h 75"/>
                  <a:gd name="T34" fmla="*/ 57 w 57"/>
                  <a:gd name="T35" fmla="*/ 8 h 75"/>
                  <a:gd name="T36" fmla="*/ 41 w 57"/>
                  <a:gd name="T37" fmla="*/ 36 h 75"/>
                  <a:gd name="T38" fmla="*/ 38 w 57"/>
                  <a:gd name="T39" fmla="*/ 40 h 75"/>
                  <a:gd name="T40" fmla="*/ 24 w 57"/>
                  <a:gd name="T41" fmla="*/ 48 h 75"/>
                  <a:gd name="T42" fmla="*/ 15 w 57"/>
                  <a:gd name="T43" fmla="*/ 37 h 75"/>
                  <a:gd name="T44" fmla="*/ 21 w 57"/>
                  <a:gd name="T45" fmla="*/ 14 h 75"/>
                  <a:gd name="T46" fmla="*/ 36 w 57"/>
                  <a:gd name="T47" fmla="*/ 3 h 75"/>
                  <a:gd name="T48" fmla="*/ 46 w 57"/>
                  <a:gd name="T49" fmla="*/ 13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8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3"/>
                      <a:pt x="55" y="2"/>
                      <a:pt x="53" y="2"/>
                    </a:cubicBezTo>
                    <a:cubicBezTo>
                      <a:pt x="50" y="2"/>
                      <a:pt x="48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1" y="0"/>
                      <a:pt x="6" y="16"/>
                      <a:pt x="6" y="32"/>
                    </a:cubicBezTo>
                    <a:cubicBezTo>
                      <a:pt x="6" y="44"/>
                      <a:pt x="14" y="51"/>
                      <a:pt x="24" y="51"/>
                    </a:cubicBezTo>
                    <a:cubicBezTo>
                      <a:pt x="29" y="51"/>
                      <a:pt x="34" y="49"/>
                      <a:pt x="38" y="45"/>
                    </a:cubicBezTo>
                    <a:lnTo>
                      <a:pt x="36" y="56"/>
                    </a:lnTo>
                    <a:cubicBezTo>
                      <a:pt x="34" y="60"/>
                      <a:pt x="34" y="64"/>
                      <a:pt x="29" y="68"/>
                    </a:cubicBezTo>
                    <a:cubicBezTo>
                      <a:pt x="24" y="72"/>
                      <a:pt x="19" y="72"/>
                      <a:pt x="16" y="72"/>
                    </a:cubicBezTo>
                    <a:cubicBezTo>
                      <a:pt x="11" y="72"/>
                      <a:pt x="9" y="71"/>
                      <a:pt x="7" y="71"/>
                    </a:cubicBezTo>
                    <a:cubicBezTo>
                      <a:pt x="10" y="70"/>
                      <a:pt x="11" y="67"/>
                      <a:pt x="11" y="65"/>
                    </a:cubicBezTo>
                    <a:cubicBezTo>
                      <a:pt x="11" y="62"/>
                      <a:pt x="9" y="61"/>
                      <a:pt x="6" y="61"/>
                    </a:cubicBezTo>
                    <a:cubicBezTo>
                      <a:pt x="3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6" y="75"/>
                    </a:cubicBezTo>
                    <a:cubicBezTo>
                      <a:pt x="34" y="75"/>
                      <a:pt x="42" y="66"/>
                      <a:pt x="44" y="59"/>
                    </a:cubicBezTo>
                    <a:lnTo>
                      <a:pt x="57" y="8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8" y="40"/>
                    </a:cubicBezTo>
                    <a:cubicBezTo>
                      <a:pt x="34" y="45"/>
                      <a:pt x="28" y="48"/>
                      <a:pt x="24" y="48"/>
                    </a:cubicBezTo>
                    <a:cubicBezTo>
                      <a:pt x="18" y="48"/>
                      <a:pt x="15" y="43"/>
                      <a:pt x="15" y="37"/>
                    </a:cubicBezTo>
                    <a:cubicBezTo>
                      <a:pt x="15" y="32"/>
                      <a:pt x="18" y="19"/>
                      <a:pt x="21" y="14"/>
                    </a:cubicBezTo>
                    <a:cubicBezTo>
                      <a:pt x="26" y="6"/>
                      <a:pt x="32" y="3"/>
                      <a:pt x="36" y="3"/>
                    </a:cubicBezTo>
                    <a:cubicBezTo>
                      <a:pt x="44" y="3"/>
                      <a:pt x="46" y="12"/>
                      <a:pt x="46" y="13"/>
                    </a:cubicBezTo>
                    <a:cubicBezTo>
                      <a:pt x="46" y="13"/>
                      <a:pt x="46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7" name="Freeform 22">
                <a:extLst>
                  <a:ext uri="{FF2B5EF4-FFF2-40B4-BE49-F238E27FC236}">
                    <a16:creationId xmlns:a16="http://schemas.microsoft.com/office/drawing/2014/main" id="{412DC948-51E5-409F-9E2C-EB921671A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7734" y="2423837"/>
                <a:ext cx="71342" cy="306295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6" y="0"/>
                      <a:pt x="21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6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8" name="Freeform 23">
                <a:extLst>
                  <a:ext uri="{FF2B5EF4-FFF2-40B4-BE49-F238E27FC236}">
                    <a16:creationId xmlns:a16="http://schemas.microsoft.com/office/drawing/2014/main" id="{962E3AF0-575C-402D-9D11-27A2557EC1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46686" y="2518008"/>
                <a:ext cx="159806" cy="195002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2 h 106"/>
                  <a:gd name="T14" fmla="*/ 32 w 87"/>
                  <a:gd name="T15" fmla="*/ 101 h 106"/>
                  <a:gd name="T16" fmla="*/ 23 w 87"/>
                  <a:gd name="T17" fmla="*/ 98 h 106"/>
                  <a:gd name="T18" fmla="*/ 32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7 h 106"/>
                  <a:gd name="T36" fmla="*/ 16 w 87"/>
                  <a:gd name="T37" fmla="*/ 23 h 106"/>
                  <a:gd name="T38" fmla="*/ 28 w 87"/>
                  <a:gd name="T39" fmla="*/ 4 h 106"/>
                  <a:gd name="T40" fmla="*/ 33 w 87"/>
                  <a:gd name="T41" fmla="*/ 11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19 h 106"/>
                  <a:gd name="T54" fmla="*/ 66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4" y="106"/>
                      <a:pt x="36" y="106"/>
                      <a:pt x="36" y="102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2" y="65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7" y="0"/>
                      <a:pt x="49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5" y="27"/>
                      <a:pt x="16" y="23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0" y="4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7" y="5"/>
                      <a:pt x="62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9" name="Freeform 24">
                <a:extLst>
                  <a:ext uri="{FF2B5EF4-FFF2-40B4-BE49-F238E27FC236}">
                    <a16:creationId xmlns:a16="http://schemas.microsoft.com/office/drawing/2014/main" id="{3F02654C-3039-4DEC-84AB-8A516ABB6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980" y="2620741"/>
                <a:ext cx="37098" cy="92269"/>
              </a:xfrm>
              <a:custGeom>
                <a:avLst/>
                <a:gdLst>
                  <a:gd name="T0" fmla="*/ 20 w 20"/>
                  <a:gd name="T1" fmla="*/ 17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7 h 50"/>
                  <a:gd name="T8" fmla="*/ 15 w 20"/>
                  <a:gd name="T9" fmla="*/ 15 h 50"/>
                  <a:gd name="T10" fmla="*/ 16 w 20"/>
                  <a:gd name="T11" fmla="*/ 15 h 50"/>
                  <a:gd name="T12" fmla="*/ 16 w 20"/>
                  <a:gd name="T13" fmla="*/ 17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7"/>
                    </a:moveTo>
                    <a:cubicBezTo>
                      <a:pt x="20" y="6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7" y="50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0" name="Freeform 25">
                <a:extLst>
                  <a:ext uri="{FF2B5EF4-FFF2-40B4-BE49-F238E27FC236}">
                    <a16:creationId xmlns:a16="http://schemas.microsoft.com/office/drawing/2014/main" id="{F9A3D9A8-6F56-426E-8342-FBE0E05CA8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9640" y="2518008"/>
                <a:ext cx="124611" cy="195002"/>
              </a:xfrm>
              <a:custGeom>
                <a:avLst/>
                <a:gdLst>
                  <a:gd name="T0" fmla="*/ 68 w 68"/>
                  <a:gd name="T1" fmla="*/ 2 h 106"/>
                  <a:gd name="T2" fmla="*/ 66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1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2 w 68"/>
                  <a:gd name="T29" fmla="*/ 101 h 106"/>
                  <a:gd name="T30" fmla="*/ 44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1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7" y="0"/>
                      <a:pt x="66" y="0"/>
                    </a:cubicBezTo>
                    <a:cubicBezTo>
                      <a:pt x="64" y="0"/>
                      <a:pt x="58" y="7"/>
                      <a:pt x="55" y="12"/>
                    </a:cubicBezTo>
                    <a:cubicBezTo>
                      <a:pt x="51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9" y="75"/>
                      <a:pt x="21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2" y="100"/>
                      <a:pt x="31" y="100"/>
                      <a:pt x="22" y="101"/>
                    </a:cubicBezTo>
                    <a:cubicBezTo>
                      <a:pt x="19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5" y="106"/>
                      <a:pt x="31" y="105"/>
                      <a:pt x="37" y="105"/>
                    </a:cubicBezTo>
                    <a:cubicBezTo>
                      <a:pt x="42" y="105"/>
                      <a:pt x="48" y="106"/>
                      <a:pt x="54" y="106"/>
                    </a:cubicBezTo>
                    <a:cubicBezTo>
                      <a:pt x="54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2" y="101"/>
                    </a:cubicBezTo>
                    <a:cubicBezTo>
                      <a:pt x="44" y="101"/>
                      <a:pt x="44" y="99"/>
                      <a:pt x="44" y="98"/>
                    </a:cubicBezTo>
                    <a:cubicBezTo>
                      <a:pt x="44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1" y="59"/>
                      <a:pt x="11" y="56"/>
                    </a:cubicBezTo>
                    <a:cubicBezTo>
                      <a:pt x="11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0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1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1" name="Freeform 26">
                <a:extLst>
                  <a:ext uri="{FF2B5EF4-FFF2-40B4-BE49-F238E27FC236}">
                    <a16:creationId xmlns:a16="http://schemas.microsoft.com/office/drawing/2014/main" id="{76E76516-42C7-4D24-B390-B1F7816B7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9446" y="2620741"/>
                <a:ext cx="37098" cy="92269"/>
              </a:xfrm>
              <a:custGeom>
                <a:avLst/>
                <a:gdLst>
                  <a:gd name="T0" fmla="*/ 20 w 20"/>
                  <a:gd name="T1" fmla="*/ 17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7 h 50"/>
                  <a:gd name="T8" fmla="*/ 15 w 20"/>
                  <a:gd name="T9" fmla="*/ 15 h 50"/>
                  <a:gd name="T10" fmla="*/ 16 w 20"/>
                  <a:gd name="T11" fmla="*/ 15 h 50"/>
                  <a:gd name="T12" fmla="*/ 16 w 20"/>
                  <a:gd name="T13" fmla="*/ 17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7"/>
                    </a:moveTo>
                    <a:cubicBezTo>
                      <a:pt x="20" y="6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6" y="50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2" name="Freeform 27">
                <a:extLst>
                  <a:ext uri="{FF2B5EF4-FFF2-40B4-BE49-F238E27FC236}">
                    <a16:creationId xmlns:a16="http://schemas.microsoft.com/office/drawing/2014/main" id="{EFEABCED-A657-46EE-BF70-C9565D819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7398" y="2462837"/>
                <a:ext cx="94172" cy="193100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1 w 51"/>
                  <a:gd name="T9" fmla="*/ 32 h 105"/>
                  <a:gd name="T10" fmla="*/ 38 w 51"/>
                  <a:gd name="T11" fmla="*/ 4 h 105"/>
                  <a:gd name="T12" fmla="*/ 33 w 51"/>
                  <a:gd name="T13" fmla="*/ 0 h 105"/>
                  <a:gd name="T14" fmla="*/ 27 w 51"/>
                  <a:gd name="T15" fmla="*/ 6 h 105"/>
                  <a:gd name="T16" fmla="*/ 20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4 w 51"/>
                  <a:gd name="T23" fmla="*/ 37 h 105"/>
                  <a:gd name="T24" fmla="*/ 19 w 51"/>
                  <a:gd name="T25" fmla="*/ 37 h 105"/>
                  <a:gd name="T26" fmla="*/ 6 w 51"/>
                  <a:gd name="T27" fmla="*/ 90 h 105"/>
                  <a:gd name="T28" fmla="*/ 21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3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1" y="32"/>
                    </a:lnTo>
                    <a:cubicBezTo>
                      <a:pt x="37" y="8"/>
                      <a:pt x="38" y="5"/>
                      <a:pt x="38" y="4"/>
                    </a:cubicBezTo>
                    <a:cubicBezTo>
                      <a:pt x="38" y="1"/>
                      <a:pt x="36" y="0"/>
                      <a:pt x="33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2"/>
                    </a:lnTo>
                    <a:lnTo>
                      <a:pt x="5" y="32"/>
                    </a:lnTo>
                    <a:cubicBezTo>
                      <a:pt x="1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4" y="37"/>
                    </a:cubicBezTo>
                    <a:lnTo>
                      <a:pt x="19" y="37"/>
                    </a:lnTo>
                    <a:cubicBezTo>
                      <a:pt x="7" y="84"/>
                      <a:pt x="6" y="87"/>
                      <a:pt x="6" y="90"/>
                    </a:cubicBezTo>
                    <a:cubicBezTo>
                      <a:pt x="6" y="99"/>
                      <a:pt x="13" y="105"/>
                      <a:pt x="21" y="105"/>
                    </a:cubicBezTo>
                    <a:cubicBezTo>
                      <a:pt x="38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4" y="78"/>
                      <a:pt x="44" y="79"/>
                      <a:pt x="43" y="80"/>
                    </a:cubicBezTo>
                    <a:cubicBezTo>
                      <a:pt x="36" y="98"/>
                      <a:pt x="27" y="102"/>
                      <a:pt x="22" y="102"/>
                    </a:cubicBezTo>
                    <a:cubicBezTo>
                      <a:pt x="18" y="102"/>
                      <a:pt x="17" y="99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3" name="Freeform 28">
                <a:extLst>
                  <a:ext uri="{FF2B5EF4-FFF2-40B4-BE49-F238E27FC236}">
                    <a16:creationId xmlns:a16="http://schemas.microsoft.com/office/drawing/2014/main" id="{951B2DE0-8724-4B1B-AF0C-0D45F9F77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7253" y="2423837"/>
                <a:ext cx="71342" cy="306295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3 w 39"/>
                  <a:gd name="T9" fmla="*/ 5 h 166"/>
                  <a:gd name="T10" fmla="*/ 29 w 39"/>
                  <a:gd name="T11" fmla="*/ 83 h 166"/>
                  <a:gd name="T12" fmla="*/ 2 w 39"/>
                  <a:gd name="T13" fmla="*/ 162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2" y="162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8" y="155"/>
                      <a:pt x="28" y="134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4" name="Freeform 29">
                <a:extLst>
                  <a:ext uri="{FF2B5EF4-FFF2-40B4-BE49-F238E27FC236}">
                    <a16:creationId xmlns:a16="http://schemas.microsoft.com/office/drawing/2014/main" id="{E9465DF6-51A9-43BA-B391-43234DF3C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0550" y="2443812"/>
                <a:ext cx="303442" cy="215929"/>
              </a:xfrm>
              <a:custGeom>
                <a:avLst/>
                <a:gdLst>
                  <a:gd name="T0" fmla="*/ 144 w 165"/>
                  <a:gd name="T1" fmla="*/ 19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1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3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5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3 w 165"/>
                  <a:gd name="T31" fmla="*/ 1 h 117"/>
                  <a:gd name="T32" fmla="*/ 65 w 165"/>
                  <a:gd name="T33" fmla="*/ 0 h 117"/>
                  <a:gd name="T34" fmla="*/ 62 w 165"/>
                  <a:gd name="T35" fmla="*/ 3 h 117"/>
                  <a:gd name="T36" fmla="*/ 66 w 165"/>
                  <a:gd name="T37" fmla="*/ 5 h 117"/>
                  <a:gd name="T38" fmla="*/ 75 w 165"/>
                  <a:gd name="T39" fmla="*/ 9 h 117"/>
                  <a:gd name="T40" fmla="*/ 76 w 165"/>
                  <a:gd name="T41" fmla="*/ 22 h 117"/>
                  <a:gd name="T42" fmla="*/ 34 w 165"/>
                  <a:gd name="T43" fmla="*/ 95 h 117"/>
                  <a:gd name="T44" fmla="*/ 28 w 165"/>
                  <a:gd name="T45" fmla="*/ 11 h 117"/>
                  <a:gd name="T46" fmla="*/ 40 w 165"/>
                  <a:gd name="T47" fmla="*/ 5 h 117"/>
                  <a:gd name="T48" fmla="*/ 44 w 165"/>
                  <a:gd name="T49" fmla="*/ 2 h 117"/>
                  <a:gd name="T50" fmla="*/ 41 w 165"/>
                  <a:gd name="T51" fmla="*/ 0 h 117"/>
                  <a:gd name="T52" fmla="*/ 21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5 w 165"/>
                  <a:gd name="T59" fmla="*/ 5 h 117"/>
                  <a:gd name="T60" fmla="*/ 13 w 165"/>
                  <a:gd name="T61" fmla="*/ 11 h 117"/>
                  <a:gd name="T62" fmla="*/ 21 w 165"/>
                  <a:gd name="T63" fmla="*/ 113 h 117"/>
                  <a:gd name="T64" fmla="*/ 24 w 165"/>
                  <a:gd name="T65" fmla="*/ 117 h 117"/>
                  <a:gd name="T66" fmla="*/ 28 w 165"/>
                  <a:gd name="T67" fmla="*/ 114 h 117"/>
                  <a:gd name="T68" fmla="*/ 76 w 165"/>
                  <a:gd name="T69" fmla="*/ 29 h 117"/>
                  <a:gd name="T70" fmla="*/ 83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4 w 165"/>
                  <a:gd name="T77" fmla="*/ 1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4" y="19"/>
                    </a:moveTo>
                    <a:cubicBezTo>
                      <a:pt x="148" y="12"/>
                      <a:pt x="152" y="6"/>
                      <a:pt x="162" y="5"/>
                    </a:cubicBezTo>
                    <a:cubicBezTo>
                      <a:pt x="164" y="5"/>
                      <a:pt x="165" y="5"/>
                      <a:pt x="165" y="2"/>
                    </a:cubicBezTo>
                    <a:cubicBezTo>
                      <a:pt x="165" y="1"/>
                      <a:pt x="165" y="0"/>
                      <a:pt x="163" y="0"/>
                    </a:cubicBezTo>
                    <a:cubicBezTo>
                      <a:pt x="159" y="0"/>
                      <a:pt x="155" y="1"/>
                      <a:pt x="151" y="1"/>
                    </a:cubicBezTo>
                    <a:cubicBezTo>
                      <a:pt x="145" y="1"/>
                      <a:pt x="139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2" y="5"/>
                      <a:pt x="133" y="5"/>
                    </a:cubicBezTo>
                    <a:cubicBezTo>
                      <a:pt x="137" y="5"/>
                      <a:pt x="142" y="7"/>
                      <a:pt x="142" y="12"/>
                    </a:cubicBezTo>
                    <a:cubicBezTo>
                      <a:pt x="142" y="14"/>
                      <a:pt x="142" y="15"/>
                      <a:pt x="140" y="17"/>
                    </a:cubicBezTo>
                    <a:lnTo>
                      <a:pt x="95" y="95"/>
                    </a:lnTo>
                    <a:lnTo>
                      <a:pt x="89" y="13"/>
                    </a:lnTo>
                    <a:cubicBezTo>
                      <a:pt x="89" y="10"/>
                      <a:pt x="89" y="5"/>
                      <a:pt x="101" y="5"/>
                    </a:cubicBezTo>
                    <a:cubicBezTo>
                      <a:pt x="104" y="5"/>
                      <a:pt x="105" y="5"/>
                      <a:pt x="105" y="2"/>
                    </a:cubicBezTo>
                    <a:cubicBezTo>
                      <a:pt x="105" y="0"/>
                      <a:pt x="104" y="0"/>
                      <a:pt x="103" y="0"/>
                    </a:cubicBezTo>
                    <a:cubicBezTo>
                      <a:pt x="96" y="0"/>
                      <a:pt x="89" y="1"/>
                      <a:pt x="83" y="1"/>
                    </a:cubicBezTo>
                    <a:cubicBezTo>
                      <a:pt x="79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3"/>
                    </a:cubicBezTo>
                    <a:cubicBezTo>
                      <a:pt x="62" y="5"/>
                      <a:pt x="64" y="5"/>
                      <a:pt x="66" y="5"/>
                    </a:cubicBezTo>
                    <a:cubicBezTo>
                      <a:pt x="73" y="5"/>
                      <a:pt x="75" y="6"/>
                      <a:pt x="75" y="9"/>
                    </a:cubicBezTo>
                    <a:lnTo>
                      <a:pt x="76" y="22"/>
                    </a:lnTo>
                    <a:lnTo>
                      <a:pt x="34" y="95"/>
                    </a:lnTo>
                    <a:lnTo>
                      <a:pt x="28" y="11"/>
                    </a:lnTo>
                    <a:cubicBezTo>
                      <a:pt x="28" y="9"/>
                      <a:pt x="28" y="5"/>
                      <a:pt x="40" y="5"/>
                    </a:cubicBezTo>
                    <a:cubicBezTo>
                      <a:pt x="42" y="5"/>
                      <a:pt x="44" y="5"/>
                      <a:pt x="44" y="2"/>
                    </a:cubicBezTo>
                    <a:cubicBezTo>
                      <a:pt x="44" y="0"/>
                      <a:pt x="42" y="0"/>
                      <a:pt x="41" y="0"/>
                    </a:cubicBezTo>
                    <a:cubicBezTo>
                      <a:pt x="35" y="0"/>
                      <a:pt x="28" y="1"/>
                      <a:pt x="21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3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5" y="5"/>
                    </a:cubicBezTo>
                    <a:cubicBezTo>
                      <a:pt x="13" y="5"/>
                      <a:pt x="13" y="7"/>
                      <a:pt x="13" y="11"/>
                    </a:cubicBezTo>
                    <a:lnTo>
                      <a:pt x="21" y="113"/>
                    </a:lnTo>
                    <a:cubicBezTo>
                      <a:pt x="21" y="116"/>
                      <a:pt x="21" y="117"/>
                      <a:pt x="24" y="117"/>
                    </a:cubicBezTo>
                    <a:cubicBezTo>
                      <a:pt x="26" y="117"/>
                      <a:pt x="26" y="116"/>
                      <a:pt x="28" y="114"/>
                    </a:cubicBezTo>
                    <a:lnTo>
                      <a:pt x="76" y="29"/>
                    </a:lnTo>
                    <a:lnTo>
                      <a:pt x="83" y="113"/>
                    </a:lnTo>
                    <a:cubicBezTo>
                      <a:pt x="83" y="116"/>
                      <a:pt x="83" y="117"/>
                      <a:pt x="85" y="117"/>
                    </a:cubicBezTo>
                    <a:cubicBezTo>
                      <a:pt x="87" y="117"/>
                      <a:pt x="88" y="115"/>
                      <a:pt x="89" y="114"/>
                    </a:cubicBezTo>
                    <a:lnTo>
                      <a:pt x="144" y="1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5" name="Freeform 30">
                <a:extLst>
                  <a:ext uri="{FF2B5EF4-FFF2-40B4-BE49-F238E27FC236}">
                    <a16:creationId xmlns:a16="http://schemas.microsoft.com/office/drawing/2014/main" id="{7A8B51F5-1604-4020-9031-BF27D3E9E8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62113" y="2604570"/>
                <a:ext cx="105587" cy="137928"/>
              </a:xfrm>
              <a:custGeom>
                <a:avLst/>
                <a:gdLst>
                  <a:gd name="T0" fmla="*/ 57 w 57"/>
                  <a:gd name="T1" fmla="*/ 8 h 75"/>
                  <a:gd name="T2" fmla="*/ 57 w 57"/>
                  <a:gd name="T3" fmla="*/ 6 h 75"/>
                  <a:gd name="T4" fmla="*/ 54 w 57"/>
                  <a:gd name="T5" fmla="*/ 2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2 h 75"/>
                  <a:gd name="T12" fmla="*/ 24 w 57"/>
                  <a:gd name="T13" fmla="*/ 51 h 75"/>
                  <a:gd name="T14" fmla="*/ 39 w 57"/>
                  <a:gd name="T15" fmla="*/ 45 h 75"/>
                  <a:gd name="T16" fmla="*/ 36 w 57"/>
                  <a:gd name="T17" fmla="*/ 56 h 75"/>
                  <a:gd name="T18" fmla="*/ 30 w 57"/>
                  <a:gd name="T19" fmla="*/ 68 h 75"/>
                  <a:gd name="T20" fmla="*/ 17 w 57"/>
                  <a:gd name="T21" fmla="*/ 72 h 75"/>
                  <a:gd name="T22" fmla="*/ 8 w 57"/>
                  <a:gd name="T23" fmla="*/ 71 h 75"/>
                  <a:gd name="T24" fmla="*/ 11 w 57"/>
                  <a:gd name="T25" fmla="*/ 65 h 75"/>
                  <a:gd name="T26" fmla="*/ 7 w 57"/>
                  <a:gd name="T27" fmla="*/ 61 h 75"/>
                  <a:gd name="T28" fmla="*/ 0 w 57"/>
                  <a:gd name="T29" fmla="*/ 68 h 75"/>
                  <a:gd name="T30" fmla="*/ 17 w 57"/>
                  <a:gd name="T31" fmla="*/ 75 h 75"/>
                  <a:gd name="T32" fmla="*/ 44 w 57"/>
                  <a:gd name="T33" fmla="*/ 59 h 75"/>
                  <a:gd name="T34" fmla="*/ 57 w 57"/>
                  <a:gd name="T35" fmla="*/ 8 h 75"/>
                  <a:gd name="T36" fmla="*/ 41 w 57"/>
                  <a:gd name="T37" fmla="*/ 36 h 75"/>
                  <a:gd name="T38" fmla="*/ 39 w 57"/>
                  <a:gd name="T39" fmla="*/ 40 h 75"/>
                  <a:gd name="T40" fmla="*/ 24 w 57"/>
                  <a:gd name="T41" fmla="*/ 48 h 75"/>
                  <a:gd name="T42" fmla="*/ 16 w 57"/>
                  <a:gd name="T43" fmla="*/ 37 h 75"/>
                  <a:gd name="T44" fmla="*/ 22 w 57"/>
                  <a:gd name="T45" fmla="*/ 14 h 75"/>
                  <a:gd name="T46" fmla="*/ 36 w 57"/>
                  <a:gd name="T47" fmla="*/ 3 h 75"/>
                  <a:gd name="T48" fmla="*/ 47 w 57"/>
                  <a:gd name="T49" fmla="*/ 13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8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3"/>
                      <a:pt x="55" y="2"/>
                      <a:pt x="54" y="2"/>
                    </a:cubicBezTo>
                    <a:cubicBezTo>
                      <a:pt x="51" y="2"/>
                      <a:pt x="49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2" y="0"/>
                      <a:pt x="6" y="16"/>
                      <a:pt x="6" y="32"/>
                    </a:cubicBezTo>
                    <a:cubicBezTo>
                      <a:pt x="6" y="44"/>
                      <a:pt x="15" y="51"/>
                      <a:pt x="24" y="51"/>
                    </a:cubicBezTo>
                    <a:cubicBezTo>
                      <a:pt x="29" y="51"/>
                      <a:pt x="35" y="49"/>
                      <a:pt x="39" y="45"/>
                    </a:cubicBezTo>
                    <a:lnTo>
                      <a:pt x="36" y="56"/>
                    </a:lnTo>
                    <a:cubicBezTo>
                      <a:pt x="35" y="60"/>
                      <a:pt x="34" y="64"/>
                      <a:pt x="30" y="68"/>
                    </a:cubicBezTo>
                    <a:cubicBezTo>
                      <a:pt x="24" y="72"/>
                      <a:pt x="19" y="72"/>
                      <a:pt x="17" y="72"/>
                    </a:cubicBezTo>
                    <a:cubicBezTo>
                      <a:pt x="11" y="72"/>
                      <a:pt x="10" y="71"/>
                      <a:pt x="8" y="71"/>
                    </a:cubicBezTo>
                    <a:cubicBezTo>
                      <a:pt x="11" y="70"/>
                      <a:pt x="11" y="67"/>
                      <a:pt x="11" y="65"/>
                    </a:cubicBezTo>
                    <a:cubicBezTo>
                      <a:pt x="11" y="62"/>
                      <a:pt x="9" y="61"/>
                      <a:pt x="7" y="61"/>
                    </a:cubicBezTo>
                    <a:cubicBezTo>
                      <a:pt x="4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7" y="75"/>
                    </a:cubicBezTo>
                    <a:cubicBezTo>
                      <a:pt x="35" y="75"/>
                      <a:pt x="43" y="66"/>
                      <a:pt x="44" y="59"/>
                    </a:cubicBezTo>
                    <a:lnTo>
                      <a:pt x="57" y="8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9" y="40"/>
                    </a:cubicBezTo>
                    <a:cubicBezTo>
                      <a:pt x="34" y="45"/>
                      <a:pt x="29" y="48"/>
                      <a:pt x="24" y="48"/>
                    </a:cubicBezTo>
                    <a:cubicBezTo>
                      <a:pt x="19" y="48"/>
                      <a:pt x="16" y="43"/>
                      <a:pt x="16" y="37"/>
                    </a:cubicBezTo>
                    <a:cubicBezTo>
                      <a:pt x="16" y="32"/>
                      <a:pt x="19" y="19"/>
                      <a:pt x="22" y="14"/>
                    </a:cubicBezTo>
                    <a:cubicBezTo>
                      <a:pt x="27" y="6"/>
                      <a:pt x="32" y="3"/>
                      <a:pt x="36" y="3"/>
                    </a:cubicBezTo>
                    <a:cubicBezTo>
                      <a:pt x="44" y="3"/>
                      <a:pt x="47" y="12"/>
                      <a:pt x="47" y="13"/>
                    </a:cubicBezTo>
                    <a:cubicBezTo>
                      <a:pt x="47" y="13"/>
                      <a:pt x="47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6" name="Freeform 31">
                <a:extLst>
                  <a:ext uri="{FF2B5EF4-FFF2-40B4-BE49-F238E27FC236}">
                    <a16:creationId xmlns:a16="http://schemas.microsoft.com/office/drawing/2014/main" id="{2A9C4177-E3ED-46F5-B5A4-C306E73274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285" y="2604570"/>
                <a:ext cx="91318" cy="97977"/>
              </a:xfrm>
              <a:custGeom>
                <a:avLst/>
                <a:gdLst>
                  <a:gd name="T0" fmla="*/ 18 w 50"/>
                  <a:gd name="T1" fmla="*/ 25 h 53"/>
                  <a:gd name="T2" fmla="*/ 37 w 50"/>
                  <a:gd name="T3" fmla="*/ 22 h 53"/>
                  <a:gd name="T4" fmla="*/ 47 w 50"/>
                  <a:gd name="T5" fmla="*/ 10 h 53"/>
                  <a:gd name="T6" fmla="*/ 33 w 50"/>
                  <a:gd name="T7" fmla="*/ 0 h 53"/>
                  <a:gd name="T8" fmla="*/ 0 w 50"/>
                  <a:gd name="T9" fmla="*/ 31 h 53"/>
                  <a:gd name="T10" fmla="*/ 21 w 50"/>
                  <a:gd name="T11" fmla="*/ 53 h 53"/>
                  <a:gd name="T12" fmla="*/ 50 w 50"/>
                  <a:gd name="T13" fmla="*/ 39 h 53"/>
                  <a:gd name="T14" fmla="*/ 48 w 50"/>
                  <a:gd name="T15" fmla="*/ 37 h 53"/>
                  <a:gd name="T16" fmla="*/ 46 w 50"/>
                  <a:gd name="T17" fmla="*/ 39 h 53"/>
                  <a:gd name="T18" fmla="*/ 21 w 50"/>
                  <a:gd name="T19" fmla="*/ 49 h 53"/>
                  <a:gd name="T20" fmla="*/ 9 w 50"/>
                  <a:gd name="T21" fmla="*/ 35 h 53"/>
                  <a:gd name="T22" fmla="*/ 11 w 50"/>
                  <a:gd name="T23" fmla="*/ 25 h 53"/>
                  <a:gd name="T24" fmla="*/ 18 w 50"/>
                  <a:gd name="T25" fmla="*/ 25 h 53"/>
                  <a:gd name="T26" fmla="*/ 12 w 50"/>
                  <a:gd name="T27" fmla="*/ 22 h 53"/>
                  <a:gd name="T28" fmla="*/ 33 w 50"/>
                  <a:gd name="T29" fmla="*/ 3 h 53"/>
                  <a:gd name="T30" fmla="*/ 42 w 50"/>
                  <a:gd name="T31" fmla="*/ 10 h 53"/>
                  <a:gd name="T32" fmla="*/ 17 w 50"/>
                  <a:gd name="T33" fmla="*/ 22 h 53"/>
                  <a:gd name="T34" fmla="*/ 12 w 50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3">
                    <a:moveTo>
                      <a:pt x="18" y="25"/>
                    </a:moveTo>
                    <a:cubicBezTo>
                      <a:pt x="21" y="25"/>
                      <a:pt x="31" y="25"/>
                      <a:pt x="37" y="22"/>
                    </a:cubicBezTo>
                    <a:cubicBezTo>
                      <a:pt x="45" y="19"/>
                      <a:pt x="47" y="14"/>
                      <a:pt x="47" y="10"/>
                    </a:cubicBezTo>
                    <a:cubicBezTo>
                      <a:pt x="47" y="4"/>
                      <a:pt x="41" y="0"/>
                      <a:pt x="33" y="0"/>
                    </a:cubicBezTo>
                    <a:cubicBezTo>
                      <a:pt x="19" y="0"/>
                      <a:pt x="0" y="11"/>
                      <a:pt x="0" y="31"/>
                    </a:cubicBezTo>
                    <a:cubicBezTo>
                      <a:pt x="0" y="42"/>
                      <a:pt x="7" y="53"/>
                      <a:pt x="21" y="53"/>
                    </a:cubicBezTo>
                    <a:cubicBezTo>
                      <a:pt x="40" y="53"/>
                      <a:pt x="50" y="41"/>
                      <a:pt x="50" y="39"/>
                    </a:cubicBezTo>
                    <a:cubicBezTo>
                      <a:pt x="50" y="39"/>
                      <a:pt x="49" y="37"/>
                      <a:pt x="48" y="37"/>
                    </a:cubicBezTo>
                    <a:cubicBezTo>
                      <a:pt x="47" y="37"/>
                      <a:pt x="47" y="38"/>
                      <a:pt x="46" y="39"/>
                    </a:cubicBezTo>
                    <a:cubicBezTo>
                      <a:pt x="37" y="49"/>
                      <a:pt x="23" y="49"/>
                      <a:pt x="21" y="49"/>
                    </a:cubicBezTo>
                    <a:cubicBezTo>
                      <a:pt x="14" y="49"/>
                      <a:pt x="9" y="45"/>
                      <a:pt x="9" y="35"/>
                    </a:cubicBezTo>
                    <a:cubicBezTo>
                      <a:pt x="9" y="34"/>
                      <a:pt x="9" y="31"/>
                      <a:pt x="11" y="25"/>
                    </a:cubicBezTo>
                    <a:lnTo>
                      <a:pt x="18" y="25"/>
                    </a:lnTo>
                    <a:close/>
                    <a:moveTo>
                      <a:pt x="12" y="22"/>
                    </a:moveTo>
                    <a:cubicBezTo>
                      <a:pt x="17" y="5"/>
                      <a:pt x="29" y="3"/>
                      <a:pt x="33" y="3"/>
                    </a:cubicBezTo>
                    <a:cubicBezTo>
                      <a:pt x="38" y="3"/>
                      <a:pt x="42" y="6"/>
                      <a:pt x="42" y="10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7" name="Freeform 32">
                <a:extLst>
                  <a:ext uri="{FF2B5EF4-FFF2-40B4-BE49-F238E27FC236}">
                    <a16:creationId xmlns:a16="http://schemas.microsoft.com/office/drawing/2014/main" id="{B92EF930-692A-49E9-938B-9C3DCFBE7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775" y="2423837"/>
                <a:ext cx="70391" cy="306295"/>
              </a:xfrm>
              <a:custGeom>
                <a:avLst/>
                <a:gdLst>
                  <a:gd name="T0" fmla="*/ 38 w 38"/>
                  <a:gd name="T1" fmla="*/ 164 h 166"/>
                  <a:gd name="T2" fmla="*/ 36 w 38"/>
                  <a:gd name="T3" fmla="*/ 161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6" y="161"/>
                    </a:cubicBezTo>
                    <a:cubicBezTo>
                      <a:pt x="15" y="140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8" name="Freeform 33">
                <a:extLst>
                  <a:ext uri="{FF2B5EF4-FFF2-40B4-BE49-F238E27FC236}">
                    <a16:creationId xmlns:a16="http://schemas.microsoft.com/office/drawing/2014/main" id="{EFDE5EE8-F798-4796-87E5-52BD478450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21678" y="2518008"/>
                <a:ext cx="157904" cy="195002"/>
              </a:xfrm>
              <a:custGeom>
                <a:avLst/>
                <a:gdLst>
                  <a:gd name="T0" fmla="*/ 12 w 86"/>
                  <a:gd name="T1" fmla="*/ 94 h 106"/>
                  <a:gd name="T2" fmla="*/ 3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2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3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3 h 106"/>
                  <a:gd name="T38" fmla="*/ 27 w 86"/>
                  <a:gd name="T39" fmla="*/ 4 h 106"/>
                  <a:gd name="T40" fmla="*/ 32 w 86"/>
                  <a:gd name="T41" fmla="*/ 11 h 106"/>
                  <a:gd name="T42" fmla="*/ 31 w 86"/>
                  <a:gd name="T43" fmla="*/ 20 h 106"/>
                  <a:gd name="T44" fmla="*/ 12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19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2" y="94"/>
                    </a:moveTo>
                    <a:cubicBezTo>
                      <a:pt x="11" y="99"/>
                      <a:pt x="11" y="101"/>
                      <a:pt x="3" y="101"/>
                    </a:cubicBezTo>
                    <a:cubicBezTo>
                      <a:pt x="1" y="101"/>
                      <a:pt x="0" y="101"/>
                      <a:pt x="0" y="104"/>
                    </a:cubicBezTo>
                    <a:cubicBezTo>
                      <a:pt x="0" y="105"/>
                      <a:pt x="0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2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19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9" name="Freeform 34">
                <a:extLst>
                  <a:ext uri="{FF2B5EF4-FFF2-40B4-BE49-F238E27FC236}">
                    <a16:creationId xmlns:a16="http://schemas.microsoft.com/office/drawing/2014/main" id="{79CD9959-109E-45B0-AB3A-64B669318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10972" y="2620741"/>
                <a:ext cx="35196" cy="92269"/>
              </a:xfrm>
              <a:custGeom>
                <a:avLst/>
                <a:gdLst>
                  <a:gd name="T0" fmla="*/ 19 w 19"/>
                  <a:gd name="T1" fmla="*/ 17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7 h 50"/>
                  <a:gd name="T8" fmla="*/ 14 w 19"/>
                  <a:gd name="T9" fmla="*/ 15 h 50"/>
                  <a:gd name="T10" fmla="*/ 15 w 19"/>
                  <a:gd name="T11" fmla="*/ 15 h 50"/>
                  <a:gd name="T12" fmla="*/ 16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0" name="Freeform 35">
                <a:extLst>
                  <a:ext uri="{FF2B5EF4-FFF2-40B4-BE49-F238E27FC236}">
                    <a16:creationId xmlns:a16="http://schemas.microsoft.com/office/drawing/2014/main" id="{C1777A5C-B088-435F-B1D6-72D4E47C40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32729" y="2518008"/>
                <a:ext cx="124611" cy="195002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1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1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1" name="Freeform 36">
                <a:extLst>
                  <a:ext uri="{FF2B5EF4-FFF2-40B4-BE49-F238E27FC236}">
                    <a16:creationId xmlns:a16="http://schemas.microsoft.com/office/drawing/2014/main" id="{D07E0940-7C14-4D8B-A758-1BC639B3D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4438" y="2620741"/>
                <a:ext cx="35196" cy="92269"/>
              </a:xfrm>
              <a:custGeom>
                <a:avLst/>
                <a:gdLst>
                  <a:gd name="T0" fmla="*/ 19 w 19"/>
                  <a:gd name="T1" fmla="*/ 17 h 50"/>
                  <a:gd name="T2" fmla="*/ 8 w 19"/>
                  <a:gd name="T3" fmla="*/ 0 h 50"/>
                  <a:gd name="T4" fmla="*/ 0 w 19"/>
                  <a:gd name="T5" fmla="*/ 9 h 50"/>
                  <a:gd name="T6" fmla="*/ 8 w 19"/>
                  <a:gd name="T7" fmla="*/ 17 h 50"/>
                  <a:gd name="T8" fmla="*/ 14 w 19"/>
                  <a:gd name="T9" fmla="*/ 15 h 50"/>
                  <a:gd name="T10" fmla="*/ 15 w 19"/>
                  <a:gd name="T11" fmla="*/ 15 h 50"/>
                  <a:gd name="T12" fmla="*/ 15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6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10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2" name="Freeform 37">
                <a:extLst>
                  <a:ext uri="{FF2B5EF4-FFF2-40B4-BE49-F238E27FC236}">
                    <a16:creationId xmlns:a16="http://schemas.microsoft.com/office/drawing/2014/main" id="{D7849DDC-E350-4FF8-8AF9-17DD1A957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10488" y="2462837"/>
                <a:ext cx="94172" cy="193100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4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99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3" name="Freeform 38">
                <a:extLst>
                  <a:ext uri="{FF2B5EF4-FFF2-40B4-BE49-F238E27FC236}">
                    <a16:creationId xmlns:a16="http://schemas.microsoft.com/office/drawing/2014/main" id="{64142504-632A-4C5C-AE31-9DE95ED26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2245" y="2423837"/>
                <a:ext cx="69440" cy="306295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2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1"/>
                      <a:pt x="2" y="162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4" name="Freeform 39">
                <a:extLst>
                  <a:ext uri="{FF2B5EF4-FFF2-40B4-BE49-F238E27FC236}">
                    <a16:creationId xmlns:a16="http://schemas.microsoft.com/office/drawing/2014/main" id="{4408F1DB-1FB0-4D1D-A6C9-5B566BC9C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753" y="2810986"/>
                <a:ext cx="304393" cy="215929"/>
              </a:xfrm>
              <a:custGeom>
                <a:avLst/>
                <a:gdLst>
                  <a:gd name="T0" fmla="*/ 143 w 165"/>
                  <a:gd name="T1" fmla="*/ 20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0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2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6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2 w 165"/>
                  <a:gd name="T31" fmla="*/ 1 h 117"/>
                  <a:gd name="T32" fmla="*/ 65 w 165"/>
                  <a:gd name="T33" fmla="*/ 0 h 117"/>
                  <a:gd name="T34" fmla="*/ 62 w 165"/>
                  <a:gd name="T35" fmla="*/ 4 h 117"/>
                  <a:gd name="T36" fmla="*/ 66 w 165"/>
                  <a:gd name="T37" fmla="*/ 5 h 117"/>
                  <a:gd name="T38" fmla="*/ 74 w 165"/>
                  <a:gd name="T39" fmla="*/ 10 h 117"/>
                  <a:gd name="T40" fmla="*/ 75 w 165"/>
                  <a:gd name="T41" fmla="*/ 22 h 117"/>
                  <a:gd name="T42" fmla="*/ 33 w 165"/>
                  <a:gd name="T43" fmla="*/ 96 h 117"/>
                  <a:gd name="T44" fmla="*/ 27 w 165"/>
                  <a:gd name="T45" fmla="*/ 11 h 117"/>
                  <a:gd name="T46" fmla="*/ 40 w 165"/>
                  <a:gd name="T47" fmla="*/ 5 h 117"/>
                  <a:gd name="T48" fmla="*/ 43 w 165"/>
                  <a:gd name="T49" fmla="*/ 2 h 117"/>
                  <a:gd name="T50" fmla="*/ 41 w 165"/>
                  <a:gd name="T51" fmla="*/ 0 h 117"/>
                  <a:gd name="T52" fmla="*/ 20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4 w 165"/>
                  <a:gd name="T59" fmla="*/ 5 h 117"/>
                  <a:gd name="T60" fmla="*/ 13 w 165"/>
                  <a:gd name="T61" fmla="*/ 12 h 117"/>
                  <a:gd name="T62" fmla="*/ 20 w 165"/>
                  <a:gd name="T63" fmla="*/ 113 h 117"/>
                  <a:gd name="T64" fmla="*/ 23 w 165"/>
                  <a:gd name="T65" fmla="*/ 117 h 117"/>
                  <a:gd name="T66" fmla="*/ 27 w 165"/>
                  <a:gd name="T67" fmla="*/ 114 h 117"/>
                  <a:gd name="T68" fmla="*/ 76 w 165"/>
                  <a:gd name="T69" fmla="*/ 29 h 117"/>
                  <a:gd name="T70" fmla="*/ 82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3 w 165"/>
                  <a:gd name="T77" fmla="*/ 2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3" y="20"/>
                    </a:moveTo>
                    <a:cubicBezTo>
                      <a:pt x="147" y="12"/>
                      <a:pt x="151" y="6"/>
                      <a:pt x="162" y="5"/>
                    </a:cubicBezTo>
                    <a:cubicBezTo>
                      <a:pt x="163" y="5"/>
                      <a:pt x="165" y="5"/>
                      <a:pt x="165" y="2"/>
                    </a:cubicBezTo>
                    <a:cubicBezTo>
                      <a:pt x="165" y="1"/>
                      <a:pt x="164" y="0"/>
                      <a:pt x="163" y="0"/>
                    </a:cubicBezTo>
                    <a:cubicBezTo>
                      <a:pt x="159" y="0"/>
                      <a:pt x="154" y="1"/>
                      <a:pt x="150" y="1"/>
                    </a:cubicBezTo>
                    <a:cubicBezTo>
                      <a:pt x="145" y="1"/>
                      <a:pt x="138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1" y="5"/>
                      <a:pt x="132" y="5"/>
                    </a:cubicBezTo>
                    <a:cubicBezTo>
                      <a:pt x="136" y="6"/>
                      <a:pt x="142" y="7"/>
                      <a:pt x="142" y="12"/>
                    </a:cubicBezTo>
                    <a:cubicBezTo>
                      <a:pt x="142" y="14"/>
                      <a:pt x="141" y="15"/>
                      <a:pt x="140" y="17"/>
                    </a:cubicBezTo>
                    <a:lnTo>
                      <a:pt x="95" y="96"/>
                    </a:lnTo>
                    <a:lnTo>
                      <a:pt x="89" y="13"/>
                    </a:lnTo>
                    <a:cubicBezTo>
                      <a:pt x="89" y="10"/>
                      <a:pt x="88" y="6"/>
                      <a:pt x="101" y="5"/>
                    </a:cubicBezTo>
                    <a:cubicBezTo>
                      <a:pt x="103" y="5"/>
                      <a:pt x="105" y="5"/>
                      <a:pt x="105" y="2"/>
                    </a:cubicBezTo>
                    <a:cubicBezTo>
                      <a:pt x="105" y="0"/>
                      <a:pt x="103" y="0"/>
                      <a:pt x="103" y="0"/>
                    </a:cubicBezTo>
                    <a:cubicBezTo>
                      <a:pt x="96" y="0"/>
                      <a:pt x="89" y="1"/>
                      <a:pt x="82" y="1"/>
                    </a:cubicBezTo>
                    <a:cubicBezTo>
                      <a:pt x="78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4"/>
                    </a:cubicBezTo>
                    <a:cubicBezTo>
                      <a:pt x="62" y="5"/>
                      <a:pt x="63" y="5"/>
                      <a:pt x="66" y="5"/>
                    </a:cubicBezTo>
                    <a:cubicBezTo>
                      <a:pt x="73" y="5"/>
                      <a:pt x="74" y="6"/>
                      <a:pt x="74" y="10"/>
                    </a:cubicBezTo>
                    <a:lnTo>
                      <a:pt x="75" y="22"/>
                    </a:lnTo>
                    <a:lnTo>
                      <a:pt x="33" y="96"/>
                    </a:lnTo>
                    <a:lnTo>
                      <a:pt x="27" y="11"/>
                    </a:lnTo>
                    <a:cubicBezTo>
                      <a:pt x="27" y="9"/>
                      <a:pt x="27" y="6"/>
                      <a:pt x="40" y="5"/>
                    </a:cubicBezTo>
                    <a:cubicBezTo>
                      <a:pt x="41" y="5"/>
                      <a:pt x="43" y="5"/>
                      <a:pt x="43" y="2"/>
                    </a:cubicBezTo>
                    <a:cubicBezTo>
                      <a:pt x="43" y="0"/>
                      <a:pt x="41" y="0"/>
                      <a:pt x="41" y="0"/>
                    </a:cubicBezTo>
                    <a:cubicBezTo>
                      <a:pt x="34" y="0"/>
                      <a:pt x="27" y="1"/>
                      <a:pt x="20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2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4" y="5"/>
                    </a:cubicBezTo>
                    <a:cubicBezTo>
                      <a:pt x="13" y="5"/>
                      <a:pt x="13" y="7"/>
                      <a:pt x="13" y="12"/>
                    </a:cubicBezTo>
                    <a:lnTo>
                      <a:pt x="20" y="113"/>
                    </a:lnTo>
                    <a:cubicBezTo>
                      <a:pt x="21" y="116"/>
                      <a:pt x="21" y="117"/>
                      <a:pt x="23" y="117"/>
                    </a:cubicBezTo>
                    <a:cubicBezTo>
                      <a:pt x="25" y="117"/>
                      <a:pt x="26" y="116"/>
                      <a:pt x="27" y="114"/>
                    </a:cubicBezTo>
                    <a:lnTo>
                      <a:pt x="76" y="29"/>
                    </a:lnTo>
                    <a:lnTo>
                      <a:pt x="82" y="113"/>
                    </a:lnTo>
                    <a:cubicBezTo>
                      <a:pt x="82" y="117"/>
                      <a:pt x="83" y="117"/>
                      <a:pt x="85" y="117"/>
                    </a:cubicBezTo>
                    <a:cubicBezTo>
                      <a:pt x="87" y="117"/>
                      <a:pt x="88" y="116"/>
                      <a:pt x="89" y="114"/>
                    </a:cubicBezTo>
                    <a:lnTo>
                      <a:pt x="143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5" name="Freeform 40">
                <a:extLst>
                  <a:ext uri="{FF2B5EF4-FFF2-40B4-BE49-F238E27FC236}">
                    <a16:creationId xmlns:a16="http://schemas.microsoft.com/office/drawing/2014/main" id="{486D45A0-D1A1-4E03-AAFA-7CB14402CA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89024" y="2971744"/>
                <a:ext cx="90367" cy="97025"/>
              </a:xfrm>
              <a:custGeom>
                <a:avLst/>
                <a:gdLst>
                  <a:gd name="T0" fmla="*/ 18 w 49"/>
                  <a:gd name="T1" fmla="*/ 25 h 53"/>
                  <a:gd name="T2" fmla="*/ 36 w 49"/>
                  <a:gd name="T3" fmla="*/ 23 h 53"/>
                  <a:gd name="T4" fmla="*/ 47 w 49"/>
                  <a:gd name="T5" fmla="*/ 11 h 53"/>
                  <a:gd name="T6" fmla="*/ 32 w 49"/>
                  <a:gd name="T7" fmla="*/ 0 h 53"/>
                  <a:gd name="T8" fmla="*/ 0 w 49"/>
                  <a:gd name="T9" fmla="*/ 31 h 53"/>
                  <a:gd name="T10" fmla="*/ 20 w 49"/>
                  <a:gd name="T11" fmla="*/ 53 h 53"/>
                  <a:gd name="T12" fmla="*/ 49 w 49"/>
                  <a:gd name="T13" fmla="*/ 40 h 53"/>
                  <a:gd name="T14" fmla="*/ 47 w 49"/>
                  <a:gd name="T15" fmla="*/ 38 h 53"/>
                  <a:gd name="T16" fmla="*/ 45 w 49"/>
                  <a:gd name="T17" fmla="*/ 39 h 53"/>
                  <a:gd name="T18" fmla="*/ 21 w 49"/>
                  <a:gd name="T19" fmla="*/ 50 h 53"/>
                  <a:gd name="T20" fmla="*/ 9 w 49"/>
                  <a:gd name="T21" fmla="*/ 35 h 53"/>
                  <a:gd name="T22" fmla="*/ 10 w 49"/>
                  <a:gd name="T23" fmla="*/ 25 h 53"/>
                  <a:gd name="T24" fmla="*/ 18 w 49"/>
                  <a:gd name="T25" fmla="*/ 25 h 53"/>
                  <a:gd name="T26" fmla="*/ 11 w 49"/>
                  <a:gd name="T27" fmla="*/ 22 h 53"/>
                  <a:gd name="T28" fmla="*/ 32 w 49"/>
                  <a:gd name="T29" fmla="*/ 4 h 53"/>
                  <a:gd name="T30" fmla="*/ 42 w 49"/>
                  <a:gd name="T31" fmla="*/ 11 h 53"/>
                  <a:gd name="T32" fmla="*/ 17 w 49"/>
                  <a:gd name="T33" fmla="*/ 22 h 53"/>
                  <a:gd name="T34" fmla="*/ 11 w 49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53">
                    <a:moveTo>
                      <a:pt x="18" y="25"/>
                    </a:moveTo>
                    <a:cubicBezTo>
                      <a:pt x="21" y="25"/>
                      <a:pt x="30" y="25"/>
                      <a:pt x="36" y="23"/>
                    </a:cubicBezTo>
                    <a:cubicBezTo>
                      <a:pt x="45" y="20"/>
                      <a:pt x="47" y="14"/>
                      <a:pt x="47" y="11"/>
                    </a:cubicBezTo>
                    <a:cubicBezTo>
                      <a:pt x="47" y="4"/>
                      <a:pt x="40" y="0"/>
                      <a:pt x="32" y="0"/>
                    </a:cubicBezTo>
                    <a:cubicBezTo>
                      <a:pt x="18" y="0"/>
                      <a:pt x="0" y="11"/>
                      <a:pt x="0" y="31"/>
                    </a:cubicBezTo>
                    <a:cubicBezTo>
                      <a:pt x="0" y="43"/>
                      <a:pt x="7" y="53"/>
                      <a:pt x="20" y="53"/>
                    </a:cubicBezTo>
                    <a:cubicBezTo>
                      <a:pt x="40" y="53"/>
                      <a:pt x="49" y="41"/>
                      <a:pt x="49" y="40"/>
                    </a:cubicBezTo>
                    <a:cubicBezTo>
                      <a:pt x="49" y="39"/>
                      <a:pt x="48" y="38"/>
                      <a:pt x="47" y="38"/>
                    </a:cubicBezTo>
                    <a:cubicBezTo>
                      <a:pt x="47" y="38"/>
                      <a:pt x="46" y="38"/>
                      <a:pt x="45" y="39"/>
                    </a:cubicBezTo>
                    <a:cubicBezTo>
                      <a:pt x="36" y="50"/>
                      <a:pt x="23" y="50"/>
                      <a:pt x="21" y="50"/>
                    </a:cubicBezTo>
                    <a:cubicBezTo>
                      <a:pt x="14" y="50"/>
                      <a:pt x="9" y="45"/>
                      <a:pt x="9" y="35"/>
                    </a:cubicBezTo>
                    <a:cubicBezTo>
                      <a:pt x="9" y="34"/>
                      <a:pt x="9" y="32"/>
                      <a:pt x="10" y="25"/>
                    </a:cubicBezTo>
                    <a:lnTo>
                      <a:pt x="18" y="25"/>
                    </a:lnTo>
                    <a:close/>
                    <a:moveTo>
                      <a:pt x="11" y="22"/>
                    </a:moveTo>
                    <a:cubicBezTo>
                      <a:pt x="16" y="5"/>
                      <a:pt x="29" y="4"/>
                      <a:pt x="32" y="4"/>
                    </a:cubicBezTo>
                    <a:cubicBezTo>
                      <a:pt x="37" y="4"/>
                      <a:pt x="42" y="6"/>
                      <a:pt x="42" y="11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1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6" name="Freeform 41">
                <a:extLst>
                  <a:ext uri="{FF2B5EF4-FFF2-40B4-BE49-F238E27FC236}">
                    <a16:creationId xmlns:a16="http://schemas.microsoft.com/office/drawing/2014/main" id="{120D7D60-B377-4B9A-8016-F41C46D2E6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99367" y="2971744"/>
                <a:ext cx="105587" cy="137928"/>
              </a:xfrm>
              <a:custGeom>
                <a:avLst/>
                <a:gdLst>
                  <a:gd name="T0" fmla="*/ 57 w 57"/>
                  <a:gd name="T1" fmla="*/ 9 h 75"/>
                  <a:gd name="T2" fmla="*/ 57 w 57"/>
                  <a:gd name="T3" fmla="*/ 6 h 75"/>
                  <a:gd name="T4" fmla="*/ 53 w 57"/>
                  <a:gd name="T5" fmla="*/ 3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3 h 75"/>
                  <a:gd name="T12" fmla="*/ 24 w 57"/>
                  <a:gd name="T13" fmla="*/ 52 h 75"/>
                  <a:gd name="T14" fmla="*/ 38 w 57"/>
                  <a:gd name="T15" fmla="*/ 45 h 75"/>
                  <a:gd name="T16" fmla="*/ 36 w 57"/>
                  <a:gd name="T17" fmla="*/ 56 h 75"/>
                  <a:gd name="T18" fmla="*/ 29 w 57"/>
                  <a:gd name="T19" fmla="*/ 68 h 75"/>
                  <a:gd name="T20" fmla="*/ 16 w 57"/>
                  <a:gd name="T21" fmla="*/ 72 h 75"/>
                  <a:gd name="T22" fmla="*/ 7 w 57"/>
                  <a:gd name="T23" fmla="*/ 71 h 75"/>
                  <a:gd name="T24" fmla="*/ 11 w 57"/>
                  <a:gd name="T25" fmla="*/ 65 h 75"/>
                  <a:gd name="T26" fmla="*/ 6 w 57"/>
                  <a:gd name="T27" fmla="*/ 61 h 75"/>
                  <a:gd name="T28" fmla="*/ 0 w 57"/>
                  <a:gd name="T29" fmla="*/ 68 h 75"/>
                  <a:gd name="T30" fmla="*/ 16 w 57"/>
                  <a:gd name="T31" fmla="*/ 75 h 75"/>
                  <a:gd name="T32" fmla="*/ 44 w 57"/>
                  <a:gd name="T33" fmla="*/ 59 h 75"/>
                  <a:gd name="T34" fmla="*/ 57 w 57"/>
                  <a:gd name="T35" fmla="*/ 9 h 75"/>
                  <a:gd name="T36" fmla="*/ 41 w 57"/>
                  <a:gd name="T37" fmla="*/ 36 h 75"/>
                  <a:gd name="T38" fmla="*/ 38 w 57"/>
                  <a:gd name="T39" fmla="*/ 40 h 75"/>
                  <a:gd name="T40" fmla="*/ 24 w 57"/>
                  <a:gd name="T41" fmla="*/ 48 h 75"/>
                  <a:gd name="T42" fmla="*/ 15 w 57"/>
                  <a:gd name="T43" fmla="*/ 37 h 75"/>
                  <a:gd name="T44" fmla="*/ 21 w 57"/>
                  <a:gd name="T45" fmla="*/ 14 h 75"/>
                  <a:gd name="T46" fmla="*/ 36 w 57"/>
                  <a:gd name="T47" fmla="*/ 4 h 75"/>
                  <a:gd name="T48" fmla="*/ 46 w 57"/>
                  <a:gd name="T49" fmla="*/ 14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9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4"/>
                      <a:pt x="55" y="3"/>
                      <a:pt x="53" y="3"/>
                    </a:cubicBezTo>
                    <a:cubicBezTo>
                      <a:pt x="50" y="3"/>
                      <a:pt x="48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1" y="0"/>
                      <a:pt x="6" y="16"/>
                      <a:pt x="6" y="33"/>
                    </a:cubicBezTo>
                    <a:cubicBezTo>
                      <a:pt x="6" y="45"/>
                      <a:pt x="14" y="52"/>
                      <a:pt x="24" y="52"/>
                    </a:cubicBezTo>
                    <a:cubicBezTo>
                      <a:pt x="29" y="52"/>
                      <a:pt x="34" y="49"/>
                      <a:pt x="38" y="45"/>
                    </a:cubicBezTo>
                    <a:lnTo>
                      <a:pt x="36" y="56"/>
                    </a:lnTo>
                    <a:cubicBezTo>
                      <a:pt x="34" y="61"/>
                      <a:pt x="34" y="64"/>
                      <a:pt x="29" y="68"/>
                    </a:cubicBezTo>
                    <a:cubicBezTo>
                      <a:pt x="24" y="72"/>
                      <a:pt x="19" y="72"/>
                      <a:pt x="16" y="72"/>
                    </a:cubicBezTo>
                    <a:cubicBezTo>
                      <a:pt x="11" y="72"/>
                      <a:pt x="9" y="72"/>
                      <a:pt x="7" y="71"/>
                    </a:cubicBezTo>
                    <a:cubicBezTo>
                      <a:pt x="10" y="70"/>
                      <a:pt x="11" y="67"/>
                      <a:pt x="11" y="65"/>
                    </a:cubicBezTo>
                    <a:cubicBezTo>
                      <a:pt x="11" y="63"/>
                      <a:pt x="9" y="61"/>
                      <a:pt x="6" y="61"/>
                    </a:cubicBezTo>
                    <a:cubicBezTo>
                      <a:pt x="3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6" y="75"/>
                    </a:cubicBezTo>
                    <a:cubicBezTo>
                      <a:pt x="34" y="75"/>
                      <a:pt x="42" y="66"/>
                      <a:pt x="44" y="59"/>
                    </a:cubicBezTo>
                    <a:lnTo>
                      <a:pt x="57" y="9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8" y="40"/>
                    </a:cubicBezTo>
                    <a:cubicBezTo>
                      <a:pt x="34" y="45"/>
                      <a:pt x="28" y="48"/>
                      <a:pt x="24" y="48"/>
                    </a:cubicBezTo>
                    <a:cubicBezTo>
                      <a:pt x="18" y="48"/>
                      <a:pt x="15" y="43"/>
                      <a:pt x="15" y="37"/>
                    </a:cubicBezTo>
                    <a:cubicBezTo>
                      <a:pt x="15" y="32"/>
                      <a:pt x="18" y="19"/>
                      <a:pt x="21" y="14"/>
                    </a:cubicBezTo>
                    <a:cubicBezTo>
                      <a:pt x="26" y="6"/>
                      <a:pt x="32" y="4"/>
                      <a:pt x="36" y="4"/>
                    </a:cubicBezTo>
                    <a:cubicBezTo>
                      <a:pt x="44" y="4"/>
                      <a:pt x="46" y="12"/>
                      <a:pt x="46" y="14"/>
                    </a:cubicBezTo>
                    <a:cubicBezTo>
                      <a:pt x="46" y="14"/>
                      <a:pt x="46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7" name="Freeform 42">
                <a:extLst>
                  <a:ext uri="{FF2B5EF4-FFF2-40B4-BE49-F238E27FC236}">
                    <a16:creationId xmlns:a16="http://schemas.microsoft.com/office/drawing/2014/main" id="{76554B91-8A1E-4687-B773-76E9B3415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2026" y="2791011"/>
                <a:ext cx="71342" cy="305344"/>
              </a:xfrm>
              <a:custGeom>
                <a:avLst/>
                <a:gdLst>
                  <a:gd name="T0" fmla="*/ 39 w 39"/>
                  <a:gd name="T1" fmla="*/ 165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5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3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5"/>
                    </a:moveTo>
                    <a:cubicBezTo>
                      <a:pt x="39" y="164"/>
                      <a:pt x="39" y="164"/>
                      <a:pt x="36" y="161"/>
                    </a:cubicBezTo>
                    <a:cubicBezTo>
                      <a:pt x="15" y="140"/>
                      <a:pt x="10" y="109"/>
                      <a:pt x="10" y="83"/>
                    </a:cubicBezTo>
                    <a:cubicBezTo>
                      <a:pt x="10" y="54"/>
                      <a:pt x="16" y="25"/>
                      <a:pt x="37" y="5"/>
                    </a:cubicBezTo>
                    <a:cubicBezTo>
                      <a:pt x="39" y="3"/>
                      <a:pt x="39" y="2"/>
                      <a:pt x="39" y="2"/>
                    </a:cubicBezTo>
                    <a:cubicBezTo>
                      <a:pt x="39" y="1"/>
                      <a:pt x="38" y="0"/>
                      <a:pt x="37" y="0"/>
                    </a:cubicBezTo>
                    <a:cubicBezTo>
                      <a:pt x="36" y="0"/>
                      <a:pt x="21" y="11"/>
                      <a:pt x="11" y="33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6" y="166"/>
                      <a:pt x="37" y="166"/>
                    </a:cubicBezTo>
                    <a:cubicBezTo>
                      <a:pt x="38" y="166"/>
                      <a:pt x="39" y="166"/>
                      <a:pt x="39" y="165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8" name="Freeform 43">
                <a:extLst>
                  <a:ext uri="{FF2B5EF4-FFF2-40B4-BE49-F238E27FC236}">
                    <a16:creationId xmlns:a16="http://schemas.microsoft.com/office/drawing/2014/main" id="{D9DF3196-7E70-4769-85F7-E626D830CE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40979" y="2885182"/>
                <a:ext cx="159806" cy="195002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3 h 106"/>
                  <a:gd name="T14" fmla="*/ 32 w 87"/>
                  <a:gd name="T15" fmla="*/ 101 h 106"/>
                  <a:gd name="T16" fmla="*/ 24 w 87"/>
                  <a:gd name="T17" fmla="*/ 98 h 106"/>
                  <a:gd name="T18" fmla="*/ 32 w 87"/>
                  <a:gd name="T19" fmla="*/ 65 h 106"/>
                  <a:gd name="T20" fmla="*/ 47 w 87"/>
                  <a:gd name="T21" fmla="*/ 76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8 h 106"/>
                  <a:gd name="T36" fmla="*/ 16 w 87"/>
                  <a:gd name="T37" fmla="*/ 24 h 106"/>
                  <a:gd name="T38" fmla="*/ 28 w 87"/>
                  <a:gd name="T39" fmla="*/ 4 h 106"/>
                  <a:gd name="T40" fmla="*/ 33 w 87"/>
                  <a:gd name="T41" fmla="*/ 12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20 h 106"/>
                  <a:gd name="T54" fmla="*/ 67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4" y="106"/>
                      <a:pt x="36" y="106"/>
                      <a:pt x="36" y="103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4" y="101"/>
                      <a:pt x="24" y="100"/>
                      <a:pt x="24" y="98"/>
                    </a:cubicBezTo>
                    <a:cubicBezTo>
                      <a:pt x="24" y="96"/>
                      <a:pt x="30" y="69"/>
                      <a:pt x="32" y="65"/>
                    </a:cubicBezTo>
                    <a:cubicBezTo>
                      <a:pt x="34" y="70"/>
                      <a:pt x="38" y="76"/>
                      <a:pt x="47" y="76"/>
                    </a:cubicBezTo>
                    <a:cubicBezTo>
                      <a:pt x="66" y="76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7" y="0"/>
                      <a:pt x="49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1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8"/>
                      <a:pt x="12" y="28"/>
                      <a:pt x="13" y="28"/>
                    </a:cubicBezTo>
                    <a:cubicBezTo>
                      <a:pt x="14" y="28"/>
                      <a:pt x="15" y="27"/>
                      <a:pt x="16" y="24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0" y="4"/>
                      <a:pt x="33" y="5"/>
                      <a:pt x="33" y="12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7" y="5"/>
                      <a:pt x="62" y="4"/>
                      <a:pt x="64" y="4"/>
                    </a:cubicBezTo>
                    <a:cubicBezTo>
                      <a:pt x="71" y="4"/>
                      <a:pt x="75" y="10"/>
                      <a:pt x="75" y="20"/>
                    </a:cubicBezTo>
                    <a:cubicBezTo>
                      <a:pt x="75" y="29"/>
                      <a:pt x="70" y="48"/>
                      <a:pt x="67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9" name="Freeform 44">
                <a:extLst>
                  <a:ext uri="{FF2B5EF4-FFF2-40B4-BE49-F238E27FC236}">
                    <a16:creationId xmlns:a16="http://schemas.microsoft.com/office/drawing/2014/main" id="{0EEBAE84-0D15-4E3A-B31B-15F5CDFF5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0273" y="2987915"/>
                <a:ext cx="37098" cy="92269"/>
              </a:xfrm>
              <a:custGeom>
                <a:avLst/>
                <a:gdLst>
                  <a:gd name="T0" fmla="*/ 20 w 20"/>
                  <a:gd name="T1" fmla="*/ 18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8 h 50"/>
                  <a:gd name="T8" fmla="*/ 15 w 20"/>
                  <a:gd name="T9" fmla="*/ 16 h 50"/>
                  <a:gd name="T10" fmla="*/ 16 w 20"/>
                  <a:gd name="T11" fmla="*/ 15 h 50"/>
                  <a:gd name="T12" fmla="*/ 16 w 20"/>
                  <a:gd name="T13" fmla="*/ 18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8"/>
                    </a:moveTo>
                    <a:cubicBezTo>
                      <a:pt x="20" y="7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8"/>
                      <a:pt x="9" y="18"/>
                    </a:cubicBezTo>
                    <a:cubicBezTo>
                      <a:pt x="11" y="18"/>
                      <a:pt x="13" y="17"/>
                      <a:pt x="15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8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7" y="50"/>
                      <a:pt x="20" y="37"/>
                      <a:pt x="20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0" name="Freeform 45">
                <a:extLst>
                  <a:ext uri="{FF2B5EF4-FFF2-40B4-BE49-F238E27FC236}">
                    <a16:creationId xmlns:a16="http://schemas.microsoft.com/office/drawing/2014/main" id="{3018F28E-FA18-4470-A719-062D303500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3932" y="2885182"/>
                <a:ext cx="125562" cy="195002"/>
              </a:xfrm>
              <a:custGeom>
                <a:avLst/>
                <a:gdLst>
                  <a:gd name="T0" fmla="*/ 68 w 68"/>
                  <a:gd name="T1" fmla="*/ 2 h 106"/>
                  <a:gd name="T2" fmla="*/ 66 w 68"/>
                  <a:gd name="T3" fmla="*/ 1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1 w 68"/>
                  <a:gd name="T11" fmla="*/ 76 h 106"/>
                  <a:gd name="T12" fmla="*/ 41 w 68"/>
                  <a:gd name="T13" fmla="*/ 66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3 h 106"/>
                  <a:gd name="T28" fmla="*/ 52 w 68"/>
                  <a:gd name="T29" fmla="*/ 101 h 106"/>
                  <a:gd name="T30" fmla="*/ 44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1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9 h 106"/>
                  <a:gd name="T46" fmla="*/ 43 w 68"/>
                  <a:gd name="T47" fmla="*/ 57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2"/>
                      <a:pt x="67" y="1"/>
                      <a:pt x="66" y="1"/>
                    </a:cubicBezTo>
                    <a:cubicBezTo>
                      <a:pt x="64" y="1"/>
                      <a:pt x="58" y="7"/>
                      <a:pt x="55" y="12"/>
                    </a:cubicBezTo>
                    <a:cubicBezTo>
                      <a:pt x="51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9" y="76"/>
                      <a:pt x="21" y="76"/>
                    </a:cubicBezTo>
                    <a:cubicBezTo>
                      <a:pt x="29" y="76"/>
                      <a:pt x="35" y="72"/>
                      <a:pt x="41" y="66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2" y="100"/>
                      <a:pt x="31" y="101"/>
                      <a:pt x="22" y="101"/>
                    </a:cubicBezTo>
                    <a:cubicBezTo>
                      <a:pt x="19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5" y="106"/>
                      <a:pt x="31" y="105"/>
                      <a:pt x="37" y="105"/>
                    </a:cubicBezTo>
                    <a:cubicBezTo>
                      <a:pt x="42" y="105"/>
                      <a:pt x="48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5" y="101"/>
                      <a:pt x="52" y="101"/>
                    </a:cubicBezTo>
                    <a:cubicBezTo>
                      <a:pt x="44" y="101"/>
                      <a:pt x="44" y="100"/>
                      <a:pt x="44" y="98"/>
                    </a:cubicBezTo>
                    <a:cubicBezTo>
                      <a:pt x="44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1" y="59"/>
                      <a:pt x="11" y="56"/>
                    </a:cubicBezTo>
                    <a:cubicBezTo>
                      <a:pt x="11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0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3" y="57"/>
                    </a:cubicBezTo>
                    <a:cubicBezTo>
                      <a:pt x="41" y="61"/>
                      <a:pt x="31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1" name="Freeform 46">
                <a:extLst>
                  <a:ext uri="{FF2B5EF4-FFF2-40B4-BE49-F238E27FC236}">
                    <a16:creationId xmlns:a16="http://schemas.microsoft.com/office/drawing/2014/main" id="{821AE83F-647F-4861-A7B6-5C17A409E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3739" y="2987915"/>
                <a:ext cx="37098" cy="92269"/>
              </a:xfrm>
              <a:custGeom>
                <a:avLst/>
                <a:gdLst>
                  <a:gd name="T0" fmla="*/ 20 w 20"/>
                  <a:gd name="T1" fmla="*/ 18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8 h 50"/>
                  <a:gd name="T8" fmla="*/ 15 w 20"/>
                  <a:gd name="T9" fmla="*/ 16 h 50"/>
                  <a:gd name="T10" fmla="*/ 16 w 20"/>
                  <a:gd name="T11" fmla="*/ 15 h 50"/>
                  <a:gd name="T12" fmla="*/ 16 w 20"/>
                  <a:gd name="T13" fmla="*/ 18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8"/>
                    </a:moveTo>
                    <a:cubicBezTo>
                      <a:pt x="20" y="7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8"/>
                      <a:pt x="9" y="18"/>
                    </a:cubicBezTo>
                    <a:cubicBezTo>
                      <a:pt x="11" y="18"/>
                      <a:pt x="13" y="17"/>
                      <a:pt x="15" y="16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8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6" y="50"/>
                      <a:pt x="20" y="37"/>
                      <a:pt x="20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2" name="Freeform 47">
                <a:extLst>
                  <a:ext uri="{FF2B5EF4-FFF2-40B4-BE49-F238E27FC236}">
                    <a16:creationId xmlns:a16="http://schemas.microsoft.com/office/drawing/2014/main" id="{1477C371-E715-40F2-85AB-B524C062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1691" y="2829060"/>
                <a:ext cx="94172" cy="195953"/>
              </a:xfrm>
              <a:custGeom>
                <a:avLst/>
                <a:gdLst>
                  <a:gd name="T0" fmla="*/ 30 w 51"/>
                  <a:gd name="T1" fmla="*/ 37 h 106"/>
                  <a:gd name="T2" fmla="*/ 46 w 51"/>
                  <a:gd name="T3" fmla="*/ 37 h 106"/>
                  <a:gd name="T4" fmla="*/ 51 w 51"/>
                  <a:gd name="T5" fmla="*/ 34 h 106"/>
                  <a:gd name="T6" fmla="*/ 46 w 51"/>
                  <a:gd name="T7" fmla="*/ 32 h 106"/>
                  <a:gd name="T8" fmla="*/ 31 w 51"/>
                  <a:gd name="T9" fmla="*/ 32 h 106"/>
                  <a:gd name="T10" fmla="*/ 38 w 51"/>
                  <a:gd name="T11" fmla="*/ 4 h 106"/>
                  <a:gd name="T12" fmla="*/ 33 w 51"/>
                  <a:gd name="T13" fmla="*/ 0 h 106"/>
                  <a:gd name="T14" fmla="*/ 27 w 51"/>
                  <a:gd name="T15" fmla="*/ 6 h 106"/>
                  <a:gd name="T16" fmla="*/ 20 w 51"/>
                  <a:gd name="T17" fmla="*/ 32 h 106"/>
                  <a:gd name="T18" fmla="*/ 5 w 51"/>
                  <a:gd name="T19" fmla="*/ 32 h 106"/>
                  <a:gd name="T20" fmla="*/ 0 w 51"/>
                  <a:gd name="T21" fmla="*/ 35 h 106"/>
                  <a:gd name="T22" fmla="*/ 4 w 51"/>
                  <a:gd name="T23" fmla="*/ 37 h 106"/>
                  <a:gd name="T24" fmla="*/ 19 w 51"/>
                  <a:gd name="T25" fmla="*/ 37 h 106"/>
                  <a:gd name="T26" fmla="*/ 6 w 51"/>
                  <a:gd name="T27" fmla="*/ 90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8 h 106"/>
                  <a:gd name="T34" fmla="*/ 43 w 51"/>
                  <a:gd name="T35" fmla="*/ 81 h 106"/>
                  <a:gd name="T36" fmla="*/ 22 w 51"/>
                  <a:gd name="T37" fmla="*/ 102 h 106"/>
                  <a:gd name="T38" fmla="*/ 17 w 51"/>
                  <a:gd name="T39" fmla="*/ 94 h 106"/>
                  <a:gd name="T40" fmla="*/ 18 w 51"/>
                  <a:gd name="T41" fmla="*/ 86 h 106"/>
                  <a:gd name="T42" fmla="*/ 30 w 51"/>
                  <a:gd name="T43" fmla="*/ 3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1" y="32"/>
                    </a:lnTo>
                    <a:cubicBezTo>
                      <a:pt x="37" y="9"/>
                      <a:pt x="38" y="5"/>
                      <a:pt x="38" y="4"/>
                    </a:cubicBezTo>
                    <a:cubicBezTo>
                      <a:pt x="38" y="1"/>
                      <a:pt x="36" y="0"/>
                      <a:pt x="33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2"/>
                    </a:lnTo>
                    <a:lnTo>
                      <a:pt x="5" y="32"/>
                    </a:lnTo>
                    <a:cubicBezTo>
                      <a:pt x="1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4" y="37"/>
                    </a:cubicBezTo>
                    <a:lnTo>
                      <a:pt x="19" y="37"/>
                    </a:lnTo>
                    <a:cubicBezTo>
                      <a:pt x="7" y="84"/>
                      <a:pt x="6" y="87"/>
                      <a:pt x="6" y="90"/>
                    </a:cubicBezTo>
                    <a:cubicBezTo>
                      <a:pt x="6" y="99"/>
                      <a:pt x="13" y="106"/>
                      <a:pt x="22" y="106"/>
                    </a:cubicBezTo>
                    <a:cubicBezTo>
                      <a:pt x="38" y="106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4" y="78"/>
                      <a:pt x="44" y="79"/>
                      <a:pt x="43" y="81"/>
                    </a:cubicBezTo>
                    <a:cubicBezTo>
                      <a:pt x="36" y="98"/>
                      <a:pt x="28" y="102"/>
                      <a:pt x="22" y="102"/>
                    </a:cubicBezTo>
                    <a:cubicBezTo>
                      <a:pt x="18" y="102"/>
                      <a:pt x="17" y="100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3" name="Freeform 48">
                <a:extLst>
                  <a:ext uri="{FF2B5EF4-FFF2-40B4-BE49-F238E27FC236}">
                    <a16:creationId xmlns:a16="http://schemas.microsoft.com/office/drawing/2014/main" id="{340A2942-4832-4BE6-82E9-6EB0F0BBE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1546" y="2791011"/>
                <a:ext cx="72293" cy="30534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3 w 39"/>
                  <a:gd name="T9" fmla="*/ 6 h 166"/>
                  <a:gd name="T10" fmla="*/ 29 w 39"/>
                  <a:gd name="T11" fmla="*/ 83 h 166"/>
                  <a:gd name="T12" fmla="*/ 2 w 39"/>
                  <a:gd name="T13" fmla="*/ 162 h 166"/>
                  <a:gd name="T14" fmla="*/ 0 w 39"/>
                  <a:gd name="T15" fmla="*/ 165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3" y="6"/>
                    </a:cubicBezTo>
                    <a:cubicBezTo>
                      <a:pt x="20" y="22"/>
                      <a:pt x="29" y="49"/>
                      <a:pt x="29" y="83"/>
                    </a:cubicBezTo>
                    <a:cubicBezTo>
                      <a:pt x="29" y="112"/>
                      <a:pt x="23" y="141"/>
                      <a:pt x="2" y="162"/>
                    </a:cubicBezTo>
                    <a:cubicBezTo>
                      <a:pt x="0" y="164"/>
                      <a:pt x="0" y="164"/>
                      <a:pt x="0" y="165"/>
                    </a:cubicBezTo>
                    <a:cubicBezTo>
                      <a:pt x="0" y="166"/>
                      <a:pt x="1" y="166"/>
                      <a:pt x="2" y="166"/>
                    </a:cubicBezTo>
                    <a:cubicBezTo>
                      <a:pt x="4" y="166"/>
                      <a:pt x="18" y="155"/>
                      <a:pt x="28" y="134"/>
                    </a:cubicBezTo>
                    <a:cubicBezTo>
                      <a:pt x="37" y="116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4" name="Freeform 49">
                <a:extLst>
                  <a:ext uri="{FF2B5EF4-FFF2-40B4-BE49-F238E27FC236}">
                    <a16:creationId xmlns:a16="http://schemas.microsoft.com/office/drawing/2014/main" id="{91E750D9-9CD9-4400-BD2C-F8671071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257" y="2810986"/>
                <a:ext cx="303442" cy="215929"/>
              </a:xfrm>
              <a:custGeom>
                <a:avLst/>
                <a:gdLst>
                  <a:gd name="T0" fmla="*/ 144 w 165"/>
                  <a:gd name="T1" fmla="*/ 20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1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3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6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3 w 165"/>
                  <a:gd name="T31" fmla="*/ 1 h 117"/>
                  <a:gd name="T32" fmla="*/ 65 w 165"/>
                  <a:gd name="T33" fmla="*/ 0 h 117"/>
                  <a:gd name="T34" fmla="*/ 62 w 165"/>
                  <a:gd name="T35" fmla="*/ 4 h 117"/>
                  <a:gd name="T36" fmla="*/ 66 w 165"/>
                  <a:gd name="T37" fmla="*/ 5 h 117"/>
                  <a:gd name="T38" fmla="*/ 75 w 165"/>
                  <a:gd name="T39" fmla="*/ 10 h 117"/>
                  <a:gd name="T40" fmla="*/ 76 w 165"/>
                  <a:gd name="T41" fmla="*/ 22 h 117"/>
                  <a:gd name="T42" fmla="*/ 34 w 165"/>
                  <a:gd name="T43" fmla="*/ 96 h 117"/>
                  <a:gd name="T44" fmla="*/ 28 w 165"/>
                  <a:gd name="T45" fmla="*/ 11 h 117"/>
                  <a:gd name="T46" fmla="*/ 40 w 165"/>
                  <a:gd name="T47" fmla="*/ 5 h 117"/>
                  <a:gd name="T48" fmla="*/ 44 w 165"/>
                  <a:gd name="T49" fmla="*/ 2 h 117"/>
                  <a:gd name="T50" fmla="*/ 41 w 165"/>
                  <a:gd name="T51" fmla="*/ 0 h 117"/>
                  <a:gd name="T52" fmla="*/ 21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5 w 165"/>
                  <a:gd name="T59" fmla="*/ 5 h 117"/>
                  <a:gd name="T60" fmla="*/ 13 w 165"/>
                  <a:gd name="T61" fmla="*/ 12 h 117"/>
                  <a:gd name="T62" fmla="*/ 21 w 165"/>
                  <a:gd name="T63" fmla="*/ 113 h 117"/>
                  <a:gd name="T64" fmla="*/ 24 w 165"/>
                  <a:gd name="T65" fmla="*/ 117 h 117"/>
                  <a:gd name="T66" fmla="*/ 28 w 165"/>
                  <a:gd name="T67" fmla="*/ 114 h 117"/>
                  <a:gd name="T68" fmla="*/ 76 w 165"/>
                  <a:gd name="T69" fmla="*/ 29 h 117"/>
                  <a:gd name="T70" fmla="*/ 82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4 w 165"/>
                  <a:gd name="T77" fmla="*/ 2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4" y="20"/>
                    </a:moveTo>
                    <a:cubicBezTo>
                      <a:pt x="148" y="12"/>
                      <a:pt x="152" y="6"/>
                      <a:pt x="162" y="5"/>
                    </a:cubicBezTo>
                    <a:cubicBezTo>
                      <a:pt x="164" y="5"/>
                      <a:pt x="165" y="5"/>
                      <a:pt x="165" y="2"/>
                    </a:cubicBezTo>
                    <a:cubicBezTo>
                      <a:pt x="165" y="1"/>
                      <a:pt x="165" y="0"/>
                      <a:pt x="163" y="0"/>
                    </a:cubicBezTo>
                    <a:cubicBezTo>
                      <a:pt x="159" y="0"/>
                      <a:pt x="155" y="1"/>
                      <a:pt x="151" y="1"/>
                    </a:cubicBezTo>
                    <a:cubicBezTo>
                      <a:pt x="145" y="1"/>
                      <a:pt x="139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2" y="5"/>
                      <a:pt x="133" y="5"/>
                    </a:cubicBezTo>
                    <a:cubicBezTo>
                      <a:pt x="137" y="6"/>
                      <a:pt x="142" y="7"/>
                      <a:pt x="142" y="12"/>
                    </a:cubicBezTo>
                    <a:cubicBezTo>
                      <a:pt x="142" y="14"/>
                      <a:pt x="142" y="15"/>
                      <a:pt x="140" y="17"/>
                    </a:cubicBezTo>
                    <a:lnTo>
                      <a:pt x="95" y="96"/>
                    </a:lnTo>
                    <a:lnTo>
                      <a:pt x="89" y="13"/>
                    </a:lnTo>
                    <a:cubicBezTo>
                      <a:pt x="89" y="10"/>
                      <a:pt x="89" y="6"/>
                      <a:pt x="101" y="5"/>
                    </a:cubicBezTo>
                    <a:cubicBezTo>
                      <a:pt x="104" y="5"/>
                      <a:pt x="105" y="5"/>
                      <a:pt x="105" y="2"/>
                    </a:cubicBezTo>
                    <a:cubicBezTo>
                      <a:pt x="105" y="0"/>
                      <a:pt x="104" y="0"/>
                      <a:pt x="103" y="0"/>
                    </a:cubicBezTo>
                    <a:cubicBezTo>
                      <a:pt x="96" y="0"/>
                      <a:pt x="89" y="1"/>
                      <a:pt x="83" y="1"/>
                    </a:cubicBezTo>
                    <a:cubicBezTo>
                      <a:pt x="79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4"/>
                    </a:cubicBezTo>
                    <a:cubicBezTo>
                      <a:pt x="62" y="5"/>
                      <a:pt x="64" y="5"/>
                      <a:pt x="66" y="5"/>
                    </a:cubicBezTo>
                    <a:cubicBezTo>
                      <a:pt x="73" y="5"/>
                      <a:pt x="74" y="6"/>
                      <a:pt x="75" y="10"/>
                    </a:cubicBezTo>
                    <a:lnTo>
                      <a:pt x="76" y="22"/>
                    </a:lnTo>
                    <a:lnTo>
                      <a:pt x="34" y="96"/>
                    </a:lnTo>
                    <a:lnTo>
                      <a:pt x="28" y="11"/>
                    </a:lnTo>
                    <a:cubicBezTo>
                      <a:pt x="28" y="9"/>
                      <a:pt x="28" y="6"/>
                      <a:pt x="40" y="5"/>
                    </a:cubicBezTo>
                    <a:cubicBezTo>
                      <a:pt x="42" y="5"/>
                      <a:pt x="44" y="5"/>
                      <a:pt x="44" y="2"/>
                    </a:cubicBezTo>
                    <a:cubicBezTo>
                      <a:pt x="44" y="0"/>
                      <a:pt x="42" y="0"/>
                      <a:pt x="41" y="0"/>
                    </a:cubicBezTo>
                    <a:cubicBezTo>
                      <a:pt x="35" y="0"/>
                      <a:pt x="28" y="1"/>
                      <a:pt x="21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3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5" y="5"/>
                    </a:cubicBezTo>
                    <a:cubicBezTo>
                      <a:pt x="13" y="5"/>
                      <a:pt x="13" y="7"/>
                      <a:pt x="13" y="12"/>
                    </a:cubicBezTo>
                    <a:lnTo>
                      <a:pt x="21" y="113"/>
                    </a:lnTo>
                    <a:cubicBezTo>
                      <a:pt x="21" y="116"/>
                      <a:pt x="21" y="117"/>
                      <a:pt x="24" y="117"/>
                    </a:cubicBezTo>
                    <a:cubicBezTo>
                      <a:pt x="26" y="117"/>
                      <a:pt x="26" y="116"/>
                      <a:pt x="28" y="114"/>
                    </a:cubicBezTo>
                    <a:lnTo>
                      <a:pt x="76" y="29"/>
                    </a:lnTo>
                    <a:lnTo>
                      <a:pt x="82" y="113"/>
                    </a:lnTo>
                    <a:cubicBezTo>
                      <a:pt x="83" y="117"/>
                      <a:pt x="83" y="117"/>
                      <a:pt x="85" y="117"/>
                    </a:cubicBezTo>
                    <a:cubicBezTo>
                      <a:pt x="87" y="117"/>
                      <a:pt x="88" y="116"/>
                      <a:pt x="89" y="114"/>
                    </a:cubicBezTo>
                    <a:lnTo>
                      <a:pt x="144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5" name="Freeform 50">
                <a:extLst>
                  <a:ext uri="{FF2B5EF4-FFF2-40B4-BE49-F238E27FC236}">
                    <a16:creationId xmlns:a16="http://schemas.microsoft.com/office/drawing/2014/main" id="{6A086087-E51B-45D9-92A2-83CF1EAC2B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73528" y="2971744"/>
                <a:ext cx="92269" cy="97025"/>
              </a:xfrm>
              <a:custGeom>
                <a:avLst/>
                <a:gdLst>
                  <a:gd name="T0" fmla="*/ 18 w 50"/>
                  <a:gd name="T1" fmla="*/ 25 h 53"/>
                  <a:gd name="T2" fmla="*/ 37 w 50"/>
                  <a:gd name="T3" fmla="*/ 23 h 53"/>
                  <a:gd name="T4" fmla="*/ 47 w 50"/>
                  <a:gd name="T5" fmla="*/ 11 h 53"/>
                  <a:gd name="T6" fmla="*/ 33 w 50"/>
                  <a:gd name="T7" fmla="*/ 0 h 53"/>
                  <a:gd name="T8" fmla="*/ 0 w 50"/>
                  <a:gd name="T9" fmla="*/ 31 h 53"/>
                  <a:gd name="T10" fmla="*/ 21 w 50"/>
                  <a:gd name="T11" fmla="*/ 53 h 53"/>
                  <a:gd name="T12" fmla="*/ 50 w 50"/>
                  <a:gd name="T13" fmla="*/ 40 h 53"/>
                  <a:gd name="T14" fmla="*/ 48 w 50"/>
                  <a:gd name="T15" fmla="*/ 38 h 53"/>
                  <a:gd name="T16" fmla="*/ 46 w 50"/>
                  <a:gd name="T17" fmla="*/ 39 h 53"/>
                  <a:gd name="T18" fmla="*/ 21 w 50"/>
                  <a:gd name="T19" fmla="*/ 50 h 53"/>
                  <a:gd name="T20" fmla="*/ 9 w 50"/>
                  <a:gd name="T21" fmla="*/ 35 h 53"/>
                  <a:gd name="T22" fmla="*/ 11 w 50"/>
                  <a:gd name="T23" fmla="*/ 25 h 53"/>
                  <a:gd name="T24" fmla="*/ 18 w 50"/>
                  <a:gd name="T25" fmla="*/ 25 h 53"/>
                  <a:gd name="T26" fmla="*/ 12 w 50"/>
                  <a:gd name="T27" fmla="*/ 22 h 53"/>
                  <a:gd name="T28" fmla="*/ 33 w 50"/>
                  <a:gd name="T29" fmla="*/ 4 h 53"/>
                  <a:gd name="T30" fmla="*/ 42 w 50"/>
                  <a:gd name="T31" fmla="*/ 11 h 53"/>
                  <a:gd name="T32" fmla="*/ 17 w 50"/>
                  <a:gd name="T33" fmla="*/ 22 h 53"/>
                  <a:gd name="T34" fmla="*/ 12 w 50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3">
                    <a:moveTo>
                      <a:pt x="18" y="25"/>
                    </a:moveTo>
                    <a:cubicBezTo>
                      <a:pt x="21" y="25"/>
                      <a:pt x="31" y="25"/>
                      <a:pt x="37" y="23"/>
                    </a:cubicBezTo>
                    <a:cubicBezTo>
                      <a:pt x="45" y="20"/>
                      <a:pt x="47" y="14"/>
                      <a:pt x="47" y="11"/>
                    </a:cubicBezTo>
                    <a:cubicBezTo>
                      <a:pt x="47" y="4"/>
                      <a:pt x="41" y="0"/>
                      <a:pt x="33" y="0"/>
                    </a:cubicBezTo>
                    <a:cubicBezTo>
                      <a:pt x="19" y="0"/>
                      <a:pt x="0" y="11"/>
                      <a:pt x="0" y="31"/>
                    </a:cubicBezTo>
                    <a:cubicBezTo>
                      <a:pt x="0" y="43"/>
                      <a:pt x="7" y="53"/>
                      <a:pt x="21" y="53"/>
                    </a:cubicBezTo>
                    <a:cubicBezTo>
                      <a:pt x="40" y="53"/>
                      <a:pt x="50" y="41"/>
                      <a:pt x="50" y="40"/>
                    </a:cubicBezTo>
                    <a:cubicBezTo>
                      <a:pt x="50" y="39"/>
                      <a:pt x="49" y="38"/>
                      <a:pt x="48" y="38"/>
                    </a:cubicBezTo>
                    <a:cubicBezTo>
                      <a:pt x="47" y="38"/>
                      <a:pt x="47" y="38"/>
                      <a:pt x="46" y="39"/>
                    </a:cubicBezTo>
                    <a:cubicBezTo>
                      <a:pt x="37" y="50"/>
                      <a:pt x="23" y="50"/>
                      <a:pt x="21" y="50"/>
                    </a:cubicBezTo>
                    <a:cubicBezTo>
                      <a:pt x="14" y="50"/>
                      <a:pt x="9" y="45"/>
                      <a:pt x="9" y="35"/>
                    </a:cubicBezTo>
                    <a:cubicBezTo>
                      <a:pt x="9" y="34"/>
                      <a:pt x="9" y="32"/>
                      <a:pt x="11" y="25"/>
                    </a:cubicBezTo>
                    <a:lnTo>
                      <a:pt x="18" y="25"/>
                    </a:lnTo>
                    <a:close/>
                    <a:moveTo>
                      <a:pt x="12" y="22"/>
                    </a:moveTo>
                    <a:cubicBezTo>
                      <a:pt x="17" y="5"/>
                      <a:pt x="29" y="4"/>
                      <a:pt x="33" y="4"/>
                    </a:cubicBezTo>
                    <a:cubicBezTo>
                      <a:pt x="38" y="4"/>
                      <a:pt x="42" y="6"/>
                      <a:pt x="42" y="11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6" name="Freeform 51">
                <a:extLst>
                  <a:ext uri="{FF2B5EF4-FFF2-40B4-BE49-F238E27FC236}">
                    <a16:creationId xmlns:a16="http://schemas.microsoft.com/office/drawing/2014/main" id="{6266F8BD-F582-4405-95DB-72C33CE1A7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9578" y="2971744"/>
                <a:ext cx="92269" cy="97025"/>
              </a:xfrm>
              <a:custGeom>
                <a:avLst/>
                <a:gdLst>
                  <a:gd name="T0" fmla="*/ 18 w 50"/>
                  <a:gd name="T1" fmla="*/ 25 h 53"/>
                  <a:gd name="T2" fmla="*/ 37 w 50"/>
                  <a:gd name="T3" fmla="*/ 23 h 53"/>
                  <a:gd name="T4" fmla="*/ 47 w 50"/>
                  <a:gd name="T5" fmla="*/ 11 h 53"/>
                  <a:gd name="T6" fmla="*/ 33 w 50"/>
                  <a:gd name="T7" fmla="*/ 0 h 53"/>
                  <a:gd name="T8" fmla="*/ 0 w 50"/>
                  <a:gd name="T9" fmla="*/ 31 h 53"/>
                  <a:gd name="T10" fmla="*/ 21 w 50"/>
                  <a:gd name="T11" fmla="*/ 53 h 53"/>
                  <a:gd name="T12" fmla="*/ 50 w 50"/>
                  <a:gd name="T13" fmla="*/ 40 h 53"/>
                  <a:gd name="T14" fmla="*/ 48 w 50"/>
                  <a:gd name="T15" fmla="*/ 38 h 53"/>
                  <a:gd name="T16" fmla="*/ 46 w 50"/>
                  <a:gd name="T17" fmla="*/ 39 h 53"/>
                  <a:gd name="T18" fmla="*/ 21 w 50"/>
                  <a:gd name="T19" fmla="*/ 50 h 53"/>
                  <a:gd name="T20" fmla="*/ 9 w 50"/>
                  <a:gd name="T21" fmla="*/ 35 h 53"/>
                  <a:gd name="T22" fmla="*/ 11 w 50"/>
                  <a:gd name="T23" fmla="*/ 25 h 53"/>
                  <a:gd name="T24" fmla="*/ 18 w 50"/>
                  <a:gd name="T25" fmla="*/ 25 h 53"/>
                  <a:gd name="T26" fmla="*/ 12 w 50"/>
                  <a:gd name="T27" fmla="*/ 22 h 53"/>
                  <a:gd name="T28" fmla="*/ 33 w 50"/>
                  <a:gd name="T29" fmla="*/ 4 h 53"/>
                  <a:gd name="T30" fmla="*/ 42 w 50"/>
                  <a:gd name="T31" fmla="*/ 11 h 53"/>
                  <a:gd name="T32" fmla="*/ 17 w 50"/>
                  <a:gd name="T33" fmla="*/ 22 h 53"/>
                  <a:gd name="T34" fmla="*/ 12 w 50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3">
                    <a:moveTo>
                      <a:pt x="18" y="25"/>
                    </a:moveTo>
                    <a:cubicBezTo>
                      <a:pt x="21" y="25"/>
                      <a:pt x="31" y="25"/>
                      <a:pt x="37" y="23"/>
                    </a:cubicBezTo>
                    <a:cubicBezTo>
                      <a:pt x="45" y="20"/>
                      <a:pt x="47" y="14"/>
                      <a:pt x="47" y="11"/>
                    </a:cubicBezTo>
                    <a:cubicBezTo>
                      <a:pt x="47" y="4"/>
                      <a:pt x="41" y="0"/>
                      <a:pt x="33" y="0"/>
                    </a:cubicBezTo>
                    <a:cubicBezTo>
                      <a:pt x="19" y="0"/>
                      <a:pt x="0" y="11"/>
                      <a:pt x="0" y="31"/>
                    </a:cubicBezTo>
                    <a:cubicBezTo>
                      <a:pt x="0" y="43"/>
                      <a:pt x="7" y="53"/>
                      <a:pt x="21" y="53"/>
                    </a:cubicBezTo>
                    <a:cubicBezTo>
                      <a:pt x="40" y="53"/>
                      <a:pt x="50" y="41"/>
                      <a:pt x="50" y="40"/>
                    </a:cubicBezTo>
                    <a:cubicBezTo>
                      <a:pt x="50" y="39"/>
                      <a:pt x="49" y="38"/>
                      <a:pt x="48" y="38"/>
                    </a:cubicBezTo>
                    <a:cubicBezTo>
                      <a:pt x="47" y="38"/>
                      <a:pt x="47" y="38"/>
                      <a:pt x="46" y="39"/>
                    </a:cubicBezTo>
                    <a:cubicBezTo>
                      <a:pt x="37" y="50"/>
                      <a:pt x="23" y="50"/>
                      <a:pt x="21" y="50"/>
                    </a:cubicBezTo>
                    <a:cubicBezTo>
                      <a:pt x="14" y="50"/>
                      <a:pt x="9" y="45"/>
                      <a:pt x="9" y="35"/>
                    </a:cubicBezTo>
                    <a:cubicBezTo>
                      <a:pt x="9" y="34"/>
                      <a:pt x="9" y="32"/>
                      <a:pt x="11" y="25"/>
                    </a:cubicBezTo>
                    <a:lnTo>
                      <a:pt x="18" y="25"/>
                    </a:lnTo>
                    <a:close/>
                    <a:moveTo>
                      <a:pt x="12" y="22"/>
                    </a:moveTo>
                    <a:cubicBezTo>
                      <a:pt x="17" y="5"/>
                      <a:pt x="29" y="4"/>
                      <a:pt x="33" y="4"/>
                    </a:cubicBezTo>
                    <a:cubicBezTo>
                      <a:pt x="38" y="4"/>
                      <a:pt x="42" y="6"/>
                      <a:pt x="42" y="11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7" name="Freeform 52">
                <a:extLst>
                  <a:ext uri="{FF2B5EF4-FFF2-40B4-BE49-F238E27FC236}">
                    <a16:creationId xmlns:a16="http://schemas.microsoft.com/office/drawing/2014/main" id="{2069688E-5BF1-4C4F-A6B8-06D561F14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7018" y="2791011"/>
                <a:ext cx="69440" cy="305344"/>
              </a:xfrm>
              <a:custGeom>
                <a:avLst/>
                <a:gdLst>
                  <a:gd name="T0" fmla="*/ 38 w 38"/>
                  <a:gd name="T1" fmla="*/ 165 h 166"/>
                  <a:gd name="T2" fmla="*/ 36 w 38"/>
                  <a:gd name="T3" fmla="*/ 161 h 166"/>
                  <a:gd name="T4" fmla="*/ 9 w 38"/>
                  <a:gd name="T5" fmla="*/ 83 h 166"/>
                  <a:gd name="T6" fmla="*/ 36 w 38"/>
                  <a:gd name="T7" fmla="*/ 5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3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5"/>
                    </a:moveTo>
                    <a:cubicBezTo>
                      <a:pt x="38" y="164"/>
                      <a:pt x="38" y="164"/>
                      <a:pt x="36" y="161"/>
                    </a:cubicBezTo>
                    <a:cubicBezTo>
                      <a:pt x="15" y="140"/>
                      <a:pt x="9" y="109"/>
                      <a:pt x="9" y="83"/>
                    </a:cubicBezTo>
                    <a:cubicBezTo>
                      <a:pt x="9" y="54"/>
                      <a:pt x="16" y="25"/>
                      <a:pt x="36" y="5"/>
                    </a:cubicBezTo>
                    <a:cubicBezTo>
                      <a:pt x="38" y="3"/>
                      <a:pt x="38" y="2"/>
                      <a:pt x="38" y="2"/>
                    </a:cubicBezTo>
                    <a:cubicBezTo>
                      <a:pt x="38" y="1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3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6"/>
                      <a:pt x="38" y="165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8" name="Freeform 53">
                <a:extLst>
                  <a:ext uri="{FF2B5EF4-FFF2-40B4-BE49-F238E27FC236}">
                    <a16:creationId xmlns:a16="http://schemas.microsoft.com/office/drawing/2014/main" id="{19013D7A-6EEA-492F-A040-5943212E93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15970" y="2885182"/>
                <a:ext cx="157904" cy="195002"/>
              </a:xfrm>
              <a:custGeom>
                <a:avLst/>
                <a:gdLst>
                  <a:gd name="T0" fmla="*/ 12 w 86"/>
                  <a:gd name="T1" fmla="*/ 94 h 106"/>
                  <a:gd name="T2" fmla="*/ 4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3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6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3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8 h 106"/>
                  <a:gd name="T36" fmla="*/ 15 w 86"/>
                  <a:gd name="T37" fmla="*/ 24 h 106"/>
                  <a:gd name="T38" fmla="*/ 27 w 86"/>
                  <a:gd name="T39" fmla="*/ 4 h 106"/>
                  <a:gd name="T40" fmla="*/ 32 w 86"/>
                  <a:gd name="T41" fmla="*/ 12 h 106"/>
                  <a:gd name="T42" fmla="*/ 31 w 86"/>
                  <a:gd name="T43" fmla="*/ 20 h 106"/>
                  <a:gd name="T44" fmla="*/ 12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20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2" y="94"/>
                    </a:moveTo>
                    <a:cubicBezTo>
                      <a:pt x="11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3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70"/>
                      <a:pt x="38" y="76"/>
                      <a:pt x="46" y="76"/>
                    </a:cubicBezTo>
                    <a:cubicBezTo>
                      <a:pt x="66" y="76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8"/>
                      <a:pt x="12" y="28"/>
                      <a:pt x="12" y="28"/>
                    </a:cubicBezTo>
                    <a:cubicBezTo>
                      <a:pt x="14" y="28"/>
                      <a:pt x="14" y="27"/>
                      <a:pt x="15" y="24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2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20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9" name="Freeform 54">
                <a:extLst>
                  <a:ext uri="{FF2B5EF4-FFF2-40B4-BE49-F238E27FC236}">
                    <a16:creationId xmlns:a16="http://schemas.microsoft.com/office/drawing/2014/main" id="{3647F253-E2E8-4817-AE17-670F0DCED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5264" y="2987915"/>
                <a:ext cx="35196" cy="92269"/>
              </a:xfrm>
              <a:custGeom>
                <a:avLst/>
                <a:gdLst>
                  <a:gd name="T0" fmla="*/ 19 w 19"/>
                  <a:gd name="T1" fmla="*/ 18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8 h 50"/>
                  <a:gd name="T8" fmla="*/ 14 w 19"/>
                  <a:gd name="T9" fmla="*/ 16 h 50"/>
                  <a:gd name="T10" fmla="*/ 15 w 19"/>
                  <a:gd name="T11" fmla="*/ 15 h 50"/>
                  <a:gd name="T12" fmla="*/ 16 w 19"/>
                  <a:gd name="T13" fmla="*/ 18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8"/>
                    </a:moveTo>
                    <a:cubicBezTo>
                      <a:pt x="19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4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8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0" name="Freeform 55">
                <a:extLst>
                  <a:ext uri="{FF2B5EF4-FFF2-40B4-BE49-F238E27FC236}">
                    <a16:creationId xmlns:a16="http://schemas.microsoft.com/office/drawing/2014/main" id="{873A63FD-D1EE-4567-9708-EB68B658D4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27022" y="2885182"/>
                <a:ext cx="125562" cy="195002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1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6 h 106"/>
                  <a:gd name="T12" fmla="*/ 41 w 68"/>
                  <a:gd name="T13" fmla="*/ 66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3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9 h 106"/>
                  <a:gd name="T46" fmla="*/ 43 w 68"/>
                  <a:gd name="T47" fmla="*/ 57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2"/>
                      <a:pt x="68" y="1"/>
                      <a:pt x="67" y="1"/>
                    </a:cubicBezTo>
                    <a:cubicBezTo>
                      <a:pt x="65" y="1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6"/>
                      <a:pt x="22" y="76"/>
                    </a:cubicBezTo>
                    <a:cubicBezTo>
                      <a:pt x="29" y="76"/>
                      <a:pt x="36" y="72"/>
                      <a:pt x="41" y="66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1" y="101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100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3" y="57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1" name="Freeform 56">
                <a:extLst>
                  <a:ext uri="{FF2B5EF4-FFF2-40B4-BE49-F238E27FC236}">
                    <a16:creationId xmlns:a16="http://schemas.microsoft.com/office/drawing/2014/main" id="{F0220C9A-DA74-414D-A5C9-074D8F1A3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88731" y="2987915"/>
                <a:ext cx="35196" cy="92269"/>
              </a:xfrm>
              <a:custGeom>
                <a:avLst/>
                <a:gdLst>
                  <a:gd name="T0" fmla="*/ 19 w 19"/>
                  <a:gd name="T1" fmla="*/ 18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8 h 50"/>
                  <a:gd name="T8" fmla="*/ 14 w 19"/>
                  <a:gd name="T9" fmla="*/ 16 h 50"/>
                  <a:gd name="T10" fmla="*/ 15 w 19"/>
                  <a:gd name="T11" fmla="*/ 15 h 50"/>
                  <a:gd name="T12" fmla="*/ 15 w 19"/>
                  <a:gd name="T13" fmla="*/ 18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8"/>
                    </a:moveTo>
                    <a:cubicBezTo>
                      <a:pt x="19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4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8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2" name="Freeform 57">
                <a:extLst>
                  <a:ext uri="{FF2B5EF4-FFF2-40B4-BE49-F238E27FC236}">
                    <a16:creationId xmlns:a16="http://schemas.microsoft.com/office/drawing/2014/main" id="{1A138347-C951-4F5F-AA54-326BA5C48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4780" y="2829060"/>
                <a:ext cx="94172" cy="195953"/>
              </a:xfrm>
              <a:custGeom>
                <a:avLst/>
                <a:gdLst>
                  <a:gd name="T0" fmla="*/ 30 w 51"/>
                  <a:gd name="T1" fmla="*/ 37 h 106"/>
                  <a:gd name="T2" fmla="*/ 46 w 51"/>
                  <a:gd name="T3" fmla="*/ 37 h 106"/>
                  <a:gd name="T4" fmla="*/ 51 w 51"/>
                  <a:gd name="T5" fmla="*/ 34 h 106"/>
                  <a:gd name="T6" fmla="*/ 46 w 51"/>
                  <a:gd name="T7" fmla="*/ 32 h 106"/>
                  <a:gd name="T8" fmla="*/ 32 w 51"/>
                  <a:gd name="T9" fmla="*/ 32 h 106"/>
                  <a:gd name="T10" fmla="*/ 39 w 51"/>
                  <a:gd name="T11" fmla="*/ 4 h 106"/>
                  <a:gd name="T12" fmla="*/ 34 w 51"/>
                  <a:gd name="T13" fmla="*/ 0 h 106"/>
                  <a:gd name="T14" fmla="*/ 27 w 51"/>
                  <a:gd name="T15" fmla="*/ 6 h 106"/>
                  <a:gd name="T16" fmla="*/ 21 w 51"/>
                  <a:gd name="T17" fmla="*/ 32 h 106"/>
                  <a:gd name="T18" fmla="*/ 5 w 51"/>
                  <a:gd name="T19" fmla="*/ 32 h 106"/>
                  <a:gd name="T20" fmla="*/ 0 w 51"/>
                  <a:gd name="T21" fmla="*/ 35 h 106"/>
                  <a:gd name="T22" fmla="*/ 5 w 51"/>
                  <a:gd name="T23" fmla="*/ 37 h 106"/>
                  <a:gd name="T24" fmla="*/ 19 w 51"/>
                  <a:gd name="T25" fmla="*/ 37 h 106"/>
                  <a:gd name="T26" fmla="*/ 7 w 51"/>
                  <a:gd name="T27" fmla="*/ 90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8 h 106"/>
                  <a:gd name="T34" fmla="*/ 44 w 51"/>
                  <a:gd name="T35" fmla="*/ 81 h 106"/>
                  <a:gd name="T36" fmla="*/ 22 w 51"/>
                  <a:gd name="T37" fmla="*/ 102 h 106"/>
                  <a:gd name="T38" fmla="*/ 17 w 51"/>
                  <a:gd name="T39" fmla="*/ 94 h 106"/>
                  <a:gd name="T40" fmla="*/ 18 w 51"/>
                  <a:gd name="T41" fmla="*/ 86 h 106"/>
                  <a:gd name="T42" fmla="*/ 30 w 51"/>
                  <a:gd name="T43" fmla="*/ 3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9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6"/>
                      <a:pt x="22" y="106"/>
                    </a:cubicBezTo>
                    <a:cubicBezTo>
                      <a:pt x="39" y="106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3" name="Freeform 58">
                <a:extLst>
                  <a:ext uri="{FF2B5EF4-FFF2-40B4-BE49-F238E27FC236}">
                    <a16:creationId xmlns:a16="http://schemas.microsoft.com/office/drawing/2014/main" id="{7DDD2877-E1DA-4E24-ACF5-387DC8E06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26538" y="2791011"/>
                <a:ext cx="69440" cy="30534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6 h 166"/>
                  <a:gd name="T10" fmla="*/ 29 w 38"/>
                  <a:gd name="T11" fmla="*/ 83 h 166"/>
                  <a:gd name="T12" fmla="*/ 2 w 38"/>
                  <a:gd name="T13" fmla="*/ 162 h 166"/>
                  <a:gd name="T14" fmla="*/ 0 w 38"/>
                  <a:gd name="T15" fmla="*/ 165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3" y="6"/>
                    </a:cubicBezTo>
                    <a:cubicBezTo>
                      <a:pt x="19" y="22"/>
                      <a:pt x="29" y="49"/>
                      <a:pt x="29" y="83"/>
                    </a:cubicBezTo>
                    <a:cubicBezTo>
                      <a:pt x="29" y="112"/>
                      <a:pt x="22" y="141"/>
                      <a:pt x="2" y="162"/>
                    </a:cubicBezTo>
                    <a:cubicBezTo>
                      <a:pt x="0" y="164"/>
                      <a:pt x="0" y="164"/>
                      <a:pt x="0" y="165"/>
                    </a:cubicBezTo>
                    <a:cubicBezTo>
                      <a:pt x="0" y="166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6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4" name="Freeform 59">
                <a:extLst>
                  <a:ext uri="{FF2B5EF4-FFF2-40B4-BE49-F238E27FC236}">
                    <a16:creationId xmlns:a16="http://schemas.microsoft.com/office/drawing/2014/main" id="{48D26113-EEC6-4BB7-8A58-FD759B6D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44490" y="2396251"/>
                <a:ext cx="149343" cy="733397"/>
              </a:xfrm>
              <a:custGeom>
                <a:avLst/>
                <a:gdLst>
                  <a:gd name="T0" fmla="*/ 81 w 81"/>
                  <a:gd name="T1" fmla="*/ 199 h 398"/>
                  <a:gd name="T2" fmla="*/ 24 w 81"/>
                  <a:gd name="T3" fmla="*/ 19 h 398"/>
                  <a:gd name="T4" fmla="*/ 8 w 81"/>
                  <a:gd name="T5" fmla="*/ 2 h 398"/>
                  <a:gd name="T6" fmla="*/ 3 w 81"/>
                  <a:gd name="T7" fmla="*/ 0 h 398"/>
                  <a:gd name="T8" fmla="*/ 0 w 81"/>
                  <a:gd name="T9" fmla="*/ 2 h 398"/>
                  <a:gd name="T10" fmla="*/ 1 w 81"/>
                  <a:gd name="T11" fmla="*/ 3 h 398"/>
                  <a:gd name="T12" fmla="*/ 29 w 81"/>
                  <a:gd name="T13" fmla="*/ 38 h 398"/>
                  <a:gd name="T14" fmla="*/ 67 w 81"/>
                  <a:gd name="T15" fmla="*/ 199 h 398"/>
                  <a:gd name="T16" fmla="*/ 34 w 81"/>
                  <a:gd name="T17" fmla="*/ 351 h 398"/>
                  <a:gd name="T18" fmla="*/ 0 w 81"/>
                  <a:gd name="T19" fmla="*/ 395 h 398"/>
                  <a:gd name="T20" fmla="*/ 0 w 81"/>
                  <a:gd name="T21" fmla="*/ 397 h 398"/>
                  <a:gd name="T22" fmla="*/ 3 w 81"/>
                  <a:gd name="T23" fmla="*/ 398 h 398"/>
                  <a:gd name="T24" fmla="*/ 8 w 81"/>
                  <a:gd name="T25" fmla="*/ 396 h 398"/>
                  <a:gd name="T26" fmla="*/ 81 w 81"/>
                  <a:gd name="T27" fmla="*/ 19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398">
                    <a:moveTo>
                      <a:pt x="81" y="199"/>
                    </a:moveTo>
                    <a:cubicBezTo>
                      <a:pt x="81" y="134"/>
                      <a:pt x="66" y="68"/>
                      <a:pt x="24" y="19"/>
                    </a:cubicBezTo>
                    <a:cubicBezTo>
                      <a:pt x="21" y="15"/>
                      <a:pt x="14" y="8"/>
                      <a:pt x="8" y="2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6" y="9"/>
                      <a:pt x="17" y="20"/>
                      <a:pt x="29" y="38"/>
                    </a:cubicBezTo>
                    <a:cubicBezTo>
                      <a:pt x="55" y="81"/>
                      <a:pt x="67" y="135"/>
                      <a:pt x="67" y="199"/>
                    </a:cubicBezTo>
                    <a:cubicBezTo>
                      <a:pt x="67" y="244"/>
                      <a:pt x="61" y="301"/>
                      <a:pt x="34" y="351"/>
                    </a:cubicBezTo>
                    <a:cubicBezTo>
                      <a:pt x="21" y="374"/>
                      <a:pt x="7" y="388"/>
                      <a:pt x="0" y="395"/>
                    </a:cubicBezTo>
                    <a:cubicBezTo>
                      <a:pt x="0" y="396"/>
                      <a:pt x="0" y="396"/>
                      <a:pt x="0" y="397"/>
                    </a:cubicBezTo>
                    <a:cubicBezTo>
                      <a:pt x="0" y="398"/>
                      <a:pt x="1" y="398"/>
                      <a:pt x="3" y="398"/>
                    </a:cubicBezTo>
                    <a:cubicBezTo>
                      <a:pt x="5" y="398"/>
                      <a:pt x="6" y="398"/>
                      <a:pt x="8" y="396"/>
                    </a:cubicBezTo>
                    <a:cubicBezTo>
                      <a:pt x="64" y="345"/>
                      <a:pt x="81" y="269"/>
                      <a:pt x="81" y="199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</p:grpSp>
      </p:grpSp>
      <p:pic>
        <p:nvPicPr>
          <p:cNvPr id="2050" name="Picture 2" descr="æ··åã¯ã¼ã¯ã­ã¼ã HPC ã«å¯¾å¿ãã NVIDIA Tesla P100">
            <a:extLst>
              <a:ext uri="{FF2B5EF4-FFF2-40B4-BE49-F238E27FC236}">
                <a16:creationId xmlns:a16="http://schemas.microsoft.com/office/drawing/2014/main" id="{5947A71F-412D-4AF3-9F87-3A6592BE5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276" y="5764946"/>
            <a:ext cx="1480085" cy="66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587081A-A3FC-41EB-ADE7-8E7DED460D9F}"/>
              </a:ext>
            </a:extLst>
          </p:cNvPr>
          <p:cNvSpPr txBox="1"/>
          <p:nvPr/>
        </p:nvSpPr>
        <p:spPr>
          <a:xfrm>
            <a:off x="7372674" y="6067524"/>
            <a:ext cx="160653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/>
              <a:t>https://www.nvidia.co.jp</a:t>
            </a:r>
            <a:endParaRPr kumimoji="1" lang="ja-JP" altLang="en-US" sz="1050" dirty="0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B70139A-DABD-414E-B30A-B96F2630E48E}"/>
              </a:ext>
            </a:extLst>
          </p:cNvPr>
          <p:cNvGrpSpPr/>
          <p:nvPr/>
        </p:nvGrpSpPr>
        <p:grpSpPr>
          <a:xfrm>
            <a:off x="457200" y="1991418"/>
            <a:ext cx="9211682" cy="2334123"/>
            <a:chOff x="225804" y="1922915"/>
            <a:chExt cx="9211682" cy="2334123"/>
          </a:xfrm>
        </p:grpSpPr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7037DB7C-A3B3-4444-BBB3-4E8D5C1111D5}"/>
                </a:ext>
              </a:extLst>
            </p:cNvPr>
            <p:cNvSpPr txBox="1"/>
            <p:nvPr/>
          </p:nvSpPr>
          <p:spPr>
            <a:xfrm>
              <a:off x="6151246" y="3794179"/>
              <a:ext cx="3286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b="1" dirty="0">
                  <a:solidFill>
                    <a:srgbClr val="0070C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:Dissipation-Fluctuation</a:t>
              </a:r>
              <a:endParaRPr kumimoji="1" lang="ja-JP" altLang="en-US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6CB0609F-7B90-45E6-9E8C-8B7F87EA18F2}"/>
                </a:ext>
              </a:extLst>
            </p:cNvPr>
            <p:cNvGrpSpPr/>
            <p:nvPr/>
          </p:nvGrpSpPr>
          <p:grpSpPr>
            <a:xfrm>
              <a:off x="225804" y="1922915"/>
              <a:ext cx="8119498" cy="2334123"/>
              <a:chOff x="225804" y="1922915"/>
              <a:chExt cx="8119498" cy="2334123"/>
            </a:xfrm>
          </p:grpSpPr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54EDBA9F-6920-4C62-BFDE-6139DDEC306D}"/>
                  </a:ext>
                </a:extLst>
              </p:cNvPr>
              <p:cNvSpPr txBox="1"/>
              <p:nvPr/>
            </p:nvSpPr>
            <p:spPr>
              <a:xfrm>
                <a:off x="6527636" y="2007121"/>
                <a:ext cx="129980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000" b="1" dirty="0">
                    <a:solidFill>
                      <a:srgbClr val="FF33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  <a:r>
                  <a:rPr kumimoji="1" lang="en-US" altLang="ja-JP" sz="2000" b="1" dirty="0">
                    <a:solidFill>
                      <a:srgbClr val="FF33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Kinetic</a:t>
                </a:r>
                <a:endParaRPr kumimoji="1" lang="ja-JP" altLang="en-US" sz="2000" b="1" dirty="0">
                  <a:solidFill>
                    <a:srgbClr val="FF33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5713A394-D96F-4FD8-BB48-FE04BBC904FE}"/>
                  </a:ext>
                </a:extLst>
              </p:cNvPr>
              <p:cNvSpPr txBox="1"/>
              <p:nvPr/>
            </p:nvSpPr>
            <p:spPr>
              <a:xfrm>
                <a:off x="6527637" y="2619088"/>
                <a:ext cx="181766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000" b="1" dirty="0">
                    <a:solidFill>
                      <a:srgbClr val="CC99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  <a:r>
                  <a:rPr kumimoji="1" lang="en-US" altLang="ja-JP" sz="2000" b="1" dirty="0">
                    <a:solidFill>
                      <a:srgbClr val="CC99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Electronic</a:t>
                </a:r>
                <a:endParaRPr kumimoji="1" lang="ja-JP" altLang="en-US" sz="2000" b="1" dirty="0">
                  <a:solidFill>
                    <a:srgbClr val="CC99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45" name="テキスト ボックス 144">
                <a:extLst>
                  <a:ext uri="{FF2B5EF4-FFF2-40B4-BE49-F238E27FC236}">
                    <a16:creationId xmlns:a16="http://schemas.microsoft.com/office/drawing/2014/main" id="{DD017A3C-640A-4931-80F5-D229A56CF421}"/>
                  </a:ext>
                </a:extLst>
              </p:cNvPr>
              <p:cNvSpPr txBox="1"/>
              <p:nvPr/>
            </p:nvSpPr>
            <p:spPr>
              <a:xfrm>
                <a:off x="6527635" y="3148150"/>
                <a:ext cx="14912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b="1" dirty="0">
                    <a:solidFill>
                      <a:srgbClr val="00B05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  <a:r>
                  <a:rPr kumimoji="1" lang="en-US" altLang="ja-JP" sz="2000" b="1" dirty="0">
                    <a:solidFill>
                      <a:srgbClr val="00B05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Force</a:t>
                </a:r>
                <a:endParaRPr kumimoji="1" lang="ja-JP" altLang="en-US" sz="2400" b="1" dirty="0">
                  <a:solidFill>
                    <a:srgbClr val="00B05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51" name="Freeform 5">
                <a:extLst>
                  <a:ext uri="{FF2B5EF4-FFF2-40B4-BE49-F238E27FC236}">
                    <a16:creationId xmlns:a16="http://schemas.microsoft.com/office/drawing/2014/main" id="{54C44517-CD74-44EF-B777-322E987C2C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893" y="1922915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8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0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19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5 h 123"/>
                  <a:gd name="T24" fmla="*/ 75 w 87"/>
                  <a:gd name="T25" fmla="*/ 35 h 123"/>
                  <a:gd name="T26" fmla="*/ 70 w 87"/>
                  <a:gd name="T27" fmla="*/ 63 h 123"/>
                  <a:gd name="T28" fmla="*/ 31 w 87"/>
                  <a:gd name="T29" fmla="*/ 118 h 123"/>
                  <a:gd name="T30" fmla="*/ 12 w 87"/>
                  <a:gd name="T31" fmla="*/ 100 h 123"/>
                  <a:gd name="T32" fmla="*/ 23 w 87"/>
                  <a:gd name="T33" fmla="*/ 62 h 123"/>
                  <a:gd name="T34" fmla="*/ 48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8" y="53"/>
                      <a:pt x="61" y="43"/>
                      <a:pt x="48" y="43"/>
                    </a:cubicBezTo>
                    <a:cubicBezTo>
                      <a:pt x="38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0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19" y="22"/>
                      <a:pt x="19" y="27"/>
                    </a:cubicBezTo>
                    <a:cubicBezTo>
                      <a:pt x="19" y="29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4" y="6"/>
                      <a:pt x="46" y="5"/>
                      <a:pt x="51" y="5"/>
                    </a:cubicBezTo>
                    <a:cubicBezTo>
                      <a:pt x="63" y="5"/>
                      <a:pt x="75" y="13"/>
                      <a:pt x="75" y="35"/>
                    </a:cubicBezTo>
                    <a:cubicBezTo>
                      <a:pt x="75" y="41"/>
                      <a:pt x="74" y="50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100"/>
                    </a:cubicBezTo>
                    <a:cubicBezTo>
                      <a:pt x="12" y="95"/>
                      <a:pt x="17" y="72"/>
                      <a:pt x="23" y="62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7" y="47"/>
                      <a:pt x="67" y="66"/>
                      <a:pt x="67" y="69"/>
                    </a:cubicBezTo>
                    <a:cubicBezTo>
                      <a:pt x="67" y="81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2" name="Rectangle 6">
                <a:extLst>
                  <a:ext uri="{FF2B5EF4-FFF2-40B4-BE49-F238E27FC236}">
                    <a16:creationId xmlns:a16="http://schemas.microsoft.com/office/drawing/2014/main" id="{E34C7E0E-0119-4328-8991-0514BCB4F3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804" y="2159980"/>
                <a:ext cx="198908" cy="7307"/>
              </a:xfrm>
              <a:prstGeom prst="rect">
                <a:avLst/>
              </a:pr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3" name="Freeform 7">
                <a:extLst>
                  <a:ext uri="{FF2B5EF4-FFF2-40B4-BE49-F238E27FC236}">
                    <a16:creationId xmlns:a16="http://schemas.microsoft.com/office/drawing/2014/main" id="{4BBAAC60-783D-4A75-993C-55596DEF9E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735" y="2210316"/>
                <a:ext cx="110414" cy="154255"/>
              </a:xfrm>
              <a:custGeom>
                <a:avLst/>
                <a:gdLst>
                  <a:gd name="T0" fmla="*/ 70 w 87"/>
                  <a:gd name="T1" fmla="*/ 62 h 122"/>
                  <a:gd name="T2" fmla="*/ 48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19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2 h 122"/>
                  <a:gd name="T28" fmla="*/ 31 w 87"/>
                  <a:gd name="T29" fmla="*/ 118 h 122"/>
                  <a:gd name="T30" fmla="*/ 12 w 87"/>
                  <a:gd name="T31" fmla="*/ 99 h 122"/>
                  <a:gd name="T32" fmla="*/ 23 w 87"/>
                  <a:gd name="T33" fmla="*/ 61 h 122"/>
                  <a:gd name="T34" fmla="*/ 48 w 87"/>
                  <a:gd name="T35" fmla="*/ 46 h 122"/>
                  <a:gd name="T36" fmla="*/ 67 w 87"/>
                  <a:gd name="T37" fmla="*/ 68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1" y="0"/>
                    </a:cubicBezTo>
                    <a:cubicBezTo>
                      <a:pt x="27" y="0"/>
                      <a:pt x="19" y="21"/>
                      <a:pt x="19" y="26"/>
                    </a:cubicBezTo>
                    <a:cubicBezTo>
                      <a:pt x="19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0" y="62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0"/>
                      <a:pt x="12" y="99"/>
                    </a:cubicBezTo>
                    <a:cubicBezTo>
                      <a:pt x="12" y="94"/>
                      <a:pt x="17" y="71"/>
                      <a:pt x="23" y="61"/>
                    </a:cubicBezTo>
                    <a:cubicBezTo>
                      <a:pt x="30" y="52"/>
                      <a:pt x="38" y="46"/>
                      <a:pt x="48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4" name="Freeform 8">
                <a:extLst>
                  <a:ext uri="{FF2B5EF4-FFF2-40B4-BE49-F238E27FC236}">
                    <a16:creationId xmlns:a16="http://schemas.microsoft.com/office/drawing/2014/main" id="{ACFE8DCD-11FA-4A7B-951F-D8B9E8CA1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79" y="2228989"/>
                <a:ext cx="64950" cy="133147"/>
              </a:xfrm>
              <a:custGeom>
                <a:avLst/>
                <a:gdLst>
                  <a:gd name="T0" fmla="*/ 31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7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9 w 51"/>
                  <a:gd name="T31" fmla="*/ 80 h 105"/>
                  <a:gd name="T32" fmla="*/ 47 w 51"/>
                  <a:gd name="T33" fmla="*/ 78 h 105"/>
                  <a:gd name="T34" fmla="*/ 44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1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1" y="37"/>
                    </a:moveTo>
                    <a:lnTo>
                      <a:pt x="46" y="37"/>
                    </a:lnTo>
                    <a:cubicBezTo>
                      <a:pt x="50" y="37"/>
                      <a:pt x="51" y="37"/>
                      <a:pt x="51" y="34"/>
                    </a:cubicBezTo>
                    <a:cubicBezTo>
                      <a:pt x="51" y="32"/>
                      <a:pt x="50" y="32"/>
                      <a:pt x="47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2" y="37"/>
                      <a:pt x="5" y="37"/>
                    </a:cubicBezTo>
                    <a:lnTo>
                      <a:pt x="19" y="37"/>
                    </a:lnTo>
                    <a:cubicBezTo>
                      <a:pt x="8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9" y="81"/>
                      <a:pt x="49" y="80"/>
                    </a:cubicBezTo>
                    <a:cubicBezTo>
                      <a:pt x="49" y="78"/>
                      <a:pt x="47" y="78"/>
                      <a:pt x="47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1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5" name="Freeform 9">
                <a:extLst>
                  <a:ext uri="{FF2B5EF4-FFF2-40B4-BE49-F238E27FC236}">
                    <a16:creationId xmlns:a16="http://schemas.microsoft.com/office/drawing/2014/main" id="{86DCC6B5-2637-47EC-8D64-FA7B3C05F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493" y="2072298"/>
                <a:ext cx="241125" cy="146949"/>
              </a:xfrm>
              <a:custGeom>
                <a:avLst/>
                <a:gdLst>
                  <a:gd name="T0" fmla="*/ 170 w 190"/>
                  <a:gd name="T1" fmla="*/ 14 h 116"/>
                  <a:gd name="T2" fmla="*/ 185 w 190"/>
                  <a:gd name="T3" fmla="*/ 8 h 116"/>
                  <a:gd name="T4" fmla="*/ 190 w 190"/>
                  <a:gd name="T5" fmla="*/ 3 h 116"/>
                  <a:gd name="T6" fmla="*/ 187 w 190"/>
                  <a:gd name="T7" fmla="*/ 0 h 116"/>
                  <a:gd name="T8" fmla="*/ 173 w 190"/>
                  <a:gd name="T9" fmla="*/ 0 h 116"/>
                  <a:gd name="T10" fmla="*/ 153 w 190"/>
                  <a:gd name="T11" fmla="*/ 0 h 116"/>
                  <a:gd name="T12" fmla="*/ 149 w 190"/>
                  <a:gd name="T13" fmla="*/ 5 h 116"/>
                  <a:gd name="T14" fmla="*/ 153 w 190"/>
                  <a:gd name="T15" fmla="*/ 8 h 116"/>
                  <a:gd name="T16" fmla="*/ 165 w 190"/>
                  <a:gd name="T17" fmla="*/ 9 h 116"/>
                  <a:gd name="T18" fmla="*/ 117 w 190"/>
                  <a:gd name="T19" fmla="*/ 85 h 116"/>
                  <a:gd name="T20" fmla="*/ 107 w 190"/>
                  <a:gd name="T21" fmla="*/ 8 h 116"/>
                  <a:gd name="T22" fmla="*/ 118 w 190"/>
                  <a:gd name="T23" fmla="*/ 8 h 116"/>
                  <a:gd name="T24" fmla="*/ 124 w 190"/>
                  <a:gd name="T25" fmla="*/ 3 h 116"/>
                  <a:gd name="T26" fmla="*/ 120 w 190"/>
                  <a:gd name="T27" fmla="*/ 0 h 116"/>
                  <a:gd name="T28" fmla="*/ 96 w 190"/>
                  <a:gd name="T29" fmla="*/ 0 h 116"/>
                  <a:gd name="T30" fmla="*/ 85 w 190"/>
                  <a:gd name="T31" fmla="*/ 0 h 116"/>
                  <a:gd name="T32" fmla="*/ 74 w 190"/>
                  <a:gd name="T33" fmla="*/ 0 h 116"/>
                  <a:gd name="T34" fmla="*/ 70 w 190"/>
                  <a:gd name="T35" fmla="*/ 5 h 116"/>
                  <a:gd name="T36" fmla="*/ 75 w 190"/>
                  <a:gd name="T37" fmla="*/ 8 h 116"/>
                  <a:gd name="T38" fmla="*/ 83 w 190"/>
                  <a:gd name="T39" fmla="*/ 8 h 116"/>
                  <a:gd name="T40" fmla="*/ 85 w 190"/>
                  <a:gd name="T41" fmla="*/ 24 h 116"/>
                  <a:gd name="T42" fmla="*/ 84 w 190"/>
                  <a:gd name="T43" fmla="*/ 27 h 116"/>
                  <a:gd name="T44" fmla="*/ 47 w 190"/>
                  <a:gd name="T45" fmla="*/ 85 h 116"/>
                  <a:gd name="T46" fmla="*/ 37 w 190"/>
                  <a:gd name="T47" fmla="*/ 8 h 116"/>
                  <a:gd name="T48" fmla="*/ 48 w 190"/>
                  <a:gd name="T49" fmla="*/ 8 h 116"/>
                  <a:gd name="T50" fmla="*/ 53 w 190"/>
                  <a:gd name="T51" fmla="*/ 7 h 116"/>
                  <a:gd name="T52" fmla="*/ 54 w 190"/>
                  <a:gd name="T53" fmla="*/ 3 h 116"/>
                  <a:gd name="T54" fmla="*/ 51 w 190"/>
                  <a:gd name="T55" fmla="*/ 0 h 116"/>
                  <a:gd name="T56" fmla="*/ 26 w 190"/>
                  <a:gd name="T57" fmla="*/ 0 h 116"/>
                  <a:gd name="T58" fmla="*/ 15 w 190"/>
                  <a:gd name="T59" fmla="*/ 0 h 116"/>
                  <a:gd name="T60" fmla="*/ 5 w 190"/>
                  <a:gd name="T61" fmla="*/ 0 h 116"/>
                  <a:gd name="T62" fmla="*/ 0 w 190"/>
                  <a:gd name="T63" fmla="*/ 5 h 116"/>
                  <a:gd name="T64" fmla="*/ 6 w 190"/>
                  <a:gd name="T65" fmla="*/ 8 h 116"/>
                  <a:gd name="T66" fmla="*/ 14 w 190"/>
                  <a:gd name="T67" fmla="*/ 8 h 116"/>
                  <a:gd name="T68" fmla="*/ 27 w 190"/>
                  <a:gd name="T69" fmla="*/ 111 h 116"/>
                  <a:gd name="T70" fmla="*/ 32 w 190"/>
                  <a:gd name="T71" fmla="*/ 116 h 116"/>
                  <a:gd name="T72" fmla="*/ 39 w 190"/>
                  <a:gd name="T73" fmla="*/ 112 h 116"/>
                  <a:gd name="T74" fmla="*/ 87 w 190"/>
                  <a:gd name="T75" fmla="*/ 36 h 116"/>
                  <a:gd name="T76" fmla="*/ 97 w 190"/>
                  <a:gd name="T77" fmla="*/ 111 h 116"/>
                  <a:gd name="T78" fmla="*/ 102 w 190"/>
                  <a:gd name="T79" fmla="*/ 116 h 116"/>
                  <a:gd name="T80" fmla="*/ 108 w 190"/>
                  <a:gd name="T81" fmla="*/ 112 h 116"/>
                  <a:gd name="T82" fmla="*/ 170 w 190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6">
                    <a:moveTo>
                      <a:pt x="170" y="14"/>
                    </a:moveTo>
                    <a:cubicBezTo>
                      <a:pt x="172" y="11"/>
                      <a:pt x="174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1"/>
                      <a:pt x="188" y="0"/>
                      <a:pt x="187" y="0"/>
                    </a:cubicBezTo>
                    <a:cubicBezTo>
                      <a:pt x="182" y="0"/>
                      <a:pt x="177" y="0"/>
                      <a:pt x="173" y="0"/>
                    </a:cubicBezTo>
                    <a:cubicBezTo>
                      <a:pt x="166" y="0"/>
                      <a:pt x="160" y="0"/>
                      <a:pt x="153" y="0"/>
                    </a:cubicBezTo>
                    <a:cubicBezTo>
                      <a:pt x="152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3" y="8"/>
                    </a:cubicBezTo>
                    <a:cubicBezTo>
                      <a:pt x="154" y="8"/>
                      <a:pt x="160" y="8"/>
                      <a:pt x="165" y="9"/>
                    </a:cubicBezTo>
                    <a:lnTo>
                      <a:pt x="117" y="85"/>
                    </a:lnTo>
                    <a:lnTo>
                      <a:pt x="107" y="8"/>
                    </a:lnTo>
                    <a:cubicBezTo>
                      <a:pt x="110" y="8"/>
                      <a:pt x="115" y="8"/>
                      <a:pt x="118" y="8"/>
                    </a:cubicBezTo>
                    <a:cubicBezTo>
                      <a:pt x="121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0" y="0"/>
                    </a:cubicBezTo>
                    <a:cubicBezTo>
                      <a:pt x="115" y="0"/>
                      <a:pt x="101" y="0"/>
                      <a:pt x="96" y="0"/>
                    </a:cubicBezTo>
                    <a:cubicBezTo>
                      <a:pt x="92" y="0"/>
                      <a:pt x="89" y="0"/>
                      <a:pt x="85" y="0"/>
                    </a:cubicBezTo>
                    <a:cubicBezTo>
                      <a:pt x="80" y="0"/>
                      <a:pt x="74" y="0"/>
                      <a:pt x="74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2" y="8"/>
                      <a:pt x="75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5" y="24"/>
                    </a:lnTo>
                    <a:cubicBezTo>
                      <a:pt x="85" y="25"/>
                      <a:pt x="85" y="25"/>
                      <a:pt x="84" y="27"/>
                    </a:cubicBezTo>
                    <a:lnTo>
                      <a:pt x="47" y="85"/>
                    </a:lnTo>
                    <a:lnTo>
                      <a:pt x="37" y="8"/>
                    </a:lnTo>
                    <a:cubicBezTo>
                      <a:pt x="40" y="8"/>
                      <a:pt x="46" y="8"/>
                      <a:pt x="48" y="8"/>
                    </a:cubicBezTo>
                    <a:cubicBezTo>
                      <a:pt x="52" y="8"/>
                      <a:pt x="52" y="7"/>
                      <a:pt x="53" y="7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3"/>
                      <a:pt x="54" y="0"/>
                      <a:pt x="51" y="0"/>
                    </a:cubicBezTo>
                    <a:cubicBezTo>
                      <a:pt x="45" y="0"/>
                      <a:pt x="32" y="0"/>
                      <a:pt x="26" y="0"/>
                    </a:cubicBezTo>
                    <a:cubicBezTo>
                      <a:pt x="23" y="0"/>
                      <a:pt x="19" y="0"/>
                      <a:pt x="15" y="0"/>
                    </a:cubicBezTo>
                    <a:cubicBezTo>
                      <a:pt x="11" y="0"/>
                      <a:pt x="5" y="0"/>
                      <a:pt x="5" y="0"/>
                    </a:cubicBezTo>
                    <a:cubicBezTo>
                      <a:pt x="3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1" y="8"/>
                      <a:pt x="14" y="8"/>
                    </a:cubicBezTo>
                    <a:lnTo>
                      <a:pt x="27" y="111"/>
                    </a:lnTo>
                    <a:cubicBezTo>
                      <a:pt x="27" y="115"/>
                      <a:pt x="28" y="116"/>
                      <a:pt x="32" y="116"/>
                    </a:cubicBezTo>
                    <a:cubicBezTo>
                      <a:pt x="35" y="116"/>
                      <a:pt x="37" y="115"/>
                      <a:pt x="39" y="112"/>
                    </a:cubicBezTo>
                    <a:lnTo>
                      <a:pt x="87" y="36"/>
                    </a:lnTo>
                    <a:lnTo>
                      <a:pt x="97" y="111"/>
                    </a:lnTo>
                    <a:cubicBezTo>
                      <a:pt x="97" y="115"/>
                      <a:pt x="98" y="116"/>
                      <a:pt x="102" y="116"/>
                    </a:cubicBezTo>
                    <a:cubicBezTo>
                      <a:pt x="105" y="116"/>
                      <a:pt x="106" y="115"/>
                      <a:pt x="108" y="112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6" name="Freeform 10">
                <a:extLst>
                  <a:ext uri="{FF2B5EF4-FFF2-40B4-BE49-F238E27FC236}">
                    <a16:creationId xmlns:a16="http://schemas.microsoft.com/office/drawing/2014/main" id="{FD79E0A6-CDD4-4F1A-A4A7-7C438A0D9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658" y="2058496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1 h 166"/>
                  <a:gd name="T4" fmla="*/ 9 w 38"/>
                  <a:gd name="T5" fmla="*/ 83 h 166"/>
                  <a:gd name="T6" fmla="*/ 36 w 38"/>
                  <a:gd name="T7" fmla="*/ 5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4"/>
                      <a:pt x="35" y="161"/>
                    </a:cubicBezTo>
                    <a:cubicBezTo>
                      <a:pt x="15" y="140"/>
                      <a:pt x="9" y="109"/>
                      <a:pt x="9" y="83"/>
                    </a:cubicBezTo>
                    <a:cubicBezTo>
                      <a:pt x="9" y="54"/>
                      <a:pt x="16" y="25"/>
                      <a:pt x="36" y="5"/>
                    </a:cubicBezTo>
                    <a:cubicBezTo>
                      <a:pt x="38" y="3"/>
                      <a:pt x="38" y="2"/>
                      <a:pt x="38" y="2"/>
                    </a:cubicBezTo>
                    <a:cubicBezTo>
                      <a:pt x="38" y="1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6"/>
                      <a:pt x="38" y="164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7" name="Freeform 11">
                <a:extLst>
                  <a:ext uri="{FF2B5EF4-FFF2-40B4-BE49-F238E27FC236}">
                    <a16:creationId xmlns:a16="http://schemas.microsoft.com/office/drawing/2014/main" id="{938C3F70-3083-4E0F-8705-31183BAF0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330" y="2065805"/>
                <a:ext cx="94177" cy="42218"/>
              </a:xfrm>
              <a:custGeom>
                <a:avLst/>
                <a:gdLst>
                  <a:gd name="T0" fmla="*/ 59 w 74"/>
                  <a:gd name="T1" fmla="*/ 20 h 33"/>
                  <a:gd name="T2" fmla="*/ 52 w 74"/>
                  <a:gd name="T3" fmla="*/ 30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7 h 33"/>
                  <a:gd name="T12" fmla="*/ 72 w 74"/>
                  <a:gd name="T13" fmla="*/ 13 h 33"/>
                  <a:gd name="T14" fmla="*/ 65 w 74"/>
                  <a:gd name="T15" fmla="*/ 4 h 33"/>
                  <a:gd name="T16" fmla="*/ 62 w 74"/>
                  <a:gd name="T17" fmla="*/ 0 h 33"/>
                  <a:gd name="T18" fmla="*/ 58 w 74"/>
                  <a:gd name="T19" fmla="*/ 4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7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2" y="27"/>
                      <a:pt x="52" y="30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4"/>
                      <a:pt x="71" y="20"/>
                    </a:cubicBezTo>
                    <a:cubicBezTo>
                      <a:pt x="72" y="19"/>
                      <a:pt x="74" y="19"/>
                      <a:pt x="74" y="17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4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60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8" name="Freeform 12">
                <a:extLst>
                  <a:ext uri="{FF2B5EF4-FFF2-40B4-BE49-F238E27FC236}">
                    <a16:creationId xmlns:a16="http://schemas.microsoft.com/office/drawing/2014/main" id="{33444D55-469D-43ED-801D-AC5B908CBC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0864" y="2122634"/>
                <a:ext cx="108791" cy="134770"/>
              </a:xfrm>
              <a:custGeom>
                <a:avLst/>
                <a:gdLst>
                  <a:gd name="T0" fmla="*/ 12 w 86"/>
                  <a:gd name="T1" fmla="*/ 94 h 106"/>
                  <a:gd name="T2" fmla="*/ 3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3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2 w 86"/>
                  <a:gd name="T27" fmla="*/ 13 h 106"/>
                  <a:gd name="T28" fmla="*/ 27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4 h 106"/>
                  <a:gd name="T38" fmla="*/ 27 w 86"/>
                  <a:gd name="T39" fmla="*/ 4 h 106"/>
                  <a:gd name="T40" fmla="*/ 32 w 86"/>
                  <a:gd name="T41" fmla="*/ 12 h 106"/>
                  <a:gd name="T42" fmla="*/ 31 w 86"/>
                  <a:gd name="T43" fmla="*/ 20 h 106"/>
                  <a:gd name="T44" fmla="*/ 12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20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3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2" y="94"/>
                    </a:moveTo>
                    <a:cubicBezTo>
                      <a:pt x="11" y="100"/>
                      <a:pt x="11" y="101"/>
                      <a:pt x="3" y="101"/>
                    </a:cubicBezTo>
                    <a:cubicBezTo>
                      <a:pt x="1" y="101"/>
                      <a:pt x="0" y="101"/>
                      <a:pt x="0" y="104"/>
                    </a:cubicBezTo>
                    <a:cubicBezTo>
                      <a:pt x="0" y="105"/>
                      <a:pt x="0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3"/>
                    </a:cubicBezTo>
                    <a:cubicBezTo>
                      <a:pt x="35" y="101"/>
                      <a:pt x="33" y="101"/>
                      <a:pt x="31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70"/>
                      <a:pt x="38" y="75"/>
                      <a:pt x="46" y="75"/>
                    </a:cubicBezTo>
                    <a:cubicBezTo>
                      <a:pt x="65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2" y="13"/>
                    </a:cubicBezTo>
                    <a:cubicBezTo>
                      <a:pt x="41" y="4"/>
                      <a:pt x="34" y="0"/>
                      <a:pt x="27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4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2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20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3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9" name="Freeform 13">
                <a:extLst>
                  <a:ext uri="{FF2B5EF4-FFF2-40B4-BE49-F238E27FC236}">
                    <a16:creationId xmlns:a16="http://schemas.microsoft.com/office/drawing/2014/main" id="{507D6F58-57F6-4974-89A4-0D996AE44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576" y="2194078"/>
                <a:ext cx="23544" cy="63326"/>
              </a:xfrm>
              <a:custGeom>
                <a:avLst/>
                <a:gdLst>
                  <a:gd name="T0" fmla="*/ 19 w 19"/>
                  <a:gd name="T1" fmla="*/ 17 h 50"/>
                  <a:gd name="T2" fmla="*/ 8 w 19"/>
                  <a:gd name="T3" fmla="*/ 0 h 50"/>
                  <a:gd name="T4" fmla="*/ 0 w 19"/>
                  <a:gd name="T5" fmla="*/ 9 h 50"/>
                  <a:gd name="T6" fmla="*/ 8 w 19"/>
                  <a:gd name="T7" fmla="*/ 18 h 50"/>
                  <a:gd name="T8" fmla="*/ 14 w 19"/>
                  <a:gd name="T9" fmla="*/ 15 h 50"/>
                  <a:gd name="T10" fmla="*/ 15 w 19"/>
                  <a:gd name="T11" fmla="*/ 15 h 50"/>
                  <a:gd name="T12" fmla="*/ 15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7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8" y="18"/>
                    </a:cubicBezTo>
                    <a:cubicBezTo>
                      <a:pt x="10" y="18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0" name="Freeform 14">
                <a:extLst>
                  <a:ext uri="{FF2B5EF4-FFF2-40B4-BE49-F238E27FC236}">
                    <a16:creationId xmlns:a16="http://schemas.microsoft.com/office/drawing/2014/main" id="{9BB5C748-9165-4E49-97AB-D7451AE61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426" y="2065805"/>
                <a:ext cx="93364" cy="42218"/>
              </a:xfrm>
              <a:custGeom>
                <a:avLst/>
                <a:gdLst>
                  <a:gd name="T0" fmla="*/ 59 w 74"/>
                  <a:gd name="T1" fmla="*/ 20 h 33"/>
                  <a:gd name="T2" fmla="*/ 51 w 74"/>
                  <a:gd name="T3" fmla="*/ 30 h 33"/>
                  <a:gd name="T4" fmla="*/ 54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7 h 33"/>
                  <a:gd name="T12" fmla="*/ 71 w 74"/>
                  <a:gd name="T13" fmla="*/ 13 h 33"/>
                  <a:gd name="T14" fmla="*/ 64 w 74"/>
                  <a:gd name="T15" fmla="*/ 4 h 33"/>
                  <a:gd name="T16" fmla="*/ 61 w 74"/>
                  <a:gd name="T17" fmla="*/ 0 h 33"/>
                  <a:gd name="T18" fmla="*/ 58 w 74"/>
                  <a:gd name="T19" fmla="*/ 4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7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1" y="27"/>
                      <a:pt x="51" y="30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3" y="24"/>
                      <a:pt x="71" y="20"/>
                    </a:cubicBezTo>
                    <a:cubicBezTo>
                      <a:pt x="72" y="19"/>
                      <a:pt x="74" y="19"/>
                      <a:pt x="74" y="17"/>
                    </a:cubicBezTo>
                    <a:cubicBezTo>
                      <a:pt x="74" y="15"/>
                      <a:pt x="72" y="14"/>
                      <a:pt x="71" y="13"/>
                    </a:cubicBezTo>
                    <a:cubicBezTo>
                      <a:pt x="68" y="11"/>
                      <a:pt x="66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1" name="Freeform 15">
                <a:extLst>
                  <a:ext uri="{FF2B5EF4-FFF2-40B4-BE49-F238E27FC236}">
                    <a16:creationId xmlns:a16="http://schemas.microsoft.com/office/drawing/2014/main" id="{A72AC9FA-5E72-4833-A7F4-836088192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5198" y="2122634"/>
                <a:ext cx="86059" cy="134770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1 w 68"/>
                  <a:gd name="T13" fmla="*/ 66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3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9 h 106"/>
                  <a:gd name="T46" fmla="*/ 43 w 68"/>
                  <a:gd name="T47" fmla="*/ 57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6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3" y="100"/>
                      <a:pt x="31" y="101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1" y="105"/>
                      <a:pt x="37" y="105"/>
                    </a:cubicBezTo>
                    <a:cubicBezTo>
                      <a:pt x="43" y="105"/>
                      <a:pt x="48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100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3" y="57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2" name="Freeform 16">
                <a:extLst>
                  <a:ext uri="{FF2B5EF4-FFF2-40B4-BE49-F238E27FC236}">
                    <a16:creationId xmlns:a16="http://schemas.microsoft.com/office/drawing/2014/main" id="{85FA058E-4061-48FD-B352-B71F9F737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6424" y="2194078"/>
                <a:ext cx="24356" cy="63326"/>
              </a:xfrm>
              <a:custGeom>
                <a:avLst/>
                <a:gdLst>
                  <a:gd name="T0" fmla="*/ 19 w 19"/>
                  <a:gd name="T1" fmla="*/ 17 h 50"/>
                  <a:gd name="T2" fmla="*/ 8 w 19"/>
                  <a:gd name="T3" fmla="*/ 0 h 50"/>
                  <a:gd name="T4" fmla="*/ 0 w 19"/>
                  <a:gd name="T5" fmla="*/ 9 h 50"/>
                  <a:gd name="T6" fmla="*/ 8 w 19"/>
                  <a:gd name="T7" fmla="*/ 18 h 50"/>
                  <a:gd name="T8" fmla="*/ 14 w 19"/>
                  <a:gd name="T9" fmla="*/ 15 h 50"/>
                  <a:gd name="T10" fmla="*/ 15 w 19"/>
                  <a:gd name="T11" fmla="*/ 15 h 50"/>
                  <a:gd name="T12" fmla="*/ 15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7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8" y="18"/>
                    </a:cubicBezTo>
                    <a:cubicBezTo>
                      <a:pt x="10" y="18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3" name="Freeform 17">
                <a:extLst>
                  <a:ext uri="{FF2B5EF4-FFF2-40B4-BE49-F238E27FC236}">
                    <a16:creationId xmlns:a16="http://schemas.microsoft.com/office/drawing/2014/main" id="{F6F9BEB2-362A-48AF-BA95-BBEBBCCEB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800" y="2085288"/>
                <a:ext cx="64950" cy="132336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2 w 51"/>
                  <a:gd name="T9" fmla="*/ 32 h 105"/>
                  <a:gd name="T10" fmla="*/ 38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0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4 w 51"/>
                  <a:gd name="T35" fmla="*/ 81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8"/>
                      <a:pt x="38" y="5"/>
                      <a:pt x="38" y="4"/>
                    </a:cubicBezTo>
                    <a:cubicBezTo>
                      <a:pt x="38" y="1"/>
                      <a:pt x="36" y="0"/>
                      <a:pt x="34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4" name="Freeform 18">
                <a:extLst>
                  <a:ext uri="{FF2B5EF4-FFF2-40B4-BE49-F238E27FC236}">
                    <a16:creationId xmlns:a16="http://schemas.microsoft.com/office/drawing/2014/main" id="{33DE8AC2-AED8-4BB8-B598-2F31C05B9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798" y="2058496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4 w 39"/>
                  <a:gd name="T9" fmla="*/ 6 h 166"/>
                  <a:gd name="T10" fmla="*/ 29 w 39"/>
                  <a:gd name="T11" fmla="*/ 83 h 166"/>
                  <a:gd name="T12" fmla="*/ 3 w 39"/>
                  <a:gd name="T13" fmla="*/ 162 h 166"/>
                  <a:gd name="T14" fmla="*/ 0 w 39"/>
                  <a:gd name="T15" fmla="*/ 164 h 166"/>
                  <a:gd name="T16" fmla="*/ 2 w 39"/>
                  <a:gd name="T17" fmla="*/ 166 h 166"/>
                  <a:gd name="T18" fmla="*/ 29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4" y="6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2"/>
                      <a:pt x="23" y="141"/>
                      <a:pt x="3" y="16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9" y="155"/>
                      <a:pt x="29" y="134"/>
                    </a:cubicBezTo>
                    <a:cubicBezTo>
                      <a:pt x="37" y="116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5" name="Freeform 19">
                <a:extLst>
                  <a:ext uri="{FF2B5EF4-FFF2-40B4-BE49-F238E27FC236}">
                    <a16:creationId xmlns:a16="http://schemas.microsoft.com/office/drawing/2014/main" id="{24EAE259-70C2-471F-8B18-EAD94FCC30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0063" y="2139684"/>
                <a:ext cx="139642" cy="49525"/>
              </a:xfrm>
              <a:custGeom>
                <a:avLst/>
                <a:gdLst>
                  <a:gd name="T0" fmla="*/ 105 w 110"/>
                  <a:gd name="T1" fmla="*/ 6 h 39"/>
                  <a:gd name="T2" fmla="*/ 110 w 110"/>
                  <a:gd name="T3" fmla="*/ 3 h 39"/>
                  <a:gd name="T4" fmla="*/ 105 w 110"/>
                  <a:gd name="T5" fmla="*/ 0 h 39"/>
                  <a:gd name="T6" fmla="*/ 6 w 110"/>
                  <a:gd name="T7" fmla="*/ 0 h 39"/>
                  <a:gd name="T8" fmla="*/ 0 w 110"/>
                  <a:gd name="T9" fmla="*/ 3 h 39"/>
                  <a:gd name="T10" fmla="*/ 6 w 110"/>
                  <a:gd name="T11" fmla="*/ 6 h 39"/>
                  <a:gd name="T12" fmla="*/ 105 w 110"/>
                  <a:gd name="T13" fmla="*/ 6 h 39"/>
                  <a:gd name="T14" fmla="*/ 105 w 110"/>
                  <a:gd name="T15" fmla="*/ 39 h 39"/>
                  <a:gd name="T16" fmla="*/ 110 w 110"/>
                  <a:gd name="T17" fmla="*/ 35 h 39"/>
                  <a:gd name="T18" fmla="*/ 105 w 110"/>
                  <a:gd name="T19" fmla="*/ 32 h 39"/>
                  <a:gd name="T20" fmla="*/ 6 w 110"/>
                  <a:gd name="T21" fmla="*/ 32 h 39"/>
                  <a:gd name="T22" fmla="*/ 0 w 110"/>
                  <a:gd name="T23" fmla="*/ 35 h 39"/>
                  <a:gd name="T24" fmla="*/ 6 w 110"/>
                  <a:gd name="T25" fmla="*/ 39 h 39"/>
                  <a:gd name="T26" fmla="*/ 105 w 110"/>
                  <a:gd name="T2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39">
                    <a:moveTo>
                      <a:pt x="105" y="6"/>
                    </a:moveTo>
                    <a:cubicBezTo>
                      <a:pt x="107" y="6"/>
                      <a:pt x="110" y="6"/>
                      <a:pt x="110" y="3"/>
                    </a:cubicBezTo>
                    <a:cubicBezTo>
                      <a:pt x="110" y="0"/>
                      <a:pt x="107" y="0"/>
                      <a:pt x="105" y="0"/>
                    </a:cubicBezTo>
                    <a:lnTo>
                      <a:pt x="6" y="0"/>
                    </a:lnTo>
                    <a:cubicBezTo>
                      <a:pt x="3" y="0"/>
                      <a:pt x="0" y="0"/>
                      <a:pt x="0" y="3"/>
                    </a:cubicBezTo>
                    <a:cubicBezTo>
                      <a:pt x="0" y="6"/>
                      <a:pt x="3" y="6"/>
                      <a:pt x="6" y="6"/>
                    </a:cubicBezTo>
                    <a:lnTo>
                      <a:pt x="105" y="6"/>
                    </a:lnTo>
                    <a:close/>
                    <a:moveTo>
                      <a:pt x="105" y="39"/>
                    </a:moveTo>
                    <a:cubicBezTo>
                      <a:pt x="107" y="39"/>
                      <a:pt x="110" y="39"/>
                      <a:pt x="110" y="35"/>
                    </a:cubicBezTo>
                    <a:cubicBezTo>
                      <a:pt x="110" y="32"/>
                      <a:pt x="107" y="32"/>
                      <a:pt x="105" y="32"/>
                    </a:cubicBezTo>
                    <a:lnTo>
                      <a:pt x="6" y="32"/>
                    </a:lnTo>
                    <a:cubicBezTo>
                      <a:pt x="3" y="32"/>
                      <a:pt x="0" y="32"/>
                      <a:pt x="0" y="35"/>
                    </a:cubicBezTo>
                    <a:cubicBezTo>
                      <a:pt x="0" y="39"/>
                      <a:pt x="3" y="39"/>
                      <a:pt x="6" y="39"/>
                    </a:cubicBezTo>
                    <a:lnTo>
                      <a:pt x="105" y="3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6" name="Freeform 20">
                <a:extLst>
                  <a:ext uri="{FF2B5EF4-FFF2-40B4-BE49-F238E27FC236}">
                    <a16:creationId xmlns:a16="http://schemas.microsoft.com/office/drawing/2014/main" id="{B731EF20-E9B8-40E2-9997-9929F006A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2516" y="2016279"/>
                <a:ext cx="280096" cy="293896"/>
              </a:xfrm>
              <a:custGeom>
                <a:avLst/>
                <a:gdLst>
                  <a:gd name="T0" fmla="*/ 201 w 221"/>
                  <a:gd name="T1" fmla="*/ 232 h 232"/>
                  <a:gd name="T2" fmla="*/ 221 w 221"/>
                  <a:gd name="T3" fmla="*/ 179 h 232"/>
                  <a:gd name="T4" fmla="*/ 217 w 221"/>
                  <a:gd name="T5" fmla="*/ 179 h 232"/>
                  <a:gd name="T6" fmla="*/ 174 w 221"/>
                  <a:gd name="T7" fmla="*/ 213 h 232"/>
                  <a:gd name="T8" fmla="*/ 122 w 221"/>
                  <a:gd name="T9" fmla="*/ 218 h 232"/>
                  <a:gd name="T10" fmla="*/ 22 w 221"/>
                  <a:gd name="T11" fmla="*/ 218 h 232"/>
                  <a:gd name="T12" fmla="*/ 107 w 221"/>
                  <a:gd name="T13" fmla="*/ 119 h 232"/>
                  <a:gd name="T14" fmla="*/ 108 w 221"/>
                  <a:gd name="T15" fmla="*/ 116 h 232"/>
                  <a:gd name="T16" fmla="*/ 107 w 221"/>
                  <a:gd name="T17" fmla="*/ 114 h 232"/>
                  <a:gd name="T18" fmla="*/ 30 w 221"/>
                  <a:gd name="T19" fmla="*/ 8 h 232"/>
                  <a:gd name="T20" fmla="*/ 121 w 221"/>
                  <a:gd name="T21" fmla="*/ 8 h 232"/>
                  <a:gd name="T22" fmla="*/ 160 w 221"/>
                  <a:gd name="T23" fmla="*/ 11 h 232"/>
                  <a:gd name="T24" fmla="*/ 196 w 221"/>
                  <a:gd name="T25" fmla="*/ 23 h 232"/>
                  <a:gd name="T26" fmla="*/ 217 w 221"/>
                  <a:gd name="T27" fmla="*/ 47 h 232"/>
                  <a:gd name="T28" fmla="*/ 221 w 221"/>
                  <a:gd name="T29" fmla="*/ 47 h 232"/>
                  <a:gd name="T30" fmla="*/ 201 w 221"/>
                  <a:gd name="T31" fmla="*/ 0 h 232"/>
                  <a:gd name="T32" fmla="*/ 5 w 221"/>
                  <a:gd name="T33" fmla="*/ 0 h 232"/>
                  <a:gd name="T34" fmla="*/ 0 w 221"/>
                  <a:gd name="T35" fmla="*/ 1 h 232"/>
                  <a:gd name="T36" fmla="*/ 0 w 221"/>
                  <a:gd name="T37" fmla="*/ 7 h 232"/>
                  <a:gd name="T38" fmla="*/ 88 w 221"/>
                  <a:gd name="T39" fmla="*/ 127 h 232"/>
                  <a:gd name="T40" fmla="*/ 2 w 221"/>
                  <a:gd name="T41" fmla="*/ 228 h 232"/>
                  <a:gd name="T42" fmla="*/ 0 w 221"/>
                  <a:gd name="T43" fmla="*/ 231 h 232"/>
                  <a:gd name="T44" fmla="*/ 5 w 221"/>
                  <a:gd name="T45" fmla="*/ 232 h 232"/>
                  <a:gd name="T46" fmla="*/ 201 w 221"/>
                  <a:gd name="T4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232">
                    <a:moveTo>
                      <a:pt x="201" y="232"/>
                    </a:moveTo>
                    <a:lnTo>
                      <a:pt x="221" y="179"/>
                    </a:lnTo>
                    <a:lnTo>
                      <a:pt x="217" y="179"/>
                    </a:lnTo>
                    <a:cubicBezTo>
                      <a:pt x="211" y="196"/>
                      <a:pt x="193" y="208"/>
                      <a:pt x="174" y="213"/>
                    </a:cubicBezTo>
                    <a:cubicBezTo>
                      <a:pt x="170" y="214"/>
                      <a:pt x="154" y="218"/>
                      <a:pt x="122" y="218"/>
                    </a:cubicBezTo>
                    <a:lnTo>
                      <a:pt x="22" y="218"/>
                    </a:lnTo>
                    <a:lnTo>
                      <a:pt x="107" y="119"/>
                    </a:lnTo>
                    <a:cubicBezTo>
                      <a:pt x="108" y="117"/>
                      <a:pt x="108" y="117"/>
                      <a:pt x="108" y="116"/>
                    </a:cubicBezTo>
                    <a:cubicBezTo>
                      <a:pt x="108" y="116"/>
                      <a:pt x="108" y="115"/>
                      <a:pt x="107" y="114"/>
                    </a:cubicBezTo>
                    <a:lnTo>
                      <a:pt x="30" y="8"/>
                    </a:lnTo>
                    <a:lnTo>
                      <a:pt x="121" y="8"/>
                    </a:lnTo>
                    <a:cubicBezTo>
                      <a:pt x="143" y="8"/>
                      <a:pt x="158" y="10"/>
                      <a:pt x="160" y="11"/>
                    </a:cubicBezTo>
                    <a:cubicBezTo>
                      <a:pt x="168" y="12"/>
                      <a:pt x="183" y="15"/>
                      <a:pt x="196" y="23"/>
                    </a:cubicBezTo>
                    <a:cubicBezTo>
                      <a:pt x="200" y="26"/>
                      <a:pt x="211" y="33"/>
                      <a:pt x="217" y="47"/>
                    </a:cubicBezTo>
                    <a:lnTo>
                      <a:pt x="221" y="47"/>
                    </a:lnTo>
                    <a:lnTo>
                      <a:pt x="201" y="0"/>
                    </a:lnTo>
                    <a:lnTo>
                      <a:pt x="5" y="0"/>
                    </a:lnTo>
                    <a:cubicBezTo>
                      <a:pt x="1" y="0"/>
                      <a:pt x="1" y="0"/>
                      <a:pt x="0" y="1"/>
                    </a:cubicBezTo>
                    <a:cubicBezTo>
                      <a:pt x="0" y="2"/>
                      <a:pt x="0" y="5"/>
                      <a:pt x="0" y="7"/>
                    </a:cubicBezTo>
                    <a:lnTo>
                      <a:pt x="88" y="127"/>
                    </a:lnTo>
                    <a:lnTo>
                      <a:pt x="2" y="228"/>
                    </a:lnTo>
                    <a:cubicBezTo>
                      <a:pt x="0" y="230"/>
                      <a:pt x="0" y="230"/>
                      <a:pt x="0" y="231"/>
                    </a:cubicBezTo>
                    <a:cubicBezTo>
                      <a:pt x="0" y="232"/>
                      <a:pt x="2" y="232"/>
                      <a:pt x="5" y="232"/>
                    </a:cubicBezTo>
                    <a:lnTo>
                      <a:pt x="201" y="23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7" name="Freeform 21">
                <a:extLst>
                  <a:ext uri="{FF2B5EF4-FFF2-40B4-BE49-F238E27FC236}">
                    <a16:creationId xmlns:a16="http://schemas.microsoft.com/office/drawing/2014/main" id="{812E98E8-3BF3-4A9A-9D39-10330C0B8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3741" y="2392986"/>
                <a:ext cx="58455" cy="67386"/>
              </a:xfrm>
              <a:custGeom>
                <a:avLst/>
                <a:gdLst>
                  <a:gd name="T0" fmla="*/ 42 w 46"/>
                  <a:gd name="T1" fmla="*/ 8 h 53"/>
                  <a:gd name="T2" fmla="*/ 37 w 46"/>
                  <a:gd name="T3" fmla="*/ 13 h 53"/>
                  <a:gd name="T4" fmla="*/ 41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9 w 46"/>
                  <a:gd name="T11" fmla="*/ 17 h 53"/>
                  <a:gd name="T12" fmla="*/ 13 w 46"/>
                  <a:gd name="T13" fmla="*/ 26 h 53"/>
                  <a:gd name="T14" fmla="*/ 27 w 46"/>
                  <a:gd name="T15" fmla="*/ 30 h 53"/>
                  <a:gd name="T16" fmla="*/ 36 w 46"/>
                  <a:gd name="T17" fmla="*/ 38 h 53"/>
                  <a:gd name="T18" fmla="*/ 30 w 46"/>
                  <a:gd name="T19" fmla="*/ 47 h 53"/>
                  <a:gd name="T20" fmla="*/ 19 w 46"/>
                  <a:gd name="T21" fmla="*/ 49 h 53"/>
                  <a:gd name="T22" fmla="*/ 5 w 46"/>
                  <a:gd name="T23" fmla="*/ 45 h 53"/>
                  <a:gd name="T24" fmla="*/ 11 w 46"/>
                  <a:gd name="T25" fmla="*/ 38 h 53"/>
                  <a:gd name="T26" fmla="*/ 7 w 46"/>
                  <a:gd name="T27" fmla="*/ 34 h 53"/>
                  <a:gd name="T28" fmla="*/ 0 w 46"/>
                  <a:gd name="T29" fmla="*/ 41 h 53"/>
                  <a:gd name="T30" fmla="*/ 19 w 46"/>
                  <a:gd name="T31" fmla="*/ 53 h 53"/>
                  <a:gd name="T32" fmla="*/ 44 w 46"/>
                  <a:gd name="T33" fmla="*/ 34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1 w 46"/>
                  <a:gd name="T41" fmla="*/ 6 h 53"/>
                  <a:gd name="T42" fmla="*/ 31 w 46"/>
                  <a:gd name="T43" fmla="*/ 4 h 53"/>
                  <a:gd name="T44" fmla="*/ 42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2" y="8"/>
                    </a:moveTo>
                    <a:cubicBezTo>
                      <a:pt x="39" y="9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3" y="0"/>
                      <a:pt x="9" y="14"/>
                      <a:pt x="9" y="17"/>
                    </a:cubicBezTo>
                    <a:cubicBezTo>
                      <a:pt x="9" y="22"/>
                      <a:pt x="12" y="24"/>
                      <a:pt x="13" y="26"/>
                    </a:cubicBezTo>
                    <a:cubicBezTo>
                      <a:pt x="16" y="28"/>
                      <a:pt x="19" y="29"/>
                      <a:pt x="27" y="30"/>
                    </a:cubicBezTo>
                    <a:cubicBezTo>
                      <a:pt x="29" y="30"/>
                      <a:pt x="36" y="32"/>
                      <a:pt x="36" y="38"/>
                    </a:cubicBezTo>
                    <a:cubicBezTo>
                      <a:pt x="36" y="40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5"/>
                    </a:cubicBezTo>
                    <a:cubicBezTo>
                      <a:pt x="9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7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9" y="53"/>
                    </a:cubicBezTo>
                    <a:cubicBezTo>
                      <a:pt x="40" y="53"/>
                      <a:pt x="44" y="38"/>
                      <a:pt x="44" y="34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1"/>
                      <a:pt x="19" y="7"/>
                      <a:pt x="21" y="6"/>
                    </a:cubicBezTo>
                    <a:cubicBezTo>
                      <a:pt x="25" y="4"/>
                      <a:pt x="29" y="4"/>
                      <a:pt x="31" y="4"/>
                    </a:cubicBezTo>
                    <a:cubicBezTo>
                      <a:pt x="33" y="4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8" name="Freeform 22">
                <a:extLst>
                  <a:ext uri="{FF2B5EF4-FFF2-40B4-BE49-F238E27FC236}">
                    <a16:creationId xmlns:a16="http://schemas.microsoft.com/office/drawing/2014/main" id="{84A44AF0-853C-4C17-89ED-8E561AAE6F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63204" y="2122634"/>
                <a:ext cx="110414" cy="134770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3 h 106"/>
                  <a:gd name="T14" fmla="*/ 32 w 87"/>
                  <a:gd name="T15" fmla="*/ 101 h 106"/>
                  <a:gd name="T16" fmla="*/ 23 w 87"/>
                  <a:gd name="T17" fmla="*/ 98 h 106"/>
                  <a:gd name="T18" fmla="*/ 32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7 h 106"/>
                  <a:gd name="T36" fmla="*/ 15 w 87"/>
                  <a:gd name="T37" fmla="*/ 24 h 106"/>
                  <a:gd name="T38" fmla="*/ 28 w 87"/>
                  <a:gd name="T39" fmla="*/ 4 h 106"/>
                  <a:gd name="T40" fmla="*/ 33 w 87"/>
                  <a:gd name="T41" fmla="*/ 12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20 h 106"/>
                  <a:gd name="T54" fmla="*/ 66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4" y="106"/>
                      <a:pt x="36" y="106"/>
                      <a:pt x="36" y="103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2" y="65"/>
                    </a:cubicBezTo>
                    <a:cubicBezTo>
                      <a:pt x="34" y="70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9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4" y="27"/>
                      <a:pt x="15" y="24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0" y="4"/>
                      <a:pt x="33" y="5"/>
                      <a:pt x="33" y="12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7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20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69" name="Freeform 23">
                <a:extLst>
                  <a:ext uri="{FF2B5EF4-FFF2-40B4-BE49-F238E27FC236}">
                    <a16:creationId xmlns:a16="http://schemas.microsoft.com/office/drawing/2014/main" id="{5EEAD3A5-FE9A-47F8-A000-BD5E65FE6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607" y="2182713"/>
                <a:ext cx="59266" cy="66574"/>
              </a:xfrm>
              <a:custGeom>
                <a:avLst/>
                <a:gdLst>
                  <a:gd name="T0" fmla="*/ 42 w 47"/>
                  <a:gd name="T1" fmla="*/ 8 h 53"/>
                  <a:gd name="T2" fmla="*/ 37 w 47"/>
                  <a:gd name="T3" fmla="*/ 13 h 53"/>
                  <a:gd name="T4" fmla="*/ 41 w 47"/>
                  <a:gd name="T5" fmla="*/ 17 h 53"/>
                  <a:gd name="T6" fmla="*/ 47 w 47"/>
                  <a:gd name="T7" fmla="*/ 10 h 53"/>
                  <a:gd name="T8" fmla="*/ 31 w 47"/>
                  <a:gd name="T9" fmla="*/ 0 h 53"/>
                  <a:gd name="T10" fmla="*/ 10 w 47"/>
                  <a:gd name="T11" fmla="*/ 17 h 53"/>
                  <a:gd name="T12" fmla="*/ 14 w 47"/>
                  <a:gd name="T13" fmla="*/ 26 h 53"/>
                  <a:gd name="T14" fmla="*/ 27 w 47"/>
                  <a:gd name="T15" fmla="*/ 30 h 53"/>
                  <a:gd name="T16" fmla="*/ 37 w 47"/>
                  <a:gd name="T17" fmla="*/ 38 h 53"/>
                  <a:gd name="T18" fmla="*/ 31 w 47"/>
                  <a:gd name="T19" fmla="*/ 47 h 53"/>
                  <a:gd name="T20" fmla="*/ 19 w 47"/>
                  <a:gd name="T21" fmla="*/ 49 h 53"/>
                  <a:gd name="T22" fmla="*/ 5 w 47"/>
                  <a:gd name="T23" fmla="*/ 45 h 53"/>
                  <a:gd name="T24" fmla="*/ 12 w 47"/>
                  <a:gd name="T25" fmla="*/ 38 h 53"/>
                  <a:gd name="T26" fmla="*/ 7 w 47"/>
                  <a:gd name="T27" fmla="*/ 34 h 53"/>
                  <a:gd name="T28" fmla="*/ 0 w 47"/>
                  <a:gd name="T29" fmla="*/ 41 h 53"/>
                  <a:gd name="T30" fmla="*/ 19 w 47"/>
                  <a:gd name="T31" fmla="*/ 53 h 53"/>
                  <a:gd name="T32" fmla="*/ 44 w 47"/>
                  <a:gd name="T33" fmla="*/ 34 h 53"/>
                  <a:gd name="T34" fmla="*/ 28 w 47"/>
                  <a:gd name="T35" fmla="*/ 20 h 53"/>
                  <a:gd name="T36" fmla="*/ 24 w 47"/>
                  <a:gd name="T37" fmla="*/ 19 h 53"/>
                  <a:gd name="T38" fmla="*/ 17 w 47"/>
                  <a:gd name="T39" fmla="*/ 13 h 53"/>
                  <a:gd name="T40" fmla="*/ 22 w 47"/>
                  <a:gd name="T41" fmla="*/ 6 h 53"/>
                  <a:gd name="T42" fmla="*/ 31 w 47"/>
                  <a:gd name="T43" fmla="*/ 4 h 53"/>
                  <a:gd name="T44" fmla="*/ 42 w 47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42" y="8"/>
                    </a:moveTo>
                    <a:cubicBezTo>
                      <a:pt x="39" y="9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3"/>
                      <a:pt x="38" y="0"/>
                      <a:pt x="31" y="0"/>
                    </a:cubicBezTo>
                    <a:cubicBezTo>
                      <a:pt x="13" y="0"/>
                      <a:pt x="10" y="14"/>
                      <a:pt x="10" y="17"/>
                    </a:cubicBezTo>
                    <a:cubicBezTo>
                      <a:pt x="10" y="22"/>
                      <a:pt x="12" y="24"/>
                      <a:pt x="14" y="26"/>
                    </a:cubicBezTo>
                    <a:cubicBezTo>
                      <a:pt x="17" y="28"/>
                      <a:pt x="19" y="29"/>
                      <a:pt x="27" y="30"/>
                    </a:cubicBezTo>
                    <a:cubicBezTo>
                      <a:pt x="29" y="30"/>
                      <a:pt x="37" y="32"/>
                      <a:pt x="37" y="38"/>
                    </a:cubicBezTo>
                    <a:cubicBezTo>
                      <a:pt x="37" y="40"/>
                      <a:pt x="36" y="44"/>
                      <a:pt x="31" y="47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4" y="49"/>
                      <a:pt x="8" y="48"/>
                      <a:pt x="5" y="45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9" y="34"/>
                      <a:pt x="7" y="34"/>
                    </a:cubicBezTo>
                    <a:cubicBezTo>
                      <a:pt x="4" y="34"/>
                      <a:pt x="0" y="36"/>
                      <a:pt x="0" y="41"/>
                    </a:cubicBezTo>
                    <a:cubicBezTo>
                      <a:pt x="0" y="48"/>
                      <a:pt x="8" y="53"/>
                      <a:pt x="19" y="53"/>
                    </a:cubicBezTo>
                    <a:cubicBezTo>
                      <a:pt x="40" y="53"/>
                      <a:pt x="44" y="38"/>
                      <a:pt x="44" y="34"/>
                    </a:cubicBezTo>
                    <a:cubicBezTo>
                      <a:pt x="44" y="23"/>
                      <a:pt x="33" y="21"/>
                      <a:pt x="28" y="20"/>
                    </a:cubicBezTo>
                    <a:cubicBezTo>
                      <a:pt x="27" y="20"/>
                      <a:pt x="24" y="19"/>
                      <a:pt x="24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1"/>
                      <a:pt x="19" y="7"/>
                      <a:pt x="22" y="6"/>
                    </a:cubicBezTo>
                    <a:cubicBezTo>
                      <a:pt x="25" y="4"/>
                      <a:pt x="29" y="4"/>
                      <a:pt x="31" y="4"/>
                    </a:cubicBezTo>
                    <a:cubicBezTo>
                      <a:pt x="34" y="4"/>
                      <a:pt x="40" y="4"/>
                      <a:pt x="42" y="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0" name="Freeform 24">
                <a:extLst>
                  <a:ext uri="{FF2B5EF4-FFF2-40B4-BE49-F238E27FC236}">
                    <a16:creationId xmlns:a16="http://schemas.microsoft.com/office/drawing/2014/main" id="{F27867B0-4558-4784-B6CB-6B07B4FF7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605" y="2122634"/>
                <a:ext cx="124216" cy="94990"/>
              </a:xfrm>
              <a:custGeom>
                <a:avLst/>
                <a:gdLst>
                  <a:gd name="T0" fmla="*/ 98 w 98"/>
                  <a:gd name="T1" fmla="*/ 12 h 75"/>
                  <a:gd name="T2" fmla="*/ 92 w 98"/>
                  <a:gd name="T3" fmla="*/ 0 h 75"/>
                  <a:gd name="T4" fmla="*/ 83 w 98"/>
                  <a:gd name="T5" fmla="*/ 8 h 75"/>
                  <a:gd name="T6" fmla="*/ 86 w 98"/>
                  <a:gd name="T7" fmla="*/ 13 h 75"/>
                  <a:gd name="T8" fmla="*/ 91 w 98"/>
                  <a:gd name="T9" fmla="*/ 27 h 75"/>
                  <a:gd name="T10" fmla="*/ 83 w 98"/>
                  <a:gd name="T11" fmla="*/ 51 h 75"/>
                  <a:gd name="T12" fmla="*/ 64 w 98"/>
                  <a:gd name="T13" fmla="*/ 64 h 75"/>
                  <a:gd name="T14" fmla="*/ 48 w 98"/>
                  <a:gd name="T15" fmla="*/ 49 h 75"/>
                  <a:gd name="T16" fmla="*/ 54 w 98"/>
                  <a:gd name="T17" fmla="*/ 29 h 75"/>
                  <a:gd name="T18" fmla="*/ 51 w 98"/>
                  <a:gd name="T19" fmla="*/ 25 h 75"/>
                  <a:gd name="T20" fmla="*/ 46 w 98"/>
                  <a:gd name="T21" fmla="*/ 28 h 75"/>
                  <a:gd name="T22" fmla="*/ 42 w 98"/>
                  <a:gd name="T23" fmla="*/ 48 h 75"/>
                  <a:gd name="T24" fmla="*/ 20 w 98"/>
                  <a:gd name="T25" fmla="*/ 64 h 75"/>
                  <a:gd name="T26" fmla="*/ 5 w 98"/>
                  <a:gd name="T27" fmla="*/ 44 h 75"/>
                  <a:gd name="T28" fmla="*/ 22 w 98"/>
                  <a:gd name="T29" fmla="*/ 4 h 75"/>
                  <a:gd name="T30" fmla="*/ 19 w 98"/>
                  <a:gd name="T31" fmla="*/ 1 h 75"/>
                  <a:gd name="T32" fmla="*/ 15 w 98"/>
                  <a:gd name="T33" fmla="*/ 5 h 75"/>
                  <a:gd name="T34" fmla="*/ 0 w 98"/>
                  <a:gd name="T35" fmla="*/ 52 h 75"/>
                  <a:gd name="T36" fmla="*/ 17 w 98"/>
                  <a:gd name="T37" fmla="*/ 75 h 75"/>
                  <a:gd name="T38" fmla="*/ 43 w 98"/>
                  <a:gd name="T39" fmla="*/ 58 h 75"/>
                  <a:gd name="T40" fmla="*/ 61 w 98"/>
                  <a:gd name="T41" fmla="*/ 75 h 75"/>
                  <a:gd name="T42" fmla="*/ 88 w 98"/>
                  <a:gd name="T43" fmla="*/ 53 h 75"/>
                  <a:gd name="T44" fmla="*/ 98 w 98"/>
                  <a:gd name="T45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75">
                    <a:moveTo>
                      <a:pt x="98" y="12"/>
                    </a:moveTo>
                    <a:cubicBezTo>
                      <a:pt x="98" y="4"/>
                      <a:pt x="95" y="0"/>
                      <a:pt x="92" y="0"/>
                    </a:cubicBezTo>
                    <a:cubicBezTo>
                      <a:pt x="88" y="0"/>
                      <a:pt x="83" y="4"/>
                      <a:pt x="83" y="8"/>
                    </a:cubicBezTo>
                    <a:cubicBezTo>
                      <a:pt x="83" y="10"/>
                      <a:pt x="84" y="12"/>
                      <a:pt x="86" y="13"/>
                    </a:cubicBezTo>
                    <a:cubicBezTo>
                      <a:pt x="88" y="16"/>
                      <a:pt x="91" y="20"/>
                      <a:pt x="91" y="27"/>
                    </a:cubicBezTo>
                    <a:cubicBezTo>
                      <a:pt x="91" y="34"/>
                      <a:pt x="88" y="43"/>
                      <a:pt x="83" y="51"/>
                    </a:cubicBezTo>
                    <a:cubicBezTo>
                      <a:pt x="78" y="58"/>
                      <a:pt x="72" y="64"/>
                      <a:pt x="64" y="64"/>
                    </a:cubicBezTo>
                    <a:cubicBezTo>
                      <a:pt x="55" y="64"/>
                      <a:pt x="49" y="58"/>
                      <a:pt x="48" y="49"/>
                    </a:cubicBezTo>
                    <a:cubicBezTo>
                      <a:pt x="50" y="44"/>
                      <a:pt x="54" y="34"/>
                      <a:pt x="54" y="29"/>
                    </a:cubicBezTo>
                    <a:cubicBezTo>
                      <a:pt x="54" y="27"/>
                      <a:pt x="53" y="25"/>
                      <a:pt x="51" y="25"/>
                    </a:cubicBezTo>
                    <a:cubicBezTo>
                      <a:pt x="49" y="25"/>
                      <a:pt x="48" y="26"/>
                      <a:pt x="46" y="28"/>
                    </a:cubicBezTo>
                    <a:cubicBezTo>
                      <a:pt x="44" y="31"/>
                      <a:pt x="42" y="42"/>
                      <a:pt x="42" y="48"/>
                    </a:cubicBezTo>
                    <a:cubicBezTo>
                      <a:pt x="37" y="56"/>
                      <a:pt x="30" y="64"/>
                      <a:pt x="20" y="64"/>
                    </a:cubicBezTo>
                    <a:cubicBezTo>
                      <a:pt x="9" y="64"/>
                      <a:pt x="5" y="54"/>
                      <a:pt x="5" y="44"/>
                    </a:cubicBezTo>
                    <a:cubicBezTo>
                      <a:pt x="5" y="24"/>
                      <a:pt x="22" y="6"/>
                      <a:pt x="22" y="4"/>
                    </a:cubicBezTo>
                    <a:cubicBezTo>
                      <a:pt x="22" y="2"/>
                      <a:pt x="21" y="1"/>
                      <a:pt x="19" y="1"/>
                    </a:cubicBezTo>
                    <a:cubicBezTo>
                      <a:pt x="17" y="1"/>
                      <a:pt x="16" y="3"/>
                      <a:pt x="15" y="5"/>
                    </a:cubicBezTo>
                    <a:cubicBezTo>
                      <a:pt x="6" y="17"/>
                      <a:pt x="0" y="37"/>
                      <a:pt x="0" y="52"/>
                    </a:cubicBezTo>
                    <a:cubicBezTo>
                      <a:pt x="0" y="63"/>
                      <a:pt x="4" y="75"/>
                      <a:pt x="17" y="75"/>
                    </a:cubicBezTo>
                    <a:cubicBezTo>
                      <a:pt x="29" y="75"/>
                      <a:pt x="37" y="67"/>
                      <a:pt x="43" y="58"/>
                    </a:cubicBezTo>
                    <a:cubicBezTo>
                      <a:pt x="45" y="68"/>
                      <a:pt x="51" y="75"/>
                      <a:pt x="61" y="75"/>
                    </a:cubicBezTo>
                    <a:cubicBezTo>
                      <a:pt x="74" y="75"/>
                      <a:pt x="82" y="65"/>
                      <a:pt x="88" y="53"/>
                    </a:cubicBezTo>
                    <a:cubicBezTo>
                      <a:pt x="92" y="45"/>
                      <a:pt x="98" y="22"/>
                      <a:pt x="98" y="12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1" name="Freeform 25">
                <a:extLst>
                  <a:ext uri="{FF2B5EF4-FFF2-40B4-BE49-F238E27FC236}">
                    <a16:creationId xmlns:a16="http://schemas.microsoft.com/office/drawing/2014/main" id="{548BADF4-8AA9-4EE8-B7FB-F94705E58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8248" y="2182713"/>
                <a:ext cx="58455" cy="66574"/>
              </a:xfrm>
              <a:custGeom>
                <a:avLst/>
                <a:gdLst>
                  <a:gd name="T0" fmla="*/ 41 w 46"/>
                  <a:gd name="T1" fmla="*/ 8 h 53"/>
                  <a:gd name="T2" fmla="*/ 37 w 46"/>
                  <a:gd name="T3" fmla="*/ 13 h 53"/>
                  <a:gd name="T4" fmla="*/ 40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9 w 46"/>
                  <a:gd name="T11" fmla="*/ 17 h 53"/>
                  <a:gd name="T12" fmla="*/ 13 w 46"/>
                  <a:gd name="T13" fmla="*/ 26 h 53"/>
                  <a:gd name="T14" fmla="*/ 26 w 46"/>
                  <a:gd name="T15" fmla="*/ 30 h 53"/>
                  <a:gd name="T16" fmla="*/ 36 w 46"/>
                  <a:gd name="T17" fmla="*/ 38 h 53"/>
                  <a:gd name="T18" fmla="*/ 30 w 46"/>
                  <a:gd name="T19" fmla="*/ 47 h 53"/>
                  <a:gd name="T20" fmla="*/ 18 w 46"/>
                  <a:gd name="T21" fmla="*/ 49 h 53"/>
                  <a:gd name="T22" fmla="*/ 5 w 46"/>
                  <a:gd name="T23" fmla="*/ 45 h 53"/>
                  <a:gd name="T24" fmla="*/ 11 w 46"/>
                  <a:gd name="T25" fmla="*/ 38 h 53"/>
                  <a:gd name="T26" fmla="*/ 6 w 46"/>
                  <a:gd name="T27" fmla="*/ 34 h 53"/>
                  <a:gd name="T28" fmla="*/ 0 w 46"/>
                  <a:gd name="T29" fmla="*/ 41 h 53"/>
                  <a:gd name="T30" fmla="*/ 18 w 46"/>
                  <a:gd name="T31" fmla="*/ 53 h 53"/>
                  <a:gd name="T32" fmla="*/ 44 w 46"/>
                  <a:gd name="T33" fmla="*/ 34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1 w 46"/>
                  <a:gd name="T41" fmla="*/ 6 h 53"/>
                  <a:gd name="T42" fmla="*/ 30 w 46"/>
                  <a:gd name="T43" fmla="*/ 4 h 53"/>
                  <a:gd name="T44" fmla="*/ 41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1" y="8"/>
                    </a:moveTo>
                    <a:cubicBezTo>
                      <a:pt x="38" y="9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0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2" y="0"/>
                      <a:pt x="9" y="14"/>
                      <a:pt x="9" y="17"/>
                    </a:cubicBezTo>
                    <a:cubicBezTo>
                      <a:pt x="9" y="22"/>
                      <a:pt x="12" y="24"/>
                      <a:pt x="13" y="26"/>
                    </a:cubicBezTo>
                    <a:cubicBezTo>
                      <a:pt x="16" y="28"/>
                      <a:pt x="18" y="29"/>
                      <a:pt x="26" y="30"/>
                    </a:cubicBezTo>
                    <a:cubicBezTo>
                      <a:pt x="29" y="30"/>
                      <a:pt x="36" y="32"/>
                      <a:pt x="36" y="38"/>
                    </a:cubicBezTo>
                    <a:cubicBezTo>
                      <a:pt x="36" y="40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8" y="49"/>
                    </a:cubicBezTo>
                    <a:cubicBezTo>
                      <a:pt x="14" y="49"/>
                      <a:pt x="7" y="48"/>
                      <a:pt x="5" y="45"/>
                    </a:cubicBezTo>
                    <a:cubicBezTo>
                      <a:pt x="8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6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8" y="53"/>
                    </a:cubicBezTo>
                    <a:cubicBezTo>
                      <a:pt x="40" y="53"/>
                      <a:pt x="44" y="38"/>
                      <a:pt x="44" y="34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1"/>
                      <a:pt x="19" y="7"/>
                      <a:pt x="21" y="6"/>
                    </a:cubicBezTo>
                    <a:cubicBezTo>
                      <a:pt x="24" y="4"/>
                      <a:pt x="28" y="4"/>
                      <a:pt x="30" y="4"/>
                    </a:cubicBezTo>
                    <a:cubicBezTo>
                      <a:pt x="33" y="4"/>
                      <a:pt x="39" y="4"/>
                      <a:pt x="41" y="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2" name="Freeform 26">
                <a:extLst>
                  <a:ext uri="{FF2B5EF4-FFF2-40B4-BE49-F238E27FC236}">
                    <a16:creationId xmlns:a16="http://schemas.microsoft.com/office/drawing/2014/main" id="{1A222A91-813C-4D49-AA73-59095749F7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12838" y="1922915"/>
                <a:ext cx="111227" cy="155879"/>
              </a:xfrm>
              <a:custGeom>
                <a:avLst/>
                <a:gdLst>
                  <a:gd name="T0" fmla="*/ 71 w 88"/>
                  <a:gd name="T1" fmla="*/ 63 h 123"/>
                  <a:gd name="T2" fmla="*/ 49 w 88"/>
                  <a:gd name="T3" fmla="*/ 43 h 123"/>
                  <a:gd name="T4" fmla="*/ 15 w 88"/>
                  <a:gd name="T5" fmla="*/ 59 h 123"/>
                  <a:gd name="T6" fmla="*/ 0 w 88"/>
                  <a:gd name="T7" fmla="*/ 93 h 123"/>
                  <a:gd name="T8" fmla="*/ 31 w 88"/>
                  <a:gd name="T9" fmla="*/ 123 h 123"/>
                  <a:gd name="T10" fmla="*/ 88 w 88"/>
                  <a:gd name="T11" fmla="*/ 43 h 123"/>
                  <a:gd name="T12" fmla="*/ 52 w 88"/>
                  <a:gd name="T13" fmla="*/ 0 h 123"/>
                  <a:gd name="T14" fmla="*/ 20 w 88"/>
                  <a:gd name="T15" fmla="*/ 27 h 123"/>
                  <a:gd name="T16" fmla="*/ 27 w 88"/>
                  <a:gd name="T17" fmla="*/ 32 h 123"/>
                  <a:gd name="T18" fmla="*/ 36 w 88"/>
                  <a:gd name="T19" fmla="*/ 24 h 123"/>
                  <a:gd name="T20" fmla="*/ 28 w 88"/>
                  <a:gd name="T21" fmla="*/ 18 h 123"/>
                  <a:gd name="T22" fmla="*/ 52 w 88"/>
                  <a:gd name="T23" fmla="*/ 5 h 123"/>
                  <a:gd name="T24" fmla="*/ 75 w 88"/>
                  <a:gd name="T25" fmla="*/ 35 h 123"/>
                  <a:gd name="T26" fmla="*/ 71 w 88"/>
                  <a:gd name="T27" fmla="*/ 63 h 123"/>
                  <a:gd name="T28" fmla="*/ 32 w 88"/>
                  <a:gd name="T29" fmla="*/ 118 h 123"/>
                  <a:gd name="T30" fmla="*/ 13 w 88"/>
                  <a:gd name="T31" fmla="*/ 100 h 123"/>
                  <a:gd name="T32" fmla="*/ 24 w 88"/>
                  <a:gd name="T33" fmla="*/ 62 h 123"/>
                  <a:gd name="T34" fmla="*/ 49 w 88"/>
                  <a:gd name="T35" fmla="*/ 47 h 123"/>
                  <a:gd name="T36" fmla="*/ 68 w 88"/>
                  <a:gd name="T37" fmla="*/ 69 h 123"/>
                  <a:gd name="T38" fmla="*/ 32 w 88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3">
                    <a:moveTo>
                      <a:pt x="71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2" y="73"/>
                      <a:pt x="0" y="88"/>
                      <a:pt x="0" y="93"/>
                    </a:cubicBezTo>
                    <a:cubicBezTo>
                      <a:pt x="0" y="104"/>
                      <a:pt x="8" y="123"/>
                      <a:pt x="31" y="123"/>
                    </a:cubicBezTo>
                    <a:cubicBezTo>
                      <a:pt x="71" y="123"/>
                      <a:pt x="88" y="67"/>
                      <a:pt x="88" y="43"/>
                    </a:cubicBezTo>
                    <a:cubicBezTo>
                      <a:pt x="88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7"/>
                    </a:cubicBezTo>
                    <a:cubicBezTo>
                      <a:pt x="20" y="29"/>
                      <a:pt x="22" y="32"/>
                      <a:pt x="27" y="32"/>
                    </a:cubicBezTo>
                    <a:cubicBezTo>
                      <a:pt x="32" y="32"/>
                      <a:pt x="36" y="27"/>
                      <a:pt x="36" y="24"/>
                    </a:cubicBezTo>
                    <a:cubicBezTo>
                      <a:pt x="36" y="18"/>
                      <a:pt x="30" y="18"/>
                      <a:pt x="28" y="18"/>
                    </a:cubicBezTo>
                    <a:cubicBezTo>
                      <a:pt x="35" y="6"/>
                      <a:pt x="47" y="5"/>
                      <a:pt x="52" y="5"/>
                    </a:cubicBezTo>
                    <a:cubicBezTo>
                      <a:pt x="64" y="5"/>
                      <a:pt x="75" y="13"/>
                      <a:pt x="75" y="35"/>
                    </a:cubicBezTo>
                    <a:cubicBezTo>
                      <a:pt x="75" y="41"/>
                      <a:pt x="74" y="50"/>
                      <a:pt x="71" y="63"/>
                    </a:cubicBezTo>
                    <a:close/>
                    <a:moveTo>
                      <a:pt x="32" y="118"/>
                    </a:moveTo>
                    <a:cubicBezTo>
                      <a:pt x="13" y="118"/>
                      <a:pt x="13" y="101"/>
                      <a:pt x="13" y="100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8" y="66"/>
                      <a:pt x="68" y="69"/>
                    </a:cubicBezTo>
                    <a:cubicBezTo>
                      <a:pt x="68" y="81"/>
                      <a:pt x="57" y="118"/>
                      <a:pt x="32" y="11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3" name="Rectangle 27">
                <a:extLst>
                  <a:ext uri="{FF2B5EF4-FFF2-40B4-BE49-F238E27FC236}">
                    <a16:creationId xmlns:a16="http://schemas.microsoft.com/office/drawing/2014/main" id="{38FE9025-326A-4CD9-9F98-FC9B231BF6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2167" y="2159980"/>
                <a:ext cx="308511" cy="7307"/>
              </a:xfrm>
              <a:prstGeom prst="rect">
                <a:avLst/>
              </a:pr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4" name="Freeform 28">
                <a:extLst>
                  <a:ext uri="{FF2B5EF4-FFF2-40B4-BE49-F238E27FC236}">
                    <a16:creationId xmlns:a16="http://schemas.microsoft.com/office/drawing/2014/main" id="{AE04E83F-8051-40D5-9254-5F1623FED6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21098" y="2210316"/>
                <a:ext cx="110414" cy="154255"/>
              </a:xfrm>
              <a:custGeom>
                <a:avLst/>
                <a:gdLst>
                  <a:gd name="T0" fmla="*/ 70 w 87"/>
                  <a:gd name="T1" fmla="*/ 62 h 122"/>
                  <a:gd name="T2" fmla="*/ 49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2 h 122"/>
                  <a:gd name="T28" fmla="*/ 31 w 87"/>
                  <a:gd name="T29" fmla="*/ 118 h 122"/>
                  <a:gd name="T30" fmla="*/ 13 w 87"/>
                  <a:gd name="T31" fmla="*/ 99 h 122"/>
                  <a:gd name="T32" fmla="*/ 24 w 87"/>
                  <a:gd name="T33" fmla="*/ 61 h 122"/>
                  <a:gd name="T34" fmla="*/ 49 w 87"/>
                  <a:gd name="T35" fmla="*/ 46 h 122"/>
                  <a:gd name="T36" fmla="*/ 67 w 87"/>
                  <a:gd name="T37" fmla="*/ 68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1" y="0"/>
                    </a:cubicBezTo>
                    <a:cubicBezTo>
                      <a:pt x="27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0" y="62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0" y="52"/>
                      <a:pt x="38" y="46"/>
                      <a:pt x="49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5" name="Freeform 29">
                <a:extLst>
                  <a:ext uri="{FF2B5EF4-FFF2-40B4-BE49-F238E27FC236}">
                    <a16:creationId xmlns:a16="http://schemas.microsoft.com/office/drawing/2014/main" id="{D1ADD9D3-BA49-4176-B6D1-9FB1C746F4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44502" y="2267148"/>
                <a:ext cx="87681" cy="134770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2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2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6" name="Freeform 30">
                <a:extLst>
                  <a:ext uri="{FF2B5EF4-FFF2-40B4-BE49-F238E27FC236}">
                    <a16:creationId xmlns:a16="http://schemas.microsoft.com/office/drawing/2014/main" id="{091938FD-2E54-4CF6-974E-F0BDA5F2C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113" y="2327226"/>
                <a:ext cx="58455" cy="66574"/>
              </a:xfrm>
              <a:custGeom>
                <a:avLst/>
                <a:gdLst>
                  <a:gd name="T0" fmla="*/ 42 w 46"/>
                  <a:gd name="T1" fmla="*/ 8 h 53"/>
                  <a:gd name="T2" fmla="*/ 37 w 46"/>
                  <a:gd name="T3" fmla="*/ 13 h 53"/>
                  <a:gd name="T4" fmla="*/ 41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10 w 46"/>
                  <a:gd name="T11" fmla="*/ 17 h 53"/>
                  <a:gd name="T12" fmla="*/ 14 w 46"/>
                  <a:gd name="T13" fmla="*/ 26 h 53"/>
                  <a:gd name="T14" fmla="*/ 27 w 46"/>
                  <a:gd name="T15" fmla="*/ 30 h 53"/>
                  <a:gd name="T16" fmla="*/ 37 w 46"/>
                  <a:gd name="T17" fmla="*/ 37 h 53"/>
                  <a:gd name="T18" fmla="*/ 30 w 46"/>
                  <a:gd name="T19" fmla="*/ 47 h 53"/>
                  <a:gd name="T20" fmla="*/ 19 w 46"/>
                  <a:gd name="T21" fmla="*/ 49 h 53"/>
                  <a:gd name="T22" fmla="*/ 5 w 46"/>
                  <a:gd name="T23" fmla="*/ 44 h 53"/>
                  <a:gd name="T24" fmla="*/ 11 w 46"/>
                  <a:gd name="T25" fmla="*/ 38 h 53"/>
                  <a:gd name="T26" fmla="*/ 7 w 46"/>
                  <a:gd name="T27" fmla="*/ 34 h 53"/>
                  <a:gd name="T28" fmla="*/ 0 w 46"/>
                  <a:gd name="T29" fmla="*/ 41 h 53"/>
                  <a:gd name="T30" fmla="*/ 19 w 46"/>
                  <a:gd name="T31" fmla="*/ 53 h 53"/>
                  <a:gd name="T32" fmla="*/ 44 w 46"/>
                  <a:gd name="T33" fmla="*/ 33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2 w 46"/>
                  <a:gd name="T41" fmla="*/ 6 h 53"/>
                  <a:gd name="T42" fmla="*/ 31 w 46"/>
                  <a:gd name="T43" fmla="*/ 3 h 53"/>
                  <a:gd name="T44" fmla="*/ 42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3" y="0"/>
                      <a:pt x="10" y="14"/>
                      <a:pt x="10" y="17"/>
                    </a:cubicBezTo>
                    <a:cubicBezTo>
                      <a:pt x="10" y="21"/>
                      <a:pt x="12" y="24"/>
                      <a:pt x="14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29" y="30"/>
                      <a:pt x="37" y="32"/>
                      <a:pt x="37" y="37"/>
                    </a:cubicBezTo>
                    <a:cubicBezTo>
                      <a:pt x="37" y="39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7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9" y="53"/>
                    </a:cubicBezTo>
                    <a:cubicBezTo>
                      <a:pt x="40" y="53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3" y="3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7" name="Freeform 31">
                <a:extLst>
                  <a:ext uri="{FF2B5EF4-FFF2-40B4-BE49-F238E27FC236}">
                    <a16:creationId xmlns:a16="http://schemas.microsoft.com/office/drawing/2014/main" id="{C8BA9EE5-63AE-40B0-8131-ECCA21526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835" y="2072298"/>
                <a:ext cx="241125" cy="146949"/>
              </a:xfrm>
              <a:custGeom>
                <a:avLst/>
                <a:gdLst>
                  <a:gd name="T0" fmla="*/ 171 w 190"/>
                  <a:gd name="T1" fmla="*/ 14 h 116"/>
                  <a:gd name="T2" fmla="*/ 185 w 190"/>
                  <a:gd name="T3" fmla="*/ 8 h 116"/>
                  <a:gd name="T4" fmla="*/ 190 w 190"/>
                  <a:gd name="T5" fmla="*/ 3 h 116"/>
                  <a:gd name="T6" fmla="*/ 187 w 190"/>
                  <a:gd name="T7" fmla="*/ 0 h 116"/>
                  <a:gd name="T8" fmla="*/ 173 w 190"/>
                  <a:gd name="T9" fmla="*/ 0 h 116"/>
                  <a:gd name="T10" fmla="*/ 154 w 190"/>
                  <a:gd name="T11" fmla="*/ 0 h 116"/>
                  <a:gd name="T12" fmla="*/ 149 w 190"/>
                  <a:gd name="T13" fmla="*/ 5 h 116"/>
                  <a:gd name="T14" fmla="*/ 154 w 190"/>
                  <a:gd name="T15" fmla="*/ 8 h 116"/>
                  <a:gd name="T16" fmla="*/ 165 w 190"/>
                  <a:gd name="T17" fmla="*/ 9 h 116"/>
                  <a:gd name="T18" fmla="*/ 117 w 190"/>
                  <a:gd name="T19" fmla="*/ 85 h 116"/>
                  <a:gd name="T20" fmla="*/ 107 w 190"/>
                  <a:gd name="T21" fmla="*/ 8 h 116"/>
                  <a:gd name="T22" fmla="*/ 118 w 190"/>
                  <a:gd name="T23" fmla="*/ 8 h 116"/>
                  <a:gd name="T24" fmla="*/ 124 w 190"/>
                  <a:gd name="T25" fmla="*/ 3 h 116"/>
                  <a:gd name="T26" fmla="*/ 121 w 190"/>
                  <a:gd name="T27" fmla="*/ 0 h 116"/>
                  <a:gd name="T28" fmla="*/ 96 w 190"/>
                  <a:gd name="T29" fmla="*/ 0 h 116"/>
                  <a:gd name="T30" fmla="*/ 86 w 190"/>
                  <a:gd name="T31" fmla="*/ 0 h 116"/>
                  <a:gd name="T32" fmla="*/ 75 w 190"/>
                  <a:gd name="T33" fmla="*/ 0 h 116"/>
                  <a:gd name="T34" fmla="*/ 70 w 190"/>
                  <a:gd name="T35" fmla="*/ 5 h 116"/>
                  <a:gd name="T36" fmla="*/ 76 w 190"/>
                  <a:gd name="T37" fmla="*/ 8 h 116"/>
                  <a:gd name="T38" fmla="*/ 83 w 190"/>
                  <a:gd name="T39" fmla="*/ 8 h 116"/>
                  <a:gd name="T40" fmla="*/ 86 w 190"/>
                  <a:gd name="T41" fmla="*/ 24 h 116"/>
                  <a:gd name="T42" fmla="*/ 84 w 190"/>
                  <a:gd name="T43" fmla="*/ 27 h 116"/>
                  <a:gd name="T44" fmla="*/ 48 w 190"/>
                  <a:gd name="T45" fmla="*/ 85 h 116"/>
                  <a:gd name="T46" fmla="*/ 38 w 190"/>
                  <a:gd name="T47" fmla="*/ 8 h 116"/>
                  <a:gd name="T48" fmla="*/ 48 w 190"/>
                  <a:gd name="T49" fmla="*/ 8 h 116"/>
                  <a:gd name="T50" fmla="*/ 53 w 190"/>
                  <a:gd name="T51" fmla="*/ 7 h 116"/>
                  <a:gd name="T52" fmla="*/ 55 w 190"/>
                  <a:gd name="T53" fmla="*/ 3 h 116"/>
                  <a:gd name="T54" fmla="*/ 51 w 190"/>
                  <a:gd name="T55" fmla="*/ 0 h 116"/>
                  <a:gd name="T56" fmla="*/ 27 w 190"/>
                  <a:gd name="T57" fmla="*/ 0 h 116"/>
                  <a:gd name="T58" fmla="*/ 16 w 190"/>
                  <a:gd name="T59" fmla="*/ 0 h 116"/>
                  <a:gd name="T60" fmla="*/ 5 w 190"/>
                  <a:gd name="T61" fmla="*/ 0 h 116"/>
                  <a:gd name="T62" fmla="*/ 0 w 190"/>
                  <a:gd name="T63" fmla="*/ 5 h 116"/>
                  <a:gd name="T64" fmla="*/ 6 w 190"/>
                  <a:gd name="T65" fmla="*/ 8 h 116"/>
                  <a:gd name="T66" fmla="*/ 14 w 190"/>
                  <a:gd name="T67" fmla="*/ 8 h 116"/>
                  <a:gd name="T68" fmla="*/ 27 w 190"/>
                  <a:gd name="T69" fmla="*/ 111 h 116"/>
                  <a:gd name="T70" fmla="*/ 32 w 190"/>
                  <a:gd name="T71" fmla="*/ 116 h 116"/>
                  <a:gd name="T72" fmla="*/ 39 w 190"/>
                  <a:gd name="T73" fmla="*/ 112 h 116"/>
                  <a:gd name="T74" fmla="*/ 87 w 190"/>
                  <a:gd name="T75" fmla="*/ 36 h 116"/>
                  <a:gd name="T76" fmla="*/ 97 w 190"/>
                  <a:gd name="T77" fmla="*/ 111 h 116"/>
                  <a:gd name="T78" fmla="*/ 102 w 190"/>
                  <a:gd name="T79" fmla="*/ 116 h 116"/>
                  <a:gd name="T80" fmla="*/ 109 w 190"/>
                  <a:gd name="T81" fmla="*/ 112 h 116"/>
                  <a:gd name="T82" fmla="*/ 171 w 190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6">
                    <a:moveTo>
                      <a:pt x="171" y="14"/>
                    </a:moveTo>
                    <a:cubicBezTo>
                      <a:pt x="173" y="11"/>
                      <a:pt x="175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1"/>
                      <a:pt x="189" y="0"/>
                      <a:pt x="187" y="0"/>
                    </a:cubicBezTo>
                    <a:cubicBezTo>
                      <a:pt x="183" y="0"/>
                      <a:pt x="178" y="0"/>
                      <a:pt x="173" y="0"/>
                    </a:cubicBezTo>
                    <a:cubicBezTo>
                      <a:pt x="167" y="0"/>
                      <a:pt x="160" y="0"/>
                      <a:pt x="154" y="0"/>
                    </a:cubicBezTo>
                    <a:cubicBezTo>
                      <a:pt x="153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4" y="8"/>
                    </a:cubicBezTo>
                    <a:cubicBezTo>
                      <a:pt x="154" y="8"/>
                      <a:pt x="161" y="8"/>
                      <a:pt x="165" y="9"/>
                    </a:cubicBezTo>
                    <a:lnTo>
                      <a:pt x="117" y="85"/>
                    </a:lnTo>
                    <a:lnTo>
                      <a:pt x="107" y="8"/>
                    </a:lnTo>
                    <a:cubicBezTo>
                      <a:pt x="110" y="8"/>
                      <a:pt x="116" y="8"/>
                      <a:pt x="118" y="8"/>
                    </a:cubicBezTo>
                    <a:cubicBezTo>
                      <a:pt x="122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1" y="0"/>
                    </a:cubicBezTo>
                    <a:cubicBezTo>
                      <a:pt x="115" y="0"/>
                      <a:pt x="102" y="0"/>
                      <a:pt x="96" y="0"/>
                    </a:cubicBezTo>
                    <a:cubicBezTo>
                      <a:pt x="93" y="0"/>
                      <a:pt x="89" y="0"/>
                      <a:pt x="86" y="0"/>
                    </a:cubicBezTo>
                    <a:cubicBezTo>
                      <a:pt x="81" y="0"/>
                      <a:pt x="75" y="0"/>
                      <a:pt x="75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3" y="8"/>
                      <a:pt x="76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6" y="24"/>
                    </a:lnTo>
                    <a:cubicBezTo>
                      <a:pt x="86" y="25"/>
                      <a:pt x="86" y="25"/>
                      <a:pt x="84" y="27"/>
                    </a:cubicBezTo>
                    <a:lnTo>
                      <a:pt x="48" y="85"/>
                    </a:lnTo>
                    <a:lnTo>
                      <a:pt x="38" y="8"/>
                    </a:lnTo>
                    <a:cubicBezTo>
                      <a:pt x="41" y="8"/>
                      <a:pt x="46" y="8"/>
                      <a:pt x="48" y="8"/>
                    </a:cubicBezTo>
                    <a:cubicBezTo>
                      <a:pt x="52" y="8"/>
                      <a:pt x="52" y="7"/>
                      <a:pt x="53" y="7"/>
                    </a:cubicBezTo>
                    <a:cubicBezTo>
                      <a:pt x="54" y="6"/>
                      <a:pt x="55" y="3"/>
                      <a:pt x="55" y="3"/>
                    </a:cubicBezTo>
                    <a:cubicBezTo>
                      <a:pt x="55" y="3"/>
                      <a:pt x="55" y="0"/>
                      <a:pt x="51" y="0"/>
                    </a:cubicBezTo>
                    <a:cubicBezTo>
                      <a:pt x="46" y="0"/>
                      <a:pt x="32" y="0"/>
                      <a:pt x="27" y="0"/>
                    </a:cubicBezTo>
                    <a:cubicBezTo>
                      <a:pt x="23" y="0"/>
                      <a:pt x="19" y="0"/>
                      <a:pt x="16" y="0"/>
                    </a:cubicBezTo>
                    <a:cubicBezTo>
                      <a:pt x="11" y="0"/>
                      <a:pt x="5" y="0"/>
                      <a:pt x="5" y="0"/>
                    </a:cubicBezTo>
                    <a:cubicBezTo>
                      <a:pt x="4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2" y="8"/>
                      <a:pt x="14" y="8"/>
                    </a:cubicBezTo>
                    <a:lnTo>
                      <a:pt x="27" y="111"/>
                    </a:lnTo>
                    <a:cubicBezTo>
                      <a:pt x="28" y="115"/>
                      <a:pt x="28" y="116"/>
                      <a:pt x="32" y="116"/>
                    </a:cubicBezTo>
                    <a:cubicBezTo>
                      <a:pt x="36" y="116"/>
                      <a:pt x="37" y="115"/>
                      <a:pt x="39" y="112"/>
                    </a:cubicBezTo>
                    <a:lnTo>
                      <a:pt x="87" y="36"/>
                    </a:lnTo>
                    <a:lnTo>
                      <a:pt x="97" y="111"/>
                    </a:lnTo>
                    <a:cubicBezTo>
                      <a:pt x="97" y="115"/>
                      <a:pt x="98" y="116"/>
                      <a:pt x="102" y="116"/>
                    </a:cubicBezTo>
                    <a:cubicBezTo>
                      <a:pt x="106" y="116"/>
                      <a:pt x="107" y="115"/>
                      <a:pt x="109" y="112"/>
                    </a:cubicBezTo>
                    <a:lnTo>
                      <a:pt x="171" y="14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8" name="Freeform 32">
                <a:extLst>
                  <a:ext uri="{FF2B5EF4-FFF2-40B4-BE49-F238E27FC236}">
                    <a16:creationId xmlns:a16="http://schemas.microsoft.com/office/drawing/2014/main" id="{70B11096-A960-423B-BB37-39EAB408EB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0811" y="2058496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6 w 39"/>
                  <a:gd name="T7" fmla="*/ 5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4"/>
                      <a:pt x="36" y="161"/>
                    </a:cubicBezTo>
                    <a:cubicBezTo>
                      <a:pt x="15" y="140"/>
                      <a:pt x="10" y="109"/>
                      <a:pt x="10" y="83"/>
                    </a:cubicBezTo>
                    <a:cubicBezTo>
                      <a:pt x="10" y="54"/>
                      <a:pt x="16" y="25"/>
                      <a:pt x="36" y="5"/>
                    </a:cubicBezTo>
                    <a:cubicBezTo>
                      <a:pt x="39" y="3"/>
                      <a:pt x="39" y="2"/>
                      <a:pt x="39" y="2"/>
                    </a:cubicBezTo>
                    <a:cubicBezTo>
                      <a:pt x="39" y="1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6"/>
                      <a:pt x="39" y="164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9" name="Freeform 33">
                <a:extLst>
                  <a:ext uri="{FF2B5EF4-FFF2-40B4-BE49-F238E27FC236}">
                    <a16:creationId xmlns:a16="http://schemas.microsoft.com/office/drawing/2014/main" id="{DD905626-210F-40C6-AD08-8CE578FA9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295" y="2065805"/>
                <a:ext cx="92553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30 h 33"/>
                  <a:gd name="T4" fmla="*/ 54 w 73"/>
                  <a:gd name="T5" fmla="*/ 33 h 33"/>
                  <a:gd name="T6" fmla="*/ 57 w 73"/>
                  <a:gd name="T7" fmla="*/ 31 h 33"/>
                  <a:gd name="T8" fmla="*/ 71 w 73"/>
                  <a:gd name="T9" fmla="*/ 20 h 33"/>
                  <a:gd name="T10" fmla="*/ 73 w 73"/>
                  <a:gd name="T11" fmla="*/ 17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8 w 73"/>
                  <a:gd name="T19" fmla="*/ 4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7 h 33"/>
                  <a:gd name="T26" fmla="*/ 6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6" y="22"/>
                      <a:pt x="51" y="27"/>
                      <a:pt x="51" y="30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2"/>
                      <a:pt x="57" y="31"/>
                    </a:cubicBezTo>
                    <a:cubicBezTo>
                      <a:pt x="59" y="28"/>
                      <a:pt x="63" y="24"/>
                      <a:pt x="71" y="20"/>
                    </a:cubicBezTo>
                    <a:cubicBezTo>
                      <a:pt x="72" y="19"/>
                      <a:pt x="73" y="19"/>
                      <a:pt x="73" y="17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6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0" name="Freeform 34">
                <a:extLst>
                  <a:ext uri="{FF2B5EF4-FFF2-40B4-BE49-F238E27FC236}">
                    <a16:creationId xmlns:a16="http://schemas.microsoft.com/office/drawing/2014/main" id="{DFD98049-F45C-4ACC-8145-8CCC4A4B34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85207" y="2122634"/>
                <a:ext cx="110414" cy="134770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2 w 87"/>
                  <a:gd name="T11" fmla="*/ 106 h 106"/>
                  <a:gd name="T12" fmla="*/ 35 w 87"/>
                  <a:gd name="T13" fmla="*/ 103 h 106"/>
                  <a:gd name="T14" fmla="*/ 31 w 87"/>
                  <a:gd name="T15" fmla="*/ 101 h 106"/>
                  <a:gd name="T16" fmla="*/ 23 w 87"/>
                  <a:gd name="T17" fmla="*/ 98 h 106"/>
                  <a:gd name="T18" fmla="*/ 31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0 w 87"/>
                  <a:gd name="T33" fmla="*/ 26 h 106"/>
                  <a:gd name="T34" fmla="*/ 12 w 87"/>
                  <a:gd name="T35" fmla="*/ 27 h 106"/>
                  <a:gd name="T36" fmla="*/ 15 w 87"/>
                  <a:gd name="T37" fmla="*/ 24 h 106"/>
                  <a:gd name="T38" fmla="*/ 27 w 87"/>
                  <a:gd name="T39" fmla="*/ 4 h 106"/>
                  <a:gd name="T40" fmla="*/ 32 w 87"/>
                  <a:gd name="T41" fmla="*/ 12 h 106"/>
                  <a:gd name="T42" fmla="*/ 31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20 h 106"/>
                  <a:gd name="T54" fmla="*/ 66 w 87"/>
                  <a:gd name="T55" fmla="*/ 55 h 106"/>
                  <a:gd name="T56" fmla="*/ 46 w 87"/>
                  <a:gd name="T57" fmla="*/ 72 h 106"/>
                  <a:gd name="T58" fmla="*/ 33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1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1" y="105"/>
                      <a:pt x="16" y="105"/>
                    </a:cubicBezTo>
                    <a:cubicBezTo>
                      <a:pt x="22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3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70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4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2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20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1" name="Freeform 35">
                <a:extLst>
                  <a:ext uri="{FF2B5EF4-FFF2-40B4-BE49-F238E27FC236}">
                    <a16:creationId xmlns:a16="http://schemas.microsoft.com/office/drawing/2014/main" id="{FFE99955-2C29-4D67-8C19-C3097C531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5917" y="2194078"/>
                <a:ext cx="25168" cy="63326"/>
              </a:xfrm>
              <a:custGeom>
                <a:avLst/>
                <a:gdLst>
                  <a:gd name="T0" fmla="*/ 20 w 20"/>
                  <a:gd name="T1" fmla="*/ 17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8 h 50"/>
                  <a:gd name="T8" fmla="*/ 15 w 20"/>
                  <a:gd name="T9" fmla="*/ 15 h 50"/>
                  <a:gd name="T10" fmla="*/ 16 w 20"/>
                  <a:gd name="T11" fmla="*/ 15 h 50"/>
                  <a:gd name="T12" fmla="*/ 16 w 20"/>
                  <a:gd name="T13" fmla="*/ 17 h 50"/>
                  <a:gd name="T14" fmla="*/ 5 w 20"/>
                  <a:gd name="T15" fmla="*/ 45 h 50"/>
                  <a:gd name="T16" fmla="*/ 3 w 20"/>
                  <a:gd name="T17" fmla="*/ 48 h 50"/>
                  <a:gd name="T18" fmla="*/ 4 w 20"/>
                  <a:gd name="T19" fmla="*/ 50 h 50"/>
                  <a:gd name="T20" fmla="*/ 20 w 20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7"/>
                    </a:moveTo>
                    <a:cubicBezTo>
                      <a:pt x="20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4" y="50"/>
                    </a:cubicBezTo>
                    <a:cubicBezTo>
                      <a:pt x="6" y="50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2" name="Freeform 36">
                <a:extLst>
                  <a:ext uri="{FF2B5EF4-FFF2-40B4-BE49-F238E27FC236}">
                    <a16:creationId xmlns:a16="http://schemas.microsoft.com/office/drawing/2014/main" id="{3FA5D051-B5AF-4F5B-8E2D-70CA07E4F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8767" y="2065805"/>
                <a:ext cx="94177" cy="42218"/>
              </a:xfrm>
              <a:custGeom>
                <a:avLst/>
                <a:gdLst>
                  <a:gd name="T0" fmla="*/ 59 w 74"/>
                  <a:gd name="T1" fmla="*/ 20 h 33"/>
                  <a:gd name="T2" fmla="*/ 52 w 74"/>
                  <a:gd name="T3" fmla="*/ 30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7 h 33"/>
                  <a:gd name="T12" fmla="*/ 72 w 74"/>
                  <a:gd name="T13" fmla="*/ 13 h 33"/>
                  <a:gd name="T14" fmla="*/ 65 w 74"/>
                  <a:gd name="T15" fmla="*/ 4 h 33"/>
                  <a:gd name="T16" fmla="*/ 62 w 74"/>
                  <a:gd name="T17" fmla="*/ 0 h 33"/>
                  <a:gd name="T18" fmla="*/ 58 w 74"/>
                  <a:gd name="T19" fmla="*/ 4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7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2" y="27"/>
                      <a:pt x="52" y="30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4"/>
                      <a:pt x="71" y="20"/>
                    </a:cubicBezTo>
                    <a:cubicBezTo>
                      <a:pt x="72" y="19"/>
                      <a:pt x="74" y="19"/>
                      <a:pt x="74" y="17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60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3" name="Freeform 37">
                <a:extLst>
                  <a:ext uri="{FF2B5EF4-FFF2-40B4-BE49-F238E27FC236}">
                    <a16:creationId xmlns:a16="http://schemas.microsoft.com/office/drawing/2014/main" id="{89AB218F-94D7-4864-8104-0978C1381A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9540" y="2122634"/>
                <a:ext cx="87681" cy="134770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6 h 106"/>
                  <a:gd name="T14" fmla="*/ 34 w 69"/>
                  <a:gd name="T15" fmla="*/ 95 h 106"/>
                  <a:gd name="T16" fmla="*/ 22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3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9 h 106"/>
                  <a:gd name="T46" fmla="*/ 44 w 69"/>
                  <a:gd name="T47" fmla="*/ 57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6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1"/>
                      <a:pt x="22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100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4" y="57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4" name="Freeform 38">
                <a:extLst>
                  <a:ext uri="{FF2B5EF4-FFF2-40B4-BE49-F238E27FC236}">
                    <a16:creationId xmlns:a16="http://schemas.microsoft.com/office/drawing/2014/main" id="{3066E894-97C6-4DF6-8BF5-3EC50838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577" y="2194078"/>
                <a:ext cx="23544" cy="63326"/>
              </a:xfrm>
              <a:custGeom>
                <a:avLst/>
                <a:gdLst>
                  <a:gd name="T0" fmla="*/ 19 w 19"/>
                  <a:gd name="T1" fmla="*/ 17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8 h 50"/>
                  <a:gd name="T8" fmla="*/ 15 w 19"/>
                  <a:gd name="T9" fmla="*/ 15 h 50"/>
                  <a:gd name="T10" fmla="*/ 15 w 19"/>
                  <a:gd name="T11" fmla="*/ 15 h 50"/>
                  <a:gd name="T12" fmla="*/ 16 w 19"/>
                  <a:gd name="T13" fmla="*/ 17 h 50"/>
                  <a:gd name="T14" fmla="*/ 4 w 19"/>
                  <a:gd name="T15" fmla="*/ 45 h 50"/>
                  <a:gd name="T16" fmla="*/ 3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5" name="Freeform 39">
                <a:extLst>
                  <a:ext uri="{FF2B5EF4-FFF2-40B4-BE49-F238E27FC236}">
                    <a16:creationId xmlns:a16="http://schemas.microsoft.com/office/drawing/2014/main" id="{FD618764-6D9F-4E91-BF29-1F50144D8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141" y="2085288"/>
                <a:ext cx="64950" cy="132336"/>
              </a:xfrm>
              <a:custGeom>
                <a:avLst/>
                <a:gdLst>
                  <a:gd name="T0" fmla="*/ 31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7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20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9 w 51"/>
                  <a:gd name="T31" fmla="*/ 80 h 105"/>
                  <a:gd name="T32" fmla="*/ 47 w 51"/>
                  <a:gd name="T33" fmla="*/ 78 h 105"/>
                  <a:gd name="T34" fmla="*/ 44 w 51"/>
                  <a:gd name="T35" fmla="*/ 81 h 105"/>
                  <a:gd name="T36" fmla="*/ 23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1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1" y="37"/>
                    </a:moveTo>
                    <a:lnTo>
                      <a:pt x="46" y="37"/>
                    </a:lnTo>
                    <a:cubicBezTo>
                      <a:pt x="50" y="37"/>
                      <a:pt x="51" y="37"/>
                      <a:pt x="51" y="34"/>
                    </a:cubicBezTo>
                    <a:cubicBezTo>
                      <a:pt x="51" y="32"/>
                      <a:pt x="50" y="32"/>
                      <a:pt x="47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4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2" y="37"/>
                      <a:pt x="5" y="37"/>
                    </a:cubicBezTo>
                    <a:lnTo>
                      <a:pt x="20" y="37"/>
                    </a:lnTo>
                    <a:cubicBezTo>
                      <a:pt x="8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9" y="81"/>
                      <a:pt x="49" y="80"/>
                    </a:cubicBezTo>
                    <a:cubicBezTo>
                      <a:pt x="49" y="78"/>
                      <a:pt x="47" y="78"/>
                      <a:pt x="47" y="78"/>
                    </a:cubicBezTo>
                    <a:cubicBezTo>
                      <a:pt x="45" y="78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3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1" y="37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6" name="Freeform 40">
                <a:extLst>
                  <a:ext uri="{FF2B5EF4-FFF2-40B4-BE49-F238E27FC236}">
                    <a16:creationId xmlns:a16="http://schemas.microsoft.com/office/drawing/2014/main" id="{5DE09478-A76E-4871-B48B-BF281D32D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764" y="2058496"/>
                <a:ext cx="48713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2 w 38"/>
                  <a:gd name="T5" fmla="*/ 0 h 166"/>
                  <a:gd name="T6" fmla="*/ 0 w 38"/>
                  <a:gd name="T7" fmla="*/ 2 h 166"/>
                  <a:gd name="T8" fmla="*/ 3 w 38"/>
                  <a:gd name="T9" fmla="*/ 6 h 166"/>
                  <a:gd name="T10" fmla="*/ 29 w 38"/>
                  <a:gd name="T11" fmla="*/ 83 h 166"/>
                  <a:gd name="T12" fmla="*/ 2 w 38"/>
                  <a:gd name="T13" fmla="*/ 162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7" y="31"/>
                    </a:cubicBezTo>
                    <a:cubicBezTo>
                      <a:pt x="18" y="1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3" y="6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2"/>
                      <a:pt x="23" y="141"/>
                      <a:pt x="2" y="16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6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7" name="Freeform 41">
                <a:extLst>
                  <a:ext uri="{FF2B5EF4-FFF2-40B4-BE49-F238E27FC236}">
                    <a16:creationId xmlns:a16="http://schemas.microsoft.com/office/drawing/2014/main" id="{CEF18000-CE02-466E-9D9A-FCCF97D22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4655" y="2788367"/>
                <a:ext cx="129088" cy="7307"/>
              </a:xfrm>
              <a:custGeom>
                <a:avLst/>
                <a:gdLst>
                  <a:gd name="T0" fmla="*/ 96 w 102"/>
                  <a:gd name="T1" fmla="*/ 6 h 6"/>
                  <a:gd name="T2" fmla="*/ 102 w 102"/>
                  <a:gd name="T3" fmla="*/ 3 h 6"/>
                  <a:gd name="T4" fmla="*/ 96 w 102"/>
                  <a:gd name="T5" fmla="*/ 0 h 6"/>
                  <a:gd name="T6" fmla="*/ 6 w 102"/>
                  <a:gd name="T7" fmla="*/ 0 h 6"/>
                  <a:gd name="T8" fmla="*/ 0 w 102"/>
                  <a:gd name="T9" fmla="*/ 3 h 6"/>
                  <a:gd name="T10" fmla="*/ 6 w 102"/>
                  <a:gd name="T11" fmla="*/ 6 h 6"/>
                  <a:gd name="T12" fmla="*/ 96 w 10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6">
                    <a:moveTo>
                      <a:pt x="96" y="6"/>
                    </a:moveTo>
                    <a:cubicBezTo>
                      <a:pt x="99" y="6"/>
                      <a:pt x="102" y="6"/>
                      <a:pt x="102" y="3"/>
                    </a:cubicBezTo>
                    <a:cubicBezTo>
                      <a:pt x="102" y="0"/>
                      <a:pt x="99" y="0"/>
                      <a:pt x="96" y="0"/>
                    </a:cubicBezTo>
                    <a:lnTo>
                      <a:pt x="6" y="0"/>
                    </a:lnTo>
                    <a:cubicBezTo>
                      <a:pt x="3" y="0"/>
                      <a:pt x="0" y="0"/>
                      <a:pt x="0" y="3"/>
                    </a:cubicBezTo>
                    <a:cubicBezTo>
                      <a:pt x="0" y="6"/>
                      <a:pt x="3" y="6"/>
                      <a:pt x="6" y="6"/>
                    </a:cubicBezTo>
                    <a:lnTo>
                      <a:pt x="96" y="6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88" name="Freeform 42">
                <a:extLst>
                  <a:ext uri="{FF2B5EF4-FFF2-40B4-BE49-F238E27FC236}">
                    <a16:creationId xmlns:a16="http://schemas.microsoft.com/office/drawing/2014/main" id="{F4AB355C-5593-44BD-A8FB-424BE8EB9C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70651" y="2562667"/>
                <a:ext cx="54396" cy="142077"/>
              </a:xfrm>
              <a:custGeom>
                <a:avLst/>
                <a:gdLst>
                  <a:gd name="T0" fmla="*/ 42 w 43"/>
                  <a:gd name="T1" fmla="*/ 6 h 112"/>
                  <a:gd name="T2" fmla="*/ 36 w 43"/>
                  <a:gd name="T3" fmla="*/ 0 h 112"/>
                  <a:gd name="T4" fmla="*/ 27 w 43"/>
                  <a:gd name="T5" fmla="*/ 9 h 112"/>
                  <a:gd name="T6" fmla="*/ 33 w 43"/>
                  <a:gd name="T7" fmla="*/ 15 h 112"/>
                  <a:gd name="T8" fmla="*/ 42 w 43"/>
                  <a:gd name="T9" fmla="*/ 6 h 112"/>
                  <a:gd name="T10" fmla="*/ 29 w 43"/>
                  <a:gd name="T11" fmla="*/ 69 h 112"/>
                  <a:gd name="T12" fmla="*/ 33 w 43"/>
                  <a:gd name="T13" fmla="*/ 59 h 112"/>
                  <a:gd name="T14" fmla="*/ 35 w 43"/>
                  <a:gd name="T15" fmla="*/ 50 h 112"/>
                  <a:gd name="T16" fmla="*/ 21 w 43"/>
                  <a:gd name="T17" fmla="*/ 37 h 112"/>
                  <a:gd name="T18" fmla="*/ 0 w 43"/>
                  <a:gd name="T19" fmla="*/ 62 h 112"/>
                  <a:gd name="T20" fmla="*/ 2 w 43"/>
                  <a:gd name="T21" fmla="*/ 64 h 112"/>
                  <a:gd name="T22" fmla="*/ 4 w 43"/>
                  <a:gd name="T23" fmla="*/ 61 h 112"/>
                  <a:gd name="T24" fmla="*/ 21 w 43"/>
                  <a:gd name="T25" fmla="*/ 40 h 112"/>
                  <a:gd name="T26" fmla="*/ 25 w 43"/>
                  <a:gd name="T27" fmla="*/ 46 h 112"/>
                  <a:gd name="T28" fmla="*/ 23 w 43"/>
                  <a:gd name="T29" fmla="*/ 54 h 112"/>
                  <a:gd name="T30" fmla="*/ 12 w 43"/>
                  <a:gd name="T31" fmla="*/ 85 h 112"/>
                  <a:gd name="T32" fmla="*/ 8 w 43"/>
                  <a:gd name="T33" fmla="*/ 98 h 112"/>
                  <a:gd name="T34" fmla="*/ 22 w 43"/>
                  <a:gd name="T35" fmla="*/ 112 h 112"/>
                  <a:gd name="T36" fmla="*/ 43 w 43"/>
                  <a:gd name="T37" fmla="*/ 86 h 112"/>
                  <a:gd name="T38" fmla="*/ 41 w 43"/>
                  <a:gd name="T39" fmla="*/ 85 h 112"/>
                  <a:gd name="T40" fmla="*/ 39 w 43"/>
                  <a:gd name="T41" fmla="*/ 88 h 112"/>
                  <a:gd name="T42" fmla="*/ 22 w 43"/>
                  <a:gd name="T43" fmla="*/ 108 h 112"/>
                  <a:gd name="T44" fmla="*/ 18 w 43"/>
                  <a:gd name="T45" fmla="*/ 103 h 112"/>
                  <a:gd name="T46" fmla="*/ 23 w 43"/>
                  <a:gd name="T47" fmla="*/ 86 h 112"/>
                  <a:gd name="T48" fmla="*/ 29 w 43"/>
                  <a:gd name="T49" fmla="*/ 6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112">
                    <a:moveTo>
                      <a:pt x="42" y="6"/>
                    </a:moveTo>
                    <a:cubicBezTo>
                      <a:pt x="42" y="3"/>
                      <a:pt x="40" y="0"/>
                      <a:pt x="36" y="0"/>
                    </a:cubicBezTo>
                    <a:cubicBezTo>
                      <a:pt x="31" y="0"/>
                      <a:pt x="27" y="5"/>
                      <a:pt x="27" y="9"/>
                    </a:cubicBezTo>
                    <a:cubicBezTo>
                      <a:pt x="27" y="12"/>
                      <a:pt x="29" y="15"/>
                      <a:pt x="33" y="15"/>
                    </a:cubicBezTo>
                    <a:cubicBezTo>
                      <a:pt x="37" y="15"/>
                      <a:pt x="42" y="11"/>
                      <a:pt x="42" y="6"/>
                    </a:cubicBezTo>
                    <a:close/>
                    <a:moveTo>
                      <a:pt x="29" y="69"/>
                    </a:moveTo>
                    <a:cubicBezTo>
                      <a:pt x="31" y="64"/>
                      <a:pt x="31" y="64"/>
                      <a:pt x="33" y="59"/>
                    </a:cubicBezTo>
                    <a:cubicBezTo>
                      <a:pt x="34" y="56"/>
                      <a:pt x="35" y="53"/>
                      <a:pt x="35" y="50"/>
                    </a:cubicBezTo>
                    <a:cubicBezTo>
                      <a:pt x="35" y="43"/>
                      <a:pt x="30" y="37"/>
                      <a:pt x="21" y="37"/>
                    </a:cubicBezTo>
                    <a:cubicBezTo>
                      <a:pt x="6" y="37"/>
                      <a:pt x="0" y="61"/>
                      <a:pt x="0" y="62"/>
                    </a:cubicBezTo>
                    <a:cubicBezTo>
                      <a:pt x="0" y="64"/>
                      <a:pt x="1" y="64"/>
                      <a:pt x="2" y="64"/>
                    </a:cubicBezTo>
                    <a:cubicBezTo>
                      <a:pt x="3" y="64"/>
                      <a:pt x="3" y="64"/>
                      <a:pt x="4" y="61"/>
                    </a:cubicBezTo>
                    <a:cubicBezTo>
                      <a:pt x="9" y="45"/>
                      <a:pt x="15" y="40"/>
                      <a:pt x="21" y="40"/>
                    </a:cubicBezTo>
                    <a:cubicBezTo>
                      <a:pt x="22" y="40"/>
                      <a:pt x="25" y="40"/>
                      <a:pt x="25" y="46"/>
                    </a:cubicBezTo>
                    <a:cubicBezTo>
                      <a:pt x="25" y="49"/>
                      <a:pt x="24" y="53"/>
                      <a:pt x="23" y="54"/>
                    </a:cubicBezTo>
                    <a:cubicBezTo>
                      <a:pt x="22" y="59"/>
                      <a:pt x="15" y="78"/>
                      <a:pt x="12" y="85"/>
                    </a:cubicBezTo>
                    <a:cubicBezTo>
                      <a:pt x="10" y="89"/>
                      <a:pt x="8" y="95"/>
                      <a:pt x="8" y="98"/>
                    </a:cubicBezTo>
                    <a:cubicBezTo>
                      <a:pt x="8" y="106"/>
                      <a:pt x="14" y="112"/>
                      <a:pt x="22" y="112"/>
                    </a:cubicBezTo>
                    <a:cubicBezTo>
                      <a:pt x="37" y="112"/>
                      <a:pt x="43" y="88"/>
                      <a:pt x="43" y="86"/>
                    </a:cubicBezTo>
                    <a:cubicBezTo>
                      <a:pt x="43" y="85"/>
                      <a:pt x="42" y="85"/>
                      <a:pt x="41" y="85"/>
                    </a:cubicBezTo>
                    <a:cubicBezTo>
                      <a:pt x="40" y="85"/>
                      <a:pt x="40" y="85"/>
                      <a:pt x="39" y="88"/>
                    </a:cubicBezTo>
                    <a:cubicBezTo>
                      <a:pt x="36" y="98"/>
                      <a:pt x="30" y="108"/>
                      <a:pt x="22" y="108"/>
                    </a:cubicBezTo>
                    <a:cubicBezTo>
                      <a:pt x="19" y="108"/>
                      <a:pt x="18" y="107"/>
                      <a:pt x="18" y="103"/>
                    </a:cubicBezTo>
                    <a:cubicBezTo>
                      <a:pt x="18" y="99"/>
                      <a:pt x="19" y="96"/>
                      <a:pt x="23" y="86"/>
                    </a:cubicBezTo>
                    <a:lnTo>
                      <a:pt x="29" y="69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89" name="Rectangle 43">
                <a:extLst>
                  <a:ext uri="{FF2B5EF4-FFF2-40B4-BE49-F238E27FC236}">
                    <a16:creationId xmlns:a16="http://schemas.microsoft.com/office/drawing/2014/main" id="{66F9D11E-1F12-4EAE-9E8F-C25499AD15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3859" y="2788367"/>
                <a:ext cx="112851" cy="7307"/>
              </a:xfrm>
              <a:prstGeom prst="rect">
                <a:avLst/>
              </a:pr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0" name="Freeform 44">
                <a:extLst>
                  <a:ext uri="{FF2B5EF4-FFF2-40B4-BE49-F238E27FC236}">
                    <a16:creationId xmlns:a16="http://schemas.microsoft.com/office/drawing/2014/main" id="{660F37C0-6FC0-4D7C-855E-71B0FDB09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225" y="2842762"/>
                <a:ext cx="103108" cy="147760"/>
              </a:xfrm>
              <a:custGeom>
                <a:avLst/>
                <a:gdLst>
                  <a:gd name="T0" fmla="*/ 33 w 81"/>
                  <a:gd name="T1" fmla="*/ 24 h 117"/>
                  <a:gd name="T2" fmla="*/ 65 w 81"/>
                  <a:gd name="T3" fmla="*/ 24 h 117"/>
                  <a:gd name="T4" fmla="*/ 70 w 81"/>
                  <a:gd name="T5" fmla="*/ 22 h 117"/>
                  <a:gd name="T6" fmla="*/ 65 w 81"/>
                  <a:gd name="T7" fmla="*/ 20 h 117"/>
                  <a:gd name="T8" fmla="*/ 34 w 81"/>
                  <a:gd name="T9" fmla="*/ 20 h 117"/>
                  <a:gd name="T10" fmla="*/ 36 w 81"/>
                  <a:gd name="T11" fmla="*/ 11 h 117"/>
                  <a:gd name="T12" fmla="*/ 38 w 81"/>
                  <a:gd name="T13" fmla="*/ 2 h 117"/>
                  <a:gd name="T14" fmla="*/ 36 w 81"/>
                  <a:gd name="T15" fmla="*/ 0 h 117"/>
                  <a:gd name="T16" fmla="*/ 16 w 81"/>
                  <a:gd name="T17" fmla="*/ 2 h 117"/>
                  <a:gd name="T18" fmla="*/ 13 w 81"/>
                  <a:gd name="T19" fmla="*/ 5 h 117"/>
                  <a:gd name="T20" fmla="*/ 17 w 81"/>
                  <a:gd name="T21" fmla="*/ 7 h 117"/>
                  <a:gd name="T22" fmla="*/ 25 w 81"/>
                  <a:gd name="T23" fmla="*/ 10 h 117"/>
                  <a:gd name="T24" fmla="*/ 23 w 81"/>
                  <a:gd name="T25" fmla="*/ 20 h 117"/>
                  <a:gd name="T26" fmla="*/ 13 w 81"/>
                  <a:gd name="T27" fmla="*/ 20 h 117"/>
                  <a:gd name="T28" fmla="*/ 8 w 81"/>
                  <a:gd name="T29" fmla="*/ 22 h 117"/>
                  <a:gd name="T30" fmla="*/ 13 w 81"/>
                  <a:gd name="T31" fmla="*/ 24 h 117"/>
                  <a:gd name="T32" fmla="*/ 22 w 81"/>
                  <a:gd name="T33" fmla="*/ 24 h 117"/>
                  <a:gd name="T34" fmla="*/ 0 w 81"/>
                  <a:gd name="T35" fmla="*/ 109 h 117"/>
                  <a:gd name="T36" fmla="*/ 0 w 81"/>
                  <a:gd name="T37" fmla="*/ 113 h 117"/>
                  <a:gd name="T38" fmla="*/ 4 w 81"/>
                  <a:gd name="T39" fmla="*/ 117 h 117"/>
                  <a:gd name="T40" fmla="*/ 11 w 81"/>
                  <a:gd name="T41" fmla="*/ 113 h 117"/>
                  <a:gd name="T42" fmla="*/ 14 w 81"/>
                  <a:gd name="T43" fmla="*/ 100 h 117"/>
                  <a:gd name="T44" fmla="*/ 18 w 81"/>
                  <a:gd name="T45" fmla="*/ 85 h 117"/>
                  <a:gd name="T46" fmla="*/ 20 w 81"/>
                  <a:gd name="T47" fmla="*/ 74 h 117"/>
                  <a:gd name="T48" fmla="*/ 22 w 81"/>
                  <a:gd name="T49" fmla="*/ 66 h 117"/>
                  <a:gd name="T50" fmla="*/ 49 w 81"/>
                  <a:gd name="T51" fmla="*/ 46 h 117"/>
                  <a:gd name="T52" fmla="*/ 58 w 81"/>
                  <a:gd name="T53" fmla="*/ 57 h 117"/>
                  <a:gd name="T54" fmla="*/ 48 w 81"/>
                  <a:gd name="T55" fmla="*/ 95 h 117"/>
                  <a:gd name="T56" fmla="*/ 46 w 81"/>
                  <a:gd name="T57" fmla="*/ 103 h 117"/>
                  <a:gd name="T58" fmla="*/ 59 w 81"/>
                  <a:gd name="T59" fmla="*/ 117 h 117"/>
                  <a:gd name="T60" fmla="*/ 81 w 81"/>
                  <a:gd name="T61" fmla="*/ 92 h 117"/>
                  <a:gd name="T62" fmla="*/ 79 w 81"/>
                  <a:gd name="T63" fmla="*/ 90 h 117"/>
                  <a:gd name="T64" fmla="*/ 77 w 81"/>
                  <a:gd name="T65" fmla="*/ 93 h 117"/>
                  <a:gd name="T66" fmla="*/ 60 w 81"/>
                  <a:gd name="T67" fmla="*/ 114 h 117"/>
                  <a:gd name="T68" fmla="*/ 56 w 81"/>
                  <a:gd name="T69" fmla="*/ 108 h 117"/>
                  <a:gd name="T70" fmla="*/ 59 w 81"/>
                  <a:gd name="T71" fmla="*/ 96 h 117"/>
                  <a:gd name="T72" fmla="*/ 69 w 81"/>
                  <a:gd name="T73" fmla="*/ 60 h 117"/>
                  <a:gd name="T74" fmla="*/ 50 w 81"/>
                  <a:gd name="T75" fmla="*/ 42 h 117"/>
                  <a:gd name="T76" fmla="*/ 25 w 81"/>
                  <a:gd name="T77" fmla="*/ 55 h 117"/>
                  <a:gd name="T78" fmla="*/ 33 w 81"/>
                  <a:gd name="T7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1" h="117">
                    <a:moveTo>
                      <a:pt x="33" y="24"/>
                    </a:moveTo>
                    <a:lnTo>
                      <a:pt x="65" y="24"/>
                    </a:lnTo>
                    <a:cubicBezTo>
                      <a:pt x="68" y="24"/>
                      <a:pt x="70" y="24"/>
                      <a:pt x="70" y="22"/>
                    </a:cubicBezTo>
                    <a:cubicBezTo>
                      <a:pt x="70" y="20"/>
                      <a:pt x="68" y="20"/>
                      <a:pt x="65" y="20"/>
                    </a:cubicBezTo>
                    <a:lnTo>
                      <a:pt x="34" y="20"/>
                    </a:lnTo>
                    <a:cubicBezTo>
                      <a:pt x="35" y="16"/>
                      <a:pt x="35" y="15"/>
                      <a:pt x="36" y="11"/>
                    </a:cubicBezTo>
                    <a:cubicBezTo>
                      <a:pt x="37" y="8"/>
                      <a:pt x="38" y="2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  <a:cubicBezTo>
                      <a:pt x="33" y="0"/>
                      <a:pt x="20" y="1"/>
                      <a:pt x="16" y="2"/>
                    </a:cubicBezTo>
                    <a:cubicBezTo>
                      <a:pt x="14" y="2"/>
                      <a:pt x="13" y="2"/>
                      <a:pt x="13" y="5"/>
                    </a:cubicBezTo>
                    <a:cubicBezTo>
                      <a:pt x="13" y="7"/>
                      <a:pt x="14" y="7"/>
                      <a:pt x="17" y="7"/>
                    </a:cubicBezTo>
                    <a:cubicBezTo>
                      <a:pt x="25" y="7"/>
                      <a:pt x="25" y="8"/>
                      <a:pt x="25" y="10"/>
                    </a:cubicBezTo>
                    <a:cubicBezTo>
                      <a:pt x="25" y="11"/>
                      <a:pt x="23" y="17"/>
                      <a:pt x="23" y="20"/>
                    </a:cubicBezTo>
                    <a:lnTo>
                      <a:pt x="13" y="20"/>
                    </a:lnTo>
                    <a:cubicBezTo>
                      <a:pt x="10" y="20"/>
                      <a:pt x="8" y="20"/>
                      <a:pt x="8" y="22"/>
                    </a:cubicBezTo>
                    <a:cubicBezTo>
                      <a:pt x="8" y="24"/>
                      <a:pt x="10" y="24"/>
                      <a:pt x="13" y="24"/>
                    </a:cubicBezTo>
                    <a:lnTo>
                      <a:pt x="22" y="24"/>
                    </a:lnTo>
                    <a:lnTo>
                      <a:pt x="0" y="109"/>
                    </a:lnTo>
                    <a:cubicBezTo>
                      <a:pt x="0" y="111"/>
                      <a:pt x="0" y="112"/>
                      <a:pt x="0" y="113"/>
                    </a:cubicBezTo>
                    <a:cubicBezTo>
                      <a:pt x="0" y="116"/>
                      <a:pt x="2" y="117"/>
                      <a:pt x="4" y="117"/>
                    </a:cubicBezTo>
                    <a:cubicBezTo>
                      <a:pt x="8" y="117"/>
                      <a:pt x="10" y="115"/>
                      <a:pt x="11" y="113"/>
                    </a:cubicBezTo>
                    <a:cubicBezTo>
                      <a:pt x="11" y="112"/>
                      <a:pt x="13" y="104"/>
                      <a:pt x="14" y="100"/>
                    </a:cubicBezTo>
                    <a:lnTo>
                      <a:pt x="18" y="85"/>
                    </a:lnTo>
                    <a:cubicBezTo>
                      <a:pt x="18" y="83"/>
                      <a:pt x="20" y="77"/>
                      <a:pt x="20" y="74"/>
                    </a:cubicBezTo>
                    <a:cubicBezTo>
                      <a:pt x="21" y="72"/>
                      <a:pt x="22" y="66"/>
                      <a:pt x="22" y="66"/>
                    </a:cubicBezTo>
                    <a:cubicBezTo>
                      <a:pt x="24" y="63"/>
                      <a:pt x="33" y="46"/>
                      <a:pt x="49" y="46"/>
                    </a:cubicBezTo>
                    <a:cubicBezTo>
                      <a:pt x="57" y="46"/>
                      <a:pt x="58" y="52"/>
                      <a:pt x="58" y="57"/>
                    </a:cubicBezTo>
                    <a:cubicBezTo>
                      <a:pt x="58" y="67"/>
                      <a:pt x="51" y="88"/>
                      <a:pt x="48" y="95"/>
                    </a:cubicBezTo>
                    <a:cubicBezTo>
                      <a:pt x="47" y="98"/>
                      <a:pt x="46" y="100"/>
                      <a:pt x="46" y="103"/>
                    </a:cubicBezTo>
                    <a:cubicBezTo>
                      <a:pt x="46" y="112"/>
                      <a:pt x="52" y="117"/>
                      <a:pt x="59" y="117"/>
                    </a:cubicBezTo>
                    <a:cubicBezTo>
                      <a:pt x="75" y="117"/>
                      <a:pt x="81" y="93"/>
                      <a:pt x="81" y="92"/>
                    </a:cubicBezTo>
                    <a:cubicBezTo>
                      <a:pt x="81" y="90"/>
                      <a:pt x="80" y="90"/>
                      <a:pt x="79" y="90"/>
                    </a:cubicBezTo>
                    <a:cubicBezTo>
                      <a:pt x="78" y="90"/>
                      <a:pt x="78" y="90"/>
                      <a:pt x="77" y="93"/>
                    </a:cubicBezTo>
                    <a:cubicBezTo>
                      <a:pt x="72" y="110"/>
                      <a:pt x="64" y="114"/>
                      <a:pt x="60" y="114"/>
                    </a:cubicBezTo>
                    <a:cubicBezTo>
                      <a:pt x="57" y="114"/>
                      <a:pt x="56" y="112"/>
                      <a:pt x="56" y="108"/>
                    </a:cubicBezTo>
                    <a:cubicBezTo>
                      <a:pt x="56" y="104"/>
                      <a:pt x="58" y="99"/>
                      <a:pt x="59" y="96"/>
                    </a:cubicBezTo>
                    <a:cubicBezTo>
                      <a:pt x="61" y="89"/>
                      <a:pt x="69" y="69"/>
                      <a:pt x="69" y="60"/>
                    </a:cubicBezTo>
                    <a:cubicBezTo>
                      <a:pt x="69" y="48"/>
                      <a:pt x="61" y="42"/>
                      <a:pt x="50" y="42"/>
                    </a:cubicBezTo>
                    <a:cubicBezTo>
                      <a:pt x="45" y="42"/>
                      <a:pt x="35" y="43"/>
                      <a:pt x="25" y="55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1" name="Freeform 45">
                <a:extLst>
                  <a:ext uri="{FF2B5EF4-FFF2-40B4-BE49-F238E27FC236}">
                    <a16:creationId xmlns:a16="http://schemas.microsoft.com/office/drawing/2014/main" id="{583E2080-7C23-44A0-873F-704F9E73F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895" y="2686883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1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2" name="Freeform 46">
                <a:extLst>
                  <a:ext uri="{FF2B5EF4-FFF2-40B4-BE49-F238E27FC236}">
                    <a16:creationId xmlns:a16="http://schemas.microsoft.com/office/drawing/2014/main" id="{05898012-F703-43D7-89D0-1CABBB3FD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587" y="2700685"/>
                <a:ext cx="171304" cy="146949"/>
              </a:xfrm>
              <a:custGeom>
                <a:avLst/>
                <a:gdLst>
                  <a:gd name="T0" fmla="*/ 115 w 135"/>
                  <a:gd name="T1" fmla="*/ 12 h 116"/>
                  <a:gd name="T2" fmla="*/ 120 w 135"/>
                  <a:gd name="T3" fmla="*/ 8 h 116"/>
                  <a:gd name="T4" fmla="*/ 129 w 135"/>
                  <a:gd name="T5" fmla="*/ 7 h 116"/>
                  <a:gd name="T6" fmla="*/ 135 w 135"/>
                  <a:gd name="T7" fmla="*/ 3 h 116"/>
                  <a:gd name="T8" fmla="*/ 132 w 135"/>
                  <a:gd name="T9" fmla="*/ 0 h 116"/>
                  <a:gd name="T10" fmla="*/ 113 w 135"/>
                  <a:gd name="T11" fmla="*/ 0 h 116"/>
                  <a:gd name="T12" fmla="*/ 94 w 135"/>
                  <a:gd name="T13" fmla="*/ 0 h 116"/>
                  <a:gd name="T14" fmla="*/ 90 w 135"/>
                  <a:gd name="T15" fmla="*/ 4 h 116"/>
                  <a:gd name="T16" fmla="*/ 95 w 135"/>
                  <a:gd name="T17" fmla="*/ 7 h 116"/>
                  <a:gd name="T18" fmla="*/ 107 w 135"/>
                  <a:gd name="T19" fmla="*/ 9 h 116"/>
                  <a:gd name="T20" fmla="*/ 90 w 135"/>
                  <a:gd name="T21" fmla="*/ 74 h 116"/>
                  <a:gd name="T22" fmla="*/ 45 w 135"/>
                  <a:gd name="T23" fmla="*/ 108 h 116"/>
                  <a:gd name="T24" fmla="*/ 22 w 135"/>
                  <a:gd name="T25" fmla="*/ 90 h 116"/>
                  <a:gd name="T26" fmla="*/ 23 w 135"/>
                  <a:gd name="T27" fmla="*/ 78 h 116"/>
                  <a:gd name="T28" fmla="*/ 41 w 135"/>
                  <a:gd name="T29" fmla="*/ 8 h 116"/>
                  <a:gd name="T30" fmla="*/ 52 w 135"/>
                  <a:gd name="T31" fmla="*/ 7 h 116"/>
                  <a:gd name="T32" fmla="*/ 60 w 135"/>
                  <a:gd name="T33" fmla="*/ 3 h 116"/>
                  <a:gd name="T34" fmla="*/ 56 w 135"/>
                  <a:gd name="T35" fmla="*/ 0 h 116"/>
                  <a:gd name="T36" fmla="*/ 44 w 135"/>
                  <a:gd name="T37" fmla="*/ 0 h 116"/>
                  <a:gd name="T38" fmla="*/ 31 w 135"/>
                  <a:gd name="T39" fmla="*/ 0 h 116"/>
                  <a:gd name="T40" fmla="*/ 19 w 135"/>
                  <a:gd name="T41" fmla="*/ 0 h 116"/>
                  <a:gd name="T42" fmla="*/ 5 w 135"/>
                  <a:gd name="T43" fmla="*/ 0 h 116"/>
                  <a:gd name="T44" fmla="*/ 1 w 135"/>
                  <a:gd name="T45" fmla="*/ 4 h 116"/>
                  <a:gd name="T46" fmla="*/ 8 w 135"/>
                  <a:gd name="T47" fmla="*/ 7 h 116"/>
                  <a:gd name="T48" fmla="*/ 18 w 135"/>
                  <a:gd name="T49" fmla="*/ 8 h 116"/>
                  <a:gd name="T50" fmla="*/ 15 w 135"/>
                  <a:gd name="T51" fmla="*/ 18 h 116"/>
                  <a:gd name="T52" fmla="*/ 11 w 135"/>
                  <a:gd name="T53" fmla="*/ 32 h 116"/>
                  <a:gd name="T54" fmla="*/ 1 w 135"/>
                  <a:gd name="T55" fmla="*/ 73 h 116"/>
                  <a:gd name="T56" fmla="*/ 0 w 135"/>
                  <a:gd name="T57" fmla="*/ 84 h 116"/>
                  <a:gd name="T58" fmla="*/ 44 w 135"/>
                  <a:gd name="T59" fmla="*/ 116 h 116"/>
                  <a:gd name="T60" fmla="*/ 99 w 135"/>
                  <a:gd name="T61" fmla="*/ 76 h 116"/>
                  <a:gd name="T62" fmla="*/ 115 w 135"/>
                  <a:gd name="T63" fmla="*/ 1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116">
                    <a:moveTo>
                      <a:pt x="115" y="12"/>
                    </a:moveTo>
                    <a:cubicBezTo>
                      <a:pt x="116" y="9"/>
                      <a:pt x="116" y="9"/>
                      <a:pt x="120" y="8"/>
                    </a:cubicBezTo>
                    <a:cubicBezTo>
                      <a:pt x="122" y="8"/>
                      <a:pt x="127" y="7"/>
                      <a:pt x="129" y="7"/>
                    </a:cubicBezTo>
                    <a:cubicBezTo>
                      <a:pt x="132" y="7"/>
                      <a:pt x="135" y="7"/>
                      <a:pt x="135" y="3"/>
                    </a:cubicBezTo>
                    <a:cubicBezTo>
                      <a:pt x="135" y="1"/>
                      <a:pt x="134" y="0"/>
                      <a:pt x="132" y="0"/>
                    </a:cubicBezTo>
                    <a:cubicBezTo>
                      <a:pt x="126" y="0"/>
                      <a:pt x="119" y="0"/>
                      <a:pt x="113" y="0"/>
                    </a:cubicBezTo>
                    <a:cubicBezTo>
                      <a:pt x="109" y="0"/>
                      <a:pt x="98" y="0"/>
                      <a:pt x="94" y="0"/>
                    </a:cubicBezTo>
                    <a:cubicBezTo>
                      <a:pt x="93" y="0"/>
                      <a:pt x="90" y="0"/>
                      <a:pt x="90" y="4"/>
                    </a:cubicBezTo>
                    <a:cubicBezTo>
                      <a:pt x="90" y="7"/>
                      <a:pt x="93" y="7"/>
                      <a:pt x="95" y="7"/>
                    </a:cubicBezTo>
                    <a:cubicBezTo>
                      <a:pt x="96" y="7"/>
                      <a:pt x="103" y="7"/>
                      <a:pt x="107" y="9"/>
                    </a:cubicBezTo>
                    <a:lnTo>
                      <a:pt x="90" y="74"/>
                    </a:lnTo>
                    <a:cubicBezTo>
                      <a:pt x="84" y="99"/>
                      <a:pt x="65" y="108"/>
                      <a:pt x="45" y="108"/>
                    </a:cubicBezTo>
                    <a:cubicBezTo>
                      <a:pt x="29" y="108"/>
                      <a:pt x="22" y="102"/>
                      <a:pt x="22" y="90"/>
                    </a:cubicBezTo>
                    <a:cubicBezTo>
                      <a:pt x="22" y="86"/>
                      <a:pt x="22" y="82"/>
                      <a:pt x="23" y="78"/>
                    </a:cubicBezTo>
                    <a:lnTo>
                      <a:pt x="41" y="8"/>
                    </a:lnTo>
                    <a:cubicBezTo>
                      <a:pt x="45" y="7"/>
                      <a:pt x="50" y="7"/>
                      <a:pt x="52" y="7"/>
                    </a:cubicBezTo>
                    <a:cubicBezTo>
                      <a:pt x="58" y="7"/>
                      <a:pt x="60" y="7"/>
                      <a:pt x="60" y="3"/>
                    </a:cubicBezTo>
                    <a:cubicBezTo>
                      <a:pt x="60" y="0"/>
                      <a:pt x="58" y="0"/>
                      <a:pt x="56" y="0"/>
                    </a:cubicBezTo>
                    <a:cubicBezTo>
                      <a:pt x="52" y="0"/>
                      <a:pt x="48" y="0"/>
                      <a:pt x="44" y="0"/>
                    </a:cubicBezTo>
                    <a:cubicBezTo>
                      <a:pt x="40" y="0"/>
                      <a:pt x="36" y="0"/>
                      <a:pt x="31" y="0"/>
                    </a:cubicBezTo>
                    <a:cubicBezTo>
                      <a:pt x="27" y="0"/>
                      <a:pt x="23" y="0"/>
                      <a:pt x="19" y="0"/>
                    </a:cubicBezTo>
                    <a:cubicBezTo>
                      <a:pt x="14" y="0"/>
                      <a:pt x="10" y="0"/>
                      <a:pt x="5" y="0"/>
                    </a:cubicBezTo>
                    <a:cubicBezTo>
                      <a:pt x="4" y="0"/>
                      <a:pt x="1" y="0"/>
                      <a:pt x="1" y="4"/>
                    </a:cubicBezTo>
                    <a:cubicBezTo>
                      <a:pt x="1" y="7"/>
                      <a:pt x="3" y="7"/>
                      <a:pt x="8" y="7"/>
                    </a:cubicBezTo>
                    <a:cubicBezTo>
                      <a:pt x="12" y="7"/>
                      <a:pt x="18" y="7"/>
                      <a:pt x="18" y="8"/>
                    </a:cubicBezTo>
                    <a:cubicBezTo>
                      <a:pt x="18" y="9"/>
                      <a:pt x="16" y="15"/>
                      <a:pt x="15" y="18"/>
                    </a:cubicBezTo>
                    <a:lnTo>
                      <a:pt x="11" y="32"/>
                    </a:lnTo>
                    <a:lnTo>
                      <a:pt x="1" y="73"/>
                    </a:lnTo>
                    <a:cubicBezTo>
                      <a:pt x="0" y="79"/>
                      <a:pt x="0" y="81"/>
                      <a:pt x="0" y="84"/>
                    </a:cubicBezTo>
                    <a:cubicBezTo>
                      <a:pt x="0" y="106"/>
                      <a:pt x="18" y="116"/>
                      <a:pt x="44" y="116"/>
                    </a:cubicBezTo>
                    <a:cubicBezTo>
                      <a:pt x="73" y="116"/>
                      <a:pt x="93" y="99"/>
                      <a:pt x="99" y="76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3" name="Freeform 47">
                <a:extLst>
                  <a:ext uri="{FF2B5EF4-FFF2-40B4-BE49-F238E27FC236}">
                    <a16:creationId xmlns:a16="http://schemas.microsoft.com/office/drawing/2014/main" id="{CDC192C7-31E3-4045-91CC-B2E08EDA4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3119" y="2686883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1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5" y="161"/>
                    </a:cubicBezTo>
                    <a:cubicBezTo>
                      <a:pt x="15" y="140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4" name="Freeform 48">
                <a:extLst>
                  <a:ext uri="{FF2B5EF4-FFF2-40B4-BE49-F238E27FC236}">
                    <a16:creationId xmlns:a16="http://schemas.microsoft.com/office/drawing/2014/main" id="{25B2DD34-D7E2-494B-8451-CCE33EA11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2168" y="2694190"/>
                <a:ext cx="92553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1 h 33"/>
                  <a:gd name="T8" fmla="*/ 70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7 w 73"/>
                  <a:gd name="T19" fmla="*/ 3 h 33"/>
                  <a:gd name="T20" fmla="*/ 61 w 73"/>
                  <a:gd name="T21" fmla="*/ 13 h 33"/>
                  <a:gd name="T22" fmla="*/ 5 w 73"/>
                  <a:gd name="T23" fmla="*/ 13 h 33"/>
                  <a:gd name="T24" fmla="*/ 0 w 73"/>
                  <a:gd name="T25" fmla="*/ 16 h 33"/>
                  <a:gd name="T26" fmla="*/ 5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2" y="33"/>
                      <a:pt x="54" y="33"/>
                    </a:cubicBezTo>
                    <a:cubicBezTo>
                      <a:pt x="56" y="33"/>
                      <a:pt x="56" y="32"/>
                      <a:pt x="57" y="31"/>
                    </a:cubicBezTo>
                    <a:cubicBezTo>
                      <a:pt x="59" y="28"/>
                      <a:pt x="63" y="23"/>
                      <a:pt x="70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5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8" y="0"/>
                      <a:pt x="57" y="2"/>
                      <a:pt x="57" y="3"/>
                    </a:cubicBezTo>
                    <a:cubicBezTo>
                      <a:pt x="57" y="4"/>
                      <a:pt x="59" y="10"/>
                      <a:pt x="61" y="13"/>
                    </a:cubicBezTo>
                    <a:lnTo>
                      <a:pt x="5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5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5" name="Freeform 49">
                <a:extLst>
                  <a:ext uri="{FF2B5EF4-FFF2-40B4-BE49-F238E27FC236}">
                    <a16:creationId xmlns:a16="http://schemas.microsoft.com/office/drawing/2014/main" id="{573FBCA2-C0EF-4C8A-92E5-7668A13892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82129" y="2751834"/>
                <a:ext cx="87681" cy="133958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3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5 w 69"/>
                  <a:gd name="T25" fmla="*/ 106 h 106"/>
                  <a:gd name="T26" fmla="*/ 58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4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30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3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5" y="106"/>
                    </a:cubicBezTo>
                    <a:cubicBezTo>
                      <a:pt x="55" y="106"/>
                      <a:pt x="58" y="106"/>
                      <a:pt x="58" y="102"/>
                    </a:cubicBezTo>
                    <a:cubicBezTo>
                      <a:pt x="58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6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4" y="4"/>
                      <a:pt x="40" y="4"/>
                    </a:cubicBezTo>
                    <a:cubicBezTo>
                      <a:pt x="51" y="4"/>
                      <a:pt x="54" y="17"/>
                      <a:pt x="54" y="18"/>
                    </a:cubicBezTo>
                    <a:cubicBezTo>
                      <a:pt x="54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6" name="Freeform 50">
                <a:extLst>
                  <a:ext uri="{FF2B5EF4-FFF2-40B4-BE49-F238E27FC236}">
                    <a16:creationId xmlns:a16="http://schemas.microsoft.com/office/drawing/2014/main" id="{AD1A224A-29BA-46FB-A568-5A7979A58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670" y="2686883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4 w 39"/>
                  <a:gd name="T9" fmla="*/ 5 h 166"/>
                  <a:gd name="T10" fmla="*/ 29 w 39"/>
                  <a:gd name="T11" fmla="*/ 83 h 166"/>
                  <a:gd name="T12" fmla="*/ 3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4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3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9" y="155"/>
                      <a:pt x="28" y="134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7" name="Freeform 51">
                <a:extLst>
                  <a:ext uri="{FF2B5EF4-FFF2-40B4-BE49-F238E27FC236}">
                    <a16:creationId xmlns:a16="http://schemas.microsoft.com/office/drawing/2014/main" id="{7ECFCCD8-0D72-48C3-93A3-2AB9C6980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295" y="2700685"/>
                <a:ext cx="241125" cy="146949"/>
              </a:xfrm>
              <a:custGeom>
                <a:avLst/>
                <a:gdLst>
                  <a:gd name="T0" fmla="*/ 170 w 190"/>
                  <a:gd name="T1" fmla="*/ 14 h 116"/>
                  <a:gd name="T2" fmla="*/ 185 w 190"/>
                  <a:gd name="T3" fmla="*/ 7 h 116"/>
                  <a:gd name="T4" fmla="*/ 190 w 190"/>
                  <a:gd name="T5" fmla="*/ 3 h 116"/>
                  <a:gd name="T6" fmla="*/ 187 w 190"/>
                  <a:gd name="T7" fmla="*/ 0 h 116"/>
                  <a:gd name="T8" fmla="*/ 173 w 190"/>
                  <a:gd name="T9" fmla="*/ 0 h 116"/>
                  <a:gd name="T10" fmla="*/ 154 w 190"/>
                  <a:gd name="T11" fmla="*/ 0 h 116"/>
                  <a:gd name="T12" fmla="*/ 149 w 190"/>
                  <a:gd name="T13" fmla="*/ 4 h 116"/>
                  <a:gd name="T14" fmla="*/ 153 w 190"/>
                  <a:gd name="T15" fmla="*/ 7 h 116"/>
                  <a:gd name="T16" fmla="*/ 165 w 190"/>
                  <a:gd name="T17" fmla="*/ 9 h 116"/>
                  <a:gd name="T18" fmla="*/ 117 w 190"/>
                  <a:gd name="T19" fmla="*/ 85 h 116"/>
                  <a:gd name="T20" fmla="*/ 107 w 190"/>
                  <a:gd name="T21" fmla="*/ 8 h 116"/>
                  <a:gd name="T22" fmla="*/ 118 w 190"/>
                  <a:gd name="T23" fmla="*/ 7 h 116"/>
                  <a:gd name="T24" fmla="*/ 124 w 190"/>
                  <a:gd name="T25" fmla="*/ 3 h 116"/>
                  <a:gd name="T26" fmla="*/ 120 w 190"/>
                  <a:gd name="T27" fmla="*/ 0 h 116"/>
                  <a:gd name="T28" fmla="*/ 96 w 190"/>
                  <a:gd name="T29" fmla="*/ 0 h 116"/>
                  <a:gd name="T30" fmla="*/ 85 w 190"/>
                  <a:gd name="T31" fmla="*/ 0 h 116"/>
                  <a:gd name="T32" fmla="*/ 74 w 190"/>
                  <a:gd name="T33" fmla="*/ 0 h 116"/>
                  <a:gd name="T34" fmla="*/ 70 w 190"/>
                  <a:gd name="T35" fmla="*/ 4 h 116"/>
                  <a:gd name="T36" fmla="*/ 75 w 190"/>
                  <a:gd name="T37" fmla="*/ 7 h 116"/>
                  <a:gd name="T38" fmla="*/ 83 w 190"/>
                  <a:gd name="T39" fmla="*/ 8 h 116"/>
                  <a:gd name="T40" fmla="*/ 85 w 190"/>
                  <a:gd name="T41" fmla="*/ 24 h 116"/>
                  <a:gd name="T42" fmla="*/ 84 w 190"/>
                  <a:gd name="T43" fmla="*/ 27 h 116"/>
                  <a:gd name="T44" fmla="*/ 47 w 190"/>
                  <a:gd name="T45" fmla="*/ 85 h 116"/>
                  <a:gd name="T46" fmla="*/ 37 w 190"/>
                  <a:gd name="T47" fmla="*/ 8 h 116"/>
                  <a:gd name="T48" fmla="*/ 48 w 190"/>
                  <a:gd name="T49" fmla="*/ 7 h 116"/>
                  <a:gd name="T50" fmla="*/ 53 w 190"/>
                  <a:gd name="T51" fmla="*/ 6 h 116"/>
                  <a:gd name="T52" fmla="*/ 54 w 190"/>
                  <a:gd name="T53" fmla="*/ 3 h 116"/>
                  <a:gd name="T54" fmla="*/ 51 w 190"/>
                  <a:gd name="T55" fmla="*/ 0 h 116"/>
                  <a:gd name="T56" fmla="*/ 26 w 190"/>
                  <a:gd name="T57" fmla="*/ 0 h 116"/>
                  <a:gd name="T58" fmla="*/ 16 w 190"/>
                  <a:gd name="T59" fmla="*/ 0 h 116"/>
                  <a:gd name="T60" fmla="*/ 5 w 190"/>
                  <a:gd name="T61" fmla="*/ 0 h 116"/>
                  <a:gd name="T62" fmla="*/ 0 w 190"/>
                  <a:gd name="T63" fmla="*/ 4 h 116"/>
                  <a:gd name="T64" fmla="*/ 6 w 190"/>
                  <a:gd name="T65" fmla="*/ 7 h 116"/>
                  <a:gd name="T66" fmla="*/ 14 w 190"/>
                  <a:gd name="T67" fmla="*/ 8 h 116"/>
                  <a:gd name="T68" fmla="*/ 27 w 190"/>
                  <a:gd name="T69" fmla="*/ 111 h 116"/>
                  <a:gd name="T70" fmla="*/ 32 w 190"/>
                  <a:gd name="T71" fmla="*/ 116 h 116"/>
                  <a:gd name="T72" fmla="*/ 39 w 190"/>
                  <a:gd name="T73" fmla="*/ 112 h 116"/>
                  <a:gd name="T74" fmla="*/ 87 w 190"/>
                  <a:gd name="T75" fmla="*/ 36 h 116"/>
                  <a:gd name="T76" fmla="*/ 97 w 190"/>
                  <a:gd name="T77" fmla="*/ 111 h 116"/>
                  <a:gd name="T78" fmla="*/ 102 w 190"/>
                  <a:gd name="T79" fmla="*/ 116 h 116"/>
                  <a:gd name="T80" fmla="*/ 109 w 190"/>
                  <a:gd name="T81" fmla="*/ 112 h 116"/>
                  <a:gd name="T82" fmla="*/ 170 w 190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6">
                    <a:moveTo>
                      <a:pt x="170" y="14"/>
                    </a:moveTo>
                    <a:cubicBezTo>
                      <a:pt x="172" y="11"/>
                      <a:pt x="174" y="8"/>
                      <a:pt x="185" y="7"/>
                    </a:cubicBezTo>
                    <a:cubicBezTo>
                      <a:pt x="187" y="7"/>
                      <a:pt x="190" y="7"/>
                      <a:pt x="190" y="3"/>
                    </a:cubicBezTo>
                    <a:cubicBezTo>
                      <a:pt x="190" y="1"/>
                      <a:pt x="189" y="0"/>
                      <a:pt x="187" y="0"/>
                    </a:cubicBezTo>
                    <a:cubicBezTo>
                      <a:pt x="182" y="0"/>
                      <a:pt x="177" y="0"/>
                      <a:pt x="173" y="0"/>
                    </a:cubicBezTo>
                    <a:cubicBezTo>
                      <a:pt x="166" y="0"/>
                      <a:pt x="160" y="0"/>
                      <a:pt x="154" y="0"/>
                    </a:cubicBezTo>
                    <a:cubicBezTo>
                      <a:pt x="152" y="0"/>
                      <a:pt x="149" y="0"/>
                      <a:pt x="149" y="4"/>
                    </a:cubicBezTo>
                    <a:cubicBezTo>
                      <a:pt x="149" y="7"/>
                      <a:pt x="152" y="7"/>
                      <a:pt x="153" y="7"/>
                    </a:cubicBezTo>
                    <a:cubicBezTo>
                      <a:pt x="154" y="7"/>
                      <a:pt x="161" y="7"/>
                      <a:pt x="165" y="9"/>
                    </a:cubicBezTo>
                    <a:lnTo>
                      <a:pt x="117" y="85"/>
                    </a:lnTo>
                    <a:lnTo>
                      <a:pt x="107" y="8"/>
                    </a:lnTo>
                    <a:cubicBezTo>
                      <a:pt x="110" y="8"/>
                      <a:pt x="115" y="7"/>
                      <a:pt x="118" y="7"/>
                    </a:cubicBezTo>
                    <a:cubicBezTo>
                      <a:pt x="121" y="7"/>
                      <a:pt x="124" y="7"/>
                      <a:pt x="124" y="3"/>
                    </a:cubicBezTo>
                    <a:cubicBezTo>
                      <a:pt x="124" y="2"/>
                      <a:pt x="124" y="0"/>
                      <a:pt x="120" y="0"/>
                    </a:cubicBezTo>
                    <a:cubicBezTo>
                      <a:pt x="115" y="0"/>
                      <a:pt x="102" y="0"/>
                      <a:pt x="96" y="0"/>
                    </a:cubicBezTo>
                    <a:cubicBezTo>
                      <a:pt x="93" y="0"/>
                      <a:pt x="89" y="0"/>
                      <a:pt x="85" y="0"/>
                    </a:cubicBezTo>
                    <a:cubicBezTo>
                      <a:pt x="81" y="0"/>
                      <a:pt x="75" y="0"/>
                      <a:pt x="74" y="0"/>
                    </a:cubicBezTo>
                    <a:cubicBezTo>
                      <a:pt x="73" y="0"/>
                      <a:pt x="70" y="0"/>
                      <a:pt x="70" y="4"/>
                    </a:cubicBezTo>
                    <a:cubicBezTo>
                      <a:pt x="70" y="7"/>
                      <a:pt x="73" y="7"/>
                      <a:pt x="75" y="7"/>
                    </a:cubicBezTo>
                    <a:cubicBezTo>
                      <a:pt x="78" y="7"/>
                      <a:pt x="81" y="8"/>
                      <a:pt x="83" y="8"/>
                    </a:cubicBezTo>
                    <a:lnTo>
                      <a:pt x="85" y="24"/>
                    </a:lnTo>
                    <a:cubicBezTo>
                      <a:pt x="85" y="25"/>
                      <a:pt x="85" y="25"/>
                      <a:pt x="84" y="27"/>
                    </a:cubicBezTo>
                    <a:lnTo>
                      <a:pt x="47" y="85"/>
                    </a:lnTo>
                    <a:lnTo>
                      <a:pt x="37" y="8"/>
                    </a:lnTo>
                    <a:cubicBezTo>
                      <a:pt x="41" y="8"/>
                      <a:pt x="46" y="7"/>
                      <a:pt x="48" y="7"/>
                    </a:cubicBezTo>
                    <a:cubicBezTo>
                      <a:pt x="52" y="7"/>
                      <a:pt x="52" y="7"/>
                      <a:pt x="53" y="6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2"/>
                      <a:pt x="54" y="0"/>
                      <a:pt x="51" y="0"/>
                    </a:cubicBezTo>
                    <a:cubicBezTo>
                      <a:pt x="45" y="0"/>
                      <a:pt x="32" y="0"/>
                      <a:pt x="26" y="0"/>
                    </a:cubicBezTo>
                    <a:cubicBezTo>
                      <a:pt x="23" y="0"/>
                      <a:pt x="19" y="0"/>
                      <a:pt x="16" y="0"/>
                    </a:cubicBezTo>
                    <a:cubicBezTo>
                      <a:pt x="11" y="0"/>
                      <a:pt x="5" y="0"/>
                      <a:pt x="5" y="0"/>
                    </a:cubicBezTo>
                    <a:cubicBezTo>
                      <a:pt x="3" y="0"/>
                      <a:pt x="0" y="0"/>
                      <a:pt x="0" y="4"/>
                    </a:cubicBezTo>
                    <a:cubicBezTo>
                      <a:pt x="0" y="7"/>
                      <a:pt x="3" y="7"/>
                      <a:pt x="6" y="7"/>
                    </a:cubicBezTo>
                    <a:cubicBezTo>
                      <a:pt x="8" y="7"/>
                      <a:pt x="12" y="8"/>
                      <a:pt x="14" y="8"/>
                    </a:cubicBezTo>
                    <a:lnTo>
                      <a:pt x="27" y="111"/>
                    </a:lnTo>
                    <a:cubicBezTo>
                      <a:pt x="28" y="115"/>
                      <a:pt x="28" y="116"/>
                      <a:pt x="32" y="116"/>
                    </a:cubicBezTo>
                    <a:cubicBezTo>
                      <a:pt x="35" y="116"/>
                      <a:pt x="37" y="115"/>
                      <a:pt x="39" y="112"/>
                    </a:cubicBezTo>
                    <a:lnTo>
                      <a:pt x="87" y="36"/>
                    </a:lnTo>
                    <a:lnTo>
                      <a:pt x="97" y="111"/>
                    </a:lnTo>
                    <a:cubicBezTo>
                      <a:pt x="97" y="115"/>
                      <a:pt x="98" y="116"/>
                      <a:pt x="102" y="116"/>
                    </a:cubicBezTo>
                    <a:cubicBezTo>
                      <a:pt x="105" y="116"/>
                      <a:pt x="107" y="115"/>
                      <a:pt x="109" y="112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8" name="Freeform 52">
                <a:extLst>
                  <a:ext uri="{FF2B5EF4-FFF2-40B4-BE49-F238E27FC236}">
                    <a16:creationId xmlns:a16="http://schemas.microsoft.com/office/drawing/2014/main" id="{B9E06E82-AC09-42C7-B1FA-7EAAD83E6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2458" y="2686883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6 w 38"/>
                  <a:gd name="T3" fmla="*/ 161 h 166"/>
                  <a:gd name="T4" fmla="*/ 10 w 38"/>
                  <a:gd name="T5" fmla="*/ 83 h 166"/>
                  <a:gd name="T6" fmla="*/ 36 w 38"/>
                  <a:gd name="T7" fmla="*/ 4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9" name="Freeform 53">
                <a:extLst>
                  <a:ext uri="{FF2B5EF4-FFF2-40B4-BE49-F238E27FC236}">
                    <a16:creationId xmlns:a16="http://schemas.microsoft.com/office/drawing/2014/main" id="{1298F645-F506-4E5D-86E8-D3CAFB77F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942" y="2694190"/>
                <a:ext cx="92553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1 h 33"/>
                  <a:gd name="T8" fmla="*/ 70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7 w 73"/>
                  <a:gd name="T19" fmla="*/ 3 h 33"/>
                  <a:gd name="T20" fmla="*/ 61 w 73"/>
                  <a:gd name="T21" fmla="*/ 13 h 33"/>
                  <a:gd name="T22" fmla="*/ 5 w 73"/>
                  <a:gd name="T23" fmla="*/ 13 h 33"/>
                  <a:gd name="T24" fmla="*/ 0 w 73"/>
                  <a:gd name="T25" fmla="*/ 16 h 33"/>
                  <a:gd name="T26" fmla="*/ 5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2" y="33"/>
                      <a:pt x="54" y="33"/>
                    </a:cubicBezTo>
                    <a:cubicBezTo>
                      <a:pt x="56" y="33"/>
                      <a:pt x="56" y="32"/>
                      <a:pt x="57" y="31"/>
                    </a:cubicBezTo>
                    <a:cubicBezTo>
                      <a:pt x="59" y="28"/>
                      <a:pt x="63" y="23"/>
                      <a:pt x="70" y="20"/>
                    </a:cubicBezTo>
                    <a:cubicBezTo>
                      <a:pt x="71" y="19"/>
                      <a:pt x="73" y="18"/>
                      <a:pt x="73" y="16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5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8" y="0"/>
                      <a:pt x="57" y="2"/>
                      <a:pt x="57" y="3"/>
                    </a:cubicBezTo>
                    <a:cubicBezTo>
                      <a:pt x="57" y="4"/>
                      <a:pt x="59" y="10"/>
                      <a:pt x="61" y="13"/>
                    </a:cubicBezTo>
                    <a:lnTo>
                      <a:pt x="5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5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0" name="Freeform 54">
                <a:extLst>
                  <a:ext uri="{FF2B5EF4-FFF2-40B4-BE49-F238E27FC236}">
                    <a16:creationId xmlns:a16="http://schemas.microsoft.com/office/drawing/2014/main" id="{E97BD8CA-4311-42CE-B83A-9453871F32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97665" y="2751834"/>
                <a:ext cx="108791" cy="133958"/>
              </a:xfrm>
              <a:custGeom>
                <a:avLst/>
                <a:gdLst>
                  <a:gd name="T0" fmla="*/ 13 w 86"/>
                  <a:gd name="T1" fmla="*/ 94 h 106"/>
                  <a:gd name="T2" fmla="*/ 4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2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3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3 h 106"/>
                  <a:gd name="T38" fmla="*/ 27 w 86"/>
                  <a:gd name="T39" fmla="*/ 4 h 106"/>
                  <a:gd name="T40" fmla="*/ 32 w 86"/>
                  <a:gd name="T41" fmla="*/ 11 h 106"/>
                  <a:gd name="T42" fmla="*/ 31 w 86"/>
                  <a:gd name="T43" fmla="*/ 20 h 106"/>
                  <a:gd name="T44" fmla="*/ 13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19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3" y="94"/>
                    </a:moveTo>
                    <a:cubicBezTo>
                      <a:pt x="11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2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19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1" name="Freeform 55">
                <a:extLst>
                  <a:ext uri="{FF2B5EF4-FFF2-40B4-BE49-F238E27FC236}">
                    <a16:creationId xmlns:a16="http://schemas.microsoft.com/office/drawing/2014/main" id="{AB3CF137-9AD4-4DCC-AE86-FE46F7281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376" y="2822464"/>
                <a:ext cx="23544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9 h 49"/>
                  <a:gd name="T6" fmla="*/ 9 w 19"/>
                  <a:gd name="T7" fmla="*/ 17 h 49"/>
                  <a:gd name="T8" fmla="*/ 14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4 w 19"/>
                  <a:gd name="T15" fmla="*/ 45 h 49"/>
                  <a:gd name="T16" fmla="*/ 3 w 19"/>
                  <a:gd name="T17" fmla="*/ 48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3" y="49"/>
                      <a:pt x="4" y="49"/>
                    </a:cubicBezTo>
                    <a:cubicBezTo>
                      <a:pt x="6" y="49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2" name="Freeform 56">
                <a:extLst>
                  <a:ext uri="{FF2B5EF4-FFF2-40B4-BE49-F238E27FC236}">
                    <a16:creationId xmlns:a16="http://schemas.microsoft.com/office/drawing/2014/main" id="{65776C81-FA0C-4836-A612-5A499957D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1225" y="2694190"/>
                <a:ext cx="93364" cy="42218"/>
              </a:xfrm>
              <a:custGeom>
                <a:avLst/>
                <a:gdLst>
                  <a:gd name="T0" fmla="*/ 59 w 74"/>
                  <a:gd name="T1" fmla="*/ 20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6 h 33"/>
                  <a:gd name="T12" fmla="*/ 71 w 74"/>
                  <a:gd name="T13" fmla="*/ 13 h 33"/>
                  <a:gd name="T14" fmla="*/ 65 w 74"/>
                  <a:gd name="T15" fmla="*/ 4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5"/>
                      <a:pt x="73" y="14"/>
                      <a:pt x="71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3" name="Freeform 57">
                <a:extLst>
                  <a:ext uri="{FF2B5EF4-FFF2-40B4-BE49-F238E27FC236}">
                    <a16:creationId xmlns:a16="http://schemas.microsoft.com/office/drawing/2014/main" id="{2170A64A-FBB9-4FCF-BFD1-BDDD4D624A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1998" y="2751834"/>
                <a:ext cx="86059" cy="133958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2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3 w 68"/>
                  <a:gd name="T29" fmla="*/ 101 h 106"/>
                  <a:gd name="T30" fmla="*/ 45 w 68"/>
                  <a:gd name="T31" fmla="*/ 98 h 106"/>
                  <a:gd name="T32" fmla="*/ 46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4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1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4" name="Freeform 58">
                <a:extLst>
                  <a:ext uri="{FF2B5EF4-FFF2-40B4-BE49-F238E27FC236}">
                    <a16:creationId xmlns:a16="http://schemas.microsoft.com/office/drawing/2014/main" id="{0764D567-1955-41FA-ABC3-630C63C66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3224" y="2822464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9 h 49"/>
                  <a:gd name="T6" fmla="*/ 9 w 19"/>
                  <a:gd name="T7" fmla="*/ 17 h 49"/>
                  <a:gd name="T8" fmla="*/ 14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4 w 19"/>
                  <a:gd name="T15" fmla="*/ 45 h 49"/>
                  <a:gd name="T16" fmla="*/ 2 w 19"/>
                  <a:gd name="T17" fmla="*/ 48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5" name="Freeform 59">
                <a:extLst>
                  <a:ext uri="{FF2B5EF4-FFF2-40B4-BE49-F238E27FC236}">
                    <a16:creationId xmlns:a16="http://schemas.microsoft.com/office/drawing/2014/main" id="{7CD4D336-D6F6-4589-BF0C-151F97BDA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598" y="2713675"/>
                <a:ext cx="64138" cy="133147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5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4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5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99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6" name="Freeform 60">
                <a:extLst>
                  <a:ext uri="{FF2B5EF4-FFF2-40B4-BE49-F238E27FC236}">
                    <a16:creationId xmlns:a16="http://schemas.microsoft.com/office/drawing/2014/main" id="{F42A18E1-8A70-4F3C-9530-08ECFAC6E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7222" y="2686883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7" name="Freeform 61">
                <a:extLst>
                  <a:ext uri="{FF2B5EF4-FFF2-40B4-BE49-F238E27FC236}">
                    <a16:creationId xmlns:a16="http://schemas.microsoft.com/office/drawing/2014/main" id="{8349058A-DF93-4143-8375-DABC25968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0369" y="2788367"/>
                <a:ext cx="129088" cy="7307"/>
              </a:xfrm>
              <a:custGeom>
                <a:avLst/>
                <a:gdLst>
                  <a:gd name="T0" fmla="*/ 96 w 102"/>
                  <a:gd name="T1" fmla="*/ 6 h 6"/>
                  <a:gd name="T2" fmla="*/ 102 w 102"/>
                  <a:gd name="T3" fmla="*/ 3 h 6"/>
                  <a:gd name="T4" fmla="*/ 96 w 102"/>
                  <a:gd name="T5" fmla="*/ 0 h 6"/>
                  <a:gd name="T6" fmla="*/ 6 w 102"/>
                  <a:gd name="T7" fmla="*/ 0 h 6"/>
                  <a:gd name="T8" fmla="*/ 0 w 102"/>
                  <a:gd name="T9" fmla="*/ 3 h 6"/>
                  <a:gd name="T10" fmla="*/ 6 w 102"/>
                  <a:gd name="T11" fmla="*/ 6 h 6"/>
                  <a:gd name="T12" fmla="*/ 96 w 10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6">
                    <a:moveTo>
                      <a:pt x="96" y="6"/>
                    </a:moveTo>
                    <a:cubicBezTo>
                      <a:pt x="99" y="6"/>
                      <a:pt x="102" y="6"/>
                      <a:pt x="102" y="3"/>
                    </a:cubicBezTo>
                    <a:cubicBezTo>
                      <a:pt x="102" y="0"/>
                      <a:pt x="99" y="0"/>
                      <a:pt x="96" y="0"/>
                    </a:cubicBezTo>
                    <a:lnTo>
                      <a:pt x="6" y="0"/>
                    </a:lnTo>
                    <a:cubicBezTo>
                      <a:pt x="3" y="0"/>
                      <a:pt x="0" y="0"/>
                      <a:pt x="0" y="3"/>
                    </a:cubicBezTo>
                    <a:cubicBezTo>
                      <a:pt x="0" y="6"/>
                      <a:pt x="3" y="6"/>
                      <a:pt x="6" y="6"/>
                    </a:cubicBezTo>
                    <a:lnTo>
                      <a:pt x="96" y="6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8" name="Freeform 62">
                <a:extLst>
                  <a:ext uri="{FF2B5EF4-FFF2-40B4-BE49-F238E27FC236}">
                    <a16:creationId xmlns:a16="http://schemas.microsoft.com/office/drawing/2014/main" id="{DC7C5ED9-622A-40DF-905C-0749B3DA7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207" y="2700685"/>
                <a:ext cx="240313" cy="146949"/>
              </a:xfrm>
              <a:custGeom>
                <a:avLst/>
                <a:gdLst>
                  <a:gd name="T0" fmla="*/ 170 w 189"/>
                  <a:gd name="T1" fmla="*/ 14 h 116"/>
                  <a:gd name="T2" fmla="*/ 184 w 189"/>
                  <a:gd name="T3" fmla="*/ 7 h 116"/>
                  <a:gd name="T4" fmla="*/ 189 w 189"/>
                  <a:gd name="T5" fmla="*/ 3 h 116"/>
                  <a:gd name="T6" fmla="*/ 186 w 189"/>
                  <a:gd name="T7" fmla="*/ 0 h 116"/>
                  <a:gd name="T8" fmla="*/ 172 w 189"/>
                  <a:gd name="T9" fmla="*/ 0 h 116"/>
                  <a:gd name="T10" fmla="*/ 153 w 189"/>
                  <a:gd name="T11" fmla="*/ 0 h 116"/>
                  <a:gd name="T12" fmla="*/ 148 w 189"/>
                  <a:gd name="T13" fmla="*/ 4 h 116"/>
                  <a:gd name="T14" fmla="*/ 153 w 189"/>
                  <a:gd name="T15" fmla="*/ 7 h 116"/>
                  <a:gd name="T16" fmla="*/ 164 w 189"/>
                  <a:gd name="T17" fmla="*/ 9 h 116"/>
                  <a:gd name="T18" fmla="*/ 116 w 189"/>
                  <a:gd name="T19" fmla="*/ 85 h 116"/>
                  <a:gd name="T20" fmla="*/ 106 w 189"/>
                  <a:gd name="T21" fmla="*/ 8 h 116"/>
                  <a:gd name="T22" fmla="*/ 117 w 189"/>
                  <a:gd name="T23" fmla="*/ 7 h 116"/>
                  <a:gd name="T24" fmla="*/ 123 w 189"/>
                  <a:gd name="T25" fmla="*/ 3 h 116"/>
                  <a:gd name="T26" fmla="*/ 120 w 189"/>
                  <a:gd name="T27" fmla="*/ 0 h 116"/>
                  <a:gd name="T28" fmla="*/ 95 w 189"/>
                  <a:gd name="T29" fmla="*/ 0 h 116"/>
                  <a:gd name="T30" fmla="*/ 85 w 189"/>
                  <a:gd name="T31" fmla="*/ 0 h 116"/>
                  <a:gd name="T32" fmla="*/ 74 w 189"/>
                  <a:gd name="T33" fmla="*/ 0 h 116"/>
                  <a:gd name="T34" fmla="*/ 69 w 189"/>
                  <a:gd name="T35" fmla="*/ 4 h 116"/>
                  <a:gd name="T36" fmla="*/ 75 w 189"/>
                  <a:gd name="T37" fmla="*/ 7 h 116"/>
                  <a:gd name="T38" fmla="*/ 83 w 189"/>
                  <a:gd name="T39" fmla="*/ 8 h 116"/>
                  <a:gd name="T40" fmla="*/ 85 w 189"/>
                  <a:gd name="T41" fmla="*/ 24 h 116"/>
                  <a:gd name="T42" fmla="*/ 83 w 189"/>
                  <a:gd name="T43" fmla="*/ 27 h 116"/>
                  <a:gd name="T44" fmla="*/ 47 w 189"/>
                  <a:gd name="T45" fmla="*/ 85 h 116"/>
                  <a:gd name="T46" fmla="*/ 37 w 189"/>
                  <a:gd name="T47" fmla="*/ 8 h 116"/>
                  <a:gd name="T48" fmla="*/ 48 w 189"/>
                  <a:gd name="T49" fmla="*/ 7 h 116"/>
                  <a:gd name="T50" fmla="*/ 52 w 189"/>
                  <a:gd name="T51" fmla="*/ 6 h 116"/>
                  <a:gd name="T52" fmla="*/ 54 w 189"/>
                  <a:gd name="T53" fmla="*/ 3 h 116"/>
                  <a:gd name="T54" fmla="*/ 50 w 189"/>
                  <a:gd name="T55" fmla="*/ 0 h 116"/>
                  <a:gd name="T56" fmla="*/ 26 w 189"/>
                  <a:gd name="T57" fmla="*/ 0 h 116"/>
                  <a:gd name="T58" fmla="*/ 15 w 189"/>
                  <a:gd name="T59" fmla="*/ 0 h 116"/>
                  <a:gd name="T60" fmla="*/ 4 w 189"/>
                  <a:gd name="T61" fmla="*/ 0 h 116"/>
                  <a:gd name="T62" fmla="*/ 0 w 189"/>
                  <a:gd name="T63" fmla="*/ 4 h 116"/>
                  <a:gd name="T64" fmla="*/ 5 w 189"/>
                  <a:gd name="T65" fmla="*/ 7 h 116"/>
                  <a:gd name="T66" fmla="*/ 13 w 189"/>
                  <a:gd name="T67" fmla="*/ 8 h 116"/>
                  <a:gd name="T68" fmla="*/ 26 w 189"/>
                  <a:gd name="T69" fmla="*/ 111 h 116"/>
                  <a:gd name="T70" fmla="*/ 31 w 189"/>
                  <a:gd name="T71" fmla="*/ 116 h 116"/>
                  <a:gd name="T72" fmla="*/ 38 w 189"/>
                  <a:gd name="T73" fmla="*/ 112 h 116"/>
                  <a:gd name="T74" fmla="*/ 86 w 189"/>
                  <a:gd name="T75" fmla="*/ 36 h 116"/>
                  <a:gd name="T76" fmla="*/ 96 w 189"/>
                  <a:gd name="T77" fmla="*/ 111 h 116"/>
                  <a:gd name="T78" fmla="*/ 101 w 189"/>
                  <a:gd name="T79" fmla="*/ 116 h 116"/>
                  <a:gd name="T80" fmla="*/ 108 w 189"/>
                  <a:gd name="T81" fmla="*/ 112 h 116"/>
                  <a:gd name="T82" fmla="*/ 170 w 189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9" h="116">
                    <a:moveTo>
                      <a:pt x="170" y="14"/>
                    </a:moveTo>
                    <a:cubicBezTo>
                      <a:pt x="172" y="11"/>
                      <a:pt x="174" y="8"/>
                      <a:pt x="184" y="7"/>
                    </a:cubicBezTo>
                    <a:cubicBezTo>
                      <a:pt x="186" y="7"/>
                      <a:pt x="189" y="7"/>
                      <a:pt x="189" y="3"/>
                    </a:cubicBezTo>
                    <a:cubicBezTo>
                      <a:pt x="189" y="1"/>
                      <a:pt x="188" y="0"/>
                      <a:pt x="186" y="0"/>
                    </a:cubicBezTo>
                    <a:cubicBezTo>
                      <a:pt x="182" y="0"/>
                      <a:pt x="177" y="0"/>
                      <a:pt x="172" y="0"/>
                    </a:cubicBezTo>
                    <a:cubicBezTo>
                      <a:pt x="166" y="0"/>
                      <a:pt x="159" y="0"/>
                      <a:pt x="153" y="0"/>
                    </a:cubicBezTo>
                    <a:cubicBezTo>
                      <a:pt x="152" y="0"/>
                      <a:pt x="148" y="0"/>
                      <a:pt x="148" y="4"/>
                    </a:cubicBezTo>
                    <a:cubicBezTo>
                      <a:pt x="148" y="7"/>
                      <a:pt x="151" y="7"/>
                      <a:pt x="153" y="7"/>
                    </a:cubicBezTo>
                    <a:cubicBezTo>
                      <a:pt x="153" y="7"/>
                      <a:pt x="160" y="7"/>
                      <a:pt x="164" y="9"/>
                    </a:cubicBezTo>
                    <a:lnTo>
                      <a:pt x="116" y="85"/>
                    </a:lnTo>
                    <a:lnTo>
                      <a:pt x="106" y="8"/>
                    </a:lnTo>
                    <a:cubicBezTo>
                      <a:pt x="109" y="8"/>
                      <a:pt x="115" y="7"/>
                      <a:pt x="117" y="7"/>
                    </a:cubicBezTo>
                    <a:cubicBezTo>
                      <a:pt x="121" y="7"/>
                      <a:pt x="123" y="7"/>
                      <a:pt x="123" y="3"/>
                    </a:cubicBezTo>
                    <a:cubicBezTo>
                      <a:pt x="123" y="2"/>
                      <a:pt x="123" y="0"/>
                      <a:pt x="120" y="0"/>
                    </a:cubicBezTo>
                    <a:cubicBezTo>
                      <a:pt x="114" y="0"/>
                      <a:pt x="101" y="0"/>
                      <a:pt x="95" y="0"/>
                    </a:cubicBezTo>
                    <a:cubicBezTo>
                      <a:pt x="92" y="0"/>
                      <a:pt x="88" y="0"/>
                      <a:pt x="85" y="0"/>
                    </a:cubicBezTo>
                    <a:cubicBezTo>
                      <a:pt x="80" y="0"/>
                      <a:pt x="74" y="0"/>
                      <a:pt x="74" y="0"/>
                    </a:cubicBezTo>
                    <a:cubicBezTo>
                      <a:pt x="72" y="0"/>
                      <a:pt x="69" y="0"/>
                      <a:pt x="69" y="4"/>
                    </a:cubicBezTo>
                    <a:cubicBezTo>
                      <a:pt x="69" y="7"/>
                      <a:pt x="72" y="7"/>
                      <a:pt x="75" y="7"/>
                    </a:cubicBezTo>
                    <a:cubicBezTo>
                      <a:pt x="77" y="7"/>
                      <a:pt x="80" y="8"/>
                      <a:pt x="83" y="8"/>
                    </a:cubicBezTo>
                    <a:lnTo>
                      <a:pt x="85" y="24"/>
                    </a:lnTo>
                    <a:cubicBezTo>
                      <a:pt x="85" y="25"/>
                      <a:pt x="85" y="25"/>
                      <a:pt x="83" y="27"/>
                    </a:cubicBezTo>
                    <a:lnTo>
                      <a:pt x="47" y="85"/>
                    </a:lnTo>
                    <a:lnTo>
                      <a:pt x="37" y="8"/>
                    </a:lnTo>
                    <a:cubicBezTo>
                      <a:pt x="40" y="8"/>
                      <a:pt x="45" y="7"/>
                      <a:pt x="48" y="7"/>
                    </a:cubicBezTo>
                    <a:cubicBezTo>
                      <a:pt x="51" y="7"/>
                      <a:pt x="52" y="7"/>
                      <a:pt x="52" y="6"/>
                    </a:cubicBezTo>
                    <a:cubicBezTo>
                      <a:pt x="53" y="6"/>
                      <a:pt x="54" y="3"/>
                      <a:pt x="54" y="3"/>
                    </a:cubicBezTo>
                    <a:cubicBezTo>
                      <a:pt x="54" y="2"/>
                      <a:pt x="54" y="0"/>
                      <a:pt x="50" y="0"/>
                    </a:cubicBezTo>
                    <a:cubicBezTo>
                      <a:pt x="45" y="0"/>
                      <a:pt x="31" y="0"/>
                      <a:pt x="26" y="0"/>
                    </a:cubicBezTo>
                    <a:cubicBezTo>
                      <a:pt x="22" y="0"/>
                      <a:pt x="18" y="0"/>
                      <a:pt x="15" y="0"/>
                    </a:cubicBezTo>
                    <a:cubicBezTo>
                      <a:pt x="10" y="0"/>
                      <a:pt x="4" y="0"/>
                      <a:pt x="4" y="0"/>
                    </a:cubicBezTo>
                    <a:cubicBezTo>
                      <a:pt x="3" y="0"/>
                      <a:pt x="0" y="0"/>
                      <a:pt x="0" y="4"/>
                    </a:cubicBezTo>
                    <a:cubicBezTo>
                      <a:pt x="0" y="7"/>
                      <a:pt x="2" y="7"/>
                      <a:pt x="5" y="7"/>
                    </a:cubicBezTo>
                    <a:cubicBezTo>
                      <a:pt x="8" y="7"/>
                      <a:pt x="11" y="8"/>
                      <a:pt x="13" y="8"/>
                    </a:cubicBezTo>
                    <a:lnTo>
                      <a:pt x="26" y="111"/>
                    </a:lnTo>
                    <a:cubicBezTo>
                      <a:pt x="27" y="115"/>
                      <a:pt x="27" y="116"/>
                      <a:pt x="31" y="116"/>
                    </a:cubicBezTo>
                    <a:cubicBezTo>
                      <a:pt x="35" y="116"/>
                      <a:pt x="36" y="115"/>
                      <a:pt x="38" y="112"/>
                    </a:cubicBezTo>
                    <a:lnTo>
                      <a:pt x="86" y="36"/>
                    </a:lnTo>
                    <a:lnTo>
                      <a:pt x="96" y="111"/>
                    </a:lnTo>
                    <a:cubicBezTo>
                      <a:pt x="97" y="115"/>
                      <a:pt x="97" y="116"/>
                      <a:pt x="101" y="116"/>
                    </a:cubicBezTo>
                    <a:cubicBezTo>
                      <a:pt x="105" y="116"/>
                      <a:pt x="106" y="115"/>
                      <a:pt x="108" y="112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9" name="Freeform 63">
                <a:extLst>
                  <a:ext uri="{FF2B5EF4-FFF2-40B4-BE49-F238E27FC236}">
                    <a16:creationId xmlns:a16="http://schemas.microsoft.com/office/drawing/2014/main" id="{CE27A0CF-3720-48A1-BCC6-D3BF26810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559" y="2686883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0" name="Freeform 64">
                <a:extLst>
                  <a:ext uri="{FF2B5EF4-FFF2-40B4-BE49-F238E27FC236}">
                    <a16:creationId xmlns:a16="http://schemas.microsoft.com/office/drawing/2014/main" id="{221E8B19-001D-4427-91CA-8A9C1E961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0043" y="2694190"/>
                <a:ext cx="93364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1 h 33"/>
                  <a:gd name="T8" fmla="*/ 71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8 w 73"/>
                  <a:gd name="T19" fmla="*/ 3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6 h 33"/>
                  <a:gd name="T26" fmla="*/ 6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2"/>
                      <a:pt x="57" y="31"/>
                    </a:cubicBezTo>
                    <a:cubicBezTo>
                      <a:pt x="59" y="28"/>
                      <a:pt x="63" y="23"/>
                      <a:pt x="71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6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1" name="Freeform 65">
                <a:extLst>
                  <a:ext uri="{FF2B5EF4-FFF2-40B4-BE49-F238E27FC236}">
                    <a16:creationId xmlns:a16="http://schemas.microsoft.com/office/drawing/2014/main" id="{558421F9-97AE-4971-9CD9-62098483F5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53767" y="2751834"/>
                <a:ext cx="110414" cy="133958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2 h 106"/>
                  <a:gd name="T14" fmla="*/ 32 w 87"/>
                  <a:gd name="T15" fmla="*/ 101 h 106"/>
                  <a:gd name="T16" fmla="*/ 23 w 87"/>
                  <a:gd name="T17" fmla="*/ 98 h 106"/>
                  <a:gd name="T18" fmla="*/ 31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0 w 87"/>
                  <a:gd name="T33" fmla="*/ 26 h 106"/>
                  <a:gd name="T34" fmla="*/ 12 w 87"/>
                  <a:gd name="T35" fmla="*/ 27 h 106"/>
                  <a:gd name="T36" fmla="*/ 15 w 87"/>
                  <a:gd name="T37" fmla="*/ 23 h 106"/>
                  <a:gd name="T38" fmla="*/ 27 w 87"/>
                  <a:gd name="T39" fmla="*/ 4 h 106"/>
                  <a:gd name="T40" fmla="*/ 33 w 87"/>
                  <a:gd name="T41" fmla="*/ 11 h 106"/>
                  <a:gd name="T42" fmla="*/ 31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19 h 106"/>
                  <a:gd name="T54" fmla="*/ 66 w 87"/>
                  <a:gd name="T55" fmla="*/ 55 h 106"/>
                  <a:gd name="T56" fmla="*/ 47 w 87"/>
                  <a:gd name="T57" fmla="*/ 72 h 106"/>
                  <a:gd name="T58" fmla="*/ 33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1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1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3" y="106"/>
                      <a:pt x="36" y="106"/>
                      <a:pt x="36" y="102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2" name="Freeform 66">
                <a:extLst>
                  <a:ext uri="{FF2B5EF4-FFF2-40B4-BE49-F238E27FC236}">
                    <a16:creationId xmlns:a16="http://schemas.microsoft.com/office/drawing/2014/main" id="{6869577C-5C17-4B3B-80E1-95E78DAF8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478" y="2822464"/>
                <a:ext cx="25168" cy="61703"/>
              </a:xfrm>
              <a:custGeom>
                <a:avLst/>
                <a:gdLst>
                  <a:gd name="T0" fmla="*/ 20 w 20"/>
                  <a:gd name="T1" fmla="*/ 17 h 49"/>
                  <a:gd name="T2" fmla="*/ 9 w 20"/>
                  <a:gd name="T3" fmla="*/ 0 h 49"/>
                  <a:gd name="T4" fmla="*/ 0 w 20"/>
                  <a:gd name="T5" fmla="*/ 9 h 49"/>
                  <a:gd name="T6" fmla="*/ 9 w 20"/>
                  <a:gd name="T7" fmla="*/ 17 h 49"/>
                  <a:gd name="T8" fmla="*/ 15 w 20"/>
                  <a:gd name="T9" fmla="*/ 15 h 49"/>
                  <a:gd name="T10" fmla="*/ 16 w 20"/>
                  <a:gd name="T11" fmla="*/ 15 h 49"/>
                  <a:gd name="T12" fmla="*/ 16 w 20"/>
                  <a:gd name="T13" fmla="*/ 17 h 49"/>
                  <a:gd name="T14" fmla="*/ 5 w 20"/>
                  <a:gd name="T15" fmla="*/ 45 h 49"/>
                  <a:gd name="T16" fmla="*/ 3 w 20"/>
                  <a:gd name="T17" fmla="*/ 48 h 49"/>
                  <a:gd name="T18" fmla="*/ 4 w 20"/>
                  <a:gd name="T19" fmla="*/ 49 h 49"/>
                  <a:gd name="T20" fmla="*/ 20 w 20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9">
                    <a:moveTo>
                      <a:pt x="20" y="17"/>
                    </a:moveTo>
                    <a:cubicBezTo>
                      <a:pt x="20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49"/>
                      <a:pt x="4" y="49"/>
                    </a:cubicBezTo>
                    <a:cubicBezTo>
                      <a:pt x="6" y="49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3" name="Freeform 67">
                <a:extLst>
                  <a:ext uri="{FF2B5EF4-FFF2-40B4-BE49-F238E27FC236}">
                    <a16:creationId xmlns:a16="http://schemas.microsoft.com/office/drawing/2014/main" id="{3AB7E06C-7724-4BE2-A665-4AF9E402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7327" y="2694190"/>
                <a:ext cx="93364" cy="42218"/>
              </a:xfrm>
              <a:custGeom>
                <a:avLst/>
                <a:gdLst>
                  <a:gd name="T0" fmla="*/ 59 w 74"/>
                  <a:gd name="T1" fmla="*/ 20 h 33"/>
                  <a:gd name="T2" fmla="*/ 52 w 74"/>
                  <a:gd name="T3" fmla="*/ 29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4 h 33"/>
                  <a:gd name="T16" fmla="*/ 62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2" y="26"/>
                      <a:pt x="52" y="29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60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4" name="Freeform 68">
                <a:extLst>
                  <a:ext uri="{FF2B5EF4-FFF2-40B4-BE49-F238E27FC236}">
                    <a16:creationId xmlns:a16="http://schemas.microsoft.com/office/drawing/2014/main" id="{4FE2AFB7-66B4-4F39-85CA-2C93463C6A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8101" y="2751834"/>
                <a:ext cx="87681" cy="133958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2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2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4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5" name="Freeform 69">
                <a:extLst>
                  <a:ext uri="{FF2B5EF4-FFF2-40B4-BE49-F238E27FC236}">
                    <a16:creationId xmlns:a16="http://schemas.microsoft.com/office/drawing/2014/main" id="{9A3D6312-2700-46D0-8AB5-47FFD64E0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325" y="2822464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9 h 49"/>
                  <a:gd name="T6" fmla="*/ 9 w 19"/>
                  <a:gd name="T7" fmla="*/ 17 h 49"/>
                  <a:gd name="T8" fmla="*/ 15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5 w 19"/>
                  <a:gd name="T15" fmla="*/ 45 h 49"/>
                  <a:gd name="T16" fmla="*/ 3 w 19"/>
                  <a:gd name="T17" fmla="*/ 48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49"/>
                      <a:pt x="4" y="49"/>
                    </a:cubicBezTo>
                    <a:cubicBezTo>
                      <a:pt x="6" y="49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6" name="Freeform 70">
                <a:extLst>
                  <a:ext uri="{FF2B5EF4-FFF2-40B4-BE49-F238E27FC236}">
                    <a16:creationId xmlns:a16="http://schemas.microsoft.com/office/drawing/2014/main" id="{5C01B431-3166-4233-A8B9-120EB045A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9700" y="2713675"/>
                <a:ext cx="64950" cy="133147"/>
              </a:xfrm>
              <a:custGeom>
                <a:avLst/>
                <a:gdLst>
                  <a:gd name="T0" fmla="*/ 31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7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5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20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9 w 51"/>
                  <a:gd name="T31" fmla="*/ 80 h 105"/>
                  <a:gd name="T32" fmla="*/ 47 w 51"/>
                  <a:gd name="T33" fmla="*/ 78 h 105"/>
                  <a:gd name="T34" fmla="*/ 44 w 51"/>
                  <a:gd name="T35" fmla="*/ 80 h 105"/>
                  <a:gd name="T36" fmla="*/ 23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1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1" y="37"/>
                    </a:moveTo>
                    <a:lnTo>
                      <a:pt x="46" y="37"/>
                    </a:lnTo>
                    <a:cubicBezTo>
                      <a:pt x="50" y="37"/>
                      <a:pt x="51" y="37"/>
                      <a:pt x="51" y="34"/>
                    </a:cubicBezTo>
                    <a:cubicBezTo>
                      <a:pt x="51" y="32"/>
                      <a:pt x="50" y="32"/>
                      <a:pt x="47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4" y="0"/>
                      <a:pt x="29" y="0"/>
                      <a:pt x="27" y="5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2" y="37"/>
                      <a:pt x="5" y="37"/>
                    </a:cubicBezTo>
                    <a:lnTo>
                      <a:pt x="20" y="37"/>
                    </a:lnTo>
                    <a:cubicBezTo>
                      <a:pt x="8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9" y="81"/>
                      <a:pt x="49" y="80"/>
                    </a:cubicBezTo>
                    <a:cubicBezTo>
                      <a:pt x="49" y="78"/>
                      <a:pt x="47" y="78"/>
                      <a:pt x="47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3" y="102"/>
                    </a:cubicBezTo>
                    <a:cubicBezTo>
                      <a:pt x="19" y="102"/>
                      <a:pt x="17" y="99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1" y="37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7" name="Freeform 71">
                <a:extLst>
                  <a:ext uri="{FF2B5EF4-FFF2-40B4-BE49-F238E27FC236}">
                    <a16:creationId xmlns:a16="http://schemas.microsoft.com/office/drawing/2014/main" id="{448CE311-1268-426C-9DA5-65C8E66F2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3323" y="2686883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8 w 38"/>
                  <a:gd name="T3" fmla="*/ 31 h 166"/>
                  <a:gd name="T4" fmla="*/ 2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8" y="31"/>
                    </a:cubicBezTo>
                    <a:cubicBezTo>
                      <a:pt x="18" y="1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7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8" name="Freeform 72">
                <a:extLst>
                  <a:ext uri="{FF2B5EF4-FFF2-40B4-BE49-F238E27FC236}">
                    <a16:creationId xmlns:a16="http://schemas.microsoft.com/office/drawing/2014/main" id="{74759474-3A31-49FA-9B47-A4B9EDCD8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6945" y="2700685"/>
                <a:ext cx="171304" cy="146949"/>
              </a:xfrm>
              <a:custGeom>
                <a:avLst/>
                <a:gdLst>
                  <a:gd name="T0" fmla="*/ 114 w 135"/>
                  <a:gd name="T1" fmla="*/ 12 h 116"/>
                  <a:gd name="T2" fmla="*/ 119 w 135"/>
                  <a:gd name="T3" fmla="*/ 8 h 116"/>
                  <a:gd name="T4" fmla="*/ 129 w 135"/>
                  <a:gd name="T5" fmla="*/ 7 h 116"/>
                  <a:gd name="T6" fmla="*/ 135 w 135"/>
                  <a:gd name="T7" fmla="*/ 3 h 116"/>
                  <a:gd name="T8" fmla="*/ 131 w 135"/>
                  <a:gd name="T9" fmla="*/ 0 h 116"/>
                  <a:gd name="T10" fmla="*/ 113 w 135"/>
                  <a:gd name="T11" fmla="*/ 0 h 116"/>
                  <a:gd name="T12" fmla="*/ 94 w 135"/>
                  <a:gd name="T13" fmla="*/ 0 h 116"/>
                  <a:gd name="T14" fmla="*/ 90 w 135"/>
                  <a:gd name="T15" fmla="*/ 4 h 116"/>
                  <a:gd name="T16" fmla="*/ 95 w 135"/>
                  <a:gd name="T17" fmla="*/ 7 h 116"/>
                  <a:gd name="T18" fmla="*/ 106 w 135"/>
                  <a:gd name="T19" fmla="*/ 9 h 116"/>
                  <a:gd name="T20" fmla="*/ 90 w 135"/>
                  <a:gd name="T21" fmla="*/ 74 h 116"/>
                  <a:gd name="T22" fmla="*/ 44 w 135"/>
                  <a:gd name="T23" fmla="*/ 108 h 116"/>
                  <a:gd name="T24" fmla="*/ 21 w 135"/>
                  <a:gd name="T25" fmla="*/ 90 h 116"/>
                  <a:gd name="T26" fmla="*/ 23 w 135"/>
                  <a:gd name="T27" fmla="*/ 78 h 116"/>
                  <a:gd name="T28" fmla="*/ 41 w 135"/>
                  <a:gd name="T29" fmla="*/ 8 h 116"/>
                  <a:gd name="T30" fmla="*/ 52 w 135"/>
                  <a:gd name="T31" fmla="*/ 7 h 116"/>
                  <a:gd name="T32" fmla="*/ 60 w 135"/>
                  <a:gd name="T33" fmla="*/ 3 h 116"/>
                  <a:gd name="T34" fmla="*/ 56 w 135"/>
                  <a:gd name="T35" fmla="*/ 0 h 116"/>
                  <a:gd name="T36" fmla="*/ 44 w 135"/>
                  <a:gd name="T37" fmla="*/ 0 h 116"/>
                  <a:gd name="T38" fmla="*/ 31 w 135"/>
                  <a:gd name="T39" fmla="*/ 0 h 116"/>
                  <a:gd name="T40" fmla="*/ 18 w 135"/>
                  <a:gd name="T41" fmla="*/ 0 h 116"/>
                  <a:gd name="T42" fmla="*/ 5 w 135"/>
                  <a:gd name="T43" fmla="*/ 0 h 116"/>
                  <a:gd name="T44" fmla="*/ 0 w 135"/>
                  <a:gd name="T45" fmla="*/ 4 h 116"/>
                  <a:gd name="T46" fmla="*/ 8 w 135"/>
                  <a:gd name="T47" fmla="*/ 7 h 116"/>
                  <a:gd name="T48" fmla="*/ 17 w 135"/>
                  <a:gd name="T49" fmla="*/ 8 h 116"/>
                  <a:gd name="T50" fmla="*/ 15 w 135"/>
                  <a:gd name="T51" fmla="*/ 18 h 116"/>
                  <a:gd name="T52" fmla="*/ 11 w 135"/>
                  <a:gd name="T53" fmla="*/ 32 h 116"/>
                  <a:gd name="T54" fmla="*/ 1 w 135"/>
                  <a:gd name="T55" fmla="*/ 73 h 116"/>
                  <a:gd name="T56" fmla="*/ 0 w 135"/>
                  <a:gd name="T57" fmla="*/ 84 h 116"/>
                  <a:gd name="T58" fmla="*/ 43 w 135"/>
                  <a:gd name="T59" fmla="*/ 116 h 116"/>
                  <a:gd name="T60" fmla="*/ 99 w 135"/>
                  <a:gd name="T61" fmla="*/ 76 h 116"/>
                  <a:gd name="T62" fmla="*/ 114 w 135"/>
                  <a:gd name="T63" fmla="*/ 1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116">
                    <a:moveTo>
                      <a:pt x="114" y="12"/>
                    </a:moveTo>
                    <a:cubicBezTo>
                      <a:pt x="115" y="9"/>
                      <a:pt x="115" y="9"/>
                      <a:pt x="119" y="8"/>
                    </a:cubicBezTo>
                    <a:cubicBezTo>
                      <a:pt x="122" y="8"/>
                      <a:pt x="126" y="7"/>
                      <a:pt x="129" y="7"/>
                    </a:cubicBezTo>
                    <a:cubicBezTo>
                      <a:pt x="132" y="7"/>
                      <a:pt x="135" y="7"/>
                      <a:pt x="135" y="3"/>
                    </a:cubicBezTo>
                    <a:cubicBezTo>
                      <a:pt x="135" y="1"/>
                      <a:pt x="133" y="0"/>
                      <a:pt x="131" y="0"/>
                    </a:cubicBezTo>
                    <a:cubicBezTo>
                      <a:pt x="125" y="0"/>
                      <a:pt x="119" y="0"/>
                      <a:pt x="113" y="0"/>
                    </a:cubicBezTo>
                    <a:cubicBezTo>
                      <a:pt x="109" y="0"/>
                      <a:pt x="98" y="0"/>
                      <a:pt x="94" y="0"/>
                    </a:cubicBezTo>
                    <a:cubicBezTo>
                      <a:pt x="93" y="0"/>
                      <a:pt x="90" y="0"/>
                      <a:pt x="90" y="4"/>
                    </a:cubicBezTo>
                    <a:cubicBezTo>
                      <a:pt x="90" y="7"/>
                      <a:pt x="92" y="7"/>
                      <a:pt x="95" y="7"/>
                    </a:cubicBezTo>
                    <a:cubicBezTo>
                      <a:pt x="96" y="7"/>
                      <a:pt x="102" y="7"/>
                      <a:pt x="106" y="9"/>
                    </a:cubicBezTo>
                    <a:lnTo>
                      <a:pt x="90" y="74"/>
                    </a:lnTo>
                    <a:cubicBezTo>
                      <a:pt x="84" y="99"/>
                      <a:pt x="64" y="108"/>
                      <a:pt x="44" y="108"/>
                    </a:cubicBezTo>
                    <a:cubicBezTo>
                      <a:pt x="29" y="108"/>
                      <a:pt x="21" y="102"/>
                      <a:pt x="21" y="90"/>
                    </a:cubicBezTo>
                    <a:cubicBezTo>
                      <a:pt x="21" y="86"/>
                      <a:pt x="22" y="82"/>
                      <a:pt x="23" y="78"/>
                    </a:cubicBezTo>
                    <a:lnTo>
                      <a:pt x="41" y="8"/>
                    </a:lnTo>
                    <a:cubicBezTo>
                      <a:pt x="44" y="7"/>
                      <a:pt x="50" y="7"/>
                      <a:pt x="52" y="7"/>
                    </a:cubicBezTo>
                    <a:cubicBezTo>
                      <a:pt x="58" y="7"/>
                      <a:pt x="60" y="7"/>
                      <a:pt x="60" y="3"/>
                    </a:cubicBezTo>
                    <a:cubicBezTo>
                      <a:pt x="60" y="0"/>
                      <a:pt x="58" y="0"/>
                      <a:pt x="56" y="0"/>
                    </a:cubicBezTo>
                    <a:cubicBezTo>
                      <a:pt x="52" y="0"/>
                      <a:pt x="48" y="0"/>
                      <a:pt x="44" y="0"/>
                    </a:cubicBezTo>
                    <a:cubicBezTo>
                      <a:pt x="39" y="0"/>
                      <a:pt x="35" y="0"/>
                      <a:pt x="31" y="0"/>
                    </a:cubicBezTo>
                    <a:cubicBezTo>
                      <a:pt x="27" y="0"/>
                      <a:pt x="22" y="0"/>
                      <a:pt x="18" y="0"/>
                    </a:cubicBezTo>
                    <a:cubicBezTo>
                      <a:pt x="14" y="0"/>
                      <a:pt x="10" y="0"/>
                      <a:pt x="5" y="0"/>
                    </a:cubicBezTo>
                    <a:cubicBezTo>
                      <a:pt x="4" y="0"/>
                      <a:pt x="0" y="0"/>
                      <a:pt x="0" y="4"/>
                    </a:cubicBezTo>
                    <a:cubicBezTo>
                      <a:pt x="0" y="7"/>
                      <a:pt x="3" y="7"/>
                      <a:pt x="8" y="7"/>
                    </a:cubicBezTo>
                    <a:cubicBezTo>
                      <a:pt x="12" y="7"/>
                      <a:pt x="17" y="7"/>
                      <a:pt x="17" y="8"/>
                    </a:cubicBezTo>
                    <a:cubicBezTo>
                      <a:pt x="17" y="9"/>
                      <a:pt x="16" y="15"/>
                      <a:pt x="15" y="18"/>
                    </a:cubicBezTo>
                    <a:lnTo>
                      <a:pt x="11" y="32"/>
                    </a:lnTo>
                    <a:lnTo>
                      <a:pt x="1" y="73"/>
                    </a:lnTo>
                    <a:cubicBezTo>
                      <a:pt x="0" y="79"/>
                      <a:pt x="0" y="81"/>
                      <a:pt x="0" y="84"/>
                    </a:cubicBezTo>
                    <a:cubicBezTo>
                      <a:pt x="0" y="106"/>
                      <a:pt x="18" y="116"/>
                      <a:pt x="43" y="116"/>
                    </a:cubicBezTo>
                    <a:cubicBezTo>
                      <a:pt x="73" y="116"/>
                      <a:pt x="93" y="99"/>
                      <a:pt x="99" y="76"/>
                    </a:cubicBezTo>
                    <a:lnTo>
                      <a:pt x="114" y="1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9" name="Freeform 73">
                <a:extLst>
                  <a:ext uri="{FF2B5EF4-FFF2-40B4-BE49-F238E27FC236}">
                    <a16:creationId xmlns:a16="http://schemas.microsoft.com/office/drawing/2014/main" id="{487B2032-3117-4D01-BF35-142AF16B2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6665" y="2686883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6" y="0"/>
                      <a:pt x="21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6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0" name="Freeform 74">
                <a:extLst>
                  <a:ext uri="{FF2B5EF4-FFF2-40B4-BE49-F238E27FC236}">
                    <a16:creationId xmlns:a16="http://schemas.microsoft.com/office/drawing/2014/main" id="{C6A0DCFA-CB58-4BC7-8532-D69EE92A6A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901" y="2694190"/>
                <a:ext cx="94177" cy="42218"/>
              </a:xfrm>
              <a:custGeom>
                <a:avLst/>
                <a:gdLst>
                  <a:gd name="T0" fmla="*/ 59 w 74"/>
                  <a:gd name="T1" fmla="*/ 20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4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1" name="Freeform 75">
                <a:extLst>
                  <a:ext uri="{FF2B5EF4-FFF2-40B4-BE49-F238E27FC236}">
                    <a16:creationId xmlns:a16="http://schemas.microsoft.com/office/drawing/2014/main" id="{CA9AB938-89AB-4AF6-9990-D2CB2B803E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6486" y="2751834"/>
                <a:ext cx="86870" cy="133958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2 w 69"/>
                  <a:gd name="T17" fmla="*/ 101 h 106"/>
                  <a:gd name="T18" fmla="*/ 18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6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2" name="Freeform 76">
                <a:extLst>
                  <a:ext uri="{FF2B5EF4-FFF2-40B4-BE49-F238E27FC236}">
                    <a16:creationId xmlns:a16="http://schemas.microsoft.com/office/drawing/2014/main" id="{8EE58D9B-A1EB-495E-821E-2559278DE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1216" y="2686883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3 w 39"/>
                  <a:gd name="T9" fmla="*/ 5 h 166"/>
                  <a:gd name="T10" fmla="*/ 29 w 39"/>
                  <a:gd name="T11" fmla="*/ 83 h 166"/>
                  <a:gd name="T12" fmla="*/ 2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3" name="Freeform 77">
                <a:extLst>
                  <a:ext uri="{FF2B5EF4-FFF2-40B4-BE49-F238E27FC236}">
                    <a16:creationId xmlns:a16="http://schemas.microsoft.com/office/drawing/2014/main" id="{1A65DADB-CE96-49CB-B078-C26F489B6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4028" y="2686883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4" name="Freeform 78">
                <a:extLst>
                  <a:ext uri="{FF2B5EF4-FFF2-40B4-BE49-F238E27FC236}">
                    <a16:creationId xmlns:a16="http://schemas.microsoft.com/office/drawing/2014/main" id="{D8ED5137-CAF2-4306-B88E-40938F4BD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8970" y="3256003"/>
                <a:ext cx="139642" cy="138830"/>
              </a:xfrm>
              <a:custGeom>
                <a:avLst/>
                <a:gdLst>
                  <a:gd name="T0" fmla="*/ 58 w 110"/>
                  <a:gd name="T1" fmla="*/ 58 h 110"/>
                  <a:gd name="T2" fmla="*/ 105 w 110"/>
                  <a:gd name="T3" fmla="*/ 58 h 110"/>
                  <a:gd name="T4" fmla="*/ 110 w 110"/>
                  <a:gd name="T5" fmla="*/ 55 h 110"/>
                  <a:gd name="T6" fmla="*/ 105 w 110"/>
                  <a:gd name="T7" fmla="*/ 52 h 110"/>
                  <a:gd name="T8" fmla="*/ 58 w 110"/>
                  <a:gd name="T9" fmla="*/ 52 h 110"/>
                  <a:gd name="T10" fmla="*/ 58 w 110"/>
                  <a:gd name="T11" fmla="*/ 5 h 110"/>
                  <a:gd name="T12" fmla="*/ 55 w 110"/>
                  <a:gd name="T13" fmla="*/ 0 h 110"/>
                  <a:gd name="T14" fmla="*/ 52 w 110"/>
                  <a:gd name="T15" fmla="*/ 5 h 110"/>
                  <a:gd name="T16" fmla="*/ 52 w 110"/>
                  <a:gd name="T17" fmla="*/ 52 h 110"/>
                  <a:gd name="T18" fmla="*/ 5 w 110"/>
                  <a:gd name="T19" fmla="*/ 52 h 110"/>
                  <a:gd name="T20" fmla="*/ 0 w 110"/>
                  <a:gd name="T21" fmla="*/ 55 h 110"/>
                  <a:gd name="T22" fmla="*/ 5 w 110"/>
                  <a:gd name="T23" fmla="*/ 58 h 110"/>
                  <a:gd name="T24" fmla="*/ 52 w 110"/>
                  <a:gd name="T25" fmla="*/ 58 h 110"/>
                  <a:gd name="T26" fmla="*/ 52 w 110"/>
                  <a:gd name="T27" fmla="*/ 105 h 110"/>
                  <a:gd name="T28" fmla="*/ 55 w 110"/>
                  <a:gd name="T29" fmla="*/ 110 h 110"/>
                  <a:gd name="T30" fmla="*/ 58 w 110"/>
                  <a:gd name="T31" fmla="*/ 105 h 110"/>
                  <a:gd name="T32" fmla="*/ 58 w 110"/>
                  <a:gd name="T3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0">
                    <a:moveTo>
                      <a:pt x="58" y="58"/>
                    </a:moveTo>
                    <a:lnTo>
                      <a:pt x="105" y="58"/>
                    </a:lnTo>
                    <a:cubicBezTo>
                      <a:pt x="107" y="58"/>
                      <a:pt x="110" y="58"/>
                      <a:pt x="110" y="55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5"/>
                    </a:lnTo>
                    <a:cubicBezTo>
                      <a:pt x="58" y="3"/>
                      <a:pt x="58" y="0"/>
                      <a:pt x="55" y="0"/>
                    </a:cubicBezTo>
                    <a:cubicBezTo>
                      <a:pt x="52" y="0"/>
                      <a:pt x="52" y="3"/>
                      <a:pt x="52" y="5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5"/>
                    </a:cubicBezTo>
                    <a:cubicBezTo>
                      <a:pt x="0" y="58"/>
                      <a:pt x="3" y="58"/>
                      <a:pt x="5" y="58"/>
                    </a:cubicBezTo>
                    <a:lnTo>
                      <a:pt x="52" y="58"/>
                    </a:lnTo>
                    <a:lnTo>
                      <a:pt x="52" y="105"/>
                    </a:lnTo>
                    <a:cubicBezTo>
                      <a:pt x="52" y="107"/>
                      <a:pt x="52" y="110"/>
                      <a:pt x="55" y="110"/>
                    </a:cubicBezTo>
                    <a:cubicBezTo>
                      <a:pt x="58" y="110"/>
                      <a:pt x="58" y="107"/>
                      <a:pt x="58" y="105"/>
                    </a:cubicBezTo>
                    <a:lnTo>
                      <a:pt x="58" y="58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5" name="Freeform 79">
                <a:extLst>
                  <a:ext uri="{FF2B5EF4-FFF2-40B4-BE49-F238E27FC236}">
                    <a16:creationId xmlns:a16="http://schemas.microsoft.com/office/drawing/2014/main" id="{770E3A1F-5F42-49B0-8490-60B140B8E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551" y="3096065"/>
                <a:ext cx="69820" cy="139642"/>
              </a:xfrm>
              <a:custGeom>
                <a:avLst/>
                <a:gdLst>
                  <a:gd name="T0" fmla="*/ 34 w 55"/>
                  <a:gd name="T1" fmla="*/ 4 h 110"/>
                  <a:gd name="T2" fmla="*/ 30 w 55"/>
                  <a:gd name="T3" fmla="*/ 0 h 110"/>
                  <a:gd name="T4" fmla="*/ 0 w 55"/>
                  <a:gd name="T5" fmla="*/ 10 h 110"/>
                  <a:gd name="T6" fmla="*/ 0 w 55"/>
                  <a:gd name="T7" fmla="*/ 15 h 110"/>
                  <a:gd name="T8" fmla="*/ 22 w 55"/>
                  <a:gd name="T9" fmla="*/ 11 h 110"/>
                  <a:gd name="T10" fmla="*/ 22 w 55"/>
                  <a:gd name="T11" fmla="*/ 97 h 110"/>
                  <a:gd name="T12" fmla="*/ 6 w 55"/>
                  <a:gd name="T13" fmla="*/ 105 h 110"/>
                  <a:gd name="T14" fmla="*/ 1 w 55"/>
                  <a:gd name="T15" fmla="*/ 105 h 110"/>
                  <a:gd name="T16" fmla="*/ 1 w 55"/>
                  <a:gd name="T17" fmla="*/ 110 h 110"/>
                  <a:gd name="T18" fmla="*/ 28 w 55"/>
                  <a:gd name="T19" fmla="*/ 110 h 110"/>
                  <a:gd name="T20" fmla="*/ 55 w 55"/>
                  <a:gd name="T21" fmla="*/ 110 h 110"/>
                  <a:gd name="T22" fmla="*/ 55 w 55"/>
                  <a:gd name="T23" fmla="*/ 105 h 110"/>
                  <a:gd name="T24" fmla="*/ 50 w 55"/>
                  <a:gd name="T25" fmla="*/ 105 h 110"/>
                  <a:gd name="T26" fmla="*/ 34 w 55"/>
                  <a:gd name="T27" fmla="*/ 97 h 110"/>
                  <a:gd name="T28" fmla="*/ 34 w 55"/>
                  <a:gd name="T29" fmla="*/ 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10">
                    <a:moveTo>
                      <a:pt x="34" y="4"/>
                    </a:moveTo>
                    <a:cubicBezTo>
                      <a:pt x="34" y="0"/>
                      <a:pt x="34" y="0"/>
                      <a:pt x="30" y="0"/>
                    </a:cubicBezTo>
                    <a:cubicBezTo>
                      <a:pt x="20" y="10"/>
                      <a:pt x="5" y="10"/>
                      <a:pt x="0" y="10"/>
                    </a:cubicBezTo>
                    <a:lnTo>
                      <a:pt x="0" y="15"/>
                    </a:lnTo>
                    <a:cubicBezTo>
                      <a:pt x="3" y="15"/>
                      <a:pt x="13" y="15"/>
                      <a:pt x="22" y="11"/>
                    </a:cubicBezTo>
                    <a:lnTo>
                      <a:pt x="22" y="97"/>
                    </a:lnTo>
                    <a:cubicBezTo>
                      <a:pt x="22" y="103"/>
                      <a:pt x="21" y="105"/>
                      <a:pt x="6" y="105"/>
                    </a:cubicBezTo>
                    <a:lnTo>
                      <a:pt x="1" y="105"/>
                    </a:lnTo>
                    <a:lnTo>
                      <a:pt x="1" y="110"/>
                    </a:lnTo>
                    <a:cubicBezTo>
                      <a:pt x="7" y="110"/>
                      <a:pt x="21" y="110"/>
                      <a:pt x="28" y="110"/>
                    </a:cubicBezTo>
                    <a:cubicBezTo>
                      <a:pt x="35" y="110"/>
                      <a:pt x="49" y="110"/>
                      <a:pt x="55" y="110"/>
                    </a:cubicBezTo>
                    <a:lnTo>
                      <a:pt x="55" y="105"/>
                    </a:lnTo>
                    <a:lnTo>
                      <a:pt x="50" y="105"/>
                    </a:lnTo>
                    <a:cubicBezTo>
                      <a:pt x="35" y="105"/>
                      <a:pt x="34" y="103"/>
                      <a:pt x="34" y="97"/>
                    </a:cubicBezTo>
                    <a:lnTo>
                      <a:pt x="34" y="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6" name="Rectangle 80">
                <a:extLst>
                  <a:ext uri="{FF2B5EF4-FFF2-40B4-BE49-F238E27FC236}">
                    <a16:creationId xmlns:a16="http://schemas.microsoft.com/office/drawing/2014/main" id="{F21B88CC-1C62-44EB-93E7-506155D39B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3859" y="3321764"/>
                <a:ext cx="218393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7" name="Freeform 81">
                <a:extLst>
                  <a:ext uri="{FF2B5EF4-FFF2-40B4-BE49-F238E27FC236}">
                    <a16:creationId xmlns:a16="http://schemas.microsoft.com/office/drawing/2014/main" id="{8424A73B-38CB-49F4-B297-CE317D889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4414" y="3382655"/>
                <a:ext cx="83623" cy="138830"/>
              </a:xfrm>
              <a:custGeom>
                <a:avLst/>
                <a:gdLst>
                  <a:gd name="T0" fmla="*/ 13 w 66"/>
                  <a:gd name="T1" fmla="*/ 98 h 110"/>
                  <a:gd name="T2" fmla="*/ 30 w 66"/>
                  <a:gd name="T3" fmla="*/ 81 h 110"/>
                  <a:gd name="T4" fmla="*/ 66 w 66"/>
                  <a:gd name="T5" fmla="*/ 32 h 110"/>
                  <a:gd name="T6" fmla="*/ 31 w 66"/>
                  <a:gd name="T7" fmla="*/ 0 h 110"/>
                  <a:gd name="T8" fmla="*/ 0 w 66"/>
                  <a:gd name="T9" fmla="*/ 30 h 110"/>
                  <a:gd name="T10" fmla="*/ 9 w 66"/>
                  <a:gd name="T11" fmla="*/ 39 h 110"/>
                  <a:gd name="T12" fmla="*/ 17 w 66"/>
                  <a:gd name="T13" fmla="*/ 30 h 110"/>
                  <a:gd name="T14" fmla="*/ 8 w 66"/>
                  <a:gd name="T15" fmla="*/ 22 h 110"/>
                  <a:gd name="T16" fmla="*/ 6 w 66"/>
                  <a:gd name="T17" fmla="*/ 22 h 110"/>
                  <a:gd name="T18" fmla="*/ 29 w 66"/>
                  <a:gd name="T19" fmla="*/ 5 h 110"/>
                  <a:gd name="T20" fmla="*/ 51 w 66"/>
                  <a:gd name="T21" fmla="*/ 32 h 110"/>
                  <a:gd name="T22" fmla="*/ 34 w 66"/>
                  <a:gd name="T23" fmla="*/ 69 h 110"/>
                  <a:gd name="T24" fmla="*/ 2 w 66"/>
                  <a:gd name="T25" fmla="*/ 104 h 110"/>
                  <a:gd name="T26" fmla="*/ 0 w 66"/>
                  <a:gd name="T27" fmla="*/ 110 h 110"/>
                  <a:gd name="T28" fmla="*/ 61 w 66"/>
                  <a:gd name="T29" fmla="*/ 110 h 110"/>
                  <a:gd name="T30" fmla="*/ 66 w 66"/>
                  <a:gd name="T31" fmla="*/ 82 h 110"/>
                  <a:gd name="T32" fmla="*/ 62 w 66"/>
                  <a:gd name="T33" fmla="*/ 82 h 110"/>
                  <a:gd name="T34" fmla="*/ 58 w 66"/>
                  <a:gd name="T35" fmla="*/ 96 h 110"/>
                  <a:gd name="T36" fmla="*/ 42 w 66"/>
                  <a:gd name="T37" fmla="*/ 98 h 110"/>
                  <a:gd name="T38" fmla="*/ 13 w 66"/>
                  <a:gd name="T39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10">
                    <a:moveTo>
                      <a:pt x="13" y="98"/>
                    </a:moveTo>
                    <a:lnTo>
                      <a:pt x="30" y="81"/>
                    </a:lnTo>
                    <a:cubicBezTo>
                      <a:pt x="56" y="58"/>
                      <a:pt x="66" y="49"/>
                      <a:pt x="66" y="32"/>
                    </a:cubicBezTo>
                    <a:cubicBezTo>
                      <a:pt x="66" y="13"/>
                      <a:pt x="51" y="0"/>
                      <a:pt x="31" y="0"/>
                    </a:cubicBezTo>
                    <a:cubicBezTo>
                      <a:pt x="12" y="0"/>
                      <a:pt x="0" y="15"/>
                      <a:pt x="0" y="30"/>
                    </a:cubicBezTo>
                    <a:cubicBezTo>
                      <a:pt x="0" y="39"/>
                      <a:pt x="8" y="39"/>
                      <a:pt x="9" y="39"/>
                    </a:cubicBezTo>
                    <a:cubicBezTo>
                      <a:pt x="11" y="39"/>
                      <a:pt x="17" y="37"/>
                      <a:pt x="17" y="30"/>
                    </a:cubicBezTo>
                    <a:cubicBezTo>
                      <a:pt x="17" y="26"/>
                      <a:pt x="14" y="22"/>
                      <a:pt x="8" y="22"/>
                    </a:cubicBezTo>
                    <a:cubicBezTo>
                      <a:pt x="7" y="22"/>
                      <a:pt x="7" y="22"/>
                      <a:pt x="6" y="22"/>
                    </a:cubicBezTo>
                    <a:cubicBezTo>
                      <a:pt x="10" y="11"/>
                      <a:pt x="19" y="5"/>
                      <a:pt x="29" y="5"/>
                    </a:cubicBezTo>
                    <a:cubicBezTo>
                      <a:pt x="44" y="5"/>
                      <a:pt x="51" y="18"/>
                      <a:pt x="51" y="32"/>
                    </a:cubicBezTo>
                    <a:cubicBezTo>
                      <a:pt x="51" y="45"/>
                      <a:pt x="43" y="58"/>
                      <a:pt x="34" y="69"/>
                    </a:cubicBezTo>
                    <a:lnTo>
                      <a:pt x="2" y="104"/>
                    </a:lnTo>
                    <a:cubicBezTo>
                      <a:pt x="0" y="106"/>
                      <a:pt x="0" y="106"/>
                      <a:pt x="0" y="110"/>
                    </a:cubicBezTo>
                    <a:lnTo>
                      <a:pt x="61" y="110"/>
                    </a:lnTo>
                    <a:lnTo>
                      <a:pt x="66" y="82"/>
                    </a:lnTo>
                    <a:lnTo>
                      <a:pt x="62" y="82"/>
                    </a:lnTo>
                    <a:cubicBezTo>
                      <a:pt x="61" y="87"/>
                      <a:pt x="60" y="94"/>
                      <a:pt x="58" y="96"/>
                    </a:cubicBezTo>
                    <a:cubicBezTo>
                      <a:pt x="57" y="98"/>
                      <a:pt x="46" y="98"/>
                      <a:pt x="42" y="98"/>
                    </a:cubicBezTo>
                    <a:lnTo>
                      <a:pt x="13" y="9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8" name="Freeform 82">
                <a:extLst>
                  <a:ext uri="{FF2B5EF4-FFF2-40B4-BE49-F238E27FC236}">
                    <a16:creationId xmlns:a16="http://schemas.microsoft.com/office/drawing/2014/main" id="{8606C426-E52D-4964-8284-B5E25FECF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0769" y="3376160"/>
                <a:ext cx="102296" cy="148573"/>
              </a:xfrm>
              <a:custGeom>
                <a:avLst/>
                <a:gdLst>
                  <a:gd name="T0" fmla="*/ 33 w 81"/>
                  <a:gd name="T1" fmla="*/ 24 h 117"/>
                  <a:gd name="T2" fmla="*/ 65 w 81"/>
                  <a:gd name="T3" fmla="*/ 24 h 117"/>
                  <a:gd name="T4" fmla="*/ 70 w 81"/>
                  <a:gd name="T5" fmla="*/ 22 h 117"/>
                  <a:gd name="T6" fmla="*/ 65 w 81"/>
                  <a:gd name="T7" fmla="*/ 20 h 117"/>
                  <a:gd name="T8" fmla="*/ 34 w 81"/>
                  <a:gd name="T9" fmla="*/ 20 h 117"/>
                  <a:gd name="T10" fmla="*/ 36 w 81"/>
                  <a:gd name="T11" fmla="*/ 11 h 117"/>
                  <a:gd name="T12" fmla="*/ 38 w 81"/>
                  <a:gd name="T13" fmla="*/ 2 h 117"/>
                  <a:gd name="T14" fmla="*/ 36 w 81"/>
                  <a:gd name="T15" fmla="*/ 0 h 117"/>
                  <a:gd name="T16" fmla="*/ 16 w 81"/>
                  <a:gd name="T17" fmla="*/ 2 h 117"/>
                  <a:gd name="T18" fmla="*/ 13 w 81"/>
                  <a:gd name="T19" fmla="*/ 5 h 117"/>
                  <a:gd name="T20" fmla="*/ 17 w 81"/>
                  <a:gd name="T21" fmla="*/ 7 h 117"/>
                  <a:gd name="T22" fmla="*/ 25 w 81"/>
                  <a:gd name="T23" fmla="*/ 10 h 117"/>
                  <a:gd name="T24" fmla="*/ 23 w 81"/>
                  <a:gd name="T25" fmla="*/ 20 h 117"/>
                  <a:gd name="T26" fmla="*/ 13 w 81"/>
                  <a:gd name="T27" fmla="*/ 20 h 117"/>
                  <a:gd name="T28" fmla="*/ 8 w 81"/>
                  <a:gd name="T29" fmla="*/ 22 h 117"/>
                  <a:gd name="T30" fmla="*/ 13 w 81"/>
                  <a:gd name="T31" fmla="*/ 24 h 117"/>
                  <a:gd name="T32" fmla="*/ 22 w 81"/>
                  <a:gd name="T33" fmla="*/ 24 h 117"/>
                  <a:gd name="T34" fmla="*/ 0 w 81"/>
                  <a:gd name="T35" fmla="*/ 109 h 117"/>
                  <a:gd name="T36" fmla="*/ 0 w 81"/>
                  <a:gd name="T37" fmla="*/ 113 h 117"/>
                  <a:gd name="T38" fmla="*/ 4 w 81"/>
                  <a:gd name="T39" fmla="*/ 117 h 117"/>
                  <a:gd name="T40" fmla="*/ 11 w 81"/>
                  <a:gd name="T41" fmla="*/ 113 h 117"/>
                  <a:gd name="T42" fmla="*/ 14 w 81"/>
                  <a:gd name="T43" fmla="*/ 100 h 117"/>
                  <a:gd name="T44" fmla="*/ 18 w 81"/>
                  <a:gd name="T45" fmla="*/ 86 h 117"/>
                  <a:gd name="T46" fmla="*/ 20 w 81"/>
                  <a:gd name="T47" fmla="*/ 74 h 117"/>
                  <a:gd name="T48" fmla="*/ 22 w 81"/>
                  <a:gd name="T49" fmla="*/ 66 h 117"/>
                  <a:gd name="T50" fmla="*/ 49 w 81"/>
                  <a:gd name="T51" fmla="*/ 46 h 117"/>
                  <a:gd name="T52" fmla="*/ 58 w 81"/>
                  <a:gd name="T53" fmla="*/ 57 h 117"/>
                  <a:gd name="T54" fmla="*/ 48 w 81"/>
                  <a:gd name="T55" fmla="*/ 95 h 117"/>
                  <a:gd name="T56" fmla="*/ 46 w 81"/>
                  <a:gd name="T57" fmla="*/ 103 h 117"/>
                  <a:gd name="T58" fmla="*/ 59 w 81"/>
                  <a:gd name="T59" fmla="*/ 117 h 117"/>
                  <a:gd name="T60" fmla="*/ 81 w 81"/>
                  <a:gd name="T61" fmla="*/ 92 h 117"/>
                  <a:gd name="T62" fmla="*/ 79 w 81"/>
                  <a:gd name="T63" fmla="*/ 90 h 117"/>
                  <a:gd name="T64" fmla="*/ 77 w 81"/>
                  <a:gd name="T65" fmla="*/ 93 h 117"/>
                  <a:gd name="T66" fmla="*/ 60 w 81"/>
                  <a:gd name="T67" fmla="*/ 114 h 117"/>
                  <a:gd name="T68" fmla="*/ 56 w 81"/>
                  <a:gd name="T69" fmla="*/ 108 h 117"/>
                  <a:gd name="T70" fmla="*/ 59 w 81"/>
                  <a:gd name="T71" fmla="*/ 97 h 117"/>
                  <a:gd name="T72" fmla="*/ 69 w 81"/>
                  <a:gd name="T73" fmla="*/ 60 h 117"/>
                  <a:gd name="T74" fmla="*/ 50 w 81"/>
                  <a:gd name="T75" fmla="*/ 42 h 117"/>
                  <a:gd name="T76" fmla="*/ 25 w 81"/>
                  <a:gd name="T77" fmla="*/ 55 h 117"/>
                  <a:gd name="T78" fmla="*/ 33 w 81"/>
                  <a:gd name="T7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1" h="117">
                    <a:moveTo>
                      <a:pt x="33" y="24"/>
                    </a:moveTo>
                    <a:lnTo>
                      <a:pt x="65" y="24"/>
                    </a:lnTo>
                    <a:cubicBezTo>
                      <a:pt x="68" y="24"/>
                      <a:pt x="70" y="24"/>
                      <a:pt x="70" y="22"/>
                    </a:cubicBezTo>
                    <a:cubicBezTo>
                      <a:pt x="70" y="20"/>
                      <a:pt x="68" y="20"/>
                      <a:pt x="65" y="20"/>
                    </a:cubicBezTo>
                    <a:lnTo>
                      <a:pt x="34" y="20"/>
                    </a:lnTo>
                    <a:cubicBezTo>
                      <a:pt x="35" y="16"/>
                      <a:pt x="35" y="15"/>
                      <a:pt x="36" y="11"/>
                    </a:cubicBezTo>
                    <a:cubicBezTo>
                      <a:pt x="37" y="8"/>
                      <a:pt x="38" y="3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  <a:cubicBezTo>
                      <a:pt x="33" y="0"/>
                      <a:pt x="20" y="2"/>
                      <a:pt x="16" y="2"/>
                    </a:cubicBezTo>
                    <a:cubicBezTo>
                      <a:pt x="14" y="2"/>
                      <a:pt x="13" y="2"/>
                      <a:pt x="13" y="5"/>
                    </a:cubicBezTo>
                    <a:cubicBezTo>
                      <a:pt x="13" y="7"/>
                      <a:pt x="14" y="7"/>
                      <a:pt x="17" y="7"/>
                    </a:cubicBezTo>
                    <a:cubicBezTo>
                      <a:pt x="25" y="7"/>
                      <a:pt x="25" y="8"/>
                      <a:pt x="25" y="10"/>
                    </a:cubicBezTo>
                    <a:cubicBezTo>
                      <a:pt x="25" y="11"/>
                      <a:pt x="23" y="17"/>
                      <a:pt x="23" y="20"/>
                    </a:cubicBezTo>
                    <a:lnTo>
                      <a:pt x="13" y="20"/>
                    </a:lnTo>
                    <a:cubicBezTo>
                      <a:pt x="10" y="20"/>
                      <a:pt x="8" y="20"/>
                      <a:pt x="8" y="22"/>
                    </a:cubicBezTo>
                    <a:cubicBezTo>
                      <a:pt x="8" y="24"/>
                      <a:pt x="10" y="24"/>
                      <a:pt x="13" y="24"/>
                    </a:cubicBezTo>
                    <a:lnTo>
                      <a:pt x="22" y="24"/>
                    </a:lnTo>
                    <a:lnTo>
                      <a:pt x="0" y="109"/>
                    </a:lnTo>
                    <a:cubicBezTo>
                      <a:pt x="0" y="111"/>
                      <a:pt x="0" y="112"/>
                      <a:pt x="0" y="113"/>
                    </a:cubicBezTo>
                    <a:cubicBezTo>
                      <a:pt x="0" y="116"/>
                      <a:pt x="2" y="117"/>
                      <a:pt x="4" y="117"/>
                    </a:cubicBezTo>
                    <a:cubicBezTo>
                      <a:pt x="8" y="117"/>
                      <a:pt x="10" y="115"/>
                      <a:pt x="11" y="113"/>
                    </a:cubicBezTo>
                    <a:cubicBezTo>
                      <a:pt x="11" y="112"/>
                      <a:pt x="13" y="104"/>
                      <a:pt x="14" y="100"/>
                    </a:cubicBezTo>
                    <a:lnTo>
                      <a:pt x="18" y="86"/>
                    </a:lnTo>
                    <a:cubicBezTo>
                      <a:pt x="18" y="83"/>
                      <a:pt x="20" y="77"/>
                      <a:pt x="20" y="74"/>
                    </a:cubicBezTo>
                    <a:cubicBezTo>
                      <a:pt x="21" y="72"/>
                      <a:pt x="22" y="66"/>
                      <a:pt x="22" y="66"/>
                    </a:cubicBezTo>
                    <a:cubicBezTo>
                      <a:pt x="24" y="63"/>
                      <a:pt x="33" y="46"/>
                      <a:pt x="49" y="46"/>
                    </a:cubicBezTo>
                    <a:cubicBezTo>
                      <a:pt x="57" y="46"/>
                      <a:pt x="58" y="52"/>
                      <a:pt x="58" y="57"/>
                    </a:cubicBezTo>
                    <a:cubicBezTo>
                      <a:pt x="58" y="67"/>
                      <a:pt x="51" y="88"/>
                      <a:pt x="48" y="95"/>
                    </a:cubicBezTo>
                    <a:cubicBezTo>
                      <a:pt x="47" y="98"/>
                      <a:pt x="46" y="100"/>
                      <a:pt x="46" y="103"/>
                    </a:cubicBezTo>
                    <a:cubicBezTo>
                      <a:pt x="46" y="112"/>
                      <a:pt x="52" y="117"/>
                      <a:pt x="59" y="117"/>
                    </a:cubicBezTo>
                    <a:cubicBezTo>
                      <a:pt x="75" y="117"/>
                      <a:pt x="81" y="93"/>
                      <a:pt x="81" y="92"/>
                    </a:cubicBezTo>
                    <a:cubicBezTo>
                      <a:pt x="81" y="90"/>
                      <a:pt x="80" y="90"/>
                      <a:pt x="79" y="90"/>
                    </a:cubicBezTo>
                    <a:cubicBezTo>
                      <a:pt x="78" y="90"/>
                      <a:pt x="78" y="91"/>
                      <a:pt x="77" y="93"/>
                    </a:cubicBezTo>
                    <a:cubicBezTo>
                      <a:pt x="72" y="110"/>
                      <a:pt x="64" y="114"/>
                      <a:pt x="60" y="114"/>
                    </a:cubicBezTo>
                    <a:cubicBezTo>
                      <a:pt x="57" y="114"/>
                      <a:pt x="56" y="112"/>
                      <a:pt x="56" y="108"/>
                    </a:cubicBezTo>
                    <a:cubicBezTo>
                      <a:pt x="56" y="104"/>
                      <a:pt x="58" y="99"/>
                      <a:pt x="59" y="97"/>
                    </a:cubicBezTo>
                    <a:cubicBezTo>
                      <a:pt x="61" y="89"/>
                      <a:pt x="69" y="69"/>
                      <a:pt x="69" y="60"/>
                    </a:cubicBezTo>
                    <a:cubicBezTo>
                      <a:pt x="69" y="48"/>
                      <a:pt x="61" y="42"/>
                      <a:pt x="50" y="42"/>
                    </a:cubicBezTo>
                    <a:cubicBezTo>
                      <a:pt x="45" y="42"/>
                      <a:pt x="35" y="43"/>
                      <a:pt x="25" y="55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9" name="Freeform 83">
                <a:extLst>
                  <a:ext uri="{FF2B5EF4-FFF2-40B4-BE49-F238E27FC236}">
                    <a16:creationId xmlns:a16="http://schemas.microsoft.com/office/drawing/2014/main" id="{00538F3E-9293-4CCD-80BA-0F36313C0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507" y="3178063"/>
                <a:ext cx="280096" cy="294709"/>
              </a:xfrm>
              <a:custGeom>
                <a:avLst/>
                <a:gdLst>
                  <a:gd name="T0" fmla="*/ 201 w 221"/>
                  <a:gd name="T1" fmla="*/ 232 h 232"/>
                  <a:gd name="T2" fmla="*/ 221 w 221"/>
                  <a:gd name="T3" fmla="*/ 179 h 232"/>
                  <a:gd name="T4" fmla="*/ 217 w 221"/>
                  <a:gd name="T5" fmla="*/ 179 h 232"/>
                  <a:gd name="T6" fmla="*/ 174 w 221"/>
                  <a:gd name="T7" fmla="*/ 213 h 232"/>
                  <a:gd name="T8" fmla="*/ 122 w 221"/>
                  <a:gd name="T9" fmla="*/ 218 h 232"/>
                  <a:gd name="T10" fmla="*/ 22 w 221"/>
                  <a:gd name="T11" fmla="*/ 218 h 232"/>
                  <a:gd name="T12" fmla="*/ 107 w 221"/>
                  <a:gd name="T13" fmla="*/ 119 h 232"/>
                  <a:gd name="T14" fmla="*/ 108 w 221"/>
                  <a:gd name="T15" fmla="*/ 116 h 232"/>
                  <a:gd name="T16" fmla="*/ 107 w 221"/>
                  <a:gd name="T17" fmla="*/ 114 h 232"/>
                  <a:gd name="T18" fmla="*/ 30 w 221"/>
                  <a:gd name="T19" fmla="*/ 8 h 232"/>
                  <a:gd name="T20" fmla="*/ 121 w 221"/>
                  <a:gd name="T21" fmla="*/ 8 h 232"/>
                  <a:gd name="T22" fmla="*/ 159 w 221"/>
                  <a:gd name="T23" fmla="*/ 10 h 232"/>
                  <a:gd name="T24" fmla="*/ 196 w 221"/>
                  <a:gd name="T25" fmla="*/ 23 h 232"/>
                  <a:gd name="T26" fmla="*/ 217 w 221"/>
                  <a:gd name="T27" fmla="*/ 46 h 232"/>
                  <a:gd name="T28" fmla="*/ 221 w 221"/>
                  <a:gd name="T29" fmla="*/ 46 h 232"/>
                  <a:gd name="T30" fmla="*/ 201 w 221"/>
                  <a:gd name="T31" fmla="*/ 0 h 232"/>
                  <a:gd name="T32" fmla="*/ 5 w 221"/>
                  <a:gd name="T33" fmla="*/ 0 h 232"/>
                  <a:gd name="T34" fmla="*/ 0 w 221"/>
                  <a:gd name="T35" fmla="*/ 1 h 232"/>
                  <a:gd name="T36" fmla="*/ 0 w 221"/>
                  <a:gd name="T37" fmla="*/ 6 h 232"/>
                  <a:gd name="T38" fmla="*/ 88 w 221"/>
                  <a:gd name="T39" fmla="*/ 127 h 232"/>
                  <a:gd name="T40" fmla="*/ 2 w 221"/>
                  <a:gd name="T41" fmla="*/ 227 h 232"/>
                  <a:gd name="T42" fmla="*/ 0 w 221"/>
                  <a:gd name="T43" fmla="*/ 230 h 232"/>
                  <a:gd name="T44" fmla="*/ 5 w 221"/>
                  <a:gd name="T45" fmla="*/ 232 h 232"/>
                  <a:gd name="T46" fmla="*/ 201 w 221"/>
                  <a:gd name="T4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232">
                    <a:moveTo>
                      <a:pt x="201" y="232"/>
                    </a:moveTo>
                    <a:lnTo>
                      <a:pt x="221" y="179"/>
                    </a:lnTo>
                    <a:lnTo>
                      <a:pt x="217" y="179"/>
                    </a:lnTo>
                    <a:cubicBezTo>
                      <a:pt x="211" y="196"/>
                      <a:pt x="193" y="208"/>
                      <a:pt x="174" y="213"/>
                    </a:cubicBezTo>
                    <a:cubicBezTo>
                      <a:pt x="170" y="213"/>
                      <a:pt x="154" y="218"/>
                      <a:pt x="122" y="218"/>
                    </a:cubicBezTo>
                    <a:lnTo>
                      <a:pt x="22" y="218"/>
                    </a:lnTo>
                    <a:lnTo>
                      <a:pt x="107" y="119"/>
                    </a:lnTo>
                    <a:cubicBezTo>
                      <a:pt x="108" y="117"/>
                      <a:pt x="108" y="117"/>
                      <a:pt x="108" y="116"/>
                    </a:cubicBezTo>
                    <a:cubicBezTo>
                      <a:pt x="108" y="116"/>
                      <a:pt x="108" y="115"/>
                      <a:pt x="107" y="114"/>
                    </a:cubicBezTo>
                    <a:lnTo>
                      <a:pt x="30" y="8"/>
                    </a:lnTo>
                    <a:lnTo>
                      <a:pt x="121" y="8"/>
                    </a:lnTo>
                    <a:cubicBezTo>
                      <a:pt x="143" y="8"/>
                      <a:pt x="158" y="10"/>
                      <a:pt x="159" y="10"/>
                    </a:cubicBezTo>
                    <a:cubicBezTo>
                      <a:pt x="168" y="12"/>
                      <a:pt x="183" y="15"/>
                      <a:pt x="196" y="23"/>
                    </a:cubicBezTo>
                    <a:cubicBezTo>
                      <a:pt x="200" y="26"/>
                      <a:pt x="211" y="33"/>
                      <a:pt x="217" y="46"/>
                    </a:cubicBezTo>
                    <a:lnTo>
                      <a:pt x="221" y="46"/>
                    </a:lnTo>
                    <a:lnTo>
                      <a:pt x="201" y="0"/>
                    </a:lnTo>
                    <a:lnTo>
                      <a:pt x="5" y="0"/>
                    </a:ln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5"/>
                      <a:pt x="0" y="6"/>
                    </a:cubicBezTo>
                    <a:lnTo>
                      <a:pt x="88" y="127"/>
                    </a:lnTo>
                    <a:lnTo>
                      <a:pt x="2" y="227"/>
                    </a:lnTo>
                    <a:cubicBezTo>
                      <a:pt x="0" y="229"/>
                      <a:pt x="0" y="230"/>
                      <a:pt x="0" y="230"/>
                    </a:cubicBezTo>
                    <a:cubicBezTo>
                      <a:pt x="0" y="232"/>
                      <a:pt x="2" y="232"/>
                      <a:pt x="5" y="232"/>
                    </a:cubicBezTo>
                    <a:lnTo>
                      <a:pt x="201" y="23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0" name="Freeform 84">
                <a:extLst>
                  <a:ext uri="{FF2B5EF4-FFF2-40B4-BE49-F238E27FC236}">
                    <a16:creationId xmlns:a16="http://schemas.microsoft.com/office/drawing/2014/main" id="{550F2511-2BE6-436E-A4B6-061618903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6547" y="3554770"/>
                <a:ext cx="57642" cy="67386"/>
              </a:xfrm>
              <a:custGeom>
                <a:avLst/>
                <a:gdLst>
                  <a:gd name="T0" fmla="*/ 42 w 46"/>
                  <a:gd name="T1" fmla="*/ 8 h 53"/>
                  <a:gd name="T2" fmla="*/ 37 w 46"/>
                  <a:gd name="T3" fmla="*/ 13 h 53"/>
                  <a:gd name="T4" fmla="*/ 40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9 w 46"/>
                  <a:gd name="T11" fmla="*/ 17 h 53"/>
                  <a:gd name="T12" fmla="*/ 13 w 46"/>
                  <a:gd name="T13" fmla="*/ 26 h 53"/>
                  <a:gd name="T14" fmla="*/ 26 w 46"/>
                  <a:gd name="T15" fmla="*/ 30 h 53"/>
                  <a:gd name="T16" fmla="*/ 36 w 46"/>
                  <a:gd name="T17" fmla="*/ 38 h 53"/>
                  <a:gd name="T18" fmla="*/ 30 w 46"/>
                  <a:gd name="T19" fmla="*/ 47 h 53"/>
                  <a:gd name="T20" fmla="*/ 19 w 46"/>
                  <a:gd name="T21" fmla="*/ 49 h 53"/>
                  <a:gd name="T22" fmla="*/ 5 w 46"/>
                  <a:gd name="T23" fmla="*/ 45 h 53"/>
                  <a:gd name="T24" fmla="*/ 11 w 46"/>
                  <a:gd name="T25" fmla="*/ 38 h 53"/>
                  <a:gd name="T26" fmla="*/ 6 w 46"/>
                  <a:gd name="T27" fmla="*/ 34 h 53"/>
                  <a:gd name="T28" fmla="*/ 0 w 46"/>
                  <a:gd name="T29" fmla="*/ 41 h 53"/>
                  <a:gd name="T30" fmla="*/ 18 w 46"/>
                  <a:gd name="T31" fmla="*/ 53 h 53"/>
                  <a:gd name="T32" fmla="*/ 44 w 46"/>
                  <a:gd name="T33" fmla="*/ 33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1 w 46"/>
                  <a:gd name="T41" fmla="*/ 6 h 53"/>
                  <a:gd name="T42" fmla="*/ 30 w 46"/>
                  <a:gd name="T43" fmla="*/ 3 h 53"/>
                  <a:gd name="T44" fmla="*/ 42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0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2" y="0"/>
                      <a:pt x="9" y="14"/>
                      <a:pt x="9" y="17"/>
                    </a:cubicBezTo>
                    <a:cubicBezTo>
                      <a:pt x="9" y="21"/>
                      <a:pt x="12" y="24"/>
                      <a:pt x="13" y="26"/>
                    </a:cubicBezTo>
                    <a:cubicBezTo>
                      <a:pt x="16" y="28"/>
                      <a:pt x="18" y="28"/>
                      <a:pt x="26" y="30"/>
                    </a:cubicBezTo>
                    <a:cubicBezTo>
                      <a:pt x="29" y="30"/>
                      <a:pt x="36" y="32"/>
                      <a:pt x="36" y="38"/>
                    </a:cubicBezTo>
                    <a:cubicBezTo>
                      <a:pt x="36" y="40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5"/>
                    </a:cubicBezTo>
                    <a:cubicBezTo>
                      <a:pt x="8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6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8" y="53"/>
                    </a:cubicBezTo>
                    <a:cubicBezTo>
                      <a:pt x="40" y="53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1" y="6"/>
                    </a:cubicBezTo>
                    <a:cubicBezTo>
                      <a:pt x="24" y="4"/>
                      <a:pt x="29" y="3"/>
                      <a:pt x="30" y="3"/>
                    </a:cubicBezTo>
                    <a:cubicBezTo>
                      <a:pt x="33" y="3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1" name="Freeform 85">
                <a:extLst>
                  <a:ext uri="{FF2B5EF4-FFF2-40B4-BE49-F238E27FC236}">
                    <a16:creationId xmlns:a16="http://schemas.microsoft.com/office/drawing/2014/main" id="{77B3A8B7-6D49-4C66-B007-35D986A22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344" y="3073332"/>
                <a:ext cx="103920" cy="504171"/>
              </a:xfrm>
              <a:custGeom>
                <a:avLst/>
                <a:gdLst>
                  <a:gd name="T0" fmla="*/ 82 w 82"/>
                  <a:gd name="T1" fmla="*/ 396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1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3 w 82"/>
                  <a:gd name="T23" fmla="*/ 396 h 398"/>
                  <a:gd name="T24" fmla="*/ 78 w 82"/>
                  <a:gd name="T25" fmla="*/ 398 h 398"/>
                  <a:gd name="T26" fmla="*/ 82 w 82"/>
                  <a:gd name="T27" fmla="*/ 39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6"/>
                    </a:moveTo>
                    <a:cubicBezTo>
                      <a:pt x="82" y="396"/>
                      <a:pt x="81" y="395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4"/>
                      <a:pt x="20" y="97"/>
                      <a:pt x="47" y="47"/>
                    </a:cubicBezTo>
                    <a:cubicBezTo>
                      <a:pt x="60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1"/>
                    </a:cubicBezTo>
                    <a:cubicBezTo>
                      <a:pt x="82" y="0"/>
                      <a:pt x="80" y="0"/>
                      <a:pt x="78" y="0"/>
                    </a:cubicBezTo>
                    <a:cubicBezTo>
                      <a:pt x="76" y="0"/>
                      <a:pt x="75" y="0"/>
                      <a:pt x="73" y="2"/>
                    </a:cubicBezTo>
                    <a:cubicBezTo>
                      <a:pt x="17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0" y="383"/>
                      <a:pt x="67" y="390"/>
                      <a:pt x="73" y="396"/>
                    </a:cubicBezTo>
                    <a:cubicBezTo>
                      <a:pt x="75" y="398"/>
                      <a:pt x="76" y="398"/>
                      <a:pt x="78" y="398"/>
                    </a:cubicBezTo>
                    <a:cubicBezTo>
                      <a:pt x="80" y="398"/>
                      <a:pt x="82" y="398"/>
                      <a:pt x="82" y="396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2" name="Freeform 86">
                <a:extLst>
                  <a:ext uri="{FF2B5EF4-FFF2-40B4-BE49-F238E27FC236}">
                    <a16:creationId xmlns:a16="http://schemas.microsoft.com/office/drawing/2014/main" id="{DD34475D-FAB6-4BC8-86E2-04D51982F8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0857" y="3084699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9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1 w 87"/>
                  <a:gd name="T9" fmla="*/ 123 h 123"/>
                  <a:gd name="T10" fmla="*/ 87 w 87"/>
                  <a:gd name="T11" fmla="*/ 43 h 123"/>
                  <a:gd name="T12" fmla="*/ 52 w 87"/>
                  <a:gd name="T13" fmla="*/ 0 h 123"/>
                  <a:gd name="T14" fmla="*/ 20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4 h 123"/>
                  <a:gd name="T24" fmla="*/ 75 w 87"/>
                  <a:gd name="T25" fmla="*/ 35 h 123"/>
                  <a:gd name="T26" fmla="*/ 71 w 87"/>
                  <a:gd name="T27" fmla="*/ 63 h 123"/>
                  <a:gd name="T28" fmla="*/ 70 w 87"/>
                  <a:gd name="T29" fmla="*/ 63 h 123"/>
                  <a:gd name="T30" fmla="*/ 31 w 87"/>
                  <a:gd name="T31" fmla="*/ 118 h 123"/>
                  <a:gd name="T32" fmla="*/ 13 w 87"/>
                  <a:gd name="T33" fmla="*/ 99 h 123"/>
                  <a:gd name="T34" fmla="*/ 24 w 87"/>
                  <a:gd name="T35" fmla="*/ 62 h 123"/>
                  <a:gd name="T36" fmla="*/ 49 w 87"/>
                  <a:gd name="T37" fmla="*/ 47 h 123"/>
                  <a:gd name="T38" fmla="*/ 67 w 87"/>
                  <a:gd name="T39" fmla="*/ 69 h 123"/>
                  <a:gd name="T40" fmla="*/ 31 w 87"/>
                  <a:gd name="T41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1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7"/>
                    </a:cubicBezTo>
                    <a:cubicBezTo>
                      <a:pt x="20" y="29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5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5"/>
                    </a:cubicBezTo>
                    <a:cubicBezTo>
                      <a:pt x="75" y="41"/>
                      <a:pt x="74" y="49"/>
                      <a:pt x="71" y="63"/>
                    </a:cubicBezTo>
                    <a:lnTo>
                      <a:pt x="70" y="63"/>
                    </a:ln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7" y="66"/>
                      <a:pt x="67" y="69"/>
                    </a:cubicBezTo>
                    <a:cubicBezTo>
                      <a:pt x="67" y="81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3" name="Freeform 87">
                <a:extLst>
                  <a:ext uri="{FF2B5EF4-FFF2-40B4-BE49-F238E27FC236}">
                    <a16:creationId xmlns:a16="http://schemas.microsoft.com/office/drawing/2014/main" id="{461E19AA-7CD4-43A8-A431-9DA703582C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131" y="3091194"/>
                <a:ext cx="172928" cy="147760"/>
              </a:xfrm>
              <a:custGeom>
                <a:avLst/>
                <a:gdLst>
                  <a:gd name="T0" fmla="*/ 115 w 136"/>
                  <a:gd name="T1" fmla="*/ 13 h 117"/>
                  <a:gd name="T2" fmla="*/ 120 w 136"/>
                  <a:gd name="T3" fmla="*/ 9 h 117"/>
                  <a:gd name="T4" fmla="*/ 130 w 136"/>
                  <a:gd name="T5" fmla="*/ 8 h 117"/>
                  <a:gd name="T6" fmla="*/ 136 w 136"/>
                  <a:gd name="T7" fmla="*/ 3 h 117"/>
                  <a:gd name="T8" fmla="*/ 132 w 136"/>
                  <a:gd name="T9" fmla="*/ 0 h 117"/>
                  <a:gd name="T10" fmla="*/ 114 w 136"/>
                  <a:gd name="T11" fmla="*/ 1 h 117"/>
                  <a:gd name="T12" fmla="*/ 95 w 136"/>
                  <a:gd name="T13" fmla="*/ 0 h 117"/>
                  <a:gd name="T14" fmla="*/ 90 w 136"/>
                  <a:gd name="T15" fmla="*/ 5 h 117"/>
                  <a:gd name="T16" fmla="*/ 95 w 136"/>
                  <a:gd name="T17" fmla="*/ 8 h 117"/>
                  <a:gd name="T18" fmla="*/ 107 w 136"/>
                  <a:gd name="T19" fmla="*/ 10 h 117"/>
                  <a:gd name="T20" fmla="*/ 91 w 136"/>
                  <a:gd name="T21" fmla="*/ 75 h 117"/>
                  <a:gd name="T22" fmla="*/ 45 w 136"/>
                  <a:gd name="T23" fmla="*/ 109 h 117"/>
                  <a:gd name="T24" fmla="*/ 22 w 136"/>
                  <a:gd name="T25" fmla="*/ 91 h 117"/>
                  <a:gd name="T26" fmla="*/ 24 w 136"/>
                  <a:gd name="T27" fmla="*/ 78 h 117"/>
                  <a:gd name="T28" fmla="*/ 41 w 136"/>
                  <a:gd name="T29" fmla="*/ 9 h 117"/>
                  <a:gd name="T30" fmla="*/ 53 w 136"/>
                  <a:gd name="T31" fmla="*/ 8 h 117"/>
                  <a:gd name="T32" fmla="*/ 61 w 136"/>
                  <a:gd name="T33" fmla="*/ 3 h 117"/>
                  <a:gd name="T34" fmla="*/ 57 w 136"/>
                  <a:gd name="T35" fmla="*/ 0 h 117"/>
                  <a:gd name="T36" fmla="*/ 44 w 136"/>
                  <a:gd name="T37" fmla="*/ 1 h 117"/>
                  <a:gd name="T38" fmla="*/ 32 w 136"/>
                  <a:gd name="T39" fmla="*/ 1 h 117"/>
                  <a:gd name="T40" fmla="*/ 19 w 136"/>
                  <a:gd name="T41" fmla="*/ 1 h 117"/>
                  <a:gd name="T42" fmla="*/ 6 w 136"/>
                  <a:gd name="T43" fmla="*/ 0 h 117"/>
                  <a:gd name="T44" fmla="*/ 1 w 136"/>
                  <a:gd name="T45" fmla="*/ 5 h 117"/>
                  <a:gd name="T46" fmla="*/ 9 w 136"/>
                  <a:gd name="T47" fmla="*/ 8 h 117"/>
                  <a:gd name="T48" fmla="*/ 18 w 136"/>
                  <a:gd name="T49" fmla="*/ 9 h 117"/>
                  <a:gd name="T50" fmla="*/ 16 w 136"/>
                  <a:gd name="T51" fmla="*/ 19 h 117"/>
                  <a:gd name="T52" fmla="*/ 12 w 136"/>
                  <a:gd name="T53" fmla="*/ 33 h 117"/>
                  <a:gd name="T54" fmla="*/ 2 w 136"/>
                  <a:gd name="T55" fmla="*/ 74 h 117"/>
                  <a:gd name="T56" fmla="*/ 0 w 136"/>
                  <a:gd name="T57" fmla="*/ 85 h 117"/>
                  <a:gd name="T58" fmla="*/ 44 w 136"/>
                  <a:gd name="T59" fmla="*/ 117 h 117"/>
                  <a:gd name="T60" fmla="*/ 99 w 136"/>
                  <a:gd name="T61" fmla="*/ 77 h 117"/>
                  <a:gd name="T62" fmla="*/ 115 w 136"/>
                  <a:gd name="T63" fmla="*/ 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117">
                    <a:moveTo>
                      <a:pt x="115" y="13"/>
                    </a:moveTo>
                    <a:cubicBezTo>
                      <a:pt x="116" y="10"/>
                      <a:pt x="116" y="10"/>
                      <a:pt x="120" y="9"/>
                    </a:cubicBezTo>
                    <a:cubicBezTo>
                      <a:pt x="123" y="8"/>
                      <a:pt x="127" y="8"/>
                      <a:pt x="130" y="8"/>
                    </a:cubicBezTo>
                    <a:cubicBezTo>
                      <a:pt x="133" y="8"/>
                      <a:pt x="136" y="8"/>
                      <a:pt x="136" y="3"/>
                    </a:cubicBezTo>
                    <a:cubicBezTo>
                      <a:pt x="136" y="1"/>
                      <a:pt x="134" y="0"/>
                      <a:pt x="132" y="0"/>
                    </a:cubicBezTo>
                    <a:cubicBezTo>
                      <a:pt x="126" y="0"/>
                      <a:pt x="120" y="1"/>
                      <a:pt x="114" y="1"/>
                    </a:cubicBezTo>
                    <a:cubicBezTo>
                      <a:pt x="110" y="1"/>
                      <a:pt x="99" y="0"/>
                      <a:pt x="95" y="0"/>
                    </a:cubicBezTo>
                    <a:cubicBezTo>
                      <a:pt x="94" y="0"/>
                      <a:pt x="90" y="0"/>
                      <a:pt x="90" y="5"/>
                    </a:cubicBezTo>
                    <a:cubicBezTo>
                      <a:pt x="90" y="8"/>
                      <a:pt x="93" y="8"/>
                      <a:pt x="95" y="8"/>
                    </a:cubicBezTo>
                    <a:cubicBezTo>
                      <a:pt x="97" y="8"/>
                      <a:pt x="103" y="8"/>
                      <a:pt x="107" y="10"/>
                    </a:cubicBezTo>
                    <a:lnTo>
                      <a:pt x="91" y="75"/>
                    </a:lnTo>
                    <a:cubicBezTo>
                      <a:pt x="85" y="99"/>
                      <a:pt x="65" y="109"/>
                      <a:pt x="45" y="109"/>
                    </a:cubicBezTo>
                    <a:cubicBezTo>
                      <a:pt x="30" y="109"/>
                      <a:pt x="22" y="103"/>
                      <a:pt x="22" y="91"/>
                    </a:cubicBezTo>
                    <a:cubicBezTo>
                      <a:pt x="22" y="87"/>
                      <a:pt x="23" y="82"/>
                      <a:pt x="24" y="78"/>
                    </a:cubicBezTo>
                    <a:lnTo>
                      <a:pt x="41" y="9"/>
                    </a:lnTo>
                    <a:cubicBezTo>
                      <a:pt x="45" y="8"/>
                      <a:pt x="51" y="8"/>
                      <a:pt x="53" y="8"/>
                    </a:cubicBezTo>
                    <a:cubicBezTo>
                      <a:pt x="58" y="8"/>
                      <a:pt x="61" y="8"/>
                      <a:pt x="61" y="3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53" y="0"/>
                      <a:pt x="49" y="1"/>
                      <a:pt x="44" y="1"/>
                    </a:cubicBezTo>
                    <a:cubicBezTo>
                      <a:pt x="40" y="1"/>
                      <a:pt x="36" y="1"/>
                      <a:pt x="32" y="1"/>
                    </a:cubicBezTo>
                    <a:cubicBezTo>
                      <a:pt x="28" y="1"/>
                      <a:pt x="23" y="1"/>
                      <a:pt x="19" y="1"/>
                    </a:cubicBezTo>
                    <a:cubicBezTo>
                      <a:pt x="15" y="1"/>
                      <a:pt x="10" y="0"/>
                      <a:pt x="6" y="0"/>
                    </a:cubicBezTo>
                    <a:cubicBezTo>
                      <a:pt x="4" y="0"/>
                      <a:pt x="1" y="0"/>
                      <a:pt x="1" y="5"/>
                    </a:cubicBezTo>
                    <a:cubicBezTo>
                      <a:pt x="1" y="8"/>
                      <a:pt x="3" y="8"/>
                      <a:pt x="9" y="8"/>
                    </a:cubicBezTo>
                    <a:cubicBezTo>
                      <a:pt x="13" y="8"/>
                      <a:pt x="18" y="8"/>
                      <a:pt x="18" y="9"/>
                    </a:cubicBezTo>
                    <a:cubicBezTo>
                      <a:pt x="18" y="9"/>
                      <a:pt x="16" y="15"/>
                      <a:pt x="16" y="19"/>
                    </a:cubicBezTo>
                    <a:lnTo>
                      <a:pt x="12" y="33"/>
                    </a:lnTo>
                    <a:lnTo>
                      <a:pt x="2" y="74"/>
                    </a:lnTo>
                    <a:cubicBezTo>
                      <a:pt x="0" y="80"/>
                      <a:pt x="0" y="81"/>
                      <a:pt x="0" y="85"/>
                    </a:cubicBezTo>
                    <a:cubicBezTo>
                      <a:pt x="0" y="106"/>
                      <a:pt x="19" y="117"/>
                      <a:pt x="44" y="117"/>
                    </a:cubicBezTo>
                    <a:cubicBezTo>
                      <a:pt x="74" y="117"/>
                      <a:pt x="94" y="99"/>
                      <a:pt x="99" y="77"/>
                    </a:cubicBezTo>
                    <a:lnTo>
                      <a:pt x="115" y="13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4" name="Freeform 88">
                <a:extLst>
                  <a:ext uri="{FF2B5EF4-FFF2-40B4-BE49-F238E27FC236}">
                    <a16:creationId xmlns:a16="http://schemas.microsoft.com/office/drawing/2014/main" id="{17E55703-48F8-4A5F-869B-AB85BBB5E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663" y="3078204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0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1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4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0"/>
                    </a:cubicBezTo>
                    <a:cubicBezTo>
                      <a:pt x="15" y="139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1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5" name="Freeform 89">
                <a:extLst>
                  <a:ext uri="{FF2B5EF4-FFF2-40B4-BE49-F238E27FC236}">
                    <a16:creationId xmlns:a16="http://schemas.microsoft.com/office/drawing/2014/main" id="{D61749DF-64EE-4C38-9D8D-125B874C7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711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1 w 74"/>
                  <a:gd name="T13" fmla="*/ 13 h 33"/>
                  <a:gd name="T14" fmla="*/ 65 w 74"/>
                  <a:gd name="T15" fmla="*/ 3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1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6" name="Freeform 90">
                <a:extLst>
                  <a:ext uri="{FF2B5EF4-FFF2-40B4-BE49-F238E27FC236}">
                    <a16:creationId xmlns:a16="http://schemas.microsoft.com/office/drawing/2014/main" id="{114B71EA-50C3-47C8-AA39-DDAA05FC0B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49483" y="3143154"/>
                <a:ext cx="86059" cy="133147"/>
              </a:xfrm>
              <a:custGeom>
                <a:avLst/>
                <a:gdLst>
                  <a:gd name="T0" fmla="*/ 68 w 68"/>
                  <a:gd name="T1" fmla="*/ 2 h 105"/>
                  <a:gd name="T2" fmla="*/ 67 w 68"/>
                  <a:gd name="T3" fmla="*/ 0 h 105"/>
                  <a:gd name="T4" fmla="*/ 55 w 68"/>
                  <a:gd name="T5" fmla="*/ 11 h 105"/>
                  <a:gd name="T6" fmla="*/ 40 w 68"/>
                  <a:gd name="T7" fmla="*/ 0 h 105"/>
                  <a:gd name="T8" fmla="*/ 0 w 68"/>
                  <a:gd name="T9" fmla="*/ 48 h 105"/>
                  <a:gd name="T10" fmla="*/ 22 w 68"/>
                  <a:gd name="T11" fmla="*/ 75 h 105"/>
                  <a:gd name="T12" fmla="*/ 41 w 68"/>
                  <a:gd name="T13" fmla="*/ 65 h 105"/>
                  <a:gd name="T14" fmla="*/ 34 w 68"/>
                  <a:gd name="T15" fmla="*/ 95 h 105"/>
                  <a:gd name="T16" fmla="*/ 22 w 68"/>
                  <a:gd name="T17" fmla="*/ 100 h 105"/>
                  <a:gd name="T18" fmla="*/ 18 w 68"/>
                  <a:gd name="T19" fmla="*/ 104 h 105"/>
                  <a:gd name="T20" fmla="*/ 20 w 68"/>
                  <a:gd name="T21" fmla="*/ 105 h 105"/>
                  <a:gd name="T22" fmla="*/ 37 w 68"/>
                  <a:gd name="T23" fmla="*/ 105 h 105"/>
                  <a:gd name="T24" fmla="*/ 54 w 68"/>
                  <a:gd name="T25" fmla="*/ 105 h 105"/>
                  <a:gd name="T26" fmla="*/ 57 w 68"/>
                  <a:gd name="T27" fmla="*/ 102 h 105"/>
                  <a:gd name="T28" fmla="*/ 53 w 68"/>
                  <a:gd name="T29" fmla="*/ 100 h 105"/>
                  <a:gd name="T30" fmla="*/ 45 w 68"/>
                  <a:gd name="T31" fmla="*/ 98 h 105"/>
                  <a:gd name="T32" fmla="*/ 45 w 68"/>
                  <a:gd name="T33" fmla="*/ 94 h 105"/>
                  <a:gd name="T34" fmla="*/ 68 w 68"/>
                  <a:gd name="T35" fmla="*/ 2 h 105"/>
                  <a:gd name="T36" fmla="*/ 22 w 68"/>
                  <a:gd name="T37" fmla="*/ 71 h 105"/>
                  <a:gd name="T38" fmla="*/ 12 w 68"/>
                  <a:gd name="T39" fmla="*/ 56 h 105"/>
                  <a:gd name="T40" fmla="*/ 19 w 68"/>
                  <a:gd name="T41" fmla="*/ 23 h 105"/>
                  <a:gd name="T42" fmla="*/ 40 w 68"/>
                  <a:gd name="T43" fmla="*/ 3 h 105"/>
                  <a:gd name="T44" fmla="*/ 53 w 68"/>
                  <a:gd name="T45" fmla="*/ 18 h 105"/>
                  <a:gd name="T46" fmla="*/ 43 w 68"/>
                  <a:gd name="T47" fmla="*/ 56 h 105"/>
                  <a:gd name="T48" fmla="*/ 22 w 68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5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1"/>
                    </a:cubicBezTo>
                    <a:cubicBezTo>
                      <a:pt x="52" y="2"/>
                      <a:pt x="45" y="0"/>
                      <a:pt x="40" y="0"/>
                    </a:cubicBezTo>
                    <a:cubicBezTo>
                      <a:pt x="20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3"/>
                      <a:pt x="34" y="95"/>
                    </a:cubicBezTo>
                    <a:cubicBezTo>
                      <a:pt x="33" y="99"/>
                      <a:pt x="31" y="100"/>
                      <a:pt x="22" y="100"/>
                    </a:cubicBezTo>
                    <a:cubicBezTo>
                      <a:pt x="20" y="100"/>
                      <a:pt x="18" y="100"/>
                      <a:pt x="18" y="104"/>
                    </a:cubicBezTo>
                    <a:cubicBezTo>
                      <a:pt x="18" y="104"/>
                      <a:pt x="18" y="105"/>
                      <a:pt x="20" y="105"/>
                    </a:cubicBezTo>
                    <a:cubicBezTo>
                      <a:pt x="26" y="105"/>
                      <a:pt x="32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5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1"/>
                    </a:moveTo>
                    <a:cubicBezTo>
                      <a:pt x="12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3" y="56"/>
                    </a:cubicBezTo>
                    <a:cubicBezTo>
                      <a:pt x="41" y="61"/>
                      <a:pt x="32" y="71"/>
                      <a:pt x="22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7" name="Freeform 91">
                <a:extLst>
                  <a:ext uri="{FF2B5EF4-FFF2-40B4-BE49-F238E27FC236}">
                    <a16:creationId xmlns:a16="http://schemas.microsoft.com/office/drawing/2014/main" id="{8B96FEF2-2AAF-4A08-A731-A872C15DAE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5028" y="3078204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2 w 38"/>
                  <a:gd name="T5" fmla="*/ 0 h 166"/>
                  <a:gd name="T6" fmla="*/ 0 w 38"/>
                  <a:gd name="T7" fmla="*/ 1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3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7" y="31"/>
                    </a:cubicBezTo>
                    <a:cubicBezTo>
                      <a:pt x="17" y="1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4"/>
                      <a:pt x="28" y="133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8" name="Rectangle 92">
                <a:extLst>
                  <a:ext uri="{FF2B5EF4-FFF2-40B4-BE49-F238E27FC236}">
                    <a16:creationId xmlns:a16="http://schemas.microsoft.com/office/drawing/2014/main" id="{4072F90B-B1B0-4508-B524-D8A2997AE9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3550" y="3321764"/>
                <a:ext cx="581298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9" name="Freeform 93">
                <a:extLst>
                  <a:ext uri="{FF2B5EF4-FFF2-40B4-BE49-F238E27FC236}">
                    <a16:creationId xmlns:a16="http://schemas.microsoft.com/office/drawing/2014/main" id="{8129A1CD-5FD1-466E-A454-FEFE37556C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8062" y="3372101"/>
                <a:ext cx="110414" cy="155067"/>
              </a:xfrm>
              <a:custGeom>
                <a:avLst/>
                <a:gdLst>
                  <a:gd name="T0" fmla="*/ 70 w 87"/>
                  <a:gd name="T1" fmla="*/ 62 h 122"/>
                  <a:gd name="T2" fmla="*/ 49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1 w 87"/>
                  <a:gd name="T9" fmla="*/ 122 h 122"/>
                  <a:gd name="T10" fmla="*/ 87 w 87"/>
                  <a:gd name="T11" fmla="*/ 43 h 122"/>
                  <a:gd name="T12" fmla="*/ 52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1 w 87"/>
                  <a:gd name="T27" fmla="*/ 62 h 122"/>
                  <a:gd name="T28" fmla="*/ 70 w 87"/>
                  <a:gd name="T29" fmla="*/ 62 h 122"/>
                  <a:gd name="T30" fmla="*/ 31 w 87"/>
                  <a:gd name="T31" fmla="*/ 117 h 122"/>
                  <a:gd name="T32" fmla="*/ 13 w 87"/>
                  <a:gd name="T33" fmla="*/ 99 h 122"/>
                  <a:gd name="T34" fmla="*/ 24 w 87"/>
                  <a:gd name="T35" fmla="*/ 61 h 122"/>
                  <a:gd name="T36" fmla="*/ 49 w 87"/>
                  <a:gd name="T37" fmla="*/ 46 h 122"/>
                  <a:gd name="T38" fmla="*/ 67 w 87"/>
                  <a:gd name="T39" fmla="*/ 68 h 122"/>
                  <a:gd name="T40" fmla="*/ 31 w 87"/>
                  <a:gd name="T41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9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1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2" y="0"/>
                    </a:cubicBezTo>
                    <a:cubicBezTo>
                      <a:pt x="28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5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1" y="62"/>
                    </a:cubicBezTo>
                    <a:lnTo>
                      <a:pt x="70" y="62"/>
                    </a:lnTo>
                    <a:close/>
                    <a:moveTo>
                      <a:pt x="31" y="117"/>
                    </a:moveTo>
                    <a:cubicBezTo>
                      <a:pt x="13" y="117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1" y="52"/>
                      <a:pt x="39" y="46"/>
                      <a:pt x="49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7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0" name="Freeform 94">
                <a:extLst>
                  <a:ext uri="{FF2B5EF4-FFF2-40B4-BE49-F238E27FC236}">
                    <a16:creationId xmlns:a16="http://schemas.microsoft.com/office/drawing/2014/main" id="{2ECE1A77-4F99-4716-93B4-9262E2016A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12280" y="3429743"/>
                <a:ext cx="86870" cy="133958"/>
              </a:xfrm>
              <a:custGeom>
                <a:avLst/>
                <a:gdLst>
                  <a:gd name="T0" fmla="*/ 68 w 68"/>
                  <a:gd name="T1" fmla="*/ 2 h 106"/>
                  <a:gd name="T2" fmla="*/ 66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1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2 w 68"/>
                  <a:gd name="T29" fmla="*/ 101 h 106"/>
                  <a:gd name="T30" fmla="*/ 44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1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7" y="0"/>
                      <a:pt x="66" y="0"/>
                    </a:cubicBezTo>
                    <a:cubicBezTo>
                      <a:pt x="64" y="0"/>
                      <a:pt x="58" y="7"/>
                      <a:pt x="55" y="12"/>
                    </a:cubicBezTo>
                    <a:cubicBezTo>
                      <a:pt x="51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9" y="75"/>
                      <a:pt x="21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2" y="100"/>
                      <a:pt x="31" y="100"/>
                      <a:pt x="22" y="101"/>
                    </a:cubicBezTo>
                    <a:cubicBezTo>
                      <a:pt x="19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5" y="106"/>
                      <a:pt x="31" y="105"/>
                      <a:pt x="37" y="105"/>
                    </a:cubicBezTo>
                    <a:cubicBezTo>
                      <a:pt x="42" y="105"/>
                      <a:pt x="48" y="106"/>
                      <a:pt x="54" y="106"/>
                    </a:cubicBezTo>
                    <a:cubicBezTo>
                      <a:pt x="54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2" y="101"/>
                    </a:cubicBezTo>
                    <a:cubicBezTo>
                      <a:pt x="44" y="101"/>
                      <a:pt x="44" y="99"/>
                      <a:pt x="44" y="98"/>
                    </a:cubicBezTo>
                    <a:cubicBezTo>
                      <a:pt x="44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1" y="59"/>
                      <a:pt x="11" y="56"/>
                    </a:cubicBezTo>
                    <a:cubicBezTo>
                      <a:pt x="11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0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1" y="72"/>
                      <a:pt x="22" y="72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1" name="Freeform 95">
                <a:extLst>
                  <a:ext uri="{FF2B5EF4-FFF2-40B4-BE49-F238E27FC236}">
                    <a16:creationId xmlns:a16="http://schemas.microsoft.com/office/drawing/2014/main" id="{6C8948F4-FA05-4D15-87DC-35B95805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078" y="3489011"/>
                <a:ext cx="59266" cy="65762"/>
              </a:xfrm>
              <a:custGeom>
                <a:avLst/>
                <a:gdLst>
                  <a:gd name="T0" fmla="*/ 42 w 47"/>
                  <a:gd name="T1" fmla="*/ 8 h 52"/>
                  <a:gd name="T2" fmla="*/ 37 w 47"/>
                  <a:gd name="T3" fmla="*/ 13 h 52"/>
                  <a:gd name="T4" fmla="*/ 41 w 47"/>
                  <a:gd name="T5" fmla="*/ 17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6 h 52"/>
                  <a:gd name="T14" fmla="*/ 27 w 47"/>
                  <a:gd name="T15" fmla="*/ 30 h 52"/>
                  <a:gd name="T16" fmla="*/ 37 w 47"/>
                  <a:gd name="T17" fmla="*/ 37 h 52"/>
                  <a:gd name="T18" fmla="*/ 31 w 47"/>
                  <a:gd name="T19" fmla="*/ 47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8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20 h 52"/>
                  <a:gd name="T36" fmla="*/ 24 w 47"/>
                  <a:gd name="T37" fmla="*/ 19 h 52"/>
                  <a:gd name="T38" fmla="*/ 17 w 47"/>
                  <a:gd name="T39" fmla="*/ 13 h 52"/>
                  <a:gd name="T40" fmla="*/ 22 w 47"/>
                  <a:gd name="T41" fmla="*/ 6 h 52"/>
                  <a:gd name="T42" fmla="*/ 31 w 47"/>
                  <a:gd name="T43" fmla="*/ 3 h 52"/>
                  <a:gd name="T44" fmla="*/ 42 w 47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3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29" y="30"/>
                      <a:pt x="37" y="32"/>
                      <a:pt x="37" y="37"/>
                    </a:cubicBezTo>
                    <a:cubicBezTo>
                      <a:pt x="37" y="39"/>
                      <a:pt x="36" y="44"/>
                      <a:pt x="31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9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3" y="21"/>
                      <a:pt x="28" y="20"/>
                    </a:cubicBezTo>
                    <a:cubicBezTo>
                      <a:pt x="27" y="19"/>
                      <a:pt x="24" y="19"/>
                      <a:pt x="24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3" y="3"/>
                      <a:pt x="40" y="4"/>
                      <a:pt x="42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2" name="Freeform 96">
                <a:extLst>
                  <a:ext uri="{FF2B5EF4-FFF2-40B4-BE49-F238E27FC236}">
                    <a16:creationId xmlns:a16="http://schemas.microsoft.com/office/drawing/2014/main" id="{8C298B79-1E36-4DF7-B46C-DED2B27B14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3302" y="3084699"/>
                <a:ext cx="111227" cy="155879"/>
              </a:xfrm>
              <a:custGeom>
                <a:avLst/>
                <a:gdLst>
                  <a:gd name="T0" fmla="*/ 71 w 88"/>
                  <a:gd name="T1" fmla="*/ 63 h 123"/>
                  <a:gd name="T2" fmla="*/ 49 w 88"/>
                  <a:gd name="T3" fmla="*/ 43 h 123"/>
                  <a:gd name="T4" fmla="*/ 15 w 88"/>
                  <a:gd name="T5" fmla="*/ 59 h 123"/>
                  <a:gd name="T6" fmla="*/ 0 w 88"/>
                  <a:gd name="T7" fmla="*/ 93 h 123"/>
                  <a:gd name="T8" fmla="*/ 31 w 88"/>
                  <a:gd name="T9" fmla="*/ 123 h 123"/>
                  <a:gd name="T10" fmla="*/ 88 w 88"/>
                  <a:gd name="T11" fmla="*/ 43 h 123"/>
                  <a:gd name="T12" fmla="*/ 52 w 88"/>
                  <a:gd name="T13" fmla="*/ 0 h 123"/>
                  <a:gd name="T14" fmla="*/ 20 w 88"/>
                  <a:gd name="T15" fmla="*/ 27 h 123"/>
                  <a:gd name="T16" fmla="*/ 27 w 88"/>
                  <a:gd name="T17" fmla="*/ 32 h 123"/>
                  <a:gd name="T18" fmla="*/ 35 w 88"/>
                  <a:gd name="T19" fmla="*/ 24 h 123"/>
                  <a:gd name="T20" fmla="*/ 28 w 88"/>
                  <a:gd name="T21" fmla="*/ 18 h 123"/>
                  <a:gd name="T22" fmla="*/ 52 w 88"/>
                  <a:gd name="T23" fmla="*/ 4 h 123"/>
                  <a:gd name="T24" fmla="*/ 75 w 88"/>
                  <a:gd name="T25" fmla="*/ 35 h 123"/>
                  <a:gd name="T26" fmla="*/ 71 w 88"/>
                  <a:gd name="T27" fmla="*/ 63 h 123"/>
                  <a:gd name="T28" fmla="*/ 32 w 88"/>
                  <a:gd name="T29" fmla="*/ 118 h 123"/>
                  <a:gd name="T30" fmla="*/ 13 w 88"/>
                  <a:gd name="T31" fmla="*/ 99 h 123"/>
                  <a:gd name="T32" fmla="*/ 24 w 88"/>
                  <a:gd name="T33" fmla="*/ 62 h 123"/>
                  <a:gd name="T34" fmla="*/ 49 w 88"/>
                  <a:gd name="T35" fmla="*/ 47 h 123"/>
                  <a:gd name="T36" fmla="*/ 68 w 88"/>
                  <a:gd name="T37" fmla="*/ 69 h 123"/>
                  <a:gd name="T38" fmla="*/ 32 w 88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3">
                    <a:moveTo>
                      <a:pt x="71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2" y="73"/>
                      <a:pt x="0" y="88"/>
                      <a:pt x="0" y="93"/>
                    </a:cubicBezTo>
                    <a:cubicBezTo>
                      <a:pt x="0" y="104"/>
                      <a:pt x="8" y="123"/>
                      <a:pt x="31" y="123"/>
                    </a:cubicBezTo>
                    <a:cubicBezTo>
                      <a:pt x="71" y="123"/>
                      <a:pt x="88" y="67"/>
                      <a:pt x="88" y="43"/>
                    </a:cubicBezTo>
                    <a:cubicBezTo>
                      <a:pt x="88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7"/>
                    </a:cubicBezTo>
                    <a:cubicBezTo>
                      <a:pt x="20" y="29"/>
                      <a:pt x="22" y="32"/>
                      <a:pt x="27" y="32"/>
                    </a:cubicBezTo>
                    <a:cubicBezTo>
                      <a:pt x="32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8" y="18"/>
                    </a:cubicBezTo>
                    <a:cubicBezTo>
                      <a:pt x="35" y="5"/>
                      <a:pt x="47" y="4"/>
                      <a:pt x="52" y="4"/>
                    </a:cubicBezTo>
                    <a:cubicBezTo>
                      <a:pt x="64" y="4"/>
                      <a:pt x="75" y="13"/>
                      <a:pt x="75" y="35"/>
                    </a:cubicBezTo>
                    <a:cubicBezTo>
                      <a:pt x="75" y="41"/>
                      <a:pt x="74" y="49"/>
                      <a:pt x="71" y="63"/>
                    </a:cubicBezTo>
                    <a:close/>
                    <a:moveTo>
                      <a:pt x="32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8" y="66"/>
                      <a:pt x="68" y="69"/>
                    </a:cubicBezTo>
                    <a:cubicBezTo>
                      <a:pt x="68" y="81"/>
                      <a:pt x="57" y="118"/>
                      <a:pt x="32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3" name="Freeform 97">
                <a:extLst>
                  <a:ext uri="{FF2B5EF4-FFF2-40B4-BE49-F238E27FC236}">
                    <a16:creationId xmlns:a16="http://schemas.microsoft.com/office/drawing/2014/main" id="{65B81678-E087-4587-9198-D350688B4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2390" y="3091194"/>
                <a:ext cx="241125" cy="147760"/>
              </a:xfrm>
              <a:custGeom>
                <a:avLst/>
                <a:gdLst>
                  <a:gd name="T0" fmla="*/ 170 w 190"/>
                  <a:gd name="T1" fmla="*/ 14 h 117"/>
                  <a:gd name="T2" fmla="*/ 185 w 190"/>
                  <a:gd name="T3" fmla="*/ 8 h 117"/>
                  <a:gd name="T4" fmla="*/ 190 w 190"/>
                  <a:gd name="T5" fmla="*/ 3 h 117"/>
                  <a:gd name="T6" fmla="*/ 187 w 190"/>
                  <a:gd name="T7" fmla="*/ 0 h 117"/>
                  <a:gd name="T8" fmla="*/ 173 w 190"/>
                  <a:gd name="T9" fmla="*/ 1 h 117"/>
                  <a:gd name="T10" fmla="*/ 153 w 190"/>
                  <a:gd name="T11" fmla="*/ 0 h 117"/>
                  <a:gd name="T12" fmla="*/ 149 w 190"/>
                  <a:gd name="T13" fmla="*/ 5 h 117"/>
                  <a:gd name="T14" fmla="*/ 153 w 190"/>
                  <a:gd name="T15" fmla="*/ 8 h 117"/>
                  <a:gd name="T16" fmla="*/ 165 w 190"/>
                  <a:gd name="T17" fmla="*/ 10 h 117"/>
                  <a:gd name="T18" fmla="*/ 117 w 190"/>
                  <a:gd name="T19" fmla="*/ 86 h 117"/>
                  <a:gd name="T20" fmla="*/ 107 w 190"/>
                  <a:gd name="T21" fmla="*/ 9 h 117"/>
                  <a:gd name="T22" fmla="*/ 118 w 190"/>
                  <a:gd name="T23" fmla="*/ 8 h 117"/>
                  <a:gd name="T24" fmla="*/ 124 w 190"/>
                  <a:gd name="T25" fmla="*/ 3 h 117"/>
                  <a:gd name="T26" fmla="*/ 120 w 190"/>
                  <a:gd name="T27" fmla="*/ 0 h 117"/>
                  <a:gd name="T28" fmla="*/ 96 w 190"/>
                  <a:gd name="T29" fmla="*/ 1 h 117"/>
                  <a:gd name="T30" fmla="*/ 85 w 190"/>
                  <a:gd name="T31" fmla="*/ 1 h 117"/>
                  <a:gd name="T32" fmla="*/ 74 w 190"/>
                  <a:gd name="T33" fmla="*/ 0 h 117"/>
                  <a:gd name="T34" fmla="*/ 70 w 190"/>
                  <a:gd name="T35" fmla="*/ 5 h 117"/>
                  <a:gd name="T36" fmla="*/ 75 w 190"/>
                  <a:gd name="T37" fmla="*/ 8 h 117"/>
                  <a:gd name="T38" fmla="*/ 83 w 190"/>
                  <a:gd name="T39" fmla="*/ 8 h 117"/>
                  <a:gd name="T40" fmla="*/ 85 w 190"/>
                  <a:gd name="T41" fmla="*/ 25 h 117"/>
                  <a:gd name="T42" fmla="*/ 84 w 190"/>
                  <a:gd name="T43" fmla="*/ 28 h 117"/>
                  <a:gd name="T44" fmla="*/ 47 w 190"/>
                  <a:gd name="T45" fmla="*/ 86 h 117"/>
                  <a:gd name="T46" fmla="*/ 37 w 190"/>
                  <a:gd name="T47" fmla="*/ 9 h 117"/>
                  <a:gd name="T48" fmla="*/ 48 w 190"/>
                  <a:gd name="T49" fmla="*/ 8 h 117"/>
                  <a:gd name="T50" fmla="*/ 53 w 190"/>
                  <a:gd name="T51" fmla="*/ 7 h 117"/>
                  <a:gd name="T52" fmla="*/ 54 w 190"/>
                  <a:gd name="T53" fmla="*/ 3 h 117"/>
                  <a:gd name="T54" fmla="*/ 51 w 190"/>
                  <a:gd name="T55" fmla="*/ 0 h 117"/>
                  <a:gd name="T56" fmla="*/ 26 w 190"/>
                  <a:gd name="T57" fmla="*/ 1 h 117"/>
                  <a:gd name="T58" fmla="*/ 15 w 190"/>
                  <a:gd name="T59" fmla="*/ 1 h 117"/>
                  <a:gd name="T60" fmla="*/ 4 w 190"/>
                  <a:gd name="T61" fmla="*/ 0 h 117"/>
                  <a:gd name="T62" fmla="*/ 0 w 190"/>
                  <a:gd name="T63" fmla="*/ 5 h 117"/>
                  <a:gd name="T64" fmla="*/ 5 w 190"/>
                  <a:gd name="T65" fmla="*/ 8 h 117"/>
                  <a:gd name="T66" fmla="*/ 13 w 190"/>
                  <a:gd name="T67" fmla="*/ 8 h 117"/>
                  <a:gd name="T68" fmla="*/ 27 w 190"/>
                  <a:gd name="T69" fmla="*/ 112 h 117"/>
                  <a:gd name="T70" fmla="*/ 32 w 190"/>
                  <a:gd name="T71" fmla="*/ 117 h 117"/>
                  <a:gd name="T72" fmla="*/ 39 w 190"/>
                  <a:gd name="T73" fmla="*/ 113 h 117"/>
                  <a:gd name="T74" fmla="*/ 87 w 190"/>
                  <a:gd name="T75" fmla="*/ 36 h 117"/>
                  <a:gd name="T76" fmla="*/ 96 w 190"/>
                  <a:gd name="T77" fmla="*/ 112 h 117"/>
                  <a:gd name="T78" fmla="*/ 101 w 190"/>
                  <a:gd name="T79" fmla="*/ 117 h 117"/>
                  <a:gd name="T80" fmla="*/ 108 w 190"/>
                  <a:gd name="T81" fmla="*/ 113 h 117"/>
                  <a:gd name="T82" fmla="*/ 170 w 190"/>
                  <a:gd name="T83" fmla="*/ 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7">
                    <a:moveTo>
                      <a:pt x="170" y="14"/>
                    </a:moveTo>
                    <a:cubicBezTo>
                      <a:pt x="172" y="11"/>
                      <a:pt x="174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2"/>
                      <a:pt x="188" y="0"/>
                      <a:pt x="187" y="0"/>
                    </a:cubicBezTo>
                    <a:cubicBezTo>
                      <a:pt x="182" y="0"/>
                      <a:pt x="177" y="1"/>
                      <a:pt x="173" y="1"/>
                    </a:cubicBezTo>
                    <a:cubicBezTo>
                      <a:pt x="166" y="1"/>
                      <a:pt x="160" y="0"/>
                      <a:pt x="153" y="0"/>
                    </a:cubicBezTo>
                    <a:cubicBezTo>
                      <a:pt x="152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3" y="8"/>
                    </a:cubicBezTo>
                    <a:cubicBezTo>
                      <a:pt x="154" y="8"/>
                      <a:pt x="160" y="8"/>
                      <a:pt x="165" y="10"/>
                    </a:cubicBezTo>
                    <a:lnTo>
                      <a:pt x="117" y="86"/>
                    </a:lnTo>
                    <a:lnTo>
                      <a:pt x="107" y="9"/>
                    </a:lnTo>
                    <a:cubicBezTo>
                      <a:pt x="110" y="8"/>
                      <a:pt x="115" y="8"/>
                      <a:pt x="118" y="8"/>
                    </a:cubicBezTo>
                    <a:cubicBezTo>
                      <a:pt x="121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0" y="0"/>
                    </a:cubicBezTo>
                    <a:cubicBezTo>
                      <a:pt x="115" y="0"/>
                      <a:pt x="101" y="1"/>
                      <a:pt x="96" y="1"/>
                    </a:cubicBezTo>
                    <a:cubicBezTo>
                      <a:pt x="92" y="1"/>
                      <a:pt x="89" y="1"/>
                      <a:pt x="85" y="1"/>
                    </a:cubicBezTo>
                    <a:cubicBezTo>
                      <a:pt x="80" y="1"/>
                      <a:pt x="74" y="0"/>
                      <a:pt x="74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2" y="8"/>
                      <a:pt x="75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5" y="25"/>
                    </a:lnTo>
                    <a:cubicBezTo>
                      <a:pt x="85" y="26"/>
                      <a:pt x="85" y="26"/>
                      <a:pt x="84" y="28"/>
                    </a:cubicBezTo>
                    <a:lnTo>
                      <a:pt x="47" y="86"/>
                    </a:lnTo>
                    <a:lnTo>
                      <a:pt x="37" y="9"/>
                    </a:lnTo>
                    <a:cubicBezTo>
                      <a:pt x="40" y="8"/>
                      <a:pt x="45" y="8"/>
                      <a:pt x="48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3"/>
                      <a:pt x="54" y="0"/>
                      <a:pt x="51" y="0"/>
                    </a:cubicBezTo>
                    <a:cubicBezTo>
                      <a:pt x="45" y="0"/>
                      <a:pt x="32" y="1"/>
                      <a:pt x="26" y="1"/>
                    </a:cubicBezTo>
                    <a:cubicBezTo>
                      <a:pt x="23" y="1"/>
                      <a:pt x="19" y="1"/>
                      <a:pt x="15" y="1"/>
                    </a:cubicBezTo>
                    <a:cubicBezTo>
                      <a:pt x="11" y="1"/>
                      <a:pt x="5" y="0"/>
                      <a:pt x="4" y="0"/>
                    </a:cubicBezTo>
                    <a:cubicBezTo>
                      <a:pt x="3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5" y="8"/>
                    </a:cubicBezTo>
                    <a:cubicBezTo>
                      <a:pt x="8" y="8"/>
                      <a:pt x="11" y="8"/>
                      <a:pt x="13" y="8"/>
                    </a:cubicBezTo>
                    <a:lnTo>
                      <a:pt x="27" y="112"/>
                    </a:lnTo>
                    <a:cubicBezTo>
                      <a:pt x="27" y="115"/>
                      <a:pt x="28" y="117"/>
                      <a:pt x="32" y="117"/>
                    </a:cubicBezTo>
                    <a:cubicBezTo>
                      <a:pt x="35" y="117"/>
                      <a:pt x="37" y="116"/>
                      <a:pt x="39" y="113"/>
                    </a:cubicBezTo>
                    <a:lnTo>
                      <a:pt x="87" y="36"/>
                    </a:lnTo>
                    <a:lnTo>
                      <a:pt x="96" y="112"/>
                    </a:lnTo>
                    <a:cubicBezTo>
                      <a:pt x="97" y="116"/>
                      <a:pt x="97" y="117"/>
                      <a:pt x="101" y="117"/>
                    </a:cubicBezTo>
                    <a:cubicBezTo>
                      <a:pt x="105" y="117"/>
                      <a:pt x="106" y="116"/>
                      <a:pt x="108" y="113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4" name="Freeform 98">
                <a:extLst>
                  <a:ext uri="{FF2B5EF4-FFF2-40B4-BE49-F238E27FC236}">
                    <a16:creationId xmlns:a16="http://schemas.microsoft.com/office/drawing/2014/main" id="{4DAA6AD6-6F88-49C3-8EFF-1200B4BB9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366" y="3078204"/>
                <a:ext cx="47901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0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1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4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5" y="160"/>
                    </a:cubicBezTo>
                    <a:cubicBezTo>
                      <a:pt x="15" y="139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1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5" name="Freeform 99">
                <a:extLst>
                  <a:ext uri="{FF2B5EF4-FFF2-40B4-BE49-F238E27FC236}">
                    <a16:creationId xmlns:a16="http://schemas.microsoft.com/office/drawing/2014/main" id="{ACFF8B8E-21F2-48F7-A30A-BA5755ED9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225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3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2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6" name="Freeform 100">
                <a:extLst>
                  <a:ext uri="{FF2B5EF4-FFF2-40B4-BE49-F238E27FC236}">
                    <a16:creationId xmlns:a16="http://schemas.microsoft.com/office/drawing/2014/main" id="{85A0CA90-D101-4AB1-87C6-7C34CDAD93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37138" y="3143154"/>
                <a:ext cx="110414" cy="133147"/>
              </a:xfrm>
              <a:custGeom>
                <a:avLst/>
                <a:gdLst>
                  <a:gd name="T0" fmla="*/ 13 w 87"/>
                  <a:gd name="T1" fmla="*/ 93 h 105"/>
                  <a:gd name="T2" fmla="*/ 4 w 87"/>
                  <a:gd name="T3" fmla="*/ 100 h 105"/>
                  <a:gd name="T4" fmla="*/ 0 w 87"/>
                  <a:gd name="T5" fmla="*/ 103 h 105"/>
                  <a:gd name="T6" fmla="*/ 3 w 87"/>
                  <a:gd name="T7" fmla="*/ 105 h 105"/>
                  <a:gd name="T8" fmla="*/ 17 w 87"/>
                  <a:gd name="T9" fmla="*/ 105 h 105"/>
                  <a:gd name="T10" fmla="*/ 33 w 87"/>
                  <a:gd name="T11" fmla="*/ 105 h 105"/>
                  <a:gd name="T12" fmla="*/ 36 w 87"/>
                  <a:gd name="T13" fmla="*/ 102 h 105"/>
                  <a:gd name="T14" fmla="*/ 32 w 87"/>
                  <a:gd name="T15" fmla="*/ 100 h 105"/>
                  <a:gd name="T16" fmla="*/ 24 w 87"/>
                  <a:gd name="T17" fmla="*/ 98 h 105"/>
                  <a:gd name="T18" fmla="*/ 32 w 87"/>
                  <a:gd name="T19" fmla="*/ 64 h 105"/>
                  <a:gd name="T20" fmla="*/ 47 w 87"/>
                  <a:gd name="T21" fmla="*/ 75 h 105"/>
                  <a:gd name="T22" fmla="*/ 87 w 87"/>
                  <a:gd name="T23" fmla="*/ 26 h 105"/>
                  <a:gd name="T24" fmla="*/ 65 w 87"/>
                  <a:gd name="T25" fmla="*/ 0 h 105"/>
                  <a:gd name="T26" fmla="*/ 43 w 87"/>
                  <a:gd name="T27" fmla="*/ 12 h 105"/>
                  <a:gd name="T28" fmla="*/ 28 w 87"/>
                  <a:gd name="T29" fmla="*/ 0 h 105"/>
                  <a:gd name="T30" fmla="*/ 16 w 87"/>
                  <a:gd name="T31" fmla="*/ 9 h 105"/>
                  <a:gd name="T32" fmla="*/ 11 w 87"/>
                  <a:gd name="T33" fmla="*/ 25 h 105"/>
                  <a:gd name="T34" fmla="*/ 13 w 87"/>
                  <a:gd name="T35" fmla="*/ 27 h 105"/>
                  <a:gd name="T36" fmla="*/ 16 w 87"/>
                  <a:gd name="T37" fmla="*/ 23 h 105"/>
                  <a:gd name="T38" fmla="*/ 28 w 87"/>
                  <a:gd name="T39" fmla="*/ 3 h 105"/>
                  <a:gd name="T40" fmla="*/ 33 w 87"/>
                  <a:gd name="T41" fmla="*/ 11 h 105"/>
                  <a:gd name="T42" fmla="*/ 32 w 87"/>
                  <a:gd name="T43" fmla="*/ 20 h 105"/>
                  <a:gd name="T44" fmla="*/ 13 w 87"/>
                  <a:gd name="T45" fmla="*/ 93 h 105"/>
                  <a:gd name="T46" fmla="*/ 42 w 87"/>
                  <a:gd name="T47" fmla="*/ 21 h 105"/>
                  <a:gd name="T48" fmla="*/ 51 w 87"/>
                  <a:gd name="T49" fmla="*/ 10 h 105"/>
                  <a:gd name="T50" fmla="*/ 65 w 87"/>
                  <a:gd name="T51" fmla="*/ 3 h 105"/>
                  <a:gd name="T52" fmla="*/ 75 w 87"/>
                  <a:gd name="T53" fmla="*/ 19 h 105"/>
                  <a:gd name="T54" fmla="*/ 67 w 87"/>
                  <a:gd name="T55" fmla="*/ 54 h 105"/>
                  <a:gd name="T56" fmla="*/ 47 w 87"/>
                  <a:gd name="T57" fmla="*/ 71 h 105"/>
                  <a:gd name="T58" fmla="*/ 34 w 87"/>
                  <a:gd name="T59" fmla="*/ 57 h 105"/>
                  <a:gd name="T60" fmla="*/ 34 w 87"/>
                  <a:gd name="T61" fmla="*/ 54 h 105"/>
                  <a:gd name="T62" fmla="*/ 42 w 87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5">
                    <a:moveTo>
                      <a:pt x="13" y="93"/>
                    </a:moveTo>
                    <a:cubicBezTo>
                      <a:pt x="12" y="99"/>
                      <a:pt x="12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3" y="105"/>
                    </a:cubicBezTo>
                    <a:cubicBezTo>
                      <a:pt x="7" y="105"/>
                      <a:pt x="12" y="105"/>
                      <a:pt x="17" y="105"/>
                    </a:cubicBezTo>
                    <a:cubicBezTo>
                      <a:pt x="22" y="105"/>
                      <a:pt x="28" y="105"/>
                      <a:pt x="33" y="105"/>
                    </a:cubicBezTo>
                    <a:cubicBezTo>
                      <a:pt x="34" y="105"/>
                      <a:pt x="36" y="105"/>
                      <a:pt x="36" y="102"/>
                    </a:cubicBezTo>
                    <a:cubicBezTo>
                      <a:pt x="36" y="100"/>
                      <a:pt x="34" y="100"/>
                      <a:pt x="32" y="100"/>
                    </a:cubicBezTo>
                    <a:cubicBezTo>
                      <a:pt x="24" y="100"/>
                      <a:pt x="24" y="99"/>
                      <a:pt x="24" y="98"/>
                    </a:cubicBezTo>
                    <a:cubicBezTo>
                      <a:pt x="24" y="96"/>
                      <a:pt x="31" y="69"/>
                      <a:pt x="32" y="64"/>
                    </a:cubicBezTo>
                    <a:cubicBezTo>
                      <a:pt x="34" y="69"/>
                      <a:pt x="39" y="75"/>
                      <a:pt x="47" y="75"/>
                    </a:cubicBezTo>
                    <a:cubicBezTo>
                      <a:pt x="66" y="75"/>
                      <a:pt x="87" y="51"/>
                      <a:pt x="87" y="26"/>
                    </a:cubicBezTo>
                    <a:cubicBezTo>
                      <a:pt x="87" y="11"/>
                      <a:pt x="78" y="0"/>
                      <a:pt x="65" y="0"/>
                    </a:cubicBezTo>
                    <a:cubicBezTo>
                      <a:pt x="57" y="0"/>
                      <a:pt x="49" y="6"/>
                      <a:pt x="43" y="12"/>
                    </a:cubicBezTo>
                    <a:cubicBezTo>
                      <a:pt x="42" y="3"/>
                      <a:pt x="35" y="0"/>
                      <a:pt x="28" y="0"/>
                    </a:cubicBezTo>
                    <a:cubicBezTo>
                      <a:pt x="21" y="0"/>
                      <a:pt x="18" y="6"/>
                      <a:pt x="16" y="9"/>
                    </a:cubicBezTo>
                    <a:cubicBezTo>
                      <a:pt x="13" y="15"/>
                      <a:pt x="11" y="25"/>
                      <a:pt x="11" y="25"/>
                    </a:cubicBezTo>
                    <a:cubicBezTo>
                      <a:pt x="11" y="27"/>
                      <a:pt x="13" y="27"/>
                      <a:pt x="13" y="27"/>
                    </a:cubicBezTo>
                    <a:cubicBezTo>
                      <a:pt x="15" y="27"/>
                      <a:pt x="15" y="27"/>
                      <a:pt x="16" y="23"/>
                    </a:cubicBezTo>
                    <a:cubicBezTo>
                      <a:pt x="19" y="11"/>
                      <a:pt x="22" y="3"/>
                      <a:pt x="28" y="3"/>
                    </a:cubicBezTo>
                    <a:cubicBezTo>
                      <a:pt x="31" y="3"/>
                      <a:pt x="33" y="5"/>
                      <a:pt x="33" y="11"/>
                    </a:cubicBezTo>
                    <a:cubicBezTo>
                      <a:pt x="33" y="15"/>
                      <a:pt x="33" y="17"/>
                      <a:pt x="32" y="20"/>
                    </a:cubicBezTo>
                    <a:lnTo>
                      <a:pt x="13" y="93"/>
                    </a:lnTo>
                    <a:close/>
                    <a:moveTo>
                      <a:pt x="42" y="21"/>
                    </a:moveTo>
                    <a:cubicBezTo>
                      <a:pt x="44" y="17"/>
                      <a:pt x="48" y="12"/>
                      <a:pt x="51" y="10"/>
                    </a:cubicBezTo>
                    <a:cubicBezTo>
                      <a:pt x="57" y="5"/>
                      <a:pt x="62" y="3"/>
                      <a:pt x="65" y="3"/>
                    </a:cubicBezTo>
                    <a:cubicBezTo>
                      <a:pt x="71" y="3"/>
                      <a:pt x="75" y="9"/>
                      <a:pt x="75" y="19"/>
                    </a:cubicBezTo>
                    <a:cubicBezTo>
                      <a:pt x="75" y="29"/>
                      <a:pt x="70" y="48"/>
                      <a:pt x="67" y="54"/>
                    </a:cubicBezTo>
                    <a:cubicBezTo>
                      <a:pt x="61" y="66"/>
                      <a:pt x="53" y="71"/>
                      <a:pt x="47" y="71"/>
                    </a:cubicBezTo>
                    <a:cubicBezTo>
                      <a:pt x="36" y="71"/>
                      <a:pt x="34" y="58"/>
                      <a:pt x="34" y="57"/>
                    </a:cubicBezTo>
                    <a:cubicBezTo>
                      <a:pt x="34" y="56"/>
                      <a:pt x="34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7" name="Freeform 101">
                <a:extLst>
                  <a:ext uri="{FF2B5EF4-FFF2-40B4-BE49-F238E27FC236}">
                    <a16:creationId xmlns:a16="http://schemas.microsoft.com/office/drawing/2014/main" id="{606424AD-5E8B-487D-9075-FF364D3D1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472" y="3213787"/>
                <a:ext cx="24356" cy="62514"/>
              </a:xfrm>
              <a:custGeom>
                <a:avLst/>
                <a:gdLst>
                  <a:gd name="T0" fmla="*/ 19 w 19"/>
                  <a:gd name="T1" fmla="*/ 17 h 49"/>
                  <a:gd name="T2" fmla="*/ 8 w 19"/>
                  <a:gd name="T3" fmla="*/ 0 h 49"/>
                  <a:gd name="T4" fmla="*/ 0 w 19"/>
                  <a:gd name="T5" fmla="*/ 8 h 49"/>
                  <a:gd name="T6" fmla="*/ 8 w 19"/>
                  <a:gd name="T7" fmla="*/ 17 h 49"/>
                  <a:gd name="T8" fmla="*/ 14 w 19"/>
                  <a:gd name="T9" fmla="*/ 15 h 49"/>
                  <a:gd name="T10" fmla="*/ 15 w 19"/>
                  <a:gd name="T11" fmla="*/ 15 h 49"/>
                  <a:gd name="T12" fmla="*/ 15 w 19"/>
                  <a:gd name="T13" fmla="*/ 17 h 49"/>
                  <a:gd name="T14" fmla="*/ 4 w 19"/>
                  <a:gd name="T15" fmla="*/ 45 h 49"/>
                  <a:gd name="T16" fmla="*/ 2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10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29"/>
                      <a:pt x="10" y="39"/>
                      <a:pt x="4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8" name="Freeform 102">
                <a:extLst>
                  <a:ext uri="{FF2B5EF4-FFF2-40B4-BE49-F238E27FC236}">
                    <a16:creationId xmlns:a16="http://schemas.microsoft.com/office/drawing/2014/main" id="{90FD3807-1D0B-4241-A63A-0515C9BB4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22" y="3086323"/>
                <a:ext cx="92553" cy="41405"/>
              </a:xfrm>
              <a:custGeom>
                <a:avLst/>
                <a:gdLst>
                  <a:gd name="T0" fmla="*/ 59 w 73"/>
                  <a:gd name="T1" fmla="*/ 19 h 33"/>
                  <a:gd name="T2" fmla="*/ 51 w 73"/>
                  <a:gd name="T3" fmla="*/ 29 h 33"/>
                  <a:gd name="T4" fmla="*/ 54 w 73"/>
                  <a:gd name="T5" fmla="*/ 33 h 33"/>
                  <a:gd name="T6" fmla="*/ 58 w 73"/>
                  <a:gd name="T7" fmla="*/ 30 h 33"/>
                  <a:gd name="T8" fmla="*/ 71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3 h 33"/>
                  <a:gd name="T16" fmla="*/ 61 w 73"/>
                  <a:gd name="T17" fmla="*/ 0 h 33"/>
                  <a:gd name="T18" fmla="*/ 58 w 73"/>
                  <a:gd name="T19" fmla="*/ 3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6 h 33"/>
                  <a:gd name="T26" fmla="*/ 6 w 73"/>
                  <a:gd name="T27" fmla="*/ 19 h 33"/>
                  <a:gd name="T28" fmla="*/ 59 w 73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3" y="23"/>
                      <a:pt x="71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4"/>
                      <a:pt x="72" y="14"/>
                      <a:pt x="71" y="13"/>
                    </a:cubicBezTo>
                    <a:cubicBezTo>
                      <a:pt x="68" y="10"/>
                      <a:pt x="66" y="7"/>
                      <a:pt x="64" y="3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9" name="Freeform 103">
                <a:extLst>
                  <a:ext uri="{FF2B5EF4-FFF2-40B4-BE49-F238E27FC236}">
                    <a16:creationId xmlns:a16="http://schemas.microsoft.com/office/drawing/2014/main" id="{29D0FE8F-D381-46CD-B6CC-2DCC806C0E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3094" y="3143154"/>
                <a:ext cx="86059" cy="133147"/>
              </a:xfrm>
              <a:custGeom>
                <a:avLst/>
                <a:gdLst>
                  <a:gd name="T0" fmla="*/ 68 w 68"/>
                  <a:gd name="T1" fmla="*/ 2 h 105"/>
                  <a:gd name="T2" fmla="*/ 67 w 68"/>
                  <a:gd name="T3" fmla="*/ 0 h 105"/>
                  <a:gd name="T4" fmla="*/ 55 w 68"/>
                  <a:gd name="T5" fmla="*/ 11 h 105"/>
                  <a:gd name="T6" fmla="*/ 40 w 68"/>
                  <a:gd name="T7" fmla="*/ 0 h 105"/>
                  <a:gd name="T8" fmla="*/ 0 w 68"/>
                  <a:gd name="T9" fmla="*/ 48 h 105"/>
                  <a:gd name="T10" fmla="*/ 22 w 68"/>
                  <a:gd name="T11" fmla="*/ 75 h 105"/>
                  <a:gd name="T12" fmla="*/ 41 w 68"/>
                  <a:gd name="T13" fmla="*/ 65 h 105"/>
                  <a:gd name="T14" fmla="*/ 34 w 68"/>
                  <a:gd name="T15" fmla="*/ 95 h 105"/>
                  <a:gd name="T16" fmla="*/ 22 w 68"/>
                  <a:gd name="T17" fmla="*/ 100 h 105"/>
                  <a:gd name="T18" fmla="*/ 18 w 68"/>
                  <a:gd name="T19" fmla="*/ 104 h 105"/>
                  <a:gd name="T20" fmla="*/ 20 w 68"/>
                  <a:gd name="T21" fmla="*/ 105 h 105"/>
                  <a:gd name="T22" fmla="*/ 37 w 68"/>
                  <a:gd name="T23" fmla="*/ 105 h 105"/>
                  <a:gd name="T24" fmla="*/ 54 w 68"/>
                  <a:gd name="T25" fmla="*/ 105 h 105"/>
                  <a:gd name="T26" fmla="*/ 57 w 68"/>
                  <a:gd name="T27" fmla="*/ 102 h 105"/>
                  <a:gd name="T28" fmla="*/ 53 w 68"/>
                  <a:gd name="T29" fmla="*/ 100 h 105"/>
                  <a:gd name="T30" fmla="*/ 45 w 68"/>
                  <a:gd name="T31" fmla="*/ 98 h 105"/>
                  <a:gd name="T32" fmla="*/ 45 w 68"/>
                  <a:gd name="T33" fmla="*/ 94 h 105"/>
                  <a:gd name="T34" fmla="*/ 68 w 68"/>
                  <a:gd name="T35" fmla="*/ 2 h 105"/>
                  <a:gd name="T36" fmla="*/ 22 w 68"/>
                  <a:gd name="T37" fmla="*/ 71 h 105"/>
                  <a:gd name="T38" fmla="*/ 12 w 68"/>
                  <a:gd name="T39" fmla="*/ 56 h 105"/>
                  <a:gd name="T40" fmla="*/ 19 w 68"/>
                  <a:gd name="T41" fmla="*/ 23 h 105"/>
                  <a:gd name="T42" fmla="*/ 40 w 68"/>
                  <a:gd name="T43" fmla="*/ 3 h 105"/>
                  <a:gd name="T44" fmla="*/ 53 w 68"/>
                  <a:gd name="T45" fmla="*/ 18 h 105"/>
                  <a:gd name="T46" fmla="*/ 43 w 68"/>
                  <a:gd name="T47" fmla="*/ 56 h 105"/>
                  <a:gd name="T48" fmla="*/ 22 w 68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5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1"/>
                    </a:cubicBezTo>
                    <a:cubicBezTo>
                      <a:pt x="52" y="2"/>
                      <a:pt x="45" y="0"/>
                      <a:pt x="40" y="0"/>
                    </a:cubicBezTo>
                    <a:cubicBezTo>
                      <a:pt x="20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3"/>
                      <a:pt x="34" y="95"/>
                    </a:cubicBezTo>
                    <a:cubicBezTo>
                      <a:pt x="32" y="99"/>
                      <a:pt x="31" y="100"/>
                      <a:pt x="22" y="100"/>
                    </a:cubicBezTo>
                    <a:cubicBezTo>
                      <a:pt x="20" y="100"/>
                      <a:pt x="18" y="100"/>
                      <a:pt x="18" y="104"/>
                    </a:cubicBezTo>
                    <a:cubicBezTo>
                      <a:pt x="18" y="104"/>
                      <a:pt x="18" y="105"/>
                      <a:pt x="20" y="105"/>
                    </a:cubicBezTo>
                    <a:cubicBezTo>
                      <a:pt x="25" y="105"/>
                      <a:pt x="31" y="105"/>
                      <a:pt x="37" y="105"/>
                    </a:cubicBezTo>
                    <a:cubicBezTo>
                      <a:pt x="42" y="105"/>
                      <a:pt x="48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5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1"/>
                    </a:moveTo>
                    <a:cubicBezTo>
                      <a:pt x="12" y="71"/>
                      <a:pt x="12" y="59"/>
                      <a:pt x="12" y="56"/>
                    </a:cubicBezTo>
                    <a:cubicBezTo>
                      <a:pt x="12" y="48"/>
                      <a:pt x="16" y="30"/>
                      <a:pt x="19" y="23"/>
                    </a:cubicBezTo>
                    <a:cubicBezTo>
                      <a:pt x="24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3" y="56"/>
                    </a:cubicBezTo>
                    <a:cubicBezTo>
                      <a:pt x="41" y="61"/>
                      <a:pt x="31" y="71"/>
                      <a:pt x="22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0" name="Freeform 104">
                <a:extLst>
                  <a:ext uri="{FF2B5EF4-FFF2-40B4-BE49-F238E27FC236}">
                    <a16:creationId xmlns:a16="http://schemas.microsoft.com/office/drawing/2014/main" id="{A116685D-3CF7-482B-8EEB-CE9DE761E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508" y="3213787"/>
                <a:ext cx="25168" cy="62514"/>
              </a:xfrm>
              <a:custGeom>
                <a:avLst/>
                <a:gdLst>
                  <a:gd name="T0" fmla="*/ 20 w 20"/>
                  <a:gd name="T1" fmla="*/ 17 h 49"/>
                  <a:gd name="T2" fmla="*/ 9 w 20"/>
                  <a:gd name="T3" fmla="*/ 0 h 49"/>
                  <a:gd name="T4" fmla="*/ 0 w 20"/>
                  <a:gd name="T5" fmla="*/ 8 h 49"/>
                  <a:gd name="T6" fmla="*/ 9 w 20"/>
                  <a:gd name="T7" fmla="*/ 17 h 49"/>
                  <a:gd name="T8" fmla="*/ 15 w 20"/>
                  <a:gd name="T9" fmla="*/ 15 h 49"/>
                  <a:gd name="T10" fmla="*/ 16 w 20"/>
                  <a:gd name="T11" fmla="*/ 15 h 49"/>
                  <a:gd name="T12" fmla="*/ 16 w 20"/>
                  <a:gd name="T13" fmla="*/ 17 h 49"/>
                  <a:gd name="T14" fmla="*/ 5 w 20"/>
                  <a:gd name="T15" fmla="*/ 45 h 49"/>
                  <a:gd name="T16" fmla="*/ 3 w 20"/>
                  <a:gd name="T17" fmla="*/ 47 h 49"/>
                  <a:gd name="T18" fmla="*/ 5 w 20"/>
                  <a:gd name="T19" fmla="*/ 49 h 49"/>
                  <a:gd name="T20" fmla="*/ 20 w 20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9">
                    <a:moveTo>
                      <a:pt x="20" y="17"/>
                    </a:moveTo>
                    <a:cubicBezTo>
                      <a:pt x="20" y="6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5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9"/>
                      <a:pt x="4" y="49"/>
                      <a:pt x="5" y="49"/>
                    </a:cubicBezTo>
                    <a:cubicBezTo>
                      <a:pt x="7" y="49"/>
                      <a:pt x="20" y="36"/>
                      <a:pt x="20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1" name="Freeform 105">
                <a:extLst>
                  <a:ext uri="{FF2B5EF4-FFF2-40B4-BE49-F238E27FC236}">
                    <a16:creationId xmlns:a16="http://schemas.microsoft.com/office/drawing/2014/main" id="{2FD6BACF-93FA-47F6-A9DD-9B032A46D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4695" y="3103373"/>
                <a:ext cx="64950" cy="134770"/>
              </a:xfrm>
              <a:custGeom>
                <a:avLst/>
                <a:gdLst>
                  <a:gd name="T0" fmla="*/ 30 w 51"/>
                  <a:gd name="T1" fmla="*/ 38 h 106"/>
                  <a:gd name="T2" fmla="*/ 46 w 51"/>
                  <a:gd name="T3" fmla="*/ 38 h 106"/>
                  <a:gd name="T4" fmla="*/ 51 w 51"/>
                  <a:gd name="T5" fmla="*/ 34 h 106"/>
                  <a:gd name="T6" fmla="*/ 46 w 51"/>
                  <a:gd name="T7" fmla="*/ 33 h 106"/>
                  <a:gd name="T8" fmla="*/ 32 w 51"/>
                  <a:gd name="T9" fmla="*/ 33 h 106"/>
                  <a:gd name="T10" fmla="*/ 38 w 51"/>
                  <a:gd name="T11" fmla="*/ 5 h 106"/>
                  <a:gd name="T12" fmla="*/ 34 w 51"/>
                  <a:gd name="T13" fmla="*/ 0 h 106"/>
                  <a:gd name="T14" fmla="*/ 27 w 51"/>
                  <a:gd name="T15" fmla="*/ 6 h 106"/>
                  <a:gd name="T16" fmla="*/ 20 w 51"/>
                  <a:gd name="T17" fmla="*/ 33 h 106"/>
                  <a:gd name="T18" fmla="*/ 5 w 51"/>
                  <a:gd name="T19" fmla="*/ 33 h 106"/>
                  <a:gd name="T20" fmla="*/ 0 w 51"/>
                  <a:gd name="T21" fmla="*/ 36 h 106"/>
                  <a:gd name="T22" fmla="*/ 4 w 51"/>
                  <a:gd name="T23" fmla="*/ 38 h 106"/>
                  <a:gd name="T24" fmla="*/ 19 w 51"/>
                  <a:gd name="T25" fmla="*/ 38 h 106"/>
                  <a:gd name="T26" fmla="*/ 6 w 51"/>
                  <a:gd name="T27" fmla="*/ 91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9 h 106"/>
                  <a:gd name="T34" fmla="*/ 44 w 51"/>
                  <a:gd name="T35" fmla="*/ 81 h 106"/>
                  <a:gd name="T36" fmla="*/ 22 w 51"/>
                  <a:gd name="T37" fmla="*/ 102 h 106"/>
                  <a:gd name="T38" fmla="*/ 17 w 51"/>
                  <a:gd name="T39" fmla="*/ 95 h 106"/>
                  <a:gd name="T40" fmla="*/ 18 w 51"/>
                  <a:gd name="T41" fmla="*/ 87 h 106"/>
                  <a:gd name="T42" fmla="*/ 30 w 51"/>
                  <a:gd name="T43" fmla="*/ 3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8"/>
                    </a:moveTo>
                    <a:lnTo>
                      <a:pt x="46" y="38"/>
                    </a:lnTo>
                    <a:cubicBezTo>
                      <a:pt x="49" y="38"/>
                      <a:pt x="51" y="38"/>
                      <a:pt x="51" y="34"/>
                    </a:cubicBezTo>
                    <a:cubicBezTo>
                      <a:pt x="51" y="33"/>
                      <a:pt x="49" y="33"/>
                      <a:pt x="46" y="33"/>
                    </a:cubicBezTo>
                    <a:lnTo>
                      <a:pt x="32" y="33"/>
                    </a:lnTo>
                    <a:cubicBezTo>
                      <a:pt x="38" y="9"/>
                      <a:pt x="38" y="6"/>
                      <a:pt x="38" y="5"/>
                    </a:cubicBezTo>
                    <a:cubicBezTo>
                      <a:pt x="38" y="2"/>
                      <a:pt x="36" y="0"/>
                      <a:pt x="34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3"/>
                    </a:lnTo>
                    <a:lnTo>
                      <a:pt x="5" y="33"/>
                    </a:lnTo>
                    <a:cubicBezTo>
                      <a:pt x="1" y="33"/>
                      <a:pt x="0" y="33"/>
                      <a:pt x="0" y="36"/>
                    </a:cubicBezTo>
                    <a:cubicBezTo>
                      <a:pt x="0" y="38"/>
                      <a:pt x="1" y="38"/>
                      <a:pt x="4" y="38"/>
                    </a:cubicBezTo>
                    <a:lnTo>
                      <a:pt x="19" y="38"/>
                    </a:lnTo>
                    <a:cubicBezTo>
                      <a:pt x="7" y="85"/>
                      <a:pt x="6" y="88"/>
                      <a:pt x="6" y="91"/>
                    </a:cubicBezTo>
                    <a:cubicBezTo>
                      <a:pt x="6" y="100"/>
                      <a:pt x="13" y="106"/>
                      <a:pt x="22" y="106"/>
                    </a:cubicBezTo>
                    <a:cubicBezTo>
                      <a:pt x="39" y="106"/>
                      <a:pt x="48" y="82"/>
                      <a:pt x="48" y="80"/>
                    </a:cubicBezTo>
                    <a:cubicBezTo>
                      <a:pt x="48" y="79"/>
                      <a:pt x="47" y="79"/>
                      <a:pt x="46" y="79"/>
                    </a:cubicBezTo>
                    <a:cubicBezTo>
                      <a:pt x="45" y="79"/>
                      <a:pt x="44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5"/>
                    </a:cubicBezTo>
                    <a:cubicBezTo>
                      <a:pt x="17" y="91"/>
                      <a:pt x="17" y="90"/>
                      <a:pt x="18" y="87"/>
                    </a:cubicBez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2" name="Freeform 106">
                <a:extLst>
                  <a:ext uri="{FF2B5EF4-FFF2-40B4-BE49-F238E27FC236}">
                    <a16:creationId xmlns:a16="http://schemas.microsoft.com/office/drawing/2014/main" id="{FFF4FDB1-9BB2-4809-A0F4-0EFAB6AB9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7505" y="3078204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1 h 166"/>
                  <a:gd name="T8" fmla="*/ 4 w 39"/>
                  <a:gd name="T9" fmla="*/ 5 h 166"/>
                  <a:gd name="T10" fmla="*/ 29 w 39"/>
                  <a:gd name="T11" fmla="*/ 83 h 166"/>
                  <a:gd name="T12" fmla="*/ 3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3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0"/>
                      <a:pt x="4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4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3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9" y="154"/>
                      <a:pt x="28" y="133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3" name="Rectangle 107">
                <a:extLst>
                  <a:ext uri="{FF2B5EF4-FFF2-40B4-BE49-F238E27FC236}">
                    <a16:creationId xmlns:a16="http://schemas.microsoft.com/office/drawing/2014/main" id="{021794CB-E786-4D98-8F3B-42C8E3C66B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5183" y="3321764"/>
                <a:ext cx="1022955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4" name="Freeform 108">
                <a:extLst>
                  <a:ext uri="{FF2B5EF4-FFF2-40B4-BE49-F238E27FC236}">
                    <a16:creationId xmlns:a16="http://schemas.microsoft.com/office/drawing/2014/main" id="{C3E842EF-A1E2-4084-8552-0DA72DE468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4841" y="3372101"/>
                <a:ext cx="111227" cy="155067"/>
              </a:xfrm>
              <a:custGeom>
                <a:avLst/>
                <a:gdLst>
                  <a:gd name="T0" fmla="*/ 71 w 88"/>
                  <a:gd name="T1" fmla="*/ 62 h 122"/>
                  <a:gd name="T2" fmla="*/ 49 w 88"/>
                  <a:gd name="T3" fmla="*/ 43 h 122"/>
                  <a:gd name="T4" fmla="*/ 15 w 88"/>
                  <a:gd name="T5" fmla="*/ 58 h 122"/>
                  <a:gd name="T6" fmla="*/ 0 w 88"/>
                  <a:gd name="T7" fmla="*/ 93 h 122"/>
                  <a:gd name="T8" fmla="*/ 31 w 88"/>
                  <a:gd name="T9" fmla="*/ 122 h 122"/>
                  <a:gd name="T10" fmla="*/ 88 w 88"/>
                  <a:gd name="T11" fmla="*/ 43 h 122"/>
                  <a:gd name="T12" fmla="*/ 52 w 88"/>
                  <a:gd name="T13" fmla="*/ 0 h 122"/>
                  <a:gd name="T14" fmla="*/ 20 w 88"/>
                  <a:gd name="T15" fmla="*/ 26 h 122"/>
                  <a:gd name="T16" fmla="*/ 26 w 88"/>
                  <a:gd name="T17" fmla="*/ 32 h 122"/>
                  <a:gd name="T18" fmla="*/ 35 w 88"/>
                  <a:gd name="T19" fmla="*/ 23 h 122"/>
                  <a:gd name="T20" fmla="*/ 28 w 88"/>
                  <a:gd name="T21" fmla="*/ 17 h 122"/>
                  <a:gd name="T22" fmla="*/ 52 w 88"/>
                  <a:gd name="T23" fmla="*/ 4 h 122"/>
                  <a:gd name="T24" fmla="*/ 75 w 88"/>
                  <a:gd name="T25" fmla="*/ 34 h 122"/>
                  <a:gd name="T26" fmla="*/ 71 w 88"/>
                  <a:gd name="T27" fmla="*/ 62 h 122"/>
                  <a:gd name="T28" fmla="*/ 31 w 88"/>
                  <a:gd name="T29" fmla="*/ 117 h 122"/>
                  <a:gd name="T30" fmla="*/ 13 w 88"/>
                  <a:gd name="T31" fmla="*/ 99 h 122"/>
                  <a:gd name="T32" fmla="*/ 24 w 88"/>
                  <a:gd name="T33" fmla="*/ 61 h 122"/>
                  <a:gd name="T34" fmla="*/ 49 w 88"/>
                  <a:gd name="T35" fmla="*/ 46 h 122"/>
                  <a:gd name="T36" fmla="*/ 68 w 88"/>
                  <a:gd name="T37" fmla="*/ 68 h 122"/>
                  <a:gd name="T38" fmla="*/ 31 w 88"/>
                  <a:gd name="T39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2">
                    <a:moveTo>
                      <a:pt x="71" y="62"/>
                    </a:moveTo>
                    <a:cubicBezTo>
                      <a:pt x="69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2" y="72"/>
                      <a:pt x="0" y="87"/>
                      <a:pt x="0" y="93"/>
                    </a:cubicBezTo>
                    <a:cubicBezTo>
                      <a:pt x="0" y="103"/>
                      <a:pt x="8" y="122"/>
                      <a:pt x="31" y="122"/>
                    </a:cubicBezTo>
                    <a:cubicBezTo>
                      <a:pt x="70" y="122"/>
                      <a:pt x="88" y="66"/>
                      <a:pt x="88" y="43"/>
                    </a:cubicBezTo>
                    <a:cubicBezTo>
                      <a:pt x="88" y="16"/>
                      <a:pt x="72" y="0"/>
                      <a:pt x="52" y="0"/>
                    </a:cubicBezTo>
                    <a:cubicBezTo>
                      <a:pt x="28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8" y="17"/>
                    </a:cubicBezTo>
                    <a:cubicBezTo>
                      <a:pt x="35" y="5"/>
                      <a:pt x="47" y="4"/>
                      <a:pt x="52" y="4"/>
                    </a:cubicBezTo>
                    <a:cubicBezTo>
                      <a:pt x="64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1" y="62"/>
                    </a:cubicBezTo>
                    <a:close/>
                    <a:moveTo>
                      <a:pt x="31" y="117"/>
                    </a:moveTo>
                    <a:cubicBezTo>
                      <a:pt x="13" y="117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1" y="52"/>
                      <a:pt x="39" y="46"/>
                      <a:pt x="49" y="46"/>
                    </a:cubicBezTo>
                    <a:cubicBezTo>
                      <a:pt x="67" y="46"/>
                      <a:pt x="68" y="65"/>
                      <a:pt x="68" y="68"/>
                    </a:cubicBezTo>
                    <a:cubicBezTo>
                      <a:pt x="68" y="80"/>
                      <a:pt x="57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5" name="Freeform 109">
                <a:extLst>
                  <a:ext uri="{FF2B5EF4-FFF2-40B4-BE49-F238E27FC236}">
                    <a16:creationId xmlns:a16="http://schemas.microsoft.com/office/drawing/2014/main" id="{42E9F934-81D6-40CC-A29B-2DEA0B116D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3632" y="3429743"/>
                <a:ext cx="109603" cy="133958"/>
              </a:xfrm>
              <a:custGeom>
                <a:avLst/>
                <a:gdLst>
                  <a:gd name="T0" fmla="*/ 13 w 86"/>
                  <a:gd name="T1" fmla="*/ 94 h 106"/>
                  <a:gd name="T2" fmla="*/ 4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2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2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3 h 106"/>
                  <a:gd name="T38" fmla="*/ 27 w 86"/>
                  <a:gd name="T39" fmla="*/ 4 h 106"/>
                  <a:gd name="T40" fmla="*/ 32 w 86"/>
                  <a:gd name="T41" fmla="*/ 11 h 106"/>
                  <a:gd name="T42" fmla="*/ 31 w 86"/>
                  <a:gd name="T43" fmla="*/ 20 h 106"/>
                  <a:gd name="T44" fmla="*/ 13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5 w 86"/>
                  <a:gd name="T53" fmla="*/ 19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3" y="94"/>
                    </a:moveTo>
                    <a:cubicBezTo>
                      <a:pt x="11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2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6" name="Freeform 110">
                <a:extLst>
                  <a:ext uri="{FF2B5EF4-FFF2-40B4-BE49-F238E27FC236}">
                    <a16:creationId xmlns:a16="http://schemas.microsoft.com/office/drawing/2014/main" id="{292E285F-59B5-46D2-8C50-08174E02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7036" y="3489011"/>
                <a:ext cx="58455" cy="65762"/>
              </a:xfrm>
              <a:custGeom>
                <a:avLst/>
                <a:gdLst>
                  <a:gd name="T0" fmla="*/ 42 w 46"/>
                  <a:gd name="T1" fmla="*/ 8 h 52"/>
                  <a:gd name="T2" fmla="*/ 37 w 46"/>
                  <a:gd name="T3" fmla="*/ 13 h 52"/>
                  <a:gd name="T4" fmla="*/ 41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6 h 52"/>
                  <a:gd name="T14" fmla="*/ 27 w 46"/>
                  <a:gd name="T15" fmla="*/ 30 h 52"/>
                  <a:gd name="T16" fmla="*/ 37 w 46"/>
                  <a:gd name="T17" fmla="*/ 37 h 52"/>
                  <a:gd name="T18" fmla="*/ 30 w 46"/>
                  <a:gd name="T19" fmla="*/ 47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8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20 h 52"/>
                  <a:gd name="T36" fmla="*/ 23 w 46"/>
                  <a:gd name="T37" fmla="*/ 19 h 52"/>
                  <a:gd name="T38" fmla="*/ 17 w 46"/>
                  <a:gd name="T39" fmla="*/ 13 h 52"/>
                  <a:gd name="T40" fmla="*/ 22 w 46"/>
                  <a:gd name="T41" fmla="*/ 6 h 52"/>
                  <a:gd name="T42" fmla="*/ 31 w 46"/>
                  <a:gd name="T43" fmla="*/ 3 h 52"/>
                  <a:gd name="T44" fmla="*/ 42 w 46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3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29" y="30"/>
                      <a:pt x="37" y="32"/>
                      <a:pt x="37" y="37"/>
                    </a:cubicBezTo>
                    <a:cubicBezTo>
                      <a:pt x="37" y="39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9" y="44"/>
                      <a:pt x="11" y="41"/>
                      <a:pt x="11" y="38"/>
                    </a:cubicBezTo>
                    <a:cubicBezTo>
                      <a:pt x="11" y="35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3" y="3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7" name="Freeform 111">
                <a:extLst>
                  <a:ext uri="{FF2B5EF4-FFF2-40B4-BE49-F238E27FC236}">
                    <a16:creationId xmlns:a16="http://schemas.microsoft.com/office/drawing/2014/main" id="{7718C626-AB9F-49E0-A807-7925C3323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1762" y="3256003"/>
                <a:ext cx="139642" cy="138830"/>
              </a:xfrm>
              <a:custGeom>
                <a:avLst/>
                <a:gdLst>
                  <a:gd name="T0" fmla="*/ 58 w 110"/>
                  <a:gd name="T1" fmla="*/ 58 h 110"/>
                  <a:gd name="T2" fmla="*/ 105 w 110"/>
                  <a:gd name="T3" fmla="*/ 58 h 110"/>
                  <a:gd name="T4" fmla="*/ 110 w 110"/>
                  <a:gd name="T5" fmla="*/ 55 h 110"/>
                  <a:gd name="T6" fmla="*/ 105 w 110"/>
                  <a:gd name="T7" fmla="*/ 52 h 110"/>
                  <a:gd name="T8" fmla="*/ 58 w 110"/>
                  <a:gd name="T9" fmla="*/ 52 h 110"/>
                  <a:gd name="T10" fmla="*/ 58 w 110"/>
                  <a:gd name="T11" fmla="*/ 5 h 110"/>
                  <a:gd name="T12" fmla="*/ 55 w 110"/>
                  <a:gd name="T13" fmla="*/ 0 h 110"/>
                  <a:gd name="T14" fmla="*/ 52 w 110"/>
                  <a:gd name="T15" fmla="*/ 5 h 110"/>
                  <a:gd name="T16" fmla="*/ 52 w 110"/>
                  <a:gd name="T17" fmla="*/ 52 h 110"/>
                  <a:gd name="T18" fmla="*/ 5 w 110"/>
                  <a:gd name="T19" fmla="*/ 52 h 110"/>
                  <a:gd name="T20" fmla="*/ 0 w 110"/>
                  <a:gd name="T21" fmla="*/ 55 h 110"/>
                  <a:gd name="T22" fmla="*/ 5 w 110"/>
                  <a:gd name="T23" fmla="*/ 58 h 110"/>
                  <a:gd name="T24" fmla="*/ 52 w 110"/>
                  <a:gd name="T25" fmla="*/ 58 h 110"/>
                  <a:gd name="T26" fmla="*/ 52 w 110"/>
                  <a:gd name="T27" fmla="*/ 105 h 110"/>
                  <a:gd name="T28" fmla="*/ 55 w 110"/>
                  <a:gd name="T29" fmla="*/ 110 h 110"/>
                  <a:gd name="T30" fmla="*/ 58 w 110"/>
                  <a:gd name="T31" fmla="*/ 105 h 110"/>
                  <a:gd name="T32" fmla="*/ 58 w 110"/>
                  <a:gd name="T3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0">
                    <a:moveTo>
                      <a:pt x="58" y="58"/>
                    </a:moveTo>
                    <a:lnTo>
                      <a:pt x="105" y="58"/>
                    </a:lnTo>
                    <a:cubicBezTo>
                      <a:pt x="107" y="58"/>
                      <a:pt x="110" y="58"/>
                      <a:pt x="110" y="55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5"/>
                    </a:lnTo>
                    <a:cubicBezTo>
                      <a:pt x="58" y="3"/>
                      <a:pt x="58" y="0"/>
                      <a:pt x="55" y="0"/>
                    </a:cubicBezTo>
                    <a:cubicBezTo>
                      <a:pt x="52" y="0"/>
                      <a:pt x="52" y="3"/>
                      <a:pt x="52" y="5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5"/>
                    </a:cubicBezTo>
                    <a:cubicBezTo>
                      <a:pt x="0" y="58"/>
                      <a:pt x="3" y="58"/>
                      <a:pt x="5" y="58"/>
                    </a:cubicBezTo>
                    <a:lnTo>
                      <a:pt x="52" y="58"/>
                    </a:lnTo>
                    <a:lnTo>
                      <a:pt x="52" y="105"/>
                    </a:lnTo>
                    <a:cubicBezTo>
                      <a:pt x="52" y="107"/>
                      <a:pt x="52" y="110"/>
                      <a:pt x="55" y="110"/>
                    </a:cubicBezTo>
                    <a:cubicBezTo>
                      <a:pt x="58" y="110"/>
                      <a:pt x="58" y="107"/>
                      <a:pt x="58" y="105"/>
                    </a:cubicBezTo>
                    <a:lnTo>
                      <a:pt x="58" y="5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8" name="Freeform 112">
                <a:extLst>
                  <a:ext uri="{FF2B5EF4-FFF2-40B4-BE49-F238E27FC236}">
                    <a16:creationId xmlns:a16="http://schemas.microsoft.com/office/drawing/2014/main" id="{52E20634-8F30-40F8-9997-7323EAA1FA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3956" y="3084699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9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1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20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4 h 123"/>
                  <a:gd name="T24" fmla="*/ 75 w 87"/>
                  <a:gd name="T25" fmla="*/ 35 h 123"/>
                  <a:gd name="T26" fmla="*/ 70 w 87"/>
                  <a:gd name="T27" fmla="*/ 63 h 123"/>
                  <a:gd name="T28" fmla="*/ 31 w 87"/>
                  <a:gd name="T29" fmla="*/ 118 h 123"/>
                  <a:gd name="T30" fmla="*/ 13 w 87"/>
                  <a:gd name="T31" fmla="*/ 99 h 123"/>
                  <a:gd name="T32" fmla="*/ 24 w 87"/>
                  <a:gd name="T33" fmla="*/ 62 h 123"/>
                  <a:gd name="T34" fmla="*/ 49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1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20" y="22"/>
                      <a:pt x="20" y="27"/>
                    </a:cubicBezTo>
                    <a:cubicBezTo>
                      <a:pt x="20" y="29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5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5"/>
                    </a:cubicBezTo>
                    <a:cubicBezTo>
                      <a:pt x="75" y="41"/>
                      <a:pt x="74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0" y="52"/>
                      <a:pt x="38" y="47"/>
                      <a:pt x="49" y="47"/>
                    </a:cubicBezTo>
                    <a:cubicBezTo>
                      <a:pt x="67" y="47"/>
                      <a:pt x="67" y="66"/>
                      <a:pt x="67" y="69"/>
                    </a:cubicBezTo>
                    <a:cubicBezTo>
                      <a:pt x="67" y="81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9" name="Freeform 113">
                <a:extLst>
                  <a:ext uri="{FF2B5EF4-FFF2-40B4-BE49-F238E27FC236}">
                    <a16:creationId xmlns:a16="http://schemas.microsoft.com/office/drawing/2014/main" id="{FBE7528A-D4C0-44F0-A23B-BF1CD2B60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2231" y="3091194"/>
                <a:ext cx="241125" cy="147760"/>
              </a:xfrm>
              <a:custGeom>
                <a:avLst/>
                <a:gdLst>
                  <a:gd name="T0" fmla="*/ 171 w 190"/>
                  <a:gd name="T1" fmla="*/ 14 h 117"/>
                  <a:gd name="T2" fmla="*/ 185 w 190"/>
                  <a:gd name="T3" fmla="*/ 8 h 117"/>
                  <a:gd name="T4" fmla="*/ 190 w 190"/>
                  <a:gd name="T5" fmla="*/ 3 h 117"/>
                  <a:gd name="T6" fmla="*/ 187 w 190"/>
                  <a:gd name="T7" fmla="*/ 0 h 117"/>
                  <a:gd name="T8" fmla="*/ 173 w 190"/>
                  <a:gd name="T9" fmla="*/ 1 h 117"/>
                  <a:gd name="T10" fmla="*/ 154 w 190"/>
                  <a:gd name="T11" fmla="*/ 0 h 117"/>
                  <a:gd name="T12" fmla="*/ 149 w 190"/>
                  <a:gd name="T13" fmla="*/ 5 h 117"/>
                  <a:gd name="T14" fmla="*/ 154 w 190"/>
                  <a:gd name="T15" fmla="*/ 8 h 117"/>
                  <a:gd name="T16" fmla="*/ 165 w 190"/>
                  <a:gd name="T17" fmla="*/ 10 h 117"/>
                  <a:gd name="T18" fmla="*/ 117 w 190"/>
                  <a:gd name="T19" fmla="*/ 86 h 117"/>
                  <a:gd name="T20" fmla="*/ 107 w 190"/>
                  <a:gd name="T21" fmla="*/ 9 h 117"/>
                  <a:gd name="T22" fmla="*/ 118 w 190"/>
                  <a:gd name="T23" fmla="*/ 8 h 117"/>
                  <a:gd name="T24" fmla="*/ 124 w 190"/>
                  <a:gd name="T25" fmla="*/ 3 h 117"/>
                  <a:gd name="T26" fmla="*/ 121 w 190"/>
                  <a:gd name="T27" fmla="*/ 0 h 117"/>
                  <a:gd name="T28" fmla="*/ 96 w 190"/>
                  <a:gd name="T29" fmla="*/ 1 h 117"/>
                  <a:gd name="T30" fmla="*/ 86 w 190"/>
                  <a:gd name="T31" fmla="*/ 1 h 117"/>
                  <a:gd name="T32" fmla="*/ 75 w 190"/>
                  <a:gd name="T33" fmla="*/ 0 h 117"/>
                  <a:gd name="T34" fmla="*/ 70 w 190"/>
                  <a:gd name="T35" fmla="*/ 5 h 117"/>
                  <a:gd name="T36" fmla="*/ 76 w 190"/>
                  <a:gd name="T37" fmla="*/ 8 h 117"/>
                  <a:gd name="T38" fmla="*/ 84 w 190"/>
                  <a:gd name="T39" fmla="*/ 8 h 117"/>
                  <a:gd name="T40" fmla="*/ 86 w 190"/>
                  <a:gd name="T41" fmla="*/ 25 h 117"/>
                  <a:gd name="T42" fmla="*/ 84 w 190"/>
                  <a:gd name="T43" fmla="*/ 28 h 117"/>
                  <a:gd name="T44" fmla="*/ 48 w 190"/>
                  <a:gd name="T45" fmla="*/ 86 h 117"/>
                  <a:gd name="T46" fmla="*/ 38 w 190"/>
                  <a:gd name="T47" fmla="*/ 9 h 117"/>
                  <a:gd name="T48" fmla="*/ 48 w 190"/>
                  <a:gd name="T49" fmla="*/ 8 h 117"/>
                  <a:gd name="T50" fmla="*/ 53 w 190"/>
                  <a:gd name="T51" fmla="*/ 7 h 117"/>
                  <a:gd name="T52" fmla="*/ 55 w 190"/>
                  <a:gd name="T53" fmla="*/ 3 h 117"/>
                  <a:gd name="T54" fmla="*/ 51 w 190"/>
                  <a:gd name="T55" fmla="*/ 0 h 117"/>
                  <a:gd name="T56" fmla="*/ 27 w 190"/>
                  <a:gd name="T57" fmla="*/ 1 h 117"/>
                  <a:gd name="T58" fmla="*/ 16 w 190"/>
                  <a:gd name="T59" fmla="*/ 1 h 117"/>
                  <a:gd name="T60" fmla="*/ 5 w 190"/>
                  <a:gd name="T61" fmla="*/ 0 h 117"/>
                  <a:gd name="T62" fmla="*/ 0 w 190"/>
                  <a:gd name="T63" fmla="*/ 5 h 117"/>
                  <a:gd name="T64" fmla="*/ 6 w 190"/>
                  <a:gd name="T65" fmla="*/ 8 h 117"/>
                  <a:gd name="T66" fmla="*/ 14 w 190"/>
                  <a:gd name="T67" fmla="*/ 8 h 117"/>
                  <a:gd name="T68" fmla="*/ 27 w 190"/>
                  <a:gd name="T69" fmla="*/ 112 h 117"/>
                  <a:gd name="T70" fmla="*/ 32 w 190"/>
                  <a:gd name="T71" fmla="*/ 117 h 117"/>
                  <a:gd name="T72" fmla="*/ 39 w 190"/>
                  <a:gd name="T73" fmla="*/ 113 h 117"/>
                  <a:gd name="T74" fmla="*/ 87 w 190"/>
                  <a:gd name="T75" fmla="*/ 36 h 117"/>
                  <a:gd name="T76" fmla="*/ 97 w 190"/>
                  <a:gd name="T77" fmla="*/ 112 h 117"/>
                  <a:gd name="T78" fmla="*/ 102 w 190"/>
                  <a:gd name="T79" fmla="*/ 117 h 117"/>
                  <a:gd name="T80" fmla="*/ 109 w 190"/>
                  <a:gd name="T81" fmla="*/ 113 h 117"/>
                  <a:gd name="T82" fmla="*/ 171 w 190"/>
                  <a:gd name="T83" fmla="*/ 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7">
                    <a:moveTo>
                      <a:pt x="171" y="14"/>
                    </a:moveTo>
                    <a:cubicBezTo>
                      <a:pt x="173" y="11"/>
                      <a:pt x="175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2"/>
                      <a:pt x="189" y="0"/>
                      <a:pt x="187" y="0"/>
                    </a:cubicBezTo>
                    <a:cubicBezTo>
                      <a:pt x="183" y="0"/>
                      <a:pt x="178" y="1"/>
                      <a:pt x="173" y="1"/>
                    </a:cubicBezTo>
                    <a:cubicBezTo>
                      <a:pt x="167" y="1"/>
                      <a:pt x="160" y="0"/>
                      <a:pt x="154" y="0"/>
                    </a:cubicBezTo>
                    <a:cubicBezTo>
                      <a:pt x="153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4" y="8"/>
                    </a:cubicBezTo>
                    <a:cubicBezTo>
                      <a:pt x="154" y="8"/>
                      <a:pt x="161" y="8"/>
                      <a:pt x="165" y="10"/>
                    </a:cubicBezTo>
                    <a:lnTo>
                      <a:pt x="117" y="86"/>
                    </a:lnTo>
                    <a:lnTo>
                      <a:pt x="107" y="9"/>
                    </a:lnTo>
                    <a:cubicBezTo>
                      <a:pt x="110" y="8"/>
                      <a:pt x="116" y="8"/>
                      <a:pt x="118" y="8"/>
                    </a:cubicBezTo>
                    <a:cubicBezTo>
                      <a:pt x="122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1" y="0"/>
                    </a:cubicBezTo>
                    <a:cubicBezTo>
                      <a:pt x="115" y="0"/>
                      <a:pt x="102" y="1"/>
                      <a:pt x="96" y="1"/>
                    </a:cubicBezTo>
                    <a:cubicBezTo>
                      <a:pt x="93" y="1"/>
                      <a:pt x="89" y="1"/>
                      <a:pt x="86" y="1"/>
                    </a:cubicBezTo>
                    <a:cubicBezTo>
                      <a:pt x="81" y="1"/>
                      <a:pt x="75" y="0"/>
                      <a:pt x="75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3" y="8"/>
                      <a:pt x="76" y="8"/>
                    </a:cubicBezTo>
                    <a:cubicBezTo>
                      <a:pt x="78" y="8"/>
                      <a:pt x="81" y="8"/>
                      <a:pt x="84" y="8"/>
                    </a:cubicBezTo>
                    <a:lnTo>
                      <a:pt x="86" y="25"/>
                    </a:lnTo>
                    <a:cubicBezTo>
                      <a:pt x="86" y="26"/>
                      <a:pt x="86" y="26"/>
                      <a:pt x="84" y="28"/>
                    </a:cubicBezTo>
                    <a:lnTo>
                      <a:pt x="48" y="86"/>
                    </a:lnTo>
                    <a:lnTo>
                      <a:pt x="38" y="9"/>
                    </a:lnTo>
                    <a:cubicBezTo>
                      <a:pt x="41" y="8"/>
                      <a:pt x="46" y="8"/>
                      <a:pt x="48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4" y="6"/>
                      <a:pt x="55" y="3"/>
                      <a:pt x="55" y="3"/>
                    </a:cubicBezTo>
                    <a:cubicBezTo>
                      <a:pt x="55" y="3"/>
                      <a:pt x="55" y="0"/>
                      <a:pt x="51" y="0"/>
                    </a:cubicBezTo>
                    <a:cubicBezTo>
                      <a:pt x="46" y="0"/>
                      <a:pt x="32" y="1"/>
                      <a:pt x="27" y="1"/>
                    </a:cubicBezTo>
                    <a:cubicBezTo>
                      <a:pt x="23" y="1"/>
                      <a:pt x="19" y="1"/>
                      <a:pt x="16" y="1"/>
                    </a:cubicBezTo>
                    <a:cubicBezTo>
                      <a:pt x="11" y="1"/>
                      <a:pt x="5" y="0"/>
                      <a:pt x="5" y="0"/>
                    </a:cubicBezTo>
                    <a:cubicBezTo>
                      <a:pt x="4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2" y="8"/>
                      <a:pt x="14" y="8"/>
                    </a:cubicBezTo>
                    <a:lnTo>
                      <a:pt x="27" y="112"/>
                    </a:lnTo>
                    <a:cubicBezTo>
                      <a:pt x="28" y="115"/>
                      <a:pt x="28" y="117"/>
                      <a:pt x="32" y="117"/>
                    </a:cubicBezTo>
                    <a:cubicBezTo>
                      <a:pt x="36" y="117"/>
                      <a:pt x="37" y="116"/>
                      <a:pt x="39" y="113"/>
                    </a:cubicBezTo>
                    <a:lnTo>
                      <a:pt x="87" y="36"/>
                    </a:lnTo>
                    <a:lnTo>
                      <a:pt x="97" y="112"/>
                    </a:lnTo>
                    <a:cubicBezTo>
                      <a:pt x="97" y="116"/>
                      <a:pt x="98" y="117"/>
                      <a:pt x="102" y="117"/>
                    </a:cubicBezTo>
                    <a:cubicBezTo>
                      <a:pt x="106" y="117"/>
                      <a:pt x="107" y="116"/>
                      <a:pt x="109" y="113"/>
                    </a:cubicBezTo>
                    <a:lnTo>
                      <a:pt x="171" y="1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0" name="Freeform 114">
                <a:extLst>
                  <a:ext uri="{FF2B5EF4-FFF2-40B4-BE49-F238E27FC236}">
                    <a16:creationId xmlns:a16="http://schemas.microsoft.com/office/drawing/2014/main" id="{7F12A4F9-1858-40EF-A296-4AB0C6838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206" y="3078204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0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1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4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0"/>
                    </a:cubicBezTo>
                    <a:cubicBezTo>
                      <a:pt x="15" y="139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1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1" name="Freeform 115">
                <a:extLst>
                  <a:ext uri="{FF2B5EF4-FFF2-40B4-BE49-F238E27FC236}">
                    <a16:creationId xmlns:a16="http://schemas.microsoft.com/office/drawing/2014/main" id="{61D5314A-5F9A-4F64-B8CF-7320F0DBA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5691" y="3086323"/>
                <a:ext cx="92553" cy="41405"/>
              </a:xfrm>
              <a:custGeom>
                <a:avLst/>
                <a:gdLst>
                  <a:gd name="T0" fmla="*/ 59 w 73"/>
                  <a:gd name="T1" fmla="*/ 19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0 h 33"/>
                  <a:gd name="T8" fmla="*/ 71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3 h 33"/>
                  <a:gd name="T16" fmla="*/ 61 w 73"/>
                  <a:gd name="T17" fmla="*/ 0 h 33"/>
                  <a:gd name="T18" fmla="*/ 58 w 73"/>
                  <a:gd name="T19" fmla="*/ 3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6 h 33"/>
                  <a:gd name="T26" fmla="*/ 6 w 73"/>
                  <a:gd name="T27" fmla="*/ 19 h 33"/>
                  <a:gd name="T28" fmla="*/ 59 w 73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19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1"/>
                      <a:pt x="57" y="30"/>
                    </a:cubicBezTo>
                    <a:cubicBezTo>
                      <a:pt x="59" y="28"/>
                      <a:pt x="63" y="23"/>
                      <a:pt x="71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4"/>
                      <a:pt x="72" y="14"/>
                      <a:pt x="71" y="13"/>
                    </a:cubicBezTo>
                    <a:cubicBezTo>
                      <a:pt x="67" y="10"/>
                      <a:pt x="66" y="7"/>
                      <a:pt x="64" y="3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2" name="Freeform 116">
                <a:extLst>
                  <a:ext uri="{FF2B5EF4-FFF2-40B4-BE49-F238E27FC236}">
                    <a16:creationId xmlns:a16="http://schemas.microsoft.com/office/drawing/2014/main" id="{01760C82-90F7-4702-94D6-8382F94B7B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68602" y="3143154"/>
                <a:ext cx="110414" cy="133147"/>
              </a:xfrm>
              <a:custGeom>
                <a:avLst/>
                <a:gdLst>
                  <a:gd name="T0" fmla="*/ 13 w 87"/>
                  <a:gd name="T1" fmla="*/ 93 h 105"/>
                  <a:gd name="T2" fmla="*/ 4 w 87"/>
                  <a:gd name="T3" fmla="*/ 100 h 105"/>
                  <a:gd name="T4" fmla="*/ 0 w 87"/>
                  <a:gd name="T5" fmla="*/ 103 h 105"/>
                  <a:gd name="T6" fmla="*/ 2 w 87"/>
                  <a:gd name="T7" fmla="*/ 105 h 105"/>
                  <a:gd name="T8" fmla="*/ 16 w 87"/>
                  <a:gd name="T9" fmla="*/ 105 h 105"/>
                  <a:gd name="T10" fmla="*/ 33 w 87"/>
                  <a:gd name="T11" fmla="*/ 105 h 105"/>
                  <a:gd name="T12" fmla="*/ 36 w 87"/>
                  <a:gd name="T13" fmla="*/ 102 h 105"/>
                  <a:gd name="T14" fmla="*/ 32 w 87"/>
                  <a:gd name="T15" fmla="*/ 100 h 105"/>
                  <a:gd name="T16" fmla="*/ 23 w 87"/>
                  <a:gd name="T17" fmla="*/ 98 h 105"/>
                  <a:gd name="T18" fmla="*/ 31 w 87"/>
                  <a:gd name="T19" fmla="*/ 64 h 105"/>
                  <a:gd name="T20" fmla="*/ 47 w 87"/>
                  <a:gd name="T21" fmla="*/ 75 h 105"/>
                  <a:gd name="T22" fmla="*/ 87 w 87"/>
                  <a:gd name="T23" fmla="*/ 26 h 105"/>
                  <a:gd name="T24" fmla="*/ 65 w 87"/>
                  <a:gd name="T25" fmla="*/ 0 h 105"/>
                  <a:gd name="T26" fmla="*/ 43 w 87"/>
                  <a:gd name="T27" fmla="*/ 12 h 105"/>
                  <a:gd name="T28" fmla="*/ 28 w 87"/>
                  <a:gd name="T29" fmla="*/ 0 h 105"/>
                  <a:gd name="T30" fmla="*/ 16 w 87"/>
                  <a:gd name="T31" fmla="*/ 9 h 105"/>
                  <a:gd name="T32" fmla="*/ 10 w 87"/>
                  <a:gd name="T33" fmla="*/ 25 h 105"/>
                  <a:gd name="T34" fmla="*/ 12 w 87"/>
                  <a:gd name="T35" fmla="*/ 27 h 105"/>
                  <a:gd name="T36" fmla="*/ 15 w 87"/>
                  <a:gd name="T37" fmla="*/ 23 h 105"/>
                  <a:gd name="T38" fmla="*/ 27 w 87"/>
                  <a:gd name="T39" fmla="*/ 3 h 105"/>
                  <a:gd name="T40" fmla="*/ 33 w 87"/>
                  <a:gd name="T41" fmla="*/ 11 h 105"/>
                  <a:gd name="T42" fmla="*/ 31 w 87"/>
                  <a:gd name="T43" fmla="*/ 20 h 105"/>
                  <a:gd name="T44" fmla="*/ 13 w 87"/>
                  <a:gd name="T45" fmla="*/ 93 h 105"/>
                  <a:gd name="T46" fmla="*/ 42 w 87"/>
                  <a:gd name="T47" fmla="*/ 21 h 105"/>
                  <a:gd name="T48" fmla="*/ 51 w 87"/>
                  <a:gd name="T49" fmla="*/ 10 h 105"/>
                  <a:gd name="T50" fmla="*/ 64 w 87"/>
                  <a:gd name="T51" fmla="*/ 3 h 105"/>
                  <a:gd name="T52" fmla="*/ 75 w 87"/>
                  <a:gd name="T53" fmla="*/ 19 h 105"/>
                  <a:gd name="T54" fmla="*/ 66 w 87"/>
                  <a:gd name="T55" fmla="*/ 54 h 105"/>
                  <a:gd name="T56" fmla="*/ 46 w 87"/>
                  <a:gd name="T57" fmla="*/ 71 h 105"/>
                  <a:gd name="T58" fmla="*/ 33 w 87"/>
                  <a:gd name="T59" fmla="*/ 57 h 105"/>
                  <a:gd name="T60" fmla="*/ 34 w 87"/>
                  <a:gd name="T61" fmla="*/ 54 h 105"/>
                  <a:gd name="T62" fmla="*/ 42 w 87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5">
                    <a:moveTo>
                      <a:pt x="13" y="93"/>
                    </a:moveTo>
                    <a:cubicBezTo>
                      <a:pt x="11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7" y="105"/>
                      <a:pt x="11" y="105"/>
                      <a:pt x="16" y="105"/>
                    </a:cubicBezTo>
                    <a:cubicBezTo>
                      <a:pt x="22" y="105"/>
                      <a:pt x="27" y="105"/>
                      <a:pt x="33" y="105"/>
                    </a:cubicBezTo>
                    <a:cubicBezTo>
                      <a:pt x="33" y="105"/>
                      <a:pt x="36" y="105"/>
                      <a:pt x="36" y="102"/>
                    </a:cubicBezTo>
                    <a:cubicBezTo>
                      <a:pt x="36" y="100"/>
                      <a:pt x="34" y="100"/>
                      <a:pt x="32" y="100"/>
                    </a:cubicBezTo>
                    <a:cubicBezTo>
                      <a:pt x="23" y="100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4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6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6" y="9"/>
                    </a:cubicBezTo>
                    <a:cubicBezTo>
                      <a:pt x="13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1" y="20"/>
                    </a:cubicBezTo>
                    <a:lnTo>
                      <a:pt x="13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8" y="12"/>
                      <a:pt x="51" y="10"/>
                    </a:cubicBezTo>
                    <a:cubicBezTo>
                      <a:pt x="56" y="5"/>
                      <a:pt x="61" y="3"/>
                      <a:pt x="64" y="3"/>
                    </a:cubicBezTo>
                    <a:cubicBezTo>
                      <a:pt x="71" y="3"/>
                      <a:pt x="75" y="9"/>
                      <a:pt x="75" y="19"/>
                    </a:cubicBezTo>
                    <a:cubicBezTo>
                      <a:pt x="75" y="29"/>
                      <a:pt x="69" y="48"/>
                      <a:pt x="66" y="54"/>
                    </a:cubicBezTo>
                    <a:cubicBezTo>
                      <a:pt x="61" y="66"/>
                      <a:pt x="53" y="71"/>
                      <a:pt x="46" y="71"/>
                    </a:cubicBezTo>
                    <a:cubicBezTo>
                      <a:pt x="36" y="71"/>
                      <a:pt x="33" y="58"/>
                      <a:pt x="33" y="57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3" name="Freeform 117">
                <a:extLst>
                  <a:ext uri="{FF2B5EF4-FFF2-40B4-BE49-F238E27FC236}">
                    <a16:creationId xmlns:a16="http://schemas.microsoft.com/office/drawing/2014/main" id="{64A1F0EB-A953-4A8C-A1A4-F7AAC139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9313" y="3213787"/>
                <a:ext cx="25168" cy="62514"/>
              </a:xfrm>
              <a:custGeom>
                <a:avLst/>
                <a:gdLst>
                  <a:gd name="T0" fmla="*/ 20 w 20"/>
                  <a:gd name="T1" fmla="*/ 17 h 49"/>
                  <a:gd name="T2" fmla="*/ 9 w 20"/>
                  <a:gd name="T3" fmla="*/ 0 h 49"/>
                  <a:gd name="T4" fmla="*/ 0 w 20"/>
                  <a:gd name="T5" fmla="*/ 8 h 49"/>
                  <a:gd name="T6" fmla="*/ 9 w 20"/>
                  <a:gd name="T7" fmla="*/ 17 h 49"/>
                  <a:gd name="T8" fmla="*/ 15 w 20"/>
                  <a:gd name="T9" fmla="*/ 15 h 49"/>
                  <a:gd name="T10" fmla="*/ 16 w 20"/>
                  <a:gd name="T11" fmla="*/ 15 h 49"/>
                  <a:gd name="T12" fmla="*/ 16 w 20"/>
                  <a:gd name="T13" fmla="*/ 17 h 49"/>
                  <a:gd name="T14" fmla="*/ 5 w 20"/>
                  <a:gd name="T15" fmla="*/ 45 h 49"/>
                  <a:gd name="T16" fmla="*/ 3 w 20"/>
                  <a:gd name="T17" fmla="*/ 47 h 49"/>
                  <a:gd name="T18" fmla="*/ 4 w 20"/>
                  <a:gd name="T19" fmla="*/ 49 h 49"/>
                  <a:gd name="T20" fmla="*/ 20 w 20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9">
                    <a:moveTo>
                      <a:pt x="20" y="17"/>
                    </a:moveTo>
                    <a:cubicBezTo>
                      <a:pt x="20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5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9"/>
                      <a:pt x="4" y="49"/>
                      <a:pt x="4" y="49"/>
                    </a:cubicBezTo>
                    <a:cubicBezTo>
                      <a:pt x="6" y="49"/>
                      <a:pt x="20" y="36"/>
                      <a:pt x="20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4" name="Freeform 118">
                <a:extLst>
                  <a:ext uri="{FF2B5EF4-FFF2-40B4-BE49-F238E27FC236}">
                    <a16:creationId xmlns:a16="http://schemas.microsoft.com/office/drawing/2014/main" id="{5B6018B6-7A27-4349-84E9-8216C8D9B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2163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2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3 h 33"/>
                  <a:gd name="T16" fmla="*/ 62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2" y="26"/>
                      <a:pt x="52" y="29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2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60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5" name="Freeform 119">
                <a:extLst>
                  <a:ext uri="{FF2B5EF4-FFF2-40B4-BE49-F238E27FC236}">
                    <a16:creationId xmlns:a16="http://schemas.microsoft.com/office/drawing/2014/main" id="{313D1F29-D367-4CE3-980C-1BB3ECE87E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2936" y="3143154"/>
                <a:ext cx="87681" cy="133147"/>
              </a:xfrm>
              <a:custGeom>
                <a:avLst/>
                <a:gdLst>
                  <a:gd name="T0" fmla="*/ 69 w 69"/>
                  <a:gd name="T1" fmla="*/ 2 h 105"/>
                  <a:gd name="T2" fmla="*/ 67 w 69"/>
                  <a:gd name="T3" fmla="*/ 0 h 105"/>
                  <a:gd name="T4" fmla="*/ 56 w 69"/>
                  <a:gd name="T5" fmla="*/ 11 h 105"/>
                  <a:gd name="T6" fmla="*/ 40 w 69"/>
                  <a:gd name="T7" fmla="*/ 0 h 105"/>
                  <a:gd name="T8" fmla="*/ 0 w 69"/>
                  <a:gd name="T9" fmla="*/ 48 h 105"/>
                  <a:gd name="T10" fmla="*/ 22 w 69"/>
                  <a:gd name="T11" fmla="*/ 75 h 105"/>
                  <a:gd name="T12" fmla="*/ 42 w 69"/>
                  <a:gd name="T13" fmla="*/ 65 h 105"/>
                  <a:gd name="T14" fmla="*/ 34 w 69"/>
                  <a:gd name="T15" fmla="*/ 95 h 105"/>
                  <a:gd name="T16" fmla="*/ 22 w 69"/>
                  <a:gd name="T17" fmla="*/ 100 h 105"/>
                  <a:gd name="T18" fmla="*/ 19 w 69"/>
                  <a:gd name="T19" fmla="*/ 104 h 105"/>
                  <a:gd name="T20" fmla="*/ 21 w 69"/>
                  <a:gd name="T21" fmla="*/ 105 h 105"/>
                  <a:gd name="T22" fmla="*/ 37 w 69"/>
                  <a:gd name="T23" fmla="*/ 105 h 105"/>
                  <a:gd name="T24" fmla="*/ 54 w 69"/>
                  <a:gd name="T25" fmla="*/ 105 h 105"/>
                  <a:gd name="T26" fmla="*/ 57 w 69"/>
                  <a:gd name="T27" fmla="*/ 102 h 105"/>
                  <a:gd name="T28" fmla="*/ 53 w 69"/>
                  <a:gd name="T29" fmla="*/ 100 h 105"/>
                  <a:gd name="T30" fmla="*/ 45 w 69"/>
                  <a:gd name="T31" fmla="*/ 98 h 105"/>
                  <a:gd name="T32" fmla="*/ 46 w 69"/>
                  <a:gd name="T33" fmla="*/ 94 h 105"/>
                  <a:gd name="T34" fmla="*/ 69 w 69"/>
                  <a:gd name="T35" fmla="*/ 2 h 105"/>
                  <a:gd name="T36" fmla="*/ 23 w 69"/>
                  <a:gd name="T37" fmla="*/ 71 h 105"/>
                  <a:gd name="T38" fmla="*/ 12 w 69"/>
                  <a:gd name="T39" fmla="*/ 56 h 105"/>
                  <a:gd name="T40" fmla="*/ 20 w 69"/>
                  <a:gd name="T41" fmla="*/ 23 h 105"/>
                  <a:gd name="T42" fmla="*/ 40 w 69"/>
                  <a:gd name="T43" fmla="*/ 3 h 105"/>
                  <a:gd name="T44" fmla="*/ 53 w 69"/>
                  <a:gd name="T45" fmla="*/ 18 h 105"/>
                  <a:gd name="T46" fmla="*/ 44 w 69"/>
                  <a:gd name="T47" fmla="*/ 56 h 105"/>
                  <a:gd name="T48" fmla="*/ 23 w 69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5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1"/>
                    </a:cubicBezTo>
                    <a:cubicBezTo>
                      <a:pt x="52" y="2"/>
                      <a:pt x="46" y="0"/>
                      <a:pt x="40" y="0"/>
                    </a:cubicBezTo>
                    <a:cubicBezTo>
                      <a:pt x="21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3"/>
                      <a:pt x="34" y="95"/>
                    </a:cubicBezTo>
                    <a:cubicBezTo>
                      <a:pt x="33" y="99"/>
                      <a:pt x="32" y="100"/>
                      <a:pt x="22" y="100"/>
                    </a:cubicBezTo>
                    <a:cubicBezTo>
                      <a:pt x="20" y="100"/>
                      <a:pt x="19" y="100"/>
                      <a:pt x="19" y="104"/>
                    </a:cubicBezTo>
                    <a:cubicBezTo>
                      <a:pt x="19" y="104"/>
                      <a:pt x="19" y="105"/>
                      <a:pt x="21" y="105"/>
                    </a:cubicBezTo>
                    <a:cubicBezTo>
                      <a:pt x="26" y="105"/>
                      <a:pt x="32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6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1"/>
                    </a:moveTo>
                    <a:cubicBezTo>
                      <a:pt x="13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4" y="56"/>
                    </a:cubicBezTo>
                    <a:cubicBezTo>
                      <a:pt x="41" y="61"/>
                      <a:pt x="32" y="71"/>
                      <a:pt x="23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6" name="Freeform 120">
                <a:extLst>
                  <a:ext uri="{FF2B5EF4-FFF2-40B4-BE49-F238E27FC236}">
                    <a16:creationId xmlns:a16="http://schemas.microsoft.com/office/drawing/2014/main" id="{9F6D713D-DFB0-4019-A555-E8BEACBC8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4974" y="3213787"/>
                <a:ext cx="24356" cy="62514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8 h 49"/>
                  <a:gd name="T6" fmla="*/ 9 w 19"/>
                  <a:gd name="T7" fmla="*/ 17 h 49"/>
                  <a:gd name="T8" fmla="*/ 15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4 w 19"/>
                  <a:gd name="T15" fmla="*/ 45 h 49"/>
                  <a:gd name="T16" fmla="*/ 3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4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7" name="Freeform 121">
                <a:extLst>
                  <a:ext uri="{FF2B5EF4-FFF2-40B4-BE49-F238E27FC236}">
                    <a16:creationId xmlns:a16="http://schemas.microsoft.com/office/drawing/2014/main" id="{9477E027-F5E3-4056-9CA7-E12BB454E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4537" y="3103373"/>
                <a:ext cx="64950" cy="134770"/>
              </a:xfrm>
              <a:custGeom>
                <a:avLst/>
                <a:gdLst>
                  <a:gd name="T0" fmla="*/ 31 w 51"/>
                  <a:gd name="T1" fmla="*/ 38 h 106"/>
                  <a:gd name="T2" fmla="*/ 46 w 51"/>
                  <a:gd name="T3" fmla="*/ 38 h 106"/>
                  <a:gd name="T4" fmla="*/ 51 w 51"/>
                  <a:gd name="T5" fmla="*/ 34 h 106"/>
                  <a:gd name="T6" fmla="*/ 47 w 51"/>
                  <a:gd name="T7" fmla="*/ 33 h 106"/>
                  <a:gd name="T8" fmla="*/ 32 w 51"/>
                  <a:gd name="T9" fmla="*/ 33 h 106"/>
                  <a:gd name="T10" fmla="*/ 39 w 51"/>
                  <a:gd name="T11" fmla="*/ 5 h 106"/>
                  <a:gd name="T12" fmla="*/ 34 w 51"/>
                  <a:gd name="T13" fmla="*/ 0 h 106"/>
                  <a:gd name="T14" fmla="*/ 27 w 51"/>
                  <a:gd name="T15" fmla="*/ 6 h 106"/>
                  <a:gd name="T16" fmla="*/ 21 w 51"/>
                  <a:gd name="T17" fmla="*/ 33 h 106"/>
                  <a:gd name="T18" fmla="*/ 5 w 51"/>
                  <a:gd name="T19" fmla="*/ 33 h 106"/>
                  <a:gd name="T20" fmla="*/ 0 w 51"/>
                  <a:gd name="T21" fmla="*/ 36 h 106"/>
                  <a:gd name="T22" fmla="*/ 5 w 51"/>
                  <a:gd name="T23" fmla="*/ 38 h 106"/>
                  <a:gd name="T24" fmla="*/ 20 w 51"/>
                  <a:gd name="T25" fmla="*/ 38 h 106"/>
                  <a:gd name="T26" fmla="*/ 7 w 51"/>
                  <a:gd name="T27" fmla="*/ 91 h 106"/>
                  <a:gd name="T28" fmla="*/ 22 w 51"/>
                  <a:gd name="T29" fmla="*/ 106 h 106"/>
                  <a:gd name="T30" fmla="*/ 49 w 51"/>
                  <a:gd name="T31" fmla="*/ 80 h 106"/>
                  <a:gd name="T32" fmla="*/ 47 w 51"/>
                  <a:gd name="T33" fmla="*/ 79 h 106"/>
                  <a:gd name="T34" fmla="*/ 44 w 51"/>
                  <a:gd name="T35" fmla="*/ 81 h 106"/>
                  <a:gd name="T36" fmla="*/ 23 w 51"/>
                  <a:gd name="T37" fmla="*/ 102 h 106"/>
                  <a:gd name="T38" fmla="*/ 17 w 51"/>
                  <a:gd name="T39" fmla="*/ 95 h 106"/>
                  <a:gd name="T40" fmla="*/ 18 w 51"/>
                  <a:gd name="T41" fmla="*/ 87 h 106"/>
                  <a:gd name="T42" fmla="*/ 31 w 51"/>
                  <a:gd name="T43" fmla="*/ 3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1" y="38"/>
                    </a:moveTo>
                    <a:lnTo>
                      <a:pt x="46" y="38"/>
                    </a:lnTo>
                    <a:cubicBezTo>
                      <a:pt x="50" y="38"/>
                      <a:pt x="51" y="38"/>
                      <a:pt x="51" y="34"/>
                    </a:cubicBezTo>
                    <a:cubicBezTo>
                      <a:pt x="51" y="33"/>
                      <a:pt x="50" y="33"/>
                      <a:pt x="47" y="33"/>
                    </a:cubicBezTo>
                    <a:lnTo>
                      <a:pt x="32" y="33"/>
                    </a:lnTo>
                    <a:cubicBezTo>
                      <a:pt x="38" y="9"/>
                      <a:pt x="39" y="6"/>
                      <a:pt x="39" y="5"/>
                    </a:cubicBezTo>
                    <a:cubicBezTo>
                      <a:pt x="39" y="2"/>
                      <a:pt x="37" y="0"/>
                      <a:pt x="34" y="0"/>
                    </a:cubicBezTo>
                    <a:cubicBezTo>
                      <a:pt x="34" y="0"/>
                      <a:pt x="29" y="0"/>
                      <a:pt x="27" y="6"/>
                    </a:cubicBezTo>
                    <a:lnTo>
                      <a:pt x="21" y="33"/>
                    </a:lnTo>
                    <a:lnTo>
                      <a:pt x="5" y="33"/>
                    </a:lnTo>
                    <a:cubicBezTo>
                      <a:pt x="2" y="33"/>
                      <a:pt x="0" y="33"/>
                      <a:pt x="0" y="36"/>
                    </a:cubicBezTo>
                    <a:cubicBezTo>
                      <a:pt x="0" y="38"/>
                      <a:pt x="2" y="38"/>
                      <a:pt x="5" y="38"/>
                    </a:cubicBezTo>
                    <a:lnTo>
                      <a:pt x="20" y="38"/>
                    </a:lnTo>
                    <a:cubicBezTo>
                      <a:pt x="8" y="85"/>
                      <a:pt x="7" y="88"/>
                      <a:pt x="7" y="91"/>
                    </a:cubicBezTo>
                    <a:cubicBezTo>
                      <a:pt x="7" y="100"/>
                      <a:pt x="13" y="106"/>
                      <a:pt x="22" y="106"/>
                    </a:cubicBezTo>
                    <a:cubicBezTo>
                      <a:pt x="39" y="106"/>
                      <a:pt x="49" y="82"/>
                      <a:pt x="49" y="80"/>
                    </a:cubicBezTo>
                    <a:cubicBezTo>
                      <a:pt x="49" y="79"/>
                      <a:pt x="47" y="79"/>
                      <a:pt x="47" y="79"/>
                    </a:cubicBezTo>
                    <a:cubicBezTo>
                      <a:pt x="45" y="79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3" y="102"/>
                    </a:cubicBezTo>
                    <a:cubicBezTo>
                      <a:pt x="19" y="102"/>
                      <a:pt x="17" y="100"/>
                      <a:pt x="17" y="95"/>
                    </a:cubicBezTo>
                    <a:cubicBezTo>
                      <a:pt x="17" y="91"/>
                      <a:pt x="18" y="90"/>
                      <a:pt x="18" y="87"/>
                    </a:cubicBezTo>
                    <a:lnTo>
                      <a:pt x="31" y="3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8" name="Freeform 122">
                <a:extLst>
                  <a:ext uri="{FF2B5EF4-FFF2-40B4-BE49-F238E27FC236}">
                    <a16:creationId xmlns:a16="http://schemas.microsoft.com/office/drawing/2014/main" id="{D10A4C10-8160-4598-B074-7F786881B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8971" y="3078204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2 w 38"/>
                  <a:gd name="T5" fmla="*/ 0 h 166"/>
                  <a:gd name="T6" fmla="*/ 0 w 38"/>
                  <a:gd name="T7" fmla="*/ 1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3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7" y="31"/>
                    </a:cubicBezTo>
                    <a:cubicBezTo>
                      <a:pt x="18" y="1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4"/>
                      <a:pt x="28" y="133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9" name="Rectangle 123">
                <a:extLst>
                  <a:ext uri="{FF2B5EF4-FFF2-40B4-BE49-F238E27FC236}">
                    <a16:creationId xmlns:a16="http://schemas.microsoft.com/office/drawing/2014/main" id="{27BB47B2-AA0B-475A-95C4-BE4E24005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5836" y="3321764"/>
                <a:ext cx="1022143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0" name="Freeform 124">
                <a:extLst>
                  <a:ext uri="{FF2B5EF4-FFF2-40B4-BE49-F238E27FC236}">
                    <a16:creationId xmlns:a16="http://schemas.microsoft.com/office/drawing/2014/main" id="{7C76E0D3-92E1-4819-96DD-140C68A2A7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65495" y="3372101"/>
                <a:ext cx="110414" cy="155067"/>
              </a:xfrm>
              <a:custGeom>
                <a:avLst/>
                <a:gdLst>
                  <a:gd name="T0" fmla="*/ 70 w 87"/>
                  <a:gd name="T1" fmla="*/ 62 h 122"/>
                  <a:gd name="T2" fmla="*/ 49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2 h 122"/>
                  <a:gd name="T28" fmla="*/ 31 w 87"/>
                  <a:gd name="T29" fmla="*/ 117 h 122"/>
                  <a:gd name="T30" fmla="*/ 13 w 87"/>
                  <a:gd name="T31" fmla="*/ 99 h 122"/>
                  <a:gd name="T32" fmla="*/ 24 w 87"/>
                  <a:gd name="T33" fmla="*/ 61 h 122"/>
                  <a:gd name="T34" fmla="*/ 49 w 87"/>
                  <a:gd name="T35" fmla="*/ 46 h 122"/>
                  <a:gd name="T36" fmla="*/ 67 w 87"/>
                  <a:gd name="T37" fmla="*/ 68 h 122"/>
                  <a:gd name="T38" fmla="*/ 31 w 87"/>
                  <a:gd name="T39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1" y="0"/>
                    </a:cubicBezTo>
                    <a:cubicBezTo>
                      <a:pt x="27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0" y="62"/>
                    </a:cubicBezTo>
                    <a:close/>
                    <a:moveTo>
                      <a:pt x="31" y="117"/>
                    </a:moveTo>
                    <a:cubicBezTo>
                      <a:pt x="13" y="117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0" y="52"/>
                      <a:pt x="38" y="46"/>
                      <a:pt x="49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6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1" name="Freeform 125">
                <a:extLst>
                  <a:ext uri="{FF2B5EF4-FFF2-40B4-BE49-F238E27FC236}">
                    <a16:creationId xmlns:a16="http://schemas.microsoft.com/office/drawing/2014/main" id="{F315A1BF-0776-49BB-B49F-D39995725F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73474" y="3429743"/>
                <a:ext cx="110414" cy="133958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2 h 106"/>
                  <a:gd name="T14" fmla="*/ 32 w 87"/>
                  <a:gd name="T15" fmla="*/ 101 h 106"/>
                  <a:gd name="T16" fmla="*/ 24 w 87"/>
                  <a:gd name="T17" fmla="*/ 98 h 106"/>
                  <a:gd name="T18" fmla="*/ 32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2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7 h 106"/>
                  <a:gd name="T36" fmla="*/ 16 w 87"/>
                  <a:gd name="T37" fmla="*/ 23 h 106"/>
                  <a:gd name="T38" fmla="*/ 28 w 87"/>
                  <a:gd name="T39" fmla="*/ 4 h 106"/>
                  <a:gd name="T40" fmla="*/ 33 w 87"/>
                  <a:gd name="T41" fmla="*/ 11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19 h 106"/>
                  <a:gd name="T54" fmla="*/ 67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8" y="106"/>
                      <a:pt x="33" y="106"/>
                    </a:cubicBezTo>
                    <a:cubicBezTo>
                      <a:pt x="34" y="106"/>
                      <a:pt x="36" y="106"/>
                      <a:pt x="36" y="102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4" y="101"/>
                      <a:pt x="24" y="99"/>
                      <a:pt x="24" y="98"/>
                    </a:cubicBezTo>
                    <a:cubicBezTo>
                      <a:pt x="24" y="96"/>
                      <a:pt x="31" y="69"/>
                      <a:pt x="32" y="65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8" y="0"/>
                      <a:pt x="65" y="0"/>
                    </a:cubicBezTo>
                    <a:cubicBezTo>
                      <a:pt x="57" y="0"/>
                      <a:pt x="49" y="6"/>
                      <a:pt x="43" y="12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1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5" y="27"/>
                      <a:pt x="16" y="23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1" y="4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2"/>
                      <a:pt x="51" y="10"/>
                    </a:cubicBezTo>
                    <a:cubicBezTo>
                      <a:pt x="57" y="5"/>
                      <a:pt x="62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70" y="48"/>
                      <a:pt x="67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2" name="Freeform 126">
                <a:extLst>
                  <a:ext uri="{FF2B5EF4-FFF2-40B4-BE49-F238E27FC236}">
                    <a16:creationId xmlns:a16="http://schemas.microsoft.com/office/drawing/2014/main" id="{791DEA8E-9A4D-4236-A355-C070CEC0A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877" y="3489011"/>
                <a:ext cx="59266" cy="65762"/>
              </a:xfrm>
              <a:custGeom>
                <a:avLst/>
                <a:gdLst>
                  <a:gd name="T0" fmla="*/ 42 w 47"/>
                  <a:gd name="T1" fmla="*/ 8 h 52"/>
                  <a:gd name="T2" fmla="*/ 37 w 47"/>
                  <a:gd name="T3" fmla="*/ 13 h 52"/>
                  <a:gd name="T4" fmla="*/ 41 w 47"/>
                  <a:gd name="T5" fmla="*/ 17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6 h 52"/>
                  <a:gd name="T14" fmla="*/ 27 w 47"/>
                  <a:gd name="T15" fmla="*/ 30 h 52"/>
                  <a:gd name="T16" fmla="*/ 37 w 47"/>
                  <a:gd name="T17" fmla="*/ 37 h 52"/>
                  <a:gd name="T18" fmla="*/ 31 w 47"/>
                  <a:gd name="T19" fmla="*/ 47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8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20 h 52"/>
                  <a:gd name="T36" fmla="*/ 24 w 47"/>
                  <a:gd name="T37" fmla="*/ 19 h 52"/>
                  <a:gd name="T38" fmla="*/ 17 w 47"/>
                  <a:gd name="T39" fmla="*/ 13 h 52"/>
                  <a:gd name="T40" fmla="*/ 22 w 47"/>
                  <a:gd name="T41" fmla="*/ 6 h 52"/>
                  <a:gd name="T42" fmla="*/ 31 w 47"/>
                  <a:gd name="T43" fmla="*/ 3 h 52"/>
                  <a:gd name="T44" fmla="*/ 42 w 47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3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30" y="30"/>
                      <a:pt x="37" y="32"/>
                      <a:pt x="37" y="37"/>
                    </a:cubicBezTo>
                    <a:cubicBezTo>
                      <a:pt x="37" y="39"/>
                      <a:pt x="36" y="44"/>
                      <a:pt x="31" y="47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5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10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3" y="21"/>
                      <a:pt x="28" y="20"/>
                    </a:cubicBezTo>
                    <a:cubicBezTo>
                      <a:pt x="27" y="19"/>
                      <a:pt x="24" y="19"/>
                      <a:pt x="24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4" y="3"/>
                      <a:pt x="40" y="4"/>
                      <a:pt x="42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3" name="Freeform 127">
                <a:extLst>
                  <a:ext uri="{FF2B5EF4-FFF2-40B4-BE49-F238E27FC236}">
                    <a16:creationId xmlns:a16="http://schemas.microsoft.com/office/drawing/2014/main" id="{ED827B59-2A6D-4879-BE05-8F121D6B80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8059" y="3084699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8 w 87"/>
                  <a:gd name="T3" fmla="*/ 43 h 123"/>
                  <a:gd name="T4" fmla="*/ 14 w 87"/>
                  <a:gd name="T5" fmla="*/ 59 h 123"/>
                  <a:gd name="T6" fmla="*/ 0 w 87"/>
                  <a:gd name="T7" fmla="*/ 93 h 123"/>
                  <a:gd name="T8" fmla="*/ 30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19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4 h 123"/>
                  <a:gd name="T24" fmla="*/ 74 w 87"/>
                  <a:gd name="T25" fmla="*/ 35 h 123"/>
                  <a:gd name="T26" fmla="*/ 70 w 87"/>
                  <a:gd name="T27" fmla="*/ 63 h 123"/>
                  <a:gd name="T28" fmla="*/ 31 w 87"/>
                  <a:gd name="T29" fmla="*/ 118 h 123"/>
                  <a:gd name="T30" fmla="*/ 12 w 87"/>
                  <a:gd name="T31" fmla="*/ 99 h 123"/>
                  <a:gd name="T32" fmla="*/ 23 w 87"/>
                  <a:gd name="T33" fmla="*/ 62 h 123"/>
                  <a:gd name="T34" fmla="*/ 48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8" y="53"/>
                      <a:pt x="61" y="43"/>
                      <a:pt x="48" y="43"/>
                    </a:cubicBezTo>
                    <a:cubicBezTo>
                      <a:pt x="38" y="43"/>
                      <a:pt x="27" y="46"/>
                      <a:pt x="14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0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1" y="0"/>
                      <a:pt x="51" y="0"/>
                    </a:cubicBezTo>
                    <a:cubicBezTo>
                      <a:pt x="27" y="0"/>
                      <a:pt x="19" y="22"/>
                      <a:pt x="19" y="27"/>
                    </a:cubicBezTo>
                    <a:cubicBezTo>
                      <a:pt x="19" y="29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4"/>
                    </a:cubicBezTo>
                    <a:cubicBezTo>
                      <a:pt x="35" y="18"/>
                      <a:pt x="29" y="18"/>
                      <a:pt x="27" y="18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4" y="13"/>
                      <a:pt x="74" y="35"/>
                    </a:cubicBezTo>
                    <a:cubicBezTo>
                      <a:pt x="74" y="41"/>
                      <a:pt x="73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99"/>
                    </a:cubicBezTo>
                    <a:cubicBezTo>
                      <a:pt x="12" y="95"/>
                      <a:pt x="16" y="72"/>
                      <a:pt x="23" y="62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6" y="47"/>
                      <a:pt x="67" y="66"/>
                      <a:pt x="67" y="69"/>
                    </a:cubicBezTo>
                    <a:cubicBezTo>
                      <a:pt x="67" y="81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4" name="Freeform 128">
                <a:extLst>
                  <a:ext uri="{FF2B5EF4-FFF2-40B4-BE49-F238E27FC236}">
                    <a16:creationId xmlns:a16="http://schemas.microsoft.com/office/drawing/2014/main" id="{CFF08A6B-9086-46FE-A884-BB3AC000E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6333" y="3091194"/>
                <a:ext cx="171304" cy="147760"/>
              </a:xfrm>
              <a:custGeom>
                <a:avLst/>
                <a:gdLst>
                  <a:gd name="T0" fmla="*/ 115 w 135"/>
                  <a:gd name="T1" fmla="*/ 13 h 117"/>
                  <a:gd name="T2" fmla="*/ 119 w 135"/>
                  <a:gd name="T3" fmla="*/ 9 h 117"/>
                  <a:gd name="T4" fmla="*/ 129 w 135"/>
                  <a:gd name="T5" fmla="*/ 8 h 117"/>
                  <a:gd name="T6" fmla="*/ 135 w 135"/>
                  <a:gd name="T7" fmla="*/ 3 h 117"/>
                  <a:gd name="T8" fmla="*/ 132 w 135"/>
                  <a:gd name="T9" fmla="*/ 0 h 117"/>
                  <a:gd name="T10" fmla="*/ 113 w 135"/>
                  <a:gd name="T11" fmla="*/ 1 h 117"/>
                  <a:gd name="T12" fmla="*/ 94 w 135"/>
                  <a:gd name="T13" fmla="*/ 0 h 117"/>
                  <a:gd name="T14" fmla="*/ 90 w 135"/>
                  <a:gd name="T15" fmla="*/ 5 h 117"/>
                  <a:gd name="T16" fmla="*/ 95 w 135"/>
                  <a:gd name="T17" fmla="*/ 8 h 117"/>
                  <a:gd name="T18" fmla="*/ 106 w 135"/>
                  <a:gd name="T19" fmla="*/ 10 h 117"/>
                  <a:gd name="T20" fmla="*/ 90 w 135"/>
                  <a:gd name="T21" fmla="*/ 75 h 117"/>
                  <a:gd name="T22" fmla="*/ 45 w 135"/>
                  <a:gd name="T23" fmla="*/ 109 h 117"/>
                  <a:gd name="T24" fmla="*/ 22 w 135"/>
                  <a:gd name="T25" fmla="*/ 91 h 117"/>
                  <a:gd name="T26" fmla="*/ 23 w 135"/>
                  <a:gd name="T27" fmla="*/ 78 h 117"/>
                  <a:gd name="T28" fmla="*/ 41 w 135"/>
                  <a:gd name="T29" fmla="*/ 9 h 117"/>
                  <a:gd name="T30" fmla="*/ 52 w 135"/>
                  <a:gd name="T31" fmla="*/ 8 h 117"/>
                  <a:gd name="T32" fmla="*/ 60 w 135"/>
                  <a:gd name="T33" fmla="*/ 3 h 117"/>
                  <a:gd name="T34" fmla="*/ 56 w 135"/>
                  <a:gd name="T35" fmla="*/ 0 h 117"/>
                  <a:gd name="T36" fmla="*/ 44 w 135"/>
                  <a:gd name="T37" fmla="*/ 1 h 117"/>
                  <a:gd name="T38" fmla="*/ 31 w 135"/>
                  <a:gd name="T39" fmla="*/ 1 h 117"/>
                  <a:gd name="T40" fmla="*/ 18 w 135"/>
                  <a:gd name="T41" fmla="*/ 1 h 117"/>
                  <a:gd name="T42" fmla="*/ 5 w 135"/>
                  <a:gd name="T43" fmla="*/ 0 h 117"/>
                  <a:gd name="T44" fmla="*/ 1 w 135"/>
                  <a:gd name="T45" fmla="*/ 5 h 117"/>
                  <a:gd name="T46" fmla="*/ 8 w 135"/>
                  <a:gd name="T47" fmla="*/ 8 h 117"/>
                  <a:gd name="T48" fmla="*/ 17 w 135"/>
                  <a:gd name="T49" fmla="*/ 9 h 117"/>
                  <a:gd name="T50" fmla="*/ 15 w 135"/>
                  <a:gd name="T51" fmla="*/ 19 h 117"/>
                  <a:gd name="T52" fmla="*/ 11 w 135"/>
                  <a:gd name="T53" fmla="*/ 33 h 117"/>
                  <a:gd name="T54" fmla="*/ 1 w 135"/>
                  <a:gd name="T55" fmla="*/ 74 h 117"/>
                  <a:gd name="T56" fmla="*/ 0 w 135"/>
                  <a:gd name="T57" fmla="*/ 85 h 117"/>
                  <a:gd name="T58" fmla="*/ 43 w 135"/>
                  <a:gd name="T59" fmla="*/ 117 h 117"/>
                  <a:gd name="T60" fmla="*/ 99 w 135"/>
                  <a:gd name="T61" fmla="*/ 77 h 117"/>
                  <a:gd name="T62" fmla="*/ 115 w 135"/>
                  <a:gd name="T63" fmla="*/ 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117">
                    <a:moveTo>
                      <a:pt x="115" y="13"/>
                    </a:moveTo>
                    <a:cubicBezTo>
                      <a:pt x="115" y="10"/>
                      <a:pt x="115" y="10"/>
                      <a:pt x="119" y="9"/>
                    </a:cubicBezTo>
                    <a:cubicBezTo>
                      <a:pt x="122" y="8"/>
                      <a:pt x="126" y="8"/>
                      <a:pt x="129" y="8"/>
                    </a:cubicBezTo>
                    <a:cubicBezTo>
                      <a:pt x="132" y="8"/>
                      <a:pt x="135" y="8"/>
                      <a:pt x="135" y="3"/>
                    </a:cubicBezTo>
                    <a:cubicBezTo>
                      <a:pt x="135" y="1"/>
                      <a:pt x="134" y="0"/>
                      <a:pt x="132" y="0"/>
                    </a:cubicBezTo>
                    <a:cubicBezTo>
                      <a:pt x="126" y="0"/>
                      <a:pt x="119" y="1"/>
                      <a:pt x="113" y="1"/>
                    </a:cubicBezTo>
                    <a:cubicBezTo>
                      <a:pt x="109" y="1"/>
                      <a:pt x="98" y="0"/>
                      <a:pt x="94" y="0"/>
                    </a:cubicBezTo>
                    <a:cubicBezTo>
                      <a:pt x="93" y="0"/>
                      <a:pt x="90" y="0"/>
                      <a:pt x="90" y="5"/>
                    </a:cubicBezTo>
                    <a:cubicBezTo>
                      <a:pt x="90" y="8"/>
                      <a:pt x="93" y="8"/>
                      <a:pt x="95" y="8"/>
                    </a:cubicBezTo>
                    <a:cubicBezTo>
                      <a:pt x="96" y="8"/>
                      <a:pt x="103" y="8"/>
                      <a:pt x="106" y="10"/>
                    </a:cubicBezTo>
                    <a:lnTo>
                      <a:pt x="90" y="75"/>
                    </a:lnTo>
                    <a:cubicBezTo>
                      <a:pt x="84" y="99"/>
                      <a:pt x="64" y="109"/>
                      <a:pt x="45" y="109"/>
                    </a:cubicBezTo>
                    <a:cubicBezTo>
                      <a:pt x="29" y="109"/>
                      <a:pt x="22" y="103"/>
                      <a:pt x="22" y="91"/>
                    </a:cubicBezTo>
                    <a:cubicBezTo>
                      <a:pt x="22" y="87"/>
                      <a:pt x="22" y="82"/>
                      <a:pt x="23" y="78"/>
                    </a:cubicBezTo>
                    <a:lnTo>
                      <a:pt x="41" y="9"/>
                    </a:lnTo>
                    <a:cubicBezTo>
                      <a:pt x="44" y="8"/>
                      <a:pt x="50" y="8"/>
                      <a:pt x="52" y="8"/>
                    </a:cubicBezTo>
                    <a:cubicBezTo>
                      <a:pt x="58" y="8"/>
                      <a:pt x="60" y="8"/>
                      <a:pt x="60" y="3"/>
                    </a:cubicBezTo>
                    <a:cubicBezTo>
                      <a:pt x="60" y="1"/>
                      <a:pt x="58" y="0"/>
                      <a:pt x="56" y="0"/>
                    </a:cubicBezTo>
                    <a:cubicBezTo>
                      <a:pt x="52" y="0"/>
                      <a:pt x="48" y="1"/>
                      <a:pt x="44" y="1"/>
                    </a:cubicBezTo>
                    <a:cubicBezTo>
                      <a:pt x="40" y="1"/>
                      <a:pt x="35" y="1"/>
                      <a:pt x="31" y="1"/>
                    </a:cubicBezTo>
                    <a:cubicBezTo>
                      <a:pt x="27" y="1"/>
                      <a:pt x="23" y="1"/>
                      <a:pt x="18" y="1"/>
                    </a:cubicBezTo>
                    <a:cubicBezTo>
                      <a:pt x="14" y="1"/>
                      <a:pt x="10" y="0"/>
                      <a:pt x="5" y="0"/>
                    </a:cubicBezTo>
                    <a:cubicBezTo>
                      <a:pt x="4" y="0"/>
                      <a:pt x="1" y="0"/>
                      <a:pt x="1" y="5"/>
                    </a:cubicBezTo>
                    <a:cubicBezTo>
                      <a:pt x="1" y="8"/>
                      <a:pt x="3" y="8"/>
                      <a:pt x="8" y="8"/>
                    </a:cubicBezTo>
                    <a:cubicBezTo>
                      <a:pt x="12" y="8"/>
                      <a:pt x="17" y="8"/>
                      <a:pt x="17" y="9"/>
                    </a:cubicBezTo>
                    <a:cubicBezTo>
                      <a:pt x="17" y="9"/>
                      <a:pt x="16" y="15"/>
                      <a:pt x="15" y="19"/>
                    </a:cubicBezTo>
                    <a:lnTo>
                      <a:pt x="11" y="33"/>
                    </a:lnTo>
                    <a:lnTo>
                      <a:pt x="1" y="74"/>
                    </a:lnTo>
                    <a:cubicBezTo>
                      <a:pt x="0" y="80"/>
                      <a:pt x="0" y="81"/>
                      <a:pt x="0" y="85"/>
                    </a:cubicBezTo>
                    <a:cubicBezTo>
                      <a:pt x="0" y="106"/>
                      <a:pt x="18" y="117"/>
                      <a:pt x="43" y="117"/>
                    </a:cubicBezTo>
                    <a:cubicBezTo>
                      <a:pt x="73" y="117"/>
                      <a:pt x="93" y="99"/>
                      <a:pt x="99" y="77"/>
                    </a:cubicBezTo>
                    <a:lnTo>
                      <a:pt x="115" y="13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5" name="Freeform 129">
                <a:extLst>
                  <a:ext uri="{FF2B5EF4-FFF2-40B4-BE49-F238E27FC236}">
                    <a16:creationId xmlns:a16="http://schemas.microsoft.com/office/drawing/2014/main" id="{467B437B-513B-44CD-A657-4EB205A75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6866" y="3078204"/>
                <a:ext cx="47901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0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1 h 166"/>
                  <a:gd name="T10" fmla="*/ 36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4 h 166"/>
                  <a:gd name="T18" fmla="*/ 36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5" y="160"/>
                    </a:cubicBezTo>
                    <a:cubicBezTo>
                      <a:pt x="14" y="139"/>
                      <a:pt x="9" y="108"/>
                      <a:pt x="9" y="83"/>
                    </a:cubicBezTo>
                    <a:cubicBezTo>
                      <a:pt x="9" y="54"/>
                      <a:pt x="15" y="25"/>
                      <a:pt x="36" y="4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8" y="0"/>
                      <a:pt x="37" y="0"/>
                      <a:pt x="36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1" y="116"/>
                      <a:pt x="11" y="134"/>
                    </a:cubicBezTo>
                    <a:cubicBezTo>
                      <a:pt x="20" y="155"/>
                      <a:pt x="35" y="166"/>
                      <a:pt x="36" y="166"/>
                    </a:cubicBezTo>
                    <a:cubicBezTo>
                      <a:pt x="37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6" name="Freeform 130">
                <a:extLst>
                  <a:ext uri="{FF2B5EF4-FFF2-40B4-BE49-F238E27FC236}">
                    <a16:creationId xmlns:a16="http://schemas.microsoft.com/office/drawing/2014/main" id="{10C0272B-C187-4BF7-A34D-E26D5FD0F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4290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2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3 h 33"/>
                  <a:gd name="T16" fmla="*/ 62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2" y="26"/>
                      <a:pt x="52" y="29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2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60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7" name="Freeform 131">
                <a:extLst>
                  <a:ext uri="{FF2B5EF4-FFF2-40B4-BE49-F238E27FC236}">
                    <a16:creationId xmlns:a16="http://schemas.microsoft.com/office/drawing/2014/main" id="{EB50E564-6237-4BAC-8F98-64CED6BAD3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85062" y="3143154"/>
                <a:ext cx="87681" cy="133147"/>
              </a:xfrm>
              <a:custGeom>
                <a:avLst/>
                <a:gdLst>
                  <a:gd name="T0" fmla="*/ 69 w 69"/>
                  <a:gd name="T1" fmla="*/ 2 h 105"/>
                  <a:gd name="T2" fmla="*/ 67 w 69"/>
                  <a:gd name="T3" fmla="*/ 0 h 105"/>
                  <a:gd name="T4" fmla="*/ 56 w 69"/>
                  <a:gd name="T5" fmla="*/ 11 h 105"/>
                  <a:gd name="T6" fmla="*/ 40 w 69"/>
                  <a:gd name="T7" fmla="*/ 0 h 105"/>
                  <a:gd name="T8" fmla="*/ 0 w 69"/>
                  <a:gd name="T9" fmla="*/ 48 h 105"/>
                  <a:gd name="T10" fmla="*/ 22 w 69"/>
                  <a:gd name="T11" fmla="*/ 75 h 105"/>
                  <a:gd name="T12" fmla="*/ 42 w 69"/>
                  <a:gd name="T13" fmla="*/ 65 h 105"/>
                  <a:gd name="T14" fmla="*/ 34 w 69"/>
                  <a:gd name="T15" fmla="*/ 95 h 105"/>
                  <a:gd name="T16" fmla="*/ 22 w 69"/>
                  <a:gd name="T17" fmla="*/ 100 h 105"/>
                  <a:gd name="T18" fmla="*/ 19 w 69"/>
                  <a:gd name="T19" fmla="*/ 104 h 105"/>
                  <a:gd name="T20" fmla="*/ 21 w 69"/>
                  <a:gd name="T21" fmla="*/ 105 h 105"/>
                  <a:gd name="T22" fmla="*/ 37 w 69"/>
                  <a:gd name="T23" fmla="*/ 105 h 105"/>
                  <a:gd name="T24" fmla="*/ 54 w 69"/>
                  <a:gd name="T25" fmla="*/ 105 h 105"/>
                  <a:gd name="T26" fmla="*/ 57 w 69"/>
                  <a:gd name="T27" fmla="*/ 102 h 105"/>
                  <a:gd name="T28" fmla="*/ 53 w 69"/>
                  <a:gd name="T29" fmla="*/ 100 h 105"/>
                  <a:gd name="T30" fmla="*/ 45 w 69"/>
                  <a:gd name="T31" fmla="*/ 98 h 105"/>
                  <a:gd name="T32" fmla="*/ 46 w 69"/>
                  <a:gd name="T33" fmla="*/ 94 h 105"/>
                  <a:gd name="T34" fmla="*/ 69 w 69"/>
                  <a:gd name="T35" fmla="*/ 2 h 105"/>
                  <a:gd name="T36" fmla="*/ 23 w 69"/>
                  <a:gd name="T37" fmla="*/ 71 h 105"/>
                  <a:gd name="T38" fmla="*/ 12 w 69"/>
                  <a:gd name="T39" fmla="*/ 56 h 105"/>
                  <a:gd name="T40" fmla="*/ 20 w 69"/>
                  <a:gd name="T41" fmla="*/ 23 h 105"/>
                  <a:gd name="T42" fmla="*/ 40 w 69"/>
                  <a:gd name="T43" fmla="*/ 3 h 105"/>
                  <a:gd name="T44" fmla="*/ 53 w 69"/>
                  <a:gd name="T45" fmla="*/ 18 h 105"/>
                  <a:gd name="T46" fmla="*/ 44 w 69"/>
                  <a:gd name="T47" fmla="*/ 56 h 105"/>
                  <a:gd name="T48" fmla="*/ 23 w 69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5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1"/>
                    </a:cubicBezTo>
                    <a:cubicBezTo>
                      <a:pt x="52" y="2"/>
                      <a:pt x="46" y="0"/>
                      <a:pt x="40" y="0"/>
                    </a:cubicBezTo>
                    <a:cubicBezTo>
                      <a:pt x="21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3"/>
                      <a:pt x="34" y="95"/>
                    </a:cubicBezTo>
                    <a:cubicBezTo>
                      <a:pt x="33" y="99"/>
                      <a:pt x="32" y="100"/>
                      <a:pt x="22" y="100"/>
                    </a:cubicBezTo>
                    <a:cubicBezTo>
                      <a:pt x="20" y="100"/>
                      <a:pt x="19" y="100"/>
                      <a:pt x="19" y="104"/>
                    </a:cubicBezTo>
                    <a:cubicBezTo>
                      <a:pt x="19" y="104"/>
                      <a:pt x="19" y="105"/>
                      <a:pt x="21" y="105"/>
                    </a:cubicBezTo>
                    <a:cubicBezTo>
                      <a:pt x="26" y="105"/>
                      <a:pt x="32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6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6" y="95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1"/>
                    </a:moveTo>
                    <a:cubicBezTo>
                      <a:pt x="13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0"/>
                      <a:pt x="34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4" y="56"/>
                    </a:cubicBezTo>
                    <a:cubicBezTo>
                      <a:pt x="41" y="61"/>
                      <a:pt x="32" y="71"/>
                      <a:pt x="23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8" name="Freeform 132">
                <a:extLst>
                  <a:ext uri="{FF2B5EF4-FFF2-40B4-BE49-F238E27FC236}">
                    <a16:creationId xmlns:a16="http://schemas.microsoft.com/office/drawing/2014/main" id="{8C4118EE-0394-430B-9FA7-4AE24A400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0605" y="3078204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1 h 166"/>
                  <a:gd name="T8" fmla="*/ 3 w 39"/>
                  <a:gd name="T9" fmla="*/ 5 h 166"/>
                  <a:gd name="T10" fmla="*/ 29 w 39"/>
                  <a:gd name="T11" fmla="*/ 83 h 166"/>
                  <a:gd name="T12" fmla="*/ 2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3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0"/>
                      <a:pt x="4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8" y="154"/>
                      <a:pt x="28" y="133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9" name="Rectangle 133">
                <a:extLst>
                  <a:ext uri="{FF2B5EF4-FFF2-40B4-BE49-F238E27FC236}">
                    <a16:creationId xmlns:a16="http://schemas.microsoft.com/office/drawing/2014/main" id="{D1DE0E80-C6A2-41C6-B18C-8F8358EB1A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128" y="3321764"/>
                <a:ext cx="581298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0" name="Freeform 134">
                <a:extLst>
                  <a:ext uri="{FF2B5EF4-FFF2-40B4-BE49-F238E27FC236}">
                    <a16:creationId xmlns:a16="http://schemas.microsoft.com/office/drawing/2014/main" id="{09DA3C59-FAC0-4C87-BC26-DE69E46A6D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25264" y="3372101"/>
                <a:ext cx="110414" cy="155067"/>
              </a:xfrm>
              <a:custGeom>
                <a:avLst/>
                <a:gdLst>
                  <a:gd name="T0" fmla="*/ 70 w 87"/>
                  <a:gd name="T1" fmla="*/ 62 h 122"/>
                  <a:gd name="T2" fmla="*/ 48 w 87"/>
                  <a:gd name="T3" fmla="*/ 43 h 122"/>
                  <a:gd name="T4" fmla="*/ 14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19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4 w 87"/>
                  <a:gd name="T25" fmla="*/ 34 h 122"/>
                  <a:gd name="T26" fmla="*/ 70 w 87"/>
                  <a:gd name="T27" fmla="*/ 62 h 122"/>
                  <a:gd name="T28" fmla="*/ 31 w 87"/>
                  <a:gd name="T29" fmla="*/ 117 h 122"/>
                  <a:gd name="T30" fmla="*/ 12 w 87"/>
                  <a:gd name="T31" fmla="*/ 99 h 122"/>
                  <a:gd name="T32" fmla="*/ 23 w 87"/>
                  <a:gd name="T33" fmla="*/ 61 h 122"/>
                  <a:gd name="T34" fmla="*/ 48 w 87"/>
                  <a:gd name="T35" fmla="*/ 46 h 122"/>
                  <a:gd name="T36" fmla="*/ 67 w 87"/>
                  <a:gd name="T37" fmla="*/ 68 h 122"/>
                  <a:gd name="T38" fmla="*/ 31 w 87"/>
                  <a:gd name="T39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7" y="45"/>
                      <a:pt x="14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1" y="0"/>
                      <a:pt x="51" y="0"/>
                    </a:cubicBezTo>
                    <a:cubicBezTo>
                      <a:pt x="27" y="0"/>
                      <a:pt x="19" y="21"/>
                      <a:pt x="19" y="26"/>
                    </a:cubicBezTo>
                    <a:cubicBezTo>
                      <a:pt x="19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29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4" y="12"/>
                      <a:pt x="74" y="34"/>
                    </a:cubicBezTo>
                    <a:cubicBezTo>
                      <a:pt x="74" y="40"/>
                      <a:pt x="73" y="49"/>
                      <a:pt x="70" y="62"/>
                    </a:cubicBezTo>
                    <a:close/>
                    <a:moveTo>
                      <a:pt x="31" y="117"/>
                    </a:moveTo>
                    <a:cubicBezTo>
                      <a:pt x="12" y="117"/>
                      <a:pt x="12" y="100"/>
                      <a:pt x="12" y="99"/>
                    </a:cubicBezTo>
                    <a:cubicBezTo>
                      <a:pt x="12" y="94"/>
                      <a:pt x="16" y="71"/>
                      <a:pt x="23" y="61"/>
                    </a:cubicBezTo>
                    <a:cubicBezTo>
                      <a:pt x="30" y="52"/>
                      <a:pt x="38" y="46"/>
                      <a:pt x="48" y="46"/>
                    </a:cubicBezTo>
                    <a:cubicBezTo>
                      <a:pt x="66" y="46"/>
                      <a:pt x="67" y="65"/>
                      <a:pt x="67" y="68"/>
                    </a:cubicBezTo>
                    <a:cubicBezTo>
                      <a:pt x="67" y="80"/>
                      <a:pt x="56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1" name="Freeform 135">
                <a:extLst>
                  <a:ext uri="{FF2B5EF4-FFF2-40B4-BE49-F238E27FC236}">
                    <a16:creationId xmlns:a16="http://schemas.microsoft.com/office/drawing/2014/main" id="{EE27170F-FF94-4076-B3A5-6CF0E7D212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47857" y="3429743"/>
                <a:ext cx="86870" cy="133958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3" y="100"/>
                      <a:pt x="31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1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2" name="Freeform 136">
                <a:extLst>
                  <a:ext uri="{FF2B5EF4-FFF2-40B4-BE49-F238E27FC236}">
                    <a16:creationId xmlns:a16="http://schemas.microsoft.com/office/drawing/2014/main" id="{DFE5C483-EBB1-4B74-B624-28349C2B6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4468" y="3489011"/>
                <a:ext cx="58455" cy="65762"/>
              </a:xfrm>
              <a:custGeom>
                <a:avLst/>
                <a:gdLst>
                  <a:gd name="T0" fmla="*/ 41 w 46"/>
                  <a:gd name="T1" fmla="*/ 8 h 52"/>
                  <a:gd name="T2" fmla="*/ 37 w 46"/>
                  <a:gd name="T3" fmla="*/ 13 h 52"/>
                  <a:gd name="T4" fmla="*/ 40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6 h 52"/>
                  <a:gd name="T14" fmla="*/ 26 w 46"/>
                  <a:gd name="T15" fmla="*/ 30 h 52"/>
                  <a:gd name="T16" fmla="*/ 36 w 46"/>
                  <a:gd name="T17" fmla="*/ 37 h 52"/>
                  <a:gd name="T18" fmla="*/ 30 w 46"/>
                  <a:gd name="T19" fmla="*/ 47 h 52"/>
                  <a:gd name="T20" fmla="*/ 18 w 46"/>
                  <a:gd name="T21" fmla="*/ 49 h 52"/>
                  <a:gd name="T22" fmla="*/ 5 w 46"/>
                  <a:gd name="T23" fmla="*/ 44 h 52"/>
                  <a:gd name="T24" fmla="*/ 11 w 46"/>
                  <a:gd name="T25" fmla="*/ 38 h 52"/>
                  <a:gd name="T26" fmla="*/ 6 w 46"/>
                  <a:gd name="T27" fmla="*/ 33 h 52"/>
                  <a:gd name="T28" fmla="*/ 0 w 46"/>
                  <a:gd name="T29" fmla="*/ 41 h 52"/>
                  <a:gd name="T30" fmla="*/ 18 w 46"/>
                  <a:gd name="T31" fmla="*/ 52 h 52"/>
                  <a:gd name="T32" fmla="*/ 44 w 46"/>
                  <a:gd name="T33" fmla="*/ 33 h 52"/>
                  <a:gd name="T34" fmla="*/ 28 w 46"/>
                  <a:gd name="T35" fmla="*/ 20 h 52"/>
                  <a:gd name="T36" fmla="*/ 23 w 46"/>
                  <a:gd name="T37" fmla="*/ 19 h 52"/>
                  <a:gd name="T38" fmla="*/ 17 w 46"/>
                  <a:gd name="T39" fmla="*/ 13 h 52"/>
                  <a:gd name="T40" fmla="*/ 21 w 46"/>
                  <a:gd name="T41" fmla="*/ 6 h 52"/>
                  <a:gd name="T42" fmla="*/ 30 w 46"/>
                  <a:gd name="T43" fmla="*/ 3 h 52"/>
                  <a:gd name="T44" fmla="*/ 41 w 46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1" y="8"/>
                    </a:moveTo>
                    <a:cubicBezTo>
                      <a:pt x="38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0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2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6"/>
                    </a:cubicBezTo>
                    <a:cubicBezTo>
                      <a:pt x="16" y="28"/>
                      <a:pt x="18" y="28"/>
                      <a:pt x="26" y="30"/>
                    </a:cubicBezTo>
                    <a:cubicBezTo>
                      <a:pt x="29" y="30"/>
                      <a:pt x="36" y="32"/>
                      <a:pt x="36" y="37"/>
                    </a:cubicBezTo>
                    <a:cubicBezTo>
                      <a:pt x="36" y="39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8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8" y="44"/>
                      <a:pt x="11" y="41"/>
                      <a:pt x="11" y="38"/>
                    </a:cubicBezTo>
                    <a:cubicBezTo>
                      <a:pt x="11" y="35"/>
                      <a:pt x="9" y="33"/>
                      <a:pt x="6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8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1" y="6"/>
                    </a:cubicBezTo>
                    <a:cubicBezTo>
                      <a:pt x="24" y="4"/>
                      <a:pt x="28" y="3"/>
                      <a:pt x="30" y="3"/>
                    </a:cubicBezTo>
                    <a:cubicBezTo>
                      <a:pt x="33" y="3"/>
                      <a:pt x="39" y="4"/>
                      <a:pt x="41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3" name="Freeform 137">
                <a:extLst>
                  <a:ext uri="{FF2B5EF4-FFF2-40B4-BE49-F238E27FC236}">
                    <a16:creationId xmlns:a16="http://schemas.microsoft.com/office/drawing/2014/main" id="{97A80C55-69C8-48C5-A61F-D9483C3A2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3711" y="3073332"/>
                <a:ext cx="103920" cy="504171"/>
              </a:xfrm>
              <a:custGeom>
                <a:avLst/>
                <a:gdLst>
                  <a:gd name="T0" fmla="*/ 82 w 82"/>
                  <a:gd name="T1" fmla="*/ 199 h 398"/>
                  <a:gd name="T2" fmla="*/ 25 w 82"/>
                  <a:gd name="T3" fmla="*/ 18 h 398"/>
                  <a:gd name="T4" fmla="*/ 8 w 82"/>
                  <a:gd name="T5" fmla="*/ 2 h 398"/>
                  <a:gd name="T6" fmla="*/ 4 w 82"/>
                  <a:gd name="T7" fmla="*/ 0 h 398"/>
                  <a:gd name="T8" fmla="*/ 0 w 82"/>
                  <a:gd name="T9" fmla="*/ 1 h 398"/>
                  <a:gd name="T10" fmla="*/ 1 w 82"/>
                  <a:gd name="T11" fmla="*/ 3 h 398"/>
                  <a:gd name="T12" fmla="*/ 29 w 82"/>
                  <a:gd name="T13" fmla="*/ 38 h 398"/>
                  <a:gd name="T14" fmla="*/ 68 w 82"/>
                  <a:gd name="T15" fmla="*/ 199 h 398"/>
                  <a:gd name="T16" fmla="*/ 35 w 82"/>
                  <a:gd name="T17" fmla="*/ 351 h 398"/>
                  <a:gd name="T18" fmla="*/ 1 w 82"/>
                  <a:gd name="T19" fmla="*/ 395 h 398"/>
                  <a:gd name="T20" fmla="*/ 0 w 82"/>
                  <a:gd name="T21" fmla="*/ 396 h 398"/>
                  <a:gd name="T22" fmla="*/ 4 w 82"/>
                  <a:gd name="T23" fmla="*/ 398 h 398"/>
                  <a:gd name="T24" fmla="*/ 9 w 82"/>
                  <a:gd name="T25" fmla="*/ 396 h 398"/>
                  <a:gd name="T26" fmla="*/ 82 w 82"/>
                  <a:gd name="T27" fmla="*/ 19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199"/>
                    </a:moveTo>
                    <a:cubicBezTo>
                      <a:pt x="82" y="134"/>
                      <a:pt x="67" y="68"/>
                      <a:pt x="25" y="18"/>
                    </a:cubicBezTo>
                    <a:cubicBezTo>
                      <a:pt x="21" y="15"/>
                      <a:pt x="15" y="8"/>
                      <a:pt x="8" y="2"/>
                    </a:cubicBezTo>
                    <a:cubicBezTo>
                      <a:pt x="6" y="0"/>
                      <a:pt x="6" y="0"/>
                      <a:pt x="4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7" y="9"/>
                      <a:pt x="18" y="20"/>
                      <a:pt x="29" y="38"/>
                    </a:cubicBezTo>
                    <a:cubicBezTo>
                      <a:pt x="56" y="81"/>
                      <a:pt x="68" y="135"/>
                      <a:pt x="68" y="199"/>
                    </a:cubicBezTo>
                    <a:cubicBezTo>
                      <a:pt x="68" y="244"/>
                      <a:pt x="62" y="301"/>
                      <a:pt x="35" y="351"/>
                    </a:cubicBezTo>
                    <a:cubicBezTo>
                      <a:pt x="21" y="374"/>
                      <a:pt x="8" y="388"/>
                      <a:pt x="1" y="395"/>
                    </a:cubicBezTo>
                    <a:cubicBezTo>
                      <a:pt x="0" y="395"/>
                      <a:pt x="0" y="396"/>
                      <a:pt x="0" y="396"/>
                    </a:cubicBezTo>
                    <a:cubicBezTo>
                      <a:pt x="0" y="398"/>
                      <a:pt x="2" y="398"/>
                      <a:pt x="4" y="398"/>
                    </a:cubicBezTo>
                    <a:cubicBezTo>
                      <a:pt x="6" y="398"/>
                      <a:pt x="6" y="398"/>
                      <a:pt x="9" y="396"/>
                    </a:cubicBezTo>
                    <a:cubicBezTo>
                      <a:pt x="64" y="345"/>
                      <a:pt x="82" y="269"/>
                      <a:pt x="82" y="199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4" name="Freeform 138">
                <a:extLst>
                  <a:ext uri="{FF2B5EF4-FFF2-40B4-BE49-F238E27FC236}">
                    <a16:creationId xmlns:a16="http://schemas.microsoft.com/office/drawing/2014/main" id="{3C0BDCA6-0938-462E-8AD8-42F920204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8970" y="3890885"/>
                <a:ext cx="139642" cy="140453"/>
              </a:xfrm>
              <a:custGeom>
                <a:avLst/>
                <a:gdLst>
                  <a:gd name="T0" fmla="*/ 58 w 110"/>
                  <a:gd name="T1" fmla="*/ 59 h 111"/>
                  <a:gd name="T2" fmla="*/ 105 w 110"/>
                  <a:gd name="T3" fmla="*/ 59 h 111"/>
                  <a:gd name="T4" fmla="*/ 110 w 110"/>
                  <a:gd name="T5" fmla="*/ 56 h 111"/>
                  <a:gd name="T6" fmla="*/ 105 w 110"/>
                  <a:gd name="T7" fmla="*/ 52 h 111"/>
                  <a:gd name="T8" fmla="*/ 58 w 110"/>
                  <a:gd name="T9" fmla="*/ 52 h 111"/>
                  <a:gd name="T10" fmla="*/ 58 w 110"/>
                  <a:gd name="T11" fmla="*/ 6 h 111"/>
                  <a:gd name="T12" fmla="*/ 55 w 110"/>
                  <a:gd name="T13" fmla="*/ 0 h 111"/>
                  <a:gd name="T14" fmla="*/ 52 w 110"/>
                  <a:gd name="T15" fmla="*/ 6 h 111"/>
                  <a:gd name="T16" fmla="*/ 52 w 110"/>
                  <a:gd name="T17" fmla="*/ 52 h 111"/>
                  <a:gd name="T18" fmla="*/ 5 w 110"/>
                  <a:gd name="T19" fmla="*/ 52 h 111"/>
                  <a:gd name="T20" fmla="*/ 0 w 110"/>
                  <a:gd name="T21" fmla="*/ 56 h 111"/>
                  <a:gd name="T22" fmla="*/ 5 w 110"/>
                  <a:gd name="T23" fmla="*/ 59 h 111"/>
                  <a:gd name="T24" fmla="*/ 52 w 110"/>
                  <a:gd name="T25" fmla="*/ 59 h 111"/>
                  <a:gd name="T26" fmla="*/ 52 w 110"/>
                  <a:gd name="T27" fmla="*/ 105 h 111"/>
                  <a:gd name="T28" fmla="*/ 55 w 110"/>
                  <a:gd name="T29" fmla="*/ 111 h 111"/>
                  <a:gd name="T30" fmla="*/ 58 w 110"/>
                  <a:gd name="T31" fmla="*/ 105 h 111"/>
                  <a:gd name="T32" fmla="*/ 58 w 110"/>
                  <a:gd name="T33" fmla="*/ 5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1">
                    <a:moveTo>
                      <a:pt x="58" y="59"/>
                    </a:moveTo>
                    <a:lnTo>
                      <a:pt x="105" y="59"/>
                    </a:lnTo>
                    <a:cubicBezTo>
                      <a:pt x="107" y="59"/>
                      <a:pt x="110" y="59"/>
                      <a:pt x="110" y="56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6"/>
                    </a:lnTo>
                    <a:cubicBezTo>
                      <a:pt x="58" y="4"/>
                      <a:pt x="58" y="0"/>
                      <a:pt x="55" y="0"/>
                    </a:cubicBezTo>
                    <a:cubicBezTo>
                      <a:pt x="52" y="0"/>
                      <a:pt x="52" y="4"/>
                      <a:pt x="52" y="6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6"/>
                    </a:cubicBezTo>
                    <a:cubicBezTo>
                      <a:pt x="0" y="59"/>
                      <a:pt x="3" y="59"/>
                      <a:pt x="5" y="59"/>
                    </a:cubicBezTo>
                    <a:lnTo>
                      <a:pt x="52" y="59"/>
                    </a:lnTo>
                    <a:lnTo>
                      <a:pt x="52" y="105"/>
                    </a:lnTo>
                    <a:cubicBezTo>
                      <a:pt x="52" y="108"/>
                      <a:pt x="52" y="111"/>
                      <a:pt x="55" y="111"/>
                    </a:cubicBezTo>
                    <a:cubicBezTo>
                      <a:pt x="58" y="111"/>
                      <a:pt x="58" y="108"/>
                      <a:pt x="58" y="105"/>
                    </a:cubicBezTo>
                    <a:lnTo>
                      <a:pt x="58" y="5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5" name="Freeform 139">
                <a:extLst>
                  <a:ext uri="{FF2B5EF4-FFF2-40B4-BE49-F238E27FC236}">
                    <a16:creationId xmlns:a16="http://schemas.microsoft.com/office/drawing/2014/main" id="{91CF74BE-D011-4436-B73D-2E9C6A953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0056" y="3812945"/>
                <a:ext cx="280096" cy="295520"/>
              </a:xfrm>
              <a:custGeom>
                <a:avLst/>
                <a:gdLst>
                  <a:gd name="T0" fmla="*/ 201 w 221"/>
                  <a:gd name="T1" fmla="*/ 233 h 233"/>
                  <a:gd name="T2" fmla="*/ 221 w 221"/>
                  <a:gd name="T3" fmla="*/ 180 h 233"/>
                  <a:gd name="T4" fmla="*/ 217 w 221"/>
                  <a:gd name="T5" fmla="*/ 180 h 233"/>
                  <a:gd name="T6" fmla="*/ 174 w 221"/>
                  <a:gd name="T7" fmla="*/ 213 h 233"/>
                  <a:gd name="T8" fmla="*/ 122 w 221"/>
                  <a:gd name="T9" fmla="*/ 218 h 233"/>
                  <a:gd name="T10" fmla="*/ 22 w 221"/>
                  <a:gd name="T11" fmla="*/ 218 h 233"/>
                  <a:gd name="T12" fmla="*/ 106 w 221"/>
                  <a:gd name="T13" fmla="*/ 119 h 233"/>
                  <a:gd name="T14" fmla="*/ 108 w 221"/>
                  <a:gd name="T15" fmla="*/ 117 h 233"/>
                  <a:gd name="T16" fmla="*/ 107 w 221"/>
                  <a:gd name="T17" fmla="*/ 114 h 233"/>
                  <a:gd name="T18" fmla="*/ 29 w 221"/>
                  <a:gd name="T19" fmla="*/ 8 h 233"/>
                  <a:gd name="T20" fmla="*/ 120 w 221"/>
                  <a:gd name="T21" fmla="*/ 8 h 233"/>
                  <a:gd name="T22" fmla="*/ 159 w 221"/>
                  <a:gd name="T23" fmla="*/ 11 h 233"/>
                  <a:gd name="T24" fmla="*/ 196 w 221"/>
                  <a:gd name="T25" fmla="*/ 23 h 233"/>
                  <a:gd name="T26" fmla="*/ 217 w 221"/>
                  <a:gd name="T27" fmla="*/ 47 h 233"/>
                  <a:gd name="T28" fmla="*/ 221 w 221"/>
                  <a:gd name="T29" fmla="*/ 47 h 233"/>
                  <a:gd name="T30" fmla="*/ 201 w 221"/>
                  <a:gd name="T31" fmla="*/ 0 h 233"/>
                  <a:gd name="T32" fmla="*/ 5 w 221"/>
                  <a:gd name="T33" fmla="*/ 0 h 233"/>
                  <a:gd name="T34" fmla="*/ 0 w 221"/>
                  <a:gd name="T35" fmla="*/ 2 h 233"/>
                  <a:gd name="T36" fmla="*/ 0 w 221"/>
                  <a:gd name="T37" fmla="*/ 7 h 233"/>
                  <a:gd name="T38" fmla="*/ 88 w 221"/>
                  <a:gd name="T39" fmla="*/ 127 h 233"/>
                  <a:gd name="T40" fmla="*/ 2 w 221"/>
                  <a:gd name="T41" fmla="*/ 228 h 233"/>
                  <a:gd name="T42" fmla="*/ 0 w 221"/>
                  <a:gd name="T43" fmla="*/ 231 h 233"/>
                  <a:gd name="T44" fmla="*/ 5 w 221"/>
                  <a:gd name="T45" fmla="*/ 233 h 233"/>
                  <a:gd name="T46" fmla="*/ 201 w 221"/>
                  <a:gd name="T47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233">
                    <a:moveTo>
                      <a:pt x="201" y="233"/>
                    </a:moveTo>
                    <a:lnTo>
                      <a:pt x="221" y="180"/>
                    </a:lnTo>
                    <a:lnTo>
                      <a:pt x="217" y="180"/>
                    </a:lnTo>
                    <a:cubicBezTo>
                      <a:pt x="210" y="197"/>
                      <a:pt x="193" y="208"/>
                      <a:pt x="174" y="213"/>
                    </a:cubicBezTo>
                    <a:cubicBezTo>
                      <a:pt x="170" y="214"/>
                      <a:pt x="154" y="218"/>
                      <a:pt x="122" y="218"/>
                    </a:cubicBezTo>
                    <a:lnTo>
                      <a:pt x="22" y="218"/>
                    </a:lnTo>
                    <a:lnTo>
                      <a:pt x="106" y="119"/>
                    </a:lnTo>
                    <a:cubicBezTo>
                      <a:pt x="107" y="118"/>
                      <a:pt x="108" y="117"/>
                      <a:pt x="108" y="117"/>
                    </a:cubicBezTo>
                    <a:cubicBezTo>
                      <a:pt x="108" y="116"/>
                      <a:pt x="108" y="116"/>
                      <a:pt x="107" y="114"/>
                    </a:cubicBezTo>
                    <a:lnTo>
                      <a:pt x="29" y="8"/>
                    </a:lnTo>
                    <a:lnTo>
                      <a:pt x="120" y="8"/>
                    </a:lnTo>
                    <a:cubicBezTo>
                      <a:pt x="143" y="8"/>
                      <a:pt x="158" y="11"/>
                      <a:pt x="159" y="11"/>
                    </a:cubicBezTo>
                    <a:cubicBezTo>
                      <a:pt x="168" y="12"/>
                      <a:pt x="183" y="15"/>
                      <a:pt x="196" y="23"/>
                    </a:cubicBezTo>
                    <a:cubicBezTo>
                      <a:pt x="200" y="26"/>
                      <a:pt x="211" y="34"/>
                      <a:pt x="217" y="47"/>
                    </a:cubicBezTo>
                    <a:lnTo>
                      <a:pt x="221" y="47"/>
                    </a:lnTo>
                    <a:lnTo>
                      <a:pt x="201" y="0"/>
                    </a:lnTo>
                    <a:lnTo>
                      <a:pt x="5" y="0"/>
                    </a:lnTo>
                    <a:cubicBezTo>
                      <a:pt x="1" y="0"/>
                      <a:pt x="1" y="1"/>
                      <a:pt x="0" y="2"/>
                    </a:cubicBezTo>
                    <a:cubicBezTo>
                      <a:pt x="0" y="2"/>
                      <a:pt x="0" y="5"/>
                      <a:pt x="0" y="7"/>
                    </a:cubicBezTo>
                    <a:lnTo>
                      <a:pt x="88" y="127"/>
                    </a:lnTo>
                    <a:lnTo>
                      <a:pt x="2" y="228"/>
                    </a:lnTo>
                    <a:cubicBezTo>
                      <a:pt x="0" y="230"/>
                      <a:pt x="0" y="231"/>
                      <a:pt x="0" y="231"/>
                    </a:cubicBezTo>
                    <a:cubicBezTo>
                      <a:pt x="0" y="233"/>
                      <a:pt x="2" y="233"/>
                      <a:pt x="5" y="233"/>
                    </a:cubicBezTo>
                    <a:lnTo>
                      <a:pt x="201" y="233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6" name="Freeform 140">
                <a:extLst>
                  <a:ext uri="{FF2B5EF4-FFF2-40B4-BE49-F238E27FC236}">
                    <a16:creationId xmlns:a16="http://schemas.microsoft.com/office/drawing/2014/main" id="{A2748D60-5CC4-4800-9F82-D0E435BD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0471" y="4191276"/>
                <a:ext cx="59266" cy="65762"/>
              </a:xfrm>
              <a:custGeom>
                <a:avLst/>
                <a:gdLst>
                  <a:gd name="T0" fmla="*/ 42 w 47"/>
                  <a:gd name="T1" fmla="*/ 7 h 52"/>
                  <a:gd name="T2" fmla="*/ 37 w 47"/>
                  <a:gd name="T3" fmla="*/ 13 h 52"/>
                  <a:gd name="T4" fmla="*/ 41 w 47"/>
                  <a:gd name="T5" fmla="*/ 17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5 h 52"/>
                  <a:gd name="T14" fmla="*/ 27 w 47"/>
                  <a:gd name="T15" fmla="*/ 29 h 52"/>
                  <a:gd name="T16" fmla="*/ 37 w 47"/>
                  <a:gd name="T17" fmla="*/ 37 h 52"/>
                  <a:gd name="T18" fmla="*/ 31 w 47"/>
                  <a:gd name="T19" fmla="*/ 46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8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19 h 52"/>
                  <a:gd name="T36" fmla="*/ 24 w 47"/>
                  <a:gd name="T37" fmla="*/ 19 h 52"/>
                  <a:gd name="T38" fmla="*/ 17 w 47"/>
                  <a:gd name="T39" fmla="*/ 13 h 52"/>
                  <a:gd name="T40" fmla="*/ 22 w 47"/>
                  <a:gd name="T41" fmla="*/ 5 h 52"/>
                  <a:gd name="T42" fmla="*/ 31 w 47"/>
                  <a:gd name="T43" fmla="*/ 3 h 52"/>
                  <a:gd name="T44" fmla="*/ 42 w 47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7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8"/>
                      <a:pt x="19" y="28"/>
                      <a:pt x="27" y="29"/>
                    </a:cubicBezTo>
                    <a:cubicBezTo>
                      <a:pt x="30" y="30"/>
                      <a:pt x="37" y="31"/>
                      <a:pt x="37" y="37"/>
                    </a:cubicBezTo>
                    <a:cubicBezTo>
                      <a:pt x="37" y="39"/>
                      <a:pt x="36" y="44"/>
                      <a:pt x="31" y="46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5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10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1" y="52"/>
                      <a:pt x="44" y="38"/>
                      <a:pt x="44" y="33"/>
                    </a:cubicBezTo>
                    <a:cubicBezTo>
                      <a:pt x="44" y="22"/>
                      <a:pt x="33" y="20"/>
                      <a:pt x="28" y="19"/>
                    </a:cubicBezTo>
                    <a:cubicBezTo>
                      <a:pt x="27" y="19"/>
                      <a:pt x="24" y="19"/>
                      <a:pt x="24" y="19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4" y="3"/>
                      <a:pt x="40" y="3"/>
                      <a:pt x="42" y="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7" name="Freeform 141">
                <a:extLst>
                  <a:ext uri="{FF2B5EF4-FFF2-40B4-BE49-F238E27FC236}">
                    <a16:creationId xmlns:a16="http://schemas.microsoft.com/office/drawing/2014/main" id="{F9F15582-C1C1-4DB9-9329-0228227B21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67795" y="3866529"/>
                <a:ext cx="90118" cy="189977"/>
              </a:xfrm>
              <a:custGeom>
                <a:avLst/>
                <a:gdLst>
                  <a:gd name="T0" fmla="*/ 46 w 71"/>
                  <a:gd name="T1" fmla="*/ 20 h 150"/>
                  <a:gd name="T2" fmla="*/ 56 w 71"/>
                  <a:gd name="T3" fmla="*/ 23 h 150"/>
                  <a:gd name="T4" fmla="*/ 71 w 71"/>
                  <a:gd name="T5" fmla="*/ 18 h 150"/>
                  <a:gd name="T6" fmla="*/ 58 w 71"/>
                  <a:gd name="T7" fmla="*/ 13 h 150"/>
                  <a:gd name="T8" fmla="*/ 47 w 71"/>
                  <a:gd name="T9" fmla="*/ 15 h 150"/>
                  <a:gd name="T10" fmla="*/ 46 w 71"/>
                  <a:gd name="T11" fmla="*/ 9 h 150"/>
                  <a:gd name="T12" fmla="*/ 47 w 71"/>
                  <a:gd name="T13" fmla="*/ 3 h 150"/>
                  <a:gd name="T14" fmla="*/ 45 w 71"/>
                  <a:gd name="T15" fmla="*/ 0 h 150"/>
                  <a:gd name="T16" fmla="*/ 42 w 71"/>
                  <a:gd name="T17" fmla="*/ 9 h 150"/>
                  <a:gd name="T18" fmla="*/ 43 w 71"/>
                  <a:gd name="T19" fmla="*/ 17 h 150"/>
                  <a:gd name="T20" fmla="*/ 0 w 71"/>
                  <a:gd name="T21" fmla="*/ 88 h 150"/>
                  <a:gd name="T22" fmla="*/ 27 w 71"/>
                  <a:gd name="T23" fmla="*/ 121 h 150"/>
                  <a:gd name="T24" fmla="*/ 37 w 71"/>
                  <a:gd name="T25" fmla="*/ 124 h 150"/>
                  <a:gd name="T26" fmla="*/ 47 w 71"/>
                  <a:gd name="T27" fmla="*/ 136 h 150"/>
                  <a:gd name="T28" fmla="*/ 38 w 71"/>
                  <a:gd name="T29" fmla="*/ 147 h 150"/>
                  <a:gd name="T30" fmla="*/ 26 w 71"/>
                  <a:gd name="T31" fmla="*/ 142 h 150"/>
                  <a:gd name="T32" fmla="*/ 24 w 71"/>
                  <a:gd name="T33" fmla="*/ 140 h 150"/>
                  <a:gd name="T34" fmla="*/ 22 w 71"/>
                  <a:gd name="T35" fmla="*/ 142 h 150"/>
                  <a:gd name="T36" fmla="*/ 38 w 71"/>
                  <a:gd name="T37" fmla="*/ 150 h 150"/>
                  <a:gd name="T38" fmla="*/ 56 w 71"/>
                  <a:gd name="T39" fmla="*/ 130 h 150"/>
                  <a:gd name="T40" fmla="*/ 52 w 71"/>
                  <a:gd name="T41" fmla="*/ 119 h 150"/>
                  <a:gd name="T42" fmla="*/ 36 w 71"/>
                  <a:gd name="T43" fmla="*/ 112 h 150"/>
                  <a:gd name="T44" fmla="*/ 16 w 71"/>
                  <a:gd name="T45" fmla="*/ 103 h 150"/>
                  <a:gd name="T46" fmla="*/ 9 w 71"/>
                  <a:gd name="T47" fmla="*/ 84 h 150"/>
                  <a:gd name="T48" fmla="*/ 46 w 71"/>
                  <a:gd name="T49" fmla="*/ 20 h 150"/>
                  <a:gd name="T50" fmla="*/ 50 w 71"/>
                  <a:gd name="T51" fmla="*/ 18 h 150"/>
                  <a:gd name="T52" fmla="*/ 57 w 71"/>
                  <a:gd name="T53" fmla="*/ 17 h 150"/>
                  <a:gd name="T54" fmla="*/ 66 w 71"/>
                  <a:gd name="T55" fmla="*/ 18 h 150"/>
                  <a:gd name="T56" fmla="*/ 56 w 71"/>
                  <a:gd name="T57" fmla="*/ 19 h 150"/>
                  <a:gd name="T58" fmla="*/ 50 w 71"/>
                  <a:gd name="T59" fmla="*/ 1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1" h="150">
                    <a:moveTo>
                      <a:pt x="46" y="20"/>
                    </a:moveTo>
                    <a:cubicBezTo>
                      <a:pt x="49" y="23"/>
                      <a:pt x="53" y="23"/>
                      <a:pt x="56" y="23"/>
                    </a:cubicBezTo>
                    <a:cubicBezTo>
                      <a:pt x="60" y="23"/>
                      <a:pt x="71" y="23"/>
                      <a:pt x="71" y="18"/>
                    </a:cubicBezTo>
                    <a:cubicBezTo>
                      <a:pt x="71" y="14"/>
                      <a:pt x="64" y="13"/>
                      <a:pt x="58" y="13"/>
                    </a:cubicBezTo>
                    <a:cubicBezTo>
                      <a:pt x="56" y="13"/>
                      <a:pt x="51" y="13"/>
                      <a:pt x="47" y="15"/>
                    </a:cubicBezTo>
                    <a:cubicBezTo>
                      <a:pt x="46" y="13"/>
                      <a:pt x="46" y="12"/>
                      <a:pt x="46" y="9"/>
                    </a:cubicBezTo>
                    <a:cubicBezTo>
                      <a:pt x="46" y="6"/>
                      <a:pt x="47" y="3"/>
                      <a:pt x="47" y="3"/>
                    </a:cubicBezTo>
                    <a:cubicBezTo>
                      <a:pt x="47" y="1"/>
                      <a:pt x="46" y="0"/>
                      <a:pt x="45" y="0"/>
                    </a:cubicBezTo>
                    <a:cubicBezTo>
                      <a:pt x="42" y="0"/>
                      <a:pt x="42" y="8"/>
                      <a:pt x="42" y="9"/>
                    </a:cubicBezTo>
                    <a:cubicBezTo>
                      <a:pt x="42" y="11"/>
                      <a:pt x="42" y="14"/>
                      <a:pt x="43" y="17"/>
                    </a:cubicBezTo>
                    <a:cubicBezTo>
                      <a:pt x="26" y="26"/>
                      <a:pt x="0" y="56"/>
                      <a:pt x="0" y="88"/>
                    </a:cubicBezTo>
                    <a:cubicBezTo>
                      <a:pt x="0" y="112"/>
                      <a:pt x="15" y="117"/>
                      <a:pt x="27" y="121"/>
                    </a:cubicBezTo>
                    <a:cubicBezTo>
                      <a:pt x="32" y="123"/>
                      <a:pt x="32" y="123"/>
                      <a:pt x="37" y="124"/>
                    </a:cubicBezTo>
                    <a:cubicBezTo>
                      <a:pt x="40" y="125"/>
                      <a:pt x="47" y="128"/>
                      <a:pt x="47" y="136"/>
                    </a:cubicBezTo>
                    <a:cubicBezTo>
                      <a:pt x="47" y="140"/>
                      <a:pt x="44" y="147"/>
                      <a:pt x="38" y="147"/>
                    </a:cubicBezTo>
                    <a:cubicBezTo>
                      <a:pt x="34" y="147"/>
                      <a:pt x="29" y="145"/>
                      <a:pt x="26" y="142"/>
                    </a:cubicBezTo>
                    <a:cubicBezTo>
                      <a:pt x="24" y="141"/>
                      <a:pt x="24" y="140"/>
                      <a:pt x="24" y="140"/>
                    </a:cubicBezTo>
                    <a:cubicBezTo>
                      <a:pt x="23" y="140"/>
                      <a:pt x="22" y="141"/>
                      <a:pt x="22" y="142"/>
                    </a:cubicBezTo>
                    <a:cubicBezTo>
                      <a:pt x="22" y="144"/>
                      <a:pt x="29" y="150"/>
                      <a:pt x="38" y="150"/>
                    </a:cubicBezTo>
                    <a:cubicBezTo>
                      <a:pt x="48" y="150"/>
                      <a:pt x="56" y="140"/>
                      <a:pt x="56" y="130"/>
                    </a:cubicBezTo>
                    <a:cubicBezTo>
                      <a:pt x="56" y="124"/>
                      <a:pt x="53" y="120"/>
                      <a:pt x="52" y="119"/>
                    </a:cubicBezTo>
                    <a:cubicBezTo>
                      <a:pt x="49" y="116"/>
                      <a:pt x="46" y="115"/>
                      <a:pt x="36" y="112"/>
                    </a:cubicBezTo>
                    <a:cubicBezTo>
                      <a:pt x="22" y="107"/>
                      <a:pt x="20" y="106"/>
                      <a:pt x="16" y="103"/>
                    </a:cubicBezTo>
                    <a:cubicBezTo>
                      <a:pt x="9" y="96"/>
                      <a:pt x="9" y="87"/>
                      <a:pt x="9" y="84"/>
                    </a:cubicBezTo>
                    <a:cubicBezTo>
                      <a:pt x="9" y="58"/>
                      <a:pt x="29" y="29"/>
                      <a:pt x="46" y="20"/>
                    </a:cubicBezTo>
                    <a:close/>
                    <a:moveTo>
                      <a:pt x="50" y="18"/>
                    </a:moveTo>
                    <a:cubicBezTo>
                      <a:pt x="52" y="17"/>
                      <a:pt x="55" y="17"/>
                      <a:pt x="57" y="17"/>
                    </a:cubicBezTo>
                    <a:cubicBezTo>
                      <a:pt x="63" y="17"/>
                      <a:pt x="64" y="17"/>
                      <a:pt x="66" y="18"/>
                    </a:cubicBezTo>
                    <a:cubicBezTo>
                      <a:pt x="65" y="19"/>
                      <a:pt x="64" y="19"/>
                      <a:pt x="56" y="19"/>
                    </a:cubicBezTo>
                    <a:cubicBezTo>
                      <a:pt x="53" y="19"/>
                      <a:pt x="52" y="19"/>
                      <a:pt x="50" y="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8" name="Freeform 142">
                <a:extLst>
                  <a:ext uri="{FF2B5EF4-FFF2-40B4-BE49-F238E27FC236}">
                    <a16:creationId xmlns:a16="http://schemas.microsoft.com/office/drawing/2014/main" id="{E7F629F6-4D39-475A-A72B-ECD4D4E5B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347" y="3980190"/>
                <a:ext cx="58455" cy="66574"/>
              </a:xfrm>
              <a:custGeom>
                <a:avLst/>
                <a:gdLst>
                  <a:gd name="T0" fmla="*/ 42 w 46"/>
                  <a:gd name="T1" fmla="*/ 7 h 52"/>
                  <a:gd name="T2" fmla="*/ 37 w 46"/>
                  <a:gd name="T3" fmla="*/ 13 h 52"/>
                  <a:gd name="T4" fmla="*/ 41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10 w 46"/>
                  <a:gd name="T11" fmla="*/ 17 h 52"/>
                  <a:gd name="T12" fmla="*/ 14 w 46"/>
                  <a:gd name="T13" fmla="*/ 25 h 52"/>
                  <a:gd name="T14" fmla="*/ 27 w 46"/>
                  <a:gd name="T15" fmla="*/ 29 h 52"/>
                  <a:gd name="T16" fmla="*/ 37 w 46"/>
                  <a:gd name="T17" fmla="*/ 37 h 52"/>
                  <a:gd name="T18" fmla="*/ 30 w 46"/>
                  <a:gd name="T19" fmla="*/ 46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7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19 h 52"/>
                  <a:gd name="T36" fmla="*/ 23 w 46"/>
                  <a:gd name="T37" fmla="*/ 19 h 52"/>
                  <a:gd name="T38" fmla="*/ 17 w 46"/>
                  <a:gd name="T39" fmla="*/ 13 h 52"/>
                  <a:gd name="T40" fmla="*/ 22 w 46"/>
                  <a:gd name="T41" fmla="*/ 5 h 52"/>
                  <a:gd name="T42" fmla="*/ 31 w 46"/>
                  <a:gd name="T43" fmla="*/ 3 h 52"/>
                  <a:gd name="T44" fmla="*/ 42 w 46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8"/>
                      <a:pt x="19" y="28"/>
                      <a:pt x="27" y="29"/>
                    </a:cubicBezTo>
                    <a:cubicBezTo>
                      <a:pt x="29" y="30"/>
                      <a:pt x="37" y="31"/>
                      <a:pt x="37" y="37"/>
                    </a:cubicBezTo>
                    <a:cubicBezTo>
                      <a:pt x="37" y="39"/>
                      <a:pt x="35" y="43"/>
                      <a:pt x="30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5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9" name="Freeform 143">
                <a:extLst>
                  <a:ext uri="{FF2B5EF4-FFF2-40B4-BE49-F238E27FC236}">
                    <a16:creationId xmlns:a16="http://schemas.microsoft.com/office/drawing/2014/main" id="{05AE249E-27FC-4E29-9008-454D6484E9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72246" y="3720393"/>
                <a:ext cx="110414" cy="155067"/>
              </a:xfrm>
              <a:custGeom>
                <a:avLst/>
                <a:gdLst>
                  <a:gd name="T0" fmla="*/ 70 w 87"/>
                  <a:gd name="T1" fmla="*/ 63 h 122"/>
                  <a:gd name="T2" fmla="*/ 48 w 87"/>
                  <a:gd name="T3" fmla="*/ 43 h 122"/>
                  <a:gd name="T4" fmla="*/ 14 w 87"/>
                  <a:gd name="T5" fmla="*/ 59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19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4 w 87"/>
                  <a:gd name="T25" fmla="*/ 34 h 122"/>
                  <a:gd name="T26" fmla="*/ 70 w 87"/>
                  <a:gd name="T27" fmla="*/ 63 h 122"/>
                  <a:gd name="T28" fmla="*/ 31 w 87"/>
                  <a:gd name="T29" fmla="*/ 118 h 122"/>
                  <a:gd name="T30" fmla="*/ 12 w 87"/>
                  <a:gd name="T31" fmla="*/ 99 h 122"/>
                  <a:gd name="T32" fmla="*/ 23 w 87"/>
                  <a:gd name="T33" fmla="*/ 61 h 122"/>
                  <a:gd name="T34" fmla="*/ 48 w 87"/>
                  <a:gd name="T35" fmla="*/ 47 h 122"/>
                  <a:gd name="T36" fmla="*/ 67 w 87"/>
                  <a:gd name="T37" fmla="*/ 69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3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7" y="46"/>
                      <a:pt x="14" y="59"/>
                    </a:cubicBezTo>
                    <a:cubicBezTo>
                      <a:pt x="1" y="72"/>
                      <a:pt x="0" y="88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7"/>
                      <a:pt x="87" y="43"/>
                    </a:cubicBezTo>
                    <a:cubicBezTo>
                      <a:pt x="87" y="17"/>
                      <a:pt x="71" y="0"/>
                      <a:pt x="51" y="0"/>
                    </a:cubicBezTo>
                    <a:cubicBezTo>
                      <a:pt x="27" y="0"/>
                      <a:pt x="19" y="22"/>
                      <a:pt x="19" y="26"/>
                    </a:cubicBezTo>
                    <a:cubicBezTo>
                      <a:pt x="19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29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4" y="13"/>
                      <a:pt x="74" y="34"/>
                    </a:cubicBezTo>
                    <a:cubicBezTo>
                      <a:pt x="74" y="41"/>
                      <a:pt x="73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99"/>
                    </a:cubicBezTo>
                    <a:cubicBezTo>
                      <a:pt x="12" y="95"/>
                      <a:pt x="16" y="71"/>
                      <a:pt x="23" y="61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6" y="47"/>
                      <a:pt x="67" y="65"/>
                      <a:pt x="67" y="69"/>
                    </a:cubicBezTo>
                    <a:cubicBezTo>
                      <a:pt x="67" y="80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0" name="Rectangle 144">
                <a:extLst>
                  <a:ext uri="{FF2B5EF4-FFF2-40B4-BE49-F238E27FC236}">
                    <a16:creationId xmlns:a16="http://schemas.microsoft.com/office/drawing/2014/main" id="{717EFC97-44D8-4D56-ABDA-990BECBD7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5891" y="3956646"/>
                <a:ext cx="319065" cy="8931"/>
              </a:xfrm>
              <a:prstGeom prst="rect">
                <a:avLst/>
              </a:pr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1" name="Freeform 145">
                <a:extLst>
                  <a:ext uri="{FF2B5EF4-FFF2-40B4-BE49-F238E27FC236}">
                    <a16:creationId xmlns:a16="http://schemas.microsoft.com/office/drawing/2014/main" id="{D1F3D2E8-4215-4B1A-9853-CCE444842F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3198" y="4006982"/>
                <a:ext cx="111227" cy="155879"/>
              </a:xfrm>
              <a:custGeom>
                <a:avLst/>
                <a:gdLst>
                  <a:gd name="T0" fmla="*/ 71 w 88"/>
                  <a:gd name="T1" fmla="*/ 63 h 123"/>
                  <a:gd name="T2" fmla="*/ 49 w 88"/>
                  <a:gd name="T3" fmla="*/ 43 h 123"/>
                  <a:gd name="T4" fmla="*/ 15 w 88"/>
                  <a:gd name="T5" fmla="*/ 59 h 123"/>
                  <a:gd name="T6" fmla="*/ 0 w 88"/>
                  <a:gd name="T7" fmla="*/ 93 h 123"/>
                  <a:gd name="T8" fmla="*/ 31 w 88"/>
                  <a:gd name="T9" fmla="*/ 123 h 123"/>
                  <a:gd name="T10" fmla="*/ 88 w 88"/>
                  <a:gd name="T11" fmla="*/ 43 h 123"/>
                  <a:gd name="T12" fmla="*/ 52 w 88"/>
                  <a:gd name="T13" fmla="*/ 0 h 123"/>
                  <a:gd name="T14" fmla="*/ 20 w 88"/>
                  <a:gd name="T15" fmla="*/ 26 h 123"/>
                  <a:gd name="T16" fmla="*/ 26 w 88"/>
                  <a:gd name="T17" fmla="*/ 32 h 123"/>
                  <a:gd name="T18" fmla="*/ 35 w 88"/>
                  <a:gd name="T19" fmla="*/ 23 h 123"/>
                  <a:gd name="T20" fmla="*/ 28 w 88"/>
                  <a:gd name="T21" fmla="*/ 18 h 123"/>
                  <a:gd name="T22" fmla="*/ 51 w 88"/>
                  <a:gd name="T23" fmla="*/ 4 h 123"/>
                  <a:gd name="T24" fmla="*/ 75 w 88"/>
                  <a:gd name="T25" fmla="*/ 34 h 123"/>
                  <a:gd name="T26" fmla="*/ 71 w 88"/>
                  <a:gd name="T27" fmla="*/ 63 h 123"/>
                  <a:gd name="T28" fmla="*/ 31 w 88"/>
                  <a:gd name="T29" fmla="*/ 118 h 123"/>
                  <a:gd name="T30" fmla="*/ 13 w 88"/>
                  <a:gd name="T31" fmla="*/ 99 h 123"/>
                  <a:gd name="T32" fmla="*/ 24 w 88"/>
                  <a:gd name="T33" fmla="*/ 62 h 123"/>
                  <a:gd name="T34" fmla="*/ 49 w 88"/>
                  <a:gd name="T35" fmla="*/ 47 h 123"/>
                  <a:gd name="T36" fmla="*/ 68 w 88"/>
                  <a:gd name="T37" fmla="*/ 69 h 123"/>
                  <a:gd name="T38" fmla="*/ 31 w 88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3">
                    <a:moveTo>
                      <a:pt x="71" y="63"/>
                    </a:moveTo>
                    <a:cubicBezTo>
                      <a:pt x="69" y="52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3"/>
                      <a:pt x="8" y="123"/>
                      <a:pt x="31" y="123"/>
                    </a:cubicBezTo>
                    <a:cubicBezTo>
                      <a:pt x="70" y="123"/>
                      <a:pt x="88" y="67"/>
                      <a:pt x="88" y="43"/>
                    </a:cubicBezTo>
                    <a:cubicBezTo>
                      <a:pt x="88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6"/>
                    </a:cubicBezTo>
                    <a:cubicBezTo>
                      <a:pt x="20" y="29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3"/>
                    </a:cubicBezTo>
                    <a:cubicBezTo>
                      <a:pt x="35" y="18"/>
                      <a:pt x="30" y="18"/>
                      <a:pt x="28" y="18"/>
                    </a:cubicBezTo>
                    <a:cubicBezTo>
                      <a:pt x="35" y="5"/>
                      <a:pt x="47" y="4"/>
                      <a:pt x="51" y="4"/>
                    </a:cubicBezTo>
                    <a:cubicBezTo>
                      <a:pt x="64" y="4"/>
                      <a:pt x="75" y="13"/>
                      <a:pt x="75" y="34"/>
                    </a:cubicBezTo>
                    <a:cubicBezTo>
                      <a:pt x="75" y="41"/>
                      <a:pt x="74" y="49"/>
                      <a:pt x="71" y="63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8" y="65"/>
                      <a:pt x="68" y="69"/>
                    </a:cubicBezTo>
                    <a:cubicBezTo>
                      <a:pt x="68" y="81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2" name="Freeform 146">
                <a:extLst>
                  <a:ext uri="{FF2B5EF4-FFF2-40B4-BE49-F238E27FC236}">
                    <a16:creationId xmlns:a16="http://schemas.microsoft.com/office/drawing/2014/main" id="{0A7A1BFA-2916-4DC8-8D47-F4D69E9D09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1987" y="4065436"/>
                <a:ext cx="109603" cy="133147"/>
              </a:xfrm>
              <a:custGeom>
                <a:avLst/>
                <a:gdLst>
                  <a:gd name="T0" fmla="*/ 12 w 86"/>
                  <a:gd name="T1" fmla="*/ 93 h 105"/>
                  <a:gd name="T2" fmla="*/ 4 w 86"/>
                  <a:gd name="T3" fmla="*/ 100 h 105"/>
                  <a:gd name="T4" fmla="*/ 0 w 86"/>
                  <a:gd name="T5" fmla="*/ 103 h 105"/>
                  <a:gd name="T6" fmla="*/ 2 w 86"/>
                  <a:gd name="T7" fmla="*/ 105 h 105"/>
                  <a:gd name="T8" fmla="*/ 16 w 86"/>
                  <a:gd name="T9" fmla="*/ 105 h 105"/>
                  <a:gd name="T10" fmla="*/ 32 w 86"/>
                  <a:gd name="T11" fmla="*/ 105 h 105"/>
                  <a:gd name="T12" fmla="*/ 35 w 86"/>
                  <a:gd name="T13" fmla="*/ 102 h 105"/>
                  <a:gd name="T14" fmla="*/ 31 w 86"/>
                  <a:gd name="T15" fmla="*/ 100 h 105"/>
                  <a:gd name="T16" fmla="*/ 23 w 86"/>
                  <a:gd name="T17" fmla="*/ 97 h 105"/>
                  <a:gd name="T18" fmla="*/ 31 w 86"/>
                  <a:gd name="T19" fmla="*/ 64 h 105"/>
                  <a:gd name="T20" fmla="*/ 46 w 86"/>
                  <a:gd name="T21" fmla="*/ 75 h 105"/>
                  <a:gd name="T22" fmla="*/ 86 w 86"/>
                  <a:gd name="T23" fmla="*/ 26 h 105"/>
                  <a:gd name="T24" fmla="*/ 64 w 86"/>
                  <a:gd name="T25" fmla="*/ 0 h 105"/>
                  <a:gd name="T26" fmla="*/ 43 w 86"/>
                  <a:gd name="T27" fmla="*/ 12 h 105"/>
                  <a:gd name="T28" fmla="*/ 28 w 86"/>
                  <a:gd name="T29" fmla="*/ 0 h 105"/>
                  <a:gd name="T30" fmla="*/ 15 w 86"/>
                  <a:gd name="T31" fmla="*/ 9 h 105"/>
                  <a:gd name="T32" fmla="*/ 10 w 86"/>
                  <a:gd name="T33" fmla="*/ 25 h 105"/>
                  <a:gd name="T34" fmla="*/ 12 w 86"/>
                  <a:gd name="T35" fmla="*/ 27 h 105"/>
                  <a:gd name="T36" fmla="*/ 15 w 86"/>
                  <a:gd name="T37" fmla="*/ 23 h 105"/>
                  <a:gd name="T38" fmla="*/ 27 w 86"/>
                  <a:gd name="T39" fmla="*/ 3 h 105"/>
                  <a:gd name="T40" fmla="*/ 32 w 86"/>
                  <a:gd name="T41" fmla="*/ 11 h 105"/>
                  <a:gd name="T42" fmla="*/ 31 w 86"/>
                  <a:gd name="T43" fmla="*/ 19 h 105"/>
                  <a:gd name="T44" fmla="*/ 12 w 86"/>
                  <a:gd name="T45" fmla="*/ 93 h 105"/>
                  <a:gd name="T46" fmla="*/ 42 w 86"/>
                  <a:gd name="T47" fmla="*/ 21 h 105"/>
                  <a:gd name="T48" fmla="*/ 50 w 86"/>
                  <a:gd name="T49" fmla="*/ 10 h 105"/>
                  <a:gd name="T50" fmla="*/ 64 w 86"/>
                  <a:gd name="T51" fmla="*/ 3 h 105"/>
                  <a:gd name="T52" fmla="*/ 74 w 86"/>
                  <a:gd name="T53" fmla="*/ 19 h 105"/>
                  <a:gd name="T54" fmla="*/ 66 w 86"/>
                  <a:gd name="T55" fmla="*/ 54 h 105"/>
                  <a:gd name="T56" fmla="*/ 46 w 86"/>
                  <a:gd name="T57" fmla="*/ 71 h 105"/>
                  <a:gd name="T58" fmla="*/ 33 w 86"/>
                  <a:gd name="T59" fmla="*/ 56 h 105"/>
                  <a:gd name="T60" fmla="*/ 34 w 86"/>
                  <a:gd name="T61" fmla="*/ 54 h 105"/>
                  <a:gd name="T62" fmla="*/ 42 w 86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5">
                    <a:moveTo>
                      <a:pt x="12" y="93"/>
                    </a:moveTo>
                    <a:cubicBezTo>
                      <a:pt x="11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6" y="105"/>
                      <a:pt x="11" y="105"/>
                      <a:pt x="16" y="105"/>
                    </a:cubicBezTo>
                    <a:cubicBezTo>
                      <a:pt x="21" y="105"/>
                      <a:pt x="27" y="105"/>
                      <a:pt x="32" y="105"/>
                    </a:cubicBezTo>
                    <a:cubicBezTo>
                      <a:pt x="33" y="105"/>
                      <a:pt x="35" y="105"/>
                      <a:pt x="35" y="102"/>
                    </a:cubicBezTo>
                    <a:cubicBezTo>
                      <a:pt x="35" y="100"/>
                      <a:pt x="34" y="100"/>
                      <a:pt x="31" y="100"/>
                    </a:cubicBezTo>
                    <a:cubicBezTo>
                      <a:pt x="23" y="100"/>
                      <a:pt x="23" y="99"/>
                      <a:pt x="23" y="97"/>
                    </a:cubicBezTo>
                    <a:cubicBezTo>
                      <a:pt x="23" y="95"/>
                      <a:pt x="30" y="68"/>
                      <a:pt x="31" y="64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6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5" y="9"/>
                    </a:cubicBezTo>
                    <a:cubicBezTo>
                      <a:pt x="12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19"/>
                    </a:cubicBezTo>
                    <a:lnTo>
                      <a:pt x="12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4"/>
                      <a:pt x="61" y="3"/>
                      <a:pt x="64" y="3"/>
                    </a:cubicBezTo>
                    <a:cubicBezTo>
                      <a:pt x="70" y="3"/>
                      <a:pt x="74" y="9"/>
                      <a:pt x="74" y="19"/>
                    </a:cubicBezTo>
                    <a:cubicBezTo>
                      <a:pt x="74" y="29"/>
                      <a:pt x="69" y="48"/>
                      <a:pt x="66" y="54"/>
                    </a:cubicBezTo>
                    <a:cubicBezTo>
                      <a:pt x="60" y="66"/>
                      <a:pt x="52" y="71"/>
                      <a:pt x="46" y="71"/>
                    </a:cubicBezTo>
                    <a:cubicBezTo>
                      <a:pt x="35" y="71"/>
                      <a:pt x="33" y="57"/>
                      <a:pt x="33" y="56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3" name="Freeform 147">
                <a:extLst>
                  <a:ext uri="{FF2B5EF4-FFF2-40B4-BE49-F238E27FC236}">
                    <a16:creationId xmlns:a16="http://schemas.microsoft.com/office/drawing/2014/main" id="{33728442-C6A5-46FB-8F37-F7C3C0AF2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5391" y="4124704"/>
                <a:ext cx="58455" cy="66574"/>
              </a:xfrm>
              <a:custGeom>
                <a:avLst/>
                <a:gdLst>
                  <a:gd name="T0" fmla="*/ 42 w 46"/>
                  <a:gd name="T1" fmla="*/ 7 h 52"/>
                  <a:gd name="T2" fmla="*/ 37 w 46"/>
                  <a:gd name="T3" fmla="*/ 13 h 52"/>
                  <a:gd name="T4" fmla="*/ 41 w 46"/>
                  <a:gd name="T5" fmla="*/ 16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5 h 52"/>
                  <a:gd name="T14" fmla="*/ 27 w 46"/>
                  <a:gd name="T15" fmla="*/ 29 h 52"/>
                  <a:gd name="T16" fmla="*/ 36 w 46"/>
                  <a:gd name="T17" fmla="*/ 37 h 52"/>
                  <a:gd name="T18" fmla="*/ 30 w 46"/>
                  <a:gd name="T19" fmla="*/ 46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7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19 h 52"/>
                  <a:gd name="T36" fmla="*/ 23 w 46"/>
                  <a:gd name="T37" fmla="*/ 18 h 52"/>
                  <a:gd name="T38" fmla="*/ 17 w 46"/>
                  <a:gd name="T39" fmla="*/ 13 h 52"/>
                  <a:gd name="T40" fmla="*/ 21 w 46"/>
                  <a:gd name="T41" fmla="*/ 5 h 52"/>
                  <a:gd name="T42" fmla="*/ 31 w 46"/>
                  <a:gd name="T43" fmla="*/ 3 h 52"/>
                  <a:gd name="T44" fmla="*/ 42 w 46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6"/>
                      <a:pt x="41" y="16"/>
                    </a:cubicBezTo>
                    <a:cubicBezTo>
                      <a:pt x="42" y="16"/>
                      <a:pt x="46" y="16"/>
                      <a:pt x="46" y="10"/>
                    </a:cubicBezTo>
                    <a:cubicBezTo>
                      <a:pt x="46" y="2"/>
                      <a:pt x="38" y="0"/>
                      <a:pt x="31" y="0"/>
                    </a:cubicBezTo>
                    <a:cubicBezTo>
                      <a:pt x="13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5"/>
                    </a:cubicBezTo>
                    <a:cubicBezTo>
                      <a:pt x="16" y="27"/>
                      <a:pt x="19" y="28"/>
                      <a:pt x="27" y="29"/>
                    </a:cubicBezTo>
                    <a:cubicBezTo>
                      <a:pt x="29" y="30"/>
                      <a:pt x="36" y="31"/>
                      <a:pt x="36" y="37"/>
                    </a:cubicBezTo>
                    <a:cubicBezTo>
                      <a:pt x="36" y="39"/>
                      <a:pt x="35" y="43"/>
                      <a:pt x="30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4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7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3" y="18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1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5" name="Freeform 149">
                <a:extLst>
                  <a:ext uri="{FF2B5EF4-FFF2-40B4-BE49-F238E27FC236}">
                    <a16:creationId xmlns:a16="http://schemas.microsoft.com/office/drawing/2014/main" id="{918ECA8B-4DBF-4344-8FC0-7035B325CD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39156" y="3920924"/>
                <a:ext cx="108791" cy="133147"/>
              </a:xfrm>
              <a:custGeom>
                <a:avLst/>
                <a:gdLst>
                  <a:gd name="T0" fmla="*/ 12 w 86"/>
                  <a:gd name="T1" fmla="*/ 93 h 105"/>
                  <a:gd name="T2" fmla="*/ 4 w 86"/>
                  <a:gd name="T3" fmla="*/ 100 h 105"/>
                  <a:gd name="T4" fmla="*/ 0 w 86"/>
                  <a:gd name="T5" fmla="*/ 103 h 105"/>
                  <a:gd name="T6" fmla="*/ 2 w 86"/>
                  <a:gd name="T7" fmla="*/ 105 h 105"/>
                  <a:gd name="T8" fmla="*/ 16 w 86"/>
                  <a:gd name="T9" fmla="*/ 105 h 105"/>
                  <a:gd name="T10" fmla="*/ 32 w 86"/>
                  <a:gd name="T11" fmla="*/ 105 h 105"/>
                  <a:gd name="T12" fmla="*/ 35 w 86"/>
                  <a:gd name="T13" fmla="*/ 102 h 105"/>
                  <a:gd name="T14" fmla="*/ 31 w 86"/>
                  <a:gd name="T15" fmla="*/ 100 h 105"/>
                  <a:gd name="T16" fmla="*/ 23 w 86"/>
                  <a:gd name="T17" fmla="*/ 98 h 105"/>
                  <a:gd name="T18" fmla="*/ 31 w 86"/>
                  <a:gd name="T19" fmla="*/ 64 h 105"/>
                  <a:gd name="T20" fmla="*/ 46 w 86"/>
                  <a:gd name="T21" fmla="*/ 75 h 105"/>
                  <a:gd name="T22" fmla="*/ 86 w 86"/>
                  <a:gd name="T23" fmla="*/ 26 h 105"/>
                  <a:gd name="T24" fmla="*/ 64 w 86"/>
                  <a:gd name="T25" fmla="*/ 0 h 105"/>
                  <a:gd name="T26" fmla="*/ 43 w 86"/>
                  <a:gd name="T27" fmla="*/ 12 h 105"/>
                  <a:gd name="T28" fmla="*/ 28 w 86"/>
                  <a:gd name="T29" fmla="*/ 0 h 105"/>
                  <a:gd name="T30" fmla="*/ 15 w 86"/>
                  <a:gd name="T31" fmla="*/ 9 h 105"/>
                  <a:gd name="T32" fmla="*/ 10 w 86"/>
                  <a:gd name="T33" fmla="*/ 25 h 105"/>
                  <a:gd name="T34" fmla="*/ 12 w 86"/>
                  <a:gd name="T35" fmla="*/ 27 h 105"/>
                  <a:gd name="T36" fmla="*/ 15 w 86"/>
                  <a:gd name="T37" fmla="*/ 23 h 105"/>
                  <a:gd name="T38" fmla="*/ 27 w 86"/>
                  <a:gd name="T39" fmla="*/ 3 h 105"/>
                  <a:gd name="T40" fmla="*/ 32 w 86"/>
                  <a:gd name="T41" fmla="*/ 11 h 105"/>
                  <a:gd name="T42" fmla="*/ 31 w 86"/>
                  <a:gd name="T43" fmla="*/ 20 h 105"/>
                  <a:gd name="T44" fmla="*/ 12 w 86"/>
                  <a:gd name="T45" fmla="*/ 93 h 105"/>
                  <a:gd name="T46" fmla="*/ 42 w 86"/>
                  <a:gd name="T47" fmla="*/ 21 h 105"/>
                  <a:gd name="T48" fmla="*/ 50 w 86"/>
                  <a:gd name="T49" fmla="*/ 10 h 105"/>
                  <a:gd name="T50" fmla="*/ 64 w 86"/>
                  <a:gd name="T51" fmla="*/ 3 h 105"/>
                  <a:gd name="T52" fmla="*/ 74 w 86"/>
                  <a:gd name="T53" fmla="*/ 19 h 105"/>
                  <a:gd name="T54" fmla="*/ 66 w 86"/>
                  <a:gd name="T55" fmla="*/ 54 h 105"/>
                  <a:gd name="T56" fmla="*/ 46 w 86"/>
                  <a:gd name="T57" fmla="*/ 71 h 105"/>
                  <a:gd name="T58" fmla="*/ 33 w 86"/>
                  <a:gd name="T59" fmla="*/ 57 h 105"/>
                  <a:gd name="T60" fmla="*/ 34 w 86"/>
                  <a:gd name="T61" fmla="*/ 54 h 105"/>
                  <a:gd name="T62" fmla="*/ 42 w 86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5">
                    <a:moveTo>
                      <a:pt x="12" y="93"/>
                    </a:moveTo>
                    <a:cubicBezTo>
                      <a:pt x="11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6" y="105"/>
                      <a:pt x="11" y="105"/>
                      <a:pt x="16" y="105"/>
                    </a:cubicBezTo>
                    <a:cubicBezTo>
                      <a:pt x="21" y="105"/>
                      <a:pt x="27" y="105"/>
                      <a:pt x="32" y="105"/>
                    </a:cubicBezTo>
                    <a:cubicBezTo>
                      <a:pt x="33" y="105"/>
                      <a:pt x="35" y="105"/>
                      <a:pt x="35" y="102"/>
                    </a:cubicBezTo>
                    <a:cubicBezTo>
                      <a:pt x="35" y="100"/>
                      <a:pt x="34" y="100"/>
                      <a:pt x="31" y="100"/>
                    </a:cubicBezTo>
                    <a:cubicBezTo>
                      <a:pt x="23" y="100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4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6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5" y="9"/>
                    </a:cubicBezTo>
                    <a:cubicBezTo>
                      <a:pt x="12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5"/>
                      <a:pt x="61" y="3"/>
                      <a:pt x="64" y="3"/>
                    </a:cubicBezTo>
                    <a:cubicBezTo>
                      <a:pt x="70" y="3"/>
                      <a:pt x="74" y="9"/>
                      <a:pt x="74" y="19"/>
                    </a:cubicBezTo>
                    <a:cubicBezTo>
                      <a:pt x="74" y="29"/>
                      <a:pt x="69" y="48"/>
                      <a:pt x="66" y="54"/>
                    </a:cubicBezTo>
                    <a:cubicBezTo>
                      <a:pt x="60" y="66"/>
                      <a:pt x="52" y="71"/>
                      <a:pt x="46" y="71"/>
                    </a:cubicBezTo>
                    <a:cubicBezTo>
                      <a:pt x="35" y="71"/>
                      <a:pt x="33" y="58"/>
                      <a:pt x="33" y="57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6" name="Freeform 150">
                <a:extLst>
                  <a:ext uri="{FF2B5EF4-FFF2-40B4-BE49-F238E27FC236}">
                    <a16:creationId xmlns:a16="http://schemas.microsoft.com/office/drawing/2014/main" id="{38207B56-C3A1-4890-A016-F305B72DC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2561" y="3980190"/>
                <a:ext cx="57642" cy="66574"/>
              </a:xfrm>
              <a:custGeom>
                <a:avLst/>
                <a:gdLst>
                  <a:gd name="T0" fmla="*/ 42 w 46"/>
                  <a:gd name="T1" fmla="*/ 7 h 52"/>
                  <a:gd name="T2" fmla="*/ 37 w 46"/>
                  <a:gd name="T3" fmla="*/ 13 h 52"/>
                  <a:gd name="T4" fmla="*/ 41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5 h 52"/>
                  <a:gd name="T14" fmla="*/ 27 w 46"/>
                  <a:gd name="T15" fmla="*/ 29 h 52"/>
                  <a:gd name="T16" fmla="*/ 36 w 46"/>
                  <a:gd name="T17" fmla="*/ 37 h 52"/>
                  <a:gd name="T18" fmla="*/ 30 w 46"/>
                  <a:gd name="T19" fmla="*/ 46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7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19 h 52"/>
                  <a:gd name="T36" fmla="*/ 23 w 46"/>
                  <a:gd name="T37" fmla="*/ 19 h 52"/>
                  <a:gd name="T38" fmla="*/ 17 w 46"/>
                  <a:gd name="T39" fmla="*/ 13 h 52"/>
                  <a:gd name="T40" fmla="*/ 21 w 46"/>
                  <a:gd name="T41" fmla="*/ 5 h 52"/>
                  <a:gd name="T42" fmla="*/ 31 w 46"/>
                  <a:gd name="T43" fmla="*/ 3 h 52"/>
                  <a:gd name="T44" fmla="*/ 42 w 46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2"/>
                      <a:pt x="38" y="0"/>
                      <a:pt x="31" y="0"/>
                    </a:cubicBezTo>
                    <a:cubicBezTo>
                      <a:pt x="13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5"/>
                    </a:cubicBezTo>
                    <a:cubicBezTo>
                      <a:pt x="16" y="28"/>
                      <a:pt x="19" y="28"/>
                      <a:pt x="27" y="29"/>
                    </a:cubicBezTo>
                    <a:cubicBezTo>
                      <a:pt x="29" y="30"/>
                      <a:pt x="36" y="31"/>
                      <a:pt x="36" y="37"/>
                    </a:cubicBezTo>
                    <a:cubicBezTo>
                      <a:pt x="36" y="39"/>
                      <a:pt x="35" y="43"/>
                      <a:pt x="30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5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1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7" name="Freeform 151">
                <a:extLst>
                  <a:ext uri="{FF2B5EF4-FFF2-40B4-BE49-F238E27FC236}">
                    <a16:creationId xmlns:a16="http://schemas.microsoft.com/office/drawing/2014/main" id="{1765330D-FFD9-427D-825C-78A9AC1CC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0577" y="3890885"/>
                <a:ext cx="139642" cy="140453"/>
              </a:xfrm>
              <a:custGeom>
                <a:avLst/>
                <a:gdLst>
                  <a:gd name="T0" fmla="*/ 58 w 110"/>
                  <a:gd name="T1" fmla="*/ 59 h 111"/>
                  <a:gd name="T2" fmla="*/ 105 w 110"/>
                  <a:gd name="T3" fmla="*/ 59 h 111"/>
                  <a:gd name="T4" fmla="*/ 110 w 110"/>
                  <a:gd name="T5" fmla="*/ 56 h 111"/>
                  <a:gd name="T6" fmla="*/ 105 w 110"/>
                  <a:gd name="T7" fmla="*/ 52 h 111"/>
                  <a:gd name="T8" fmla="*/ 58 w 110"/>
                  <a:gd name="T9" fmla="*/ 52 h 111"/>
                  <a:gd name="T10" fmla="*/ 58 w 110"/>
                  <a:gd name="T11" fmla="*/ 6 h 111"/>
                  <a:gd name="T12" fmla="*/ 55 w 110"/>
                  <a:gd name="T13" fmla="*/ 0 h 111"/>
                  <a:gd name="T14" fmla="*/ 52 w 110"/>
                  <a:gd name="T15" fmla="*/ 6 h 111"/>
                  <a:gd name="T16" fmla="*/ 52 w 110"/>
                  <a:gd name="T17" fmla="*/ 52 h 111"/>
                  <a:gd name="T18" fmla="*/ 5 w 110"/>
                  <a:gd name="T19" fmla="*/ 52 h 111"/>
                  <a:gd name="T20" fmla="*/ 0 w 110"/>
                  <a:gd name="T21" fmla="*/ 56 h 111"/>
                  <a:gd name="T22" fmla="*/ 5 w 110"/>
                  <a:gd name="T23" fmla="*/ 59 h 111"/>
                  <a:gd name="T24" fmla="*/ 52 w 110"/>
                  <a:gd name="T25" fmla="*/ 59 h 111"/>
                  <a:gd name="T26" fmla="*/ 52 w 110"/>
                  <a:gd name="T27" fmla="*/ 105 h 111"/>
                  <a:gd name="T28" fmla="*/ 55 w 110"/>
                  <a:gd name="T29" fmla="*/ 111 h 111"/>
                  <a:gd name="T30" fmla="*/ 58 w 110"/>
                  <a:gd name="T31" fmla="*/ 105 h 111"/>
                  <a:gd name="T32" fmla="*/ 58 w 110"/>
                  <a:gd name="T33" fmla="*/ 5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1">
                    <a:moveTo>
                      <a:pt x="58" y="59"/>
                    </a:moveTo>
                    <a:lnTo>
                      <a:pt x="105" y="59"/>
                    </a:lnTo>
                    <a:cubicBezTo>
                      <a:pt x="107" y="59"/>
                      <a:pt x="110" y="59"/>
                      <a:pt x="110" y="56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6"/>
                    </a:lnTo>
                    <a:cubicBezTo>
                      <a:pt x="58" y="4"/>
                      <a:pt x="58" y="0"/>
                      <a:pt x="55" y="0"/>
                    </a:cubicBezTo>
                    <a:cubicBezTo>
                      <a:pt x="52" y="0"/>
                      <a:pt x="52" y="4"/>
                      <a:pt x="52" y="6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6"/>
                    </a:cubicBezTo>
                    <a:cubicBezTo>
                      <a:pt x="0" y="59"/>
                      <a:pt x="3" y="59"/>
                      <a:pt x="5" y="59"/>
                    </a:cubicBezTo>
                    <a:lnTo>
                      <a:pt x="52" y="59"/>
                    </a:lnTo>
                    <a:lnTo>
                      <a:pt x="52" y="105"/>
                    </a:lnTo>
                    <a:cubicBezTo>
                      <a:pt x="52" y="108"/>
                      <a:pt x="52" y="111"/>
                      <a:pt x="55" y="111"/>
                    </a:cubicBezTo>
                    <a:cubicBezTo>
                      <a:pt x="58" y="111"/>
                      <a:pt x="58" y="108"/>
                      <a:pt x="58" y="105"/>
                    </a:cubicBezTo>
                    <a:lnTo>
                      <a:pt x="58" y="59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8" name="Freeform 152">
                <a:extLst>
                  <a:ext uri="{FF2B5EF4-FFF2-40B4-BE49-F238E27FC236}">
                    <a16:creationId xmlns:a16="http://schemas.microsoft.com/office/drawing/2014/main" id="{F7C15132-9009-4072-87AC-8989F894A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3563" y="3730947"/>
                <a:ext cx="69009" cy="140453"/>
              </a:xfrm>
              <a:custGeom>
                <a:avLst/>
                <a:gdLst>
                  <a:gd name="T0" fmla="*/ 34 w 55"/>
                  <a:gd name="T1" fmla="*/ 5 h 111"/>
                  <a:gd name="T2" fmla="*/ 30 w 55"/>
                  <a:gd name="T3" fmla="*/ 0 h 111"/>
                  <a:gd name="T4" fmla="*/ 0 w 55"/>
                  <a:gd name="T5" fmla="*/ 11 h 111"/>
                  <a:gd name="T6" fmla="*/ 0 w 55"/>
                  <a:gd name="T7" fmla="*/ 16 h 111"/>
                  <a:gd name="T8" fmla="*/ 22 w 55"/>
                  <a:gd name="T9" fmla="*/ 12 h 111"/>
                  <a:gd name="T10" fmla="*/ 22 w 55"/>
                  <a:gd name="T11" fmla="*/ 98 h 111"/>
                  <a:gd name="T12" fmla="*/ 6 w 55"/>
                  <a:gd name="T13" fmla="*/ 106 h 111"/>
                  <a:gd name="T14" fmla="*/ 1 w 55"/>
                  <a:gd name="T15" fmla="*/ 106 h 111"/>
                  <a:gd name="T16" fmla="*/ 1 w 55"/>
                  <a:gd name="T17" fmla="*/ 111 h 111"/>
                  <a:gd name="T18" fmla="*/ 28 w 55"/>
                  <a:gd name="T19" fmla="*/ 110 h 111"/>
                  <a:gd name="T20" fmla="*/ 55 w 55"/>
                  <a:gd name="T21" fmla="*/ 111 h 111"/>
                  <a:gd name="T22" fmla="*/ 55 w 55"/>
                  <a:gd name="T23" fmla="*/ 106 h 111"/>
                  <a:gd name="T24" fmla="*/ 50 w 55"/>
                  <a:gd name="T25" fmla="*/ 106 h 111"/>
                  <a:gd name="T26" fmla="*/ 34 w 55"/>
                  <a:gd name="T27" fmla="*/ 98 h 111"/>
                  <a:gd name="T28" fmla="*/ 34 w 55"/>
                  <a:gd name="T29" fmla="*/ 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11">
                    <a:moveTo>
                      <a:pt x="34" y="5"/>
                    </a:moveTo>
                    <a:cubicBezTo>
                      <a:pt x="34" y="1"/>
                      <a:pt x="34" y="0"/>
                      <a:pt x="30" y="0"/>
                    </a:cubicBezTo>
                    <a:cubicBezTo>
                      <a:pt x="20" y="11"/>
                      <a:pt x="5" y="11"/>
                      <a:pt x="0" y="11"/>
                    </a:cubicBezTo>
                    <a:lnTo>
                      <a:pt x="0" y="16"/>
                    </a:lnTo>
                    <a:cubicBezTo>
                      <a:pt x="3" y="16"/>
                      <a:pt x="13" y="16"/>
                      <a:pt x="22" y="12"/>
                    </a:cubicBezTo>
                    <a:lnTo>
                      <a:pt x="22" y="98"/>
                    </a:lnTo>
                    <a:cubicBezTo>
                      <a:pt x="22" y="104"/>
                      <a:pt x="21" y="106"/>
                      <a:pt x="6" y="106"/>
                    </a:cubicBezTo>
                    <a:lnTo>
                      <a:pt x="1" y="106"/>
                    </a:lnTo>
                    <a:lnTo>
                      <a:pt x="1" y="111"/>
                    </a:lnTo>
                    <a:cubicBezTo>
                      <a:pt x="7" y="110"/>
                      <a:pt x="21" y="110"/>
                      <a:pt x="28" y="110"/>
                    </a:cubicBezTo>
                    <a:cubicBezTo>
                      <a:pt x="35" y="110"/>
                      <a:pt x="49" y="110"/>
                      <a:pt x="55" y="111"/>
                    </a:cubicBezTo>
                    <a:lnTo>
                      <a:pt x="55" y="106"/>
                    </a:lnTo>
                    <a:lnTo>
                      <a:pt x="50" y="106"/>
                    </a:lnTo>
                    <a:cubicBezTo>
                      <a:pt x="35" y="106"/>
                      <a:pt x="34" y="104"/>
                      <a:pt x="34" y="98"/>
                    </a:cubicBezTo>
                    <a:lnTo>
                      <a:pt x="34" y="5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9" name="Rectangle 153">
                <a:extLst>
                  <a:ext uri="{FF2B5EF4-FFF2-40B4-BE49-F238E27FC236}">
                    <a16:creationId xmlns:a16="http://schemas.microsoft.com/office/drawing/2014/main" id="{9E35DC54-C26C-4744-9A94-26C029DBD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3842" y="3956646"/>
                <a:ext cx="466012" cy="8931"/>
              </a:xfrm>
              <a:prstGeom prst="rect">
                <a:avLst/>
              </a:pr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0" name="Freeform 154">
                <a:extLst>
                  <a:ext uri="{FF2B5EF4-FFF2-40B4-BE49-F238E27FC236}">
                    <a16:creationId xmlns:a16="http://schemas.microsoft.com/office/drawing/2014/main" id="{141663F2-9ADA-4CA7-9B8A-5738313A6B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0336" y="4009417"/>
                <a:ext cx="115286" cy="189166"/>
              </a:xfrm>
              <a:custGeom>
                <a:avLst/>
                <a:gdLst>
                  <a:gd name="T0" fmla="*/ 91 w 91"/>
                  <a:gd name="T1" fmla="*/ 23 h 149"/>
                  <a:gd name="T2" fmla="*/ 68 w 91"/>
                  <a:gd name="T3" fmla="*/ 0 h 149"/>
                  <a:gd name="T4" fmla="*/ 48 w 91"/>
                  <a:gd name="T5" fmla="*/ 7 h 149"/>
                  <a:gd name="T6" fmla="*/ 27 w 91"/>
                  <a:gd name="T7" fmla="*/ 42 h 149"/>
                  <a:gd name="T8" fmla="*/ 0 w 91"/>
                  <a:gd name="T9" fmla="*/ 148 h 149"/>
                  <a:gd name="T10" fmla="*/ 2 w 91"/>
                  <a:gd name="T11" fmla="*/ 149 h 149"/>
                  <a:gd name="T12" fmla="*/ 4 w 91"/>
                  <a:gd name="T13" fmla="*/ 148 h 149"/>
                  <a:gd name="T14" fmla="*/ 16 w 91"/>
                  <a:gd name="T15" fmla="*/ 103 h 149"/>
                  <a:gd name="T16" fmla="*/ 39 w 91"/>
                  <a:gd name="T17" fmla="*/ 119 h 149"/>
                  <a:gd name="T18" fmla="*/ 71 w 91"/>
                  <a:gd name="T19" fmla="*/ 106 h 149"/>
                  <a:gd name="T20" fmla="*/ 84 w 91"/>
                  <a:gd name="T21" fmla="*/ 75 h 149"/>
                  <a:gd name="T22" fmla="*/ 72 w 91"/>
                  <a:gd name="T23" fmla="*/ 50 h 149"/>
                  <a:gd name="T24" fmla="*/ 91 w 91"/>
                  <a:gd name="T25" fmla="*/ 23 h 149"/>
                  <a:gd name="T26" fmla="*/ 61 w 91"/>
                  <a:gd name="T27" fmla="*/ 50 h 149"/>
                  <a:gd name="T28" fmla="*/ 53 w 91"/>
                  <a:gd name="T29" fmla="*/ 51 h 149"/>
                  <a:gd name="T30" fmla="*/ 46 w 91"/>
                  <a:gd name="T31" fmla="*/ 51 h 149"/>
                  <a:gd name="T32" fmla="*/ 54 w 91"/>
                  <a:gd name="T33" fmla="*/ 49 h 149"/>
                  <a:gd name="T34" fmla="*/ 61 w 91"/>
                  <a:gd name="T35" fmla="*/ 50 h 149"/>
                  <a:gd name="T36" fmla="*/ 82 w 91"/>
                  <a:gd name="T37" fmla="*/ 19 h 149"/>
                  <a:gd name="T38" fmla="*/ 67 w 91"/>
                  <a:gd name="T39" fmla="*/ 47 h 149"/>
                  <a:gd name="T40" fmla="*/ 54 w 91"/>
                  <a:gd name="T41" fmla="*/ 45 h 149"/>
                  <a:gd name="T42" fmla="*/ 41 w 91"/>
                  <a:gd name="T43" fmla="*/ 51 h 149"/>
                  <a:gd name="T44" fmla="*/ 53 w 91"/>
                  <a:gd name="T45" fmla="*/ 55 h 149"/>
                  <a:gd name="T46" fmla="*/ 66 w 91"/>
                  <a:gd name="T47" fmla="*/ 53 h 149"/>
                  <a:gd name="T48" fmla="*/ 73 w 91"/>
                  <a:gd name="T49" fmla="*/ 72 h 149"/>
                  <a:gd name="T50" fmla="*/ 65 w 91"/>
                  <a:gd name="T51" fmla="*/ 100 h 149"/>
                  <a:gd name="T52" fmla="*/ 38 w 91"/>
                  <a:gd name="T53" fmla="*/ 115 h 149"/>
                  <a:gd name="T54" fmla="*/ 19 w 91"/>
                  <a:gd name="T55" fmla="*/ 94 h 149"/>
                  <a:gd name="T56" fmla="*/ 20 w 91"/>
                  <a:gd name="T57" fmla="*/ 86 h 149"/>
                  <a:gd name="T58" fmla="*/ 31 w 91"/>
                  <a:gd name="T59" fmla="*/ 44 h 149"/>
                  <a:gd name="T60" fmla="*/ 66 w 91"/>
                  <a:gd name="T61" fmla="*/ 4 h 149"/>
                  <a:gd name="T62" fmla="*/ 82 w 91"/>
                  <a:gd name="T63" fmla="*/ 1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1" h="149">
                    <a:moveTo>
                      <a:pt x="91" y="23"/>
                    </a:moveTo>
                    <a:cubicBezTo>
                      <a:pt x="91" y="10"/>
                      <a:pt x="82" y="0"/>
                      <a:pt x="68" y="0"/>
                    </a:cubicBezTo>
                    <a:cubicBezTo>
                      <a:pt x="59" y="0"/>
                      <a:pt x="54" y="2"/>
                      <a:pt x="48" y="7"/>
                    </a:cubicBezTo>
                    <a:cubicBezTo>
                      <a:pt x="39" y="13"/>
                      <a:pt x="30" y="30"/>
                      <a:pt x="27" y="42"/>
                    </a:cubicBezTo>
                    <a:lnTo>
                      <a:pt x="0" y="148"/>
                    </a:lnTo>
                    <a:cubicBezTo>
                      <a:pt x="0" y="148"/>
                      <a:pt x="1" y="149"/>
                      <a:pt x="2" y="149"/>
                    </a:cubicBezTo>
                    <a:cubicBezTo>
                      <a:pt x="4" y="149"/>
                      <a:pt x="4" y="149"/>
                      <a:pt x="4" y="148"/>
                    </a:cubicBezTo>
                    <a:lnTo>
                      <a:pt x="16" y="103"/>
                    </a:lnTo>
                    <a:cubicBezTo>
                      <a:pt x="19" y="113"/>
                      <a:pt x="26" y="119"/>
                      <a:pt x="39" y="119"/>
                    </a:cubicBezTo>
                    <a:cubicBezTo>
                      <a:pt x="51" y="119"/>
                      <a:pt x="63" y="113"/>
                      <a:pt x="71" y="106"/>
                    </a:cubicBezTo>
                    <a:cubicBezTo>
                      <a:pt x="79" y="98"/>
                      <a:pt x="84" y="87"/>
                      <a:pt x="84" y="75"/>
                    </a:cubicBezTo>
                    <a:cubicBezTo>
                      <a:pt x="84" y="63"/>
                      <a:pt x="78" y="54"/>
                      <a:pt x="72" y="50"/>
                    </a:cubicBezTo>
                    <a:cubicBezTo>
                      <a:pt x="81" y="45"/>
                      <a:pt x="91" y="35"/>
                      <a:pt x="91" y="23"/>
                    </a:cubicBezTo>
                    <a:close/>
                    <a:moveTo>
                      <a:pt x="61" y="50"/>
                    </a:moveTo>
                    <a:cubicBezTo>
                      <a:pt x="59" y="51"/>
                      <a:pt x="57" y="51"/>
                      <a:pt x="53" y="51"/>
                    </a:cubicBezTo>
                    <a:cubicBezTo>
                      <a:pt x="51" y="51"/>
                      <a:pt x="47" y="51"/>
                      <a:pt x="46" y="51"/>
                    </a:cubicBezTo>
                    <a:cubicBezTo>
                      <a:pt x="46" y="49"/>
                      <a:pt x="52" y="49"/>
                      <a:pt x="54" y="49"/>
                    </a:cubicBezTo>
                    <a:cubicBezTo>
                      <a:pt x="57" y="49"/>
                      <a:pt x="59" y="49"/>
                      <a:pt x="61" y="50"/>
                    </a:cubicBezTo>
                    <a:close/>
                    <a:moveTo>
                      <a:pt x="82" y="19"/>
                    </a:moveTo>
                    <a:cubicBezTo>
                      <a:pt x="82" y="30"/>
                      <a:pt x="75" y="42"/>
                      <a:pt x="67" y="47"/>
                    </a:cubicBezTo>
                    <a:cubicBezTo>
                      <a:pt x="62" y="46"/>
                      <a:pt x="59" y="45"/>
                      <a:pt x="54" y="45"/>
                    </a:cubicBezTo>
                    <a:cubicBezTo>
                      <a:pt x="50" y="45"/>
                      <a:pt x="41" y="45"/>
                      <a:pt x="41" y="51"/>
                    </a:cubicBezTo>
                    <a:cubicBezTo>
                      <a:pt x="41" y="55"/>
                      <a:pt x="50" y="55"/>
                      <a:pt x="53" y="55"/>
                    </a:cubicBezTo>
                    <a:cubicBezTo>
                      <a:pt x="59" y="55"/>
                      <a:pt x="61" y="55"/>
                      <a:pt x="66" y="53"/>
                    </a:cubicBezTo>
                    <a:cubicBezTo>
                      <a:pt x="72" y="59"/>
                      <a:pt x="73" y="64"/>
                      <a:pt x="73" y="72"/>
                    </a:cubicBezTo>
                    <a:cubicBezTo>
                      <a:pt x="74" y="81"/>
                      <a:pt x="70" y="94"/>
                      <a:pt x="65" y="100"/>
                    </a:cubicBezTo>
                    <a:cubicBezTo>
                      <a:pt x="59" y="109"/>
                      <a:pt x="48" y="115"/>
                      <a:pt x="38" y="115"/>
                    </a:cubicBezTo>
                    <a:cubicBezTo>
                      <a:pt x="25" y="115"/>
                      <a:pt x="19" y="105"/>
                      <a:pt x="19" y="94"/>
                    </a:cubicBezTo>
                    <a:cubicBezTo>
                      <a:pt x="19" y="92"/>
                      <a:pt x="19" y="89"/>
                      <a:pt x="20" y="86"/>
                    </a:cubicBezTo>
                    <a:lnTo>
                      <a:pt x="31" y="44"/>
                    </a:lnTo>
                    <a:cubicBezTo>
                      <a:pt x="34" y="30"/>
                      <a:pt x="46" y="4"/>
                      <a:pt x="66" y="4"/>
                    </a:cubicBezTo>
                    <a:cubicBezTo>
                      <a:pt x="76" y="4"/>
                      <a:pt x="82" y="9"/>
                      <a:pt x="82" y="19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1" name="Freeform 155">
                <a:extLst>
                  <a:ext uri="{FF2B5EF4-FFF2-40B4-BE49-F238E27FC236}">
                    <a16:creationId xmlns:a16="http://schemas.microsoft.com/office/drawing/2014/main" id="{A48ED1F1-1C55-493F-B881-FC10343F4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5919" y="4011854"/>
                <a:ext cx="103920" cy="148573"/>
              </a:xfrm>
              <a:custGeom>
                <a:avLst/>
                <a:gdLst>
                  <a:gd name="T0" fmla="*/ 33 w 82"/>
                  <a:gd name="T1" fmla="*/ 24 h 117"/>
                  <a:gd name="T2" fmla="*/ 66 w 82"/>
                  <a:gd name="T3" fmla="*/ 24 h 117"/>
                  <a:gd name="T4" fmla="*/ 70 w 82"/>
                  <a:gd name="T5" fmla="*/ 22 h 117"/>
                  <a:gd name="T6" fmla="*/ 65 w 82"/>
                  <a:gd name="T7" fmla="*/ 20 h 117"/>
                  <a:gd name="T8" fmla="*/ 34 w 82"/>
                  <a:gd name="T9" fmla="*/ 20 h 117"/>
                  <a:gd name="T10" fmla="*/ 37 w 82"/>
                  <a:gd name="T11" fmla="*/ 11 h 117"/>
                  <a:gd name="T12" fmla="*/ 39 w 82"/>
                  <a:gd name="T13" fmla="*/ 2 h 117"/>
                  <a:gd name="T14" fmla="*/ 37 w 82"/>
                  <a:gd name="T15" fmla="*/ 0 h 117"/>
                  <a:gd name="T16" fmla="*/ 16 w 82"/>
                  <a:gd name="T17" fmla="*/ 1 h 117"/>
                  <a:gd name="T18" fmla="*/ 13 w 82"/>
                  <a:gd name="T19" fmla="*/ 5 h 117"/>
                  <a:gd name="T20" fmla="*/ 17 w 82"/>
                  <a:gd name="T21" fmla="*/ 7 h 117"/>
                  <a:gd name="T22" fmla="*/ 25 w 82"/>
                  <a:gd name="T23" fmla="*/ 10 h 117"/>
                  <a:gd name="T24" fmla="*/ 23 w 82"/>
                  <a:gd name="T25" fmla="*/ 20 h 117"/>
                  <a:gd name="T26" fmla="*/ 14 w 82"/>
                  <a:gd name="T27" fmla="*/ 20 h 117"/>
                  <a:gd name="T28" fmla="*/ 9 w 82"/>
                  <a:gd name="T29" fmla="*/ 22 h 117"/>
                  <a:gd name="T30" fmla="*/ 13 w 82"/>
                  <a:gd name="T31" fmla="*/ 24 h 117"/>
                  <a:gd name="T32" fmla="*/ 22 w 82"/>
                  <a:gd name="T33" fmla="*/ 24 h 117"/>
                  <a:gd name="T34" fmla="*/ 1 w 82"/>
                  <a:gd name="T35" fmla="*/ 108 h 117"/>
                  <a:gd name="T36" fmla="*/ 0 w 82"/>
                  <a:gd name="T37" fmla="*/ 112 h 117"/>
                  <a:gd name="T38" fmla="*/ 5 w 82"/>
                  <a:gd name="T39" fmla="*/ 117 h 117"/>
                  <a:gd name="T40" fmla="*/ 11 w 82"/>
                  <a:gd name="T41" fmla="*/ 112 h 117"/>
                  <a:gd name="T42" fmla="*/ 14 w 82"/>
                  <a:gd name="T43" fmla="*/ 100 h 117"/>
                  <a:gd name="T44" fmla="*/ 18 w 82"/>
                  <a:gd name="T45" fmla="*/ 85 h 117"/>
                  <a:gd name="T46" fmla="*/ 21 w 82"/>
                  <a:gd name="T47" fmla="*/ 74 h 117"/>
                  <a:gd name="T48" fmla="*/ 23 w 82"/>
                  <a:gd name="T49" fmla="*/ 66 h 117"/>
                  <a:gd name="T50" fmla="*/ 50 w 82"/>
                  <a:gd name="T51" fmla="*/ 45 h 117"/>
                  <a:gd name="T52" fmla="*/ 59 w 82"/>
                  <a:gd name="T53" fmla="*/ 57 h 117"/>
                  <a:gd name="T54" fmla="*/ 48 w 82"/>
                  <a:gd name="T55" fmla="*/ 95 h 117"/>
                  <a:gd name="T56" fmla="*/ 46 w 82"/>
                  <a:gd name="T57" fmla="*/ 103 h 117"/>
                  <a:gd name="T58" fmla="*/ 60 w 82"/>
                  <a:gd name="T59" fmla="*/ 117 h 117"/>
                  <a:gd name="T60" fmla="*/ 82 w 82"/>
                  <a:gd name="T61" fmla="*/ 91 h 117"/>
                  <a:gd name="T62" fmla="*/ 80 w 82"/>
                  <a:gd name="T63" fmla="*/ 90 h 117"/>
                  <a:gd name="T64" fmla="*/ 77 w 82"/>
                  <a:gd name="T65" fmla="*/ 93 h 117"/>
                  <a:gd name="T66" fmla="*/ 61 w 82"/>
                  <a:gd name="T67" fmla="*/ 113 h 117"/>
                  <a:gd name="T68" fmla="*/ 56 w 82"/>
                  <a:gd name="T69" fmla="*/ 108 h 117"/>
                  <a:gd name="T70" fmla="*/ 59 w 82"/>
                  <a:gd name="T71" fmla="*/ 96 h 117"/>
                  <a:gd name="T72" fmla="*/ 69 w 82"/>
                  <a:gd name="T73" fmla="*/ 60 h 117"/>
                  <a:gd name="T74" fmla="*/ 50 w 82"/>
                  <a:gd name="T75" fmla="*/ 42 h 117"/>
                  <a:gd name="T76" fmla="*/ 26 w 82"/>
                  <a:gd name="T77" fmla="*/ 54 h 117"/>
                  <a:gd name="T78" fmla="*/ 33 w 82"/>
                  <a:gd name="T7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117">
                    <a:moveTo>
                      <a:pt x="33" y="24"/>
                    </a:moveTo>
                    <a:lnTo>
                      <a:pt x="66" y="24"/>
                    </a:lnTo>
                    <a:cubicBezTo>
                      <a:pt x="68" y="24"/>
                      <a:pt x="70" y="24"/>
                      <a:pt x="70" y="22"/>
                    </a:cubicBezTo>
                    <a:cubicBezTo>
                      <a:pt x="70" y="20"/>
                      <a:pt x="68" y="20"/>
                      <a:pt x="65" y="20"/>
                    </a:cubicBezTo>
                    <a:lnTo>
                      <a:pt x="34" y="20"/>
                    </a:lnTo>
                    <a:cubicBezTo>
                      <a:pt x="36" y="15"/>
                      <a:pt x="36" y="15"/>
                      <a:pt x="37" y="11"/>
                    </a:cubicBezTo>
                    <a:cubicBezTo>
                      <a:pt x="37" y="8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3" y="0"/>
                      <a:pt x="20" y="1"/>
                      <a:pt x="16" y="1"/>
                    </a:cubicBezTo>
                    <a:cubicBezTo>
                      <a:pt x="15" y="2"/>
                      <a:pt x="13" y="2"/>
                      <a:pt x="13" y="5"/>
                    </a:cubicBezTo>
                    <a:cubicBezTo>
                      <a:pt x="13" y="7"/>
                      <a:pt x="15" y="7"/>
                      <a:pt x="17" y="7"/>
                    </a:cubicBezTo>
                    <a:cubicBezTo>
                      <a:pt x="25" y="7"/>
                      <a:pt x="25" y="8"/>
                      <a:pt x="25" y="10"/>
                    </a:cubicBezTo>
                    <a:cubicBezTo>
                      <a:pt x="25" y="11"/>
                      <a:pt x="24" y="16"/>
                      <a:pt x="23" y="20"/>
                    </a:cubicBezTo>
                    <a:lnTo>
                      <a:pt x="14" y="20"/>
                    </a:lnTo>
                    <a:cubicBezTo>
                      <a:pt x="11" y="20"/>
                      <a:pt x="9" y="20"/>
                      <a:pt x="9" y="22"/>
                    </a:cubicBezTo>
                    <a:cubicBezTo>
                      <a:pt x="9" y="24"/>
                      <a:pt x="10" y="24"/>
                      <a:pt x="13" y="24"/>
                    </a:cubicBezTo>
                    <a:lnTo>
                      <a:pt x="22" y="24"/>
                    </a:lnTo>
                    <a:lnTo>
                      <a:pt x="1" y="108"/>
                    </a:lnTo>
                    <a:cubicBezTo>
                      <a:pt x="0" y="111"/>
                      <a:pt x="0" y="111"/>
                      <a:pt x="0" y="112"/>
                    </a:cubicBezTo>
                    <a:cubicBezTo>
                      <a:pt x="0" y="116"/>
                      <a:pt x="3" y="117"/>
                      <a:pt x="5" y="117"/>
                    </a:cubicBezTo>
                    <a:cubicBezTo>
                      <a:pt x="8" y="117"/>
                      <a:pt x="11" y="115"/>
                      <a:pt x="11" y="112"/>
                    </a:cubicBezTo>
                    <a:cubicBezTo>
                      <a:pt x="12" y="112"/>
                      <a:pt x="13" y="104"/>
                      <a:pt x="14" y="100"/>
                    </a:cubicBezTo>
                    <a:lnTo>
                      <a:pt x="18" y="85"/>
                    </a:lnTo>
                    <a:cubicBezTo>
                      <a:pt x="19" y="83"/>
                      <a:pt x="20" y="76"/>
                      <a:pt x="21" y="74"/>
                    </a:cubicBezTo>
                    <a:cubicBezTo>
                      <a:pt x="22" y="71"/>
                      <a:pt x="23" y="66"/>
                      <a:pt x="23" y="66"/>
                    </a:cubicBezTo>
                    <a:cubicBezTo>
                      <a:pt x="24" y="63"/>
                      <a:pt x="33" y="45"/>
                      <a:pt x="50" y="45"/>
                    </a:cubicBezTo>
                    <a:cubicBezTo>
                      <a:pt x="57" y="45"/>
                      <a:pt x="59" y="51"/>
                      <a:pt x="59" y="57"/>
                    </a:cubicBezTo>
                    <a:cubicBezTo>
                      <a:pt x="59" y="67"/>
                      <a:pt x="51" y="87"/>
                      <a:pt x="48" y="95"/>
                    </a:cubicBezTo>
                    <a:cubicBezTo>
                      <a:pt x="47" y="98"/>
                      <a:pt x="46" y="100"/>
                      <a:pt x="46" y="103"/>
                    </a:cubicBezTo>
                    <a:cubicBezTo>
                      <a:pt x="46" y="112"/>
                      <a:pt x="53" y="117"/>
                      <a:pt x="60" y="117"/>
                    </a:cubicBezTo>
                    <a:cubicBezTo>
                      <a:pt x="76" y="117"/>
                      <a:pt x="82" y="92"/>
                      <a:pt x="82" y="91"/>
                    </a:cubicBezTo>
                    <a:cubicBezTo>
                      <a:pt x="82" y="90"/>
                      <a:pt x="80" y="90"/>
                      <a:pt x="80" y="90"/>
                    </a:cubicBezTo>
                    <a:cubicBezTo>
                      <a:pt x="78" y="90"/>
                      <a:pt x="78" y="90"/>
                      <a:pt x="77" y="93"/>
                    </a:cubicBezTo>
                    <a:cubicBezTo>
                      <a:pt x="72" y="110"/>
                      <a:pt x="65" y="113"/>
                      <a:pt x="61" y="113"/>
                    </a:cubicBezTo>
                    <a:cubicBezTo>
                      <a:pt x="57" y="113"/>
                      <a:pt x="56" y="111"/>
                      <a:pt x="56" y="108"/>
                    </a:cubicBezTo>
                    <a:cubicBezTo>
                      <a:pt x="56" y="104"/>
                      <a:pt x="58" y="99"/>
                      <a:pt x="59" y="96"/>
                    </a:cubicBezTo>
                    <a:cubicBezTo>
                      <a:pt x="62" y="89"/>
                      <a:pt x="69" y="69"/>
                      <a:pt x="69" y="60"/>
                    </a:cubicBezTo>
                    <a:cubicBezTo>
                      <a:pt x="69" y="47"/>
                      <a:pt x="62" y="42"/>
                      <a:pt x="50" y="42"/>
                    </a:cubicBezTo>
                    <a:cubicBezTo>
                      <a:pt x="45" y="42"/>
                      <a:pt x="35" y="43"/>
                      <a:pt x="26" y="54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2" name="Freeform 156">
                <a:extLst>
                  <a:ext uri="{FF2B5EF4-FFF2-40B4-BE49-F238E27FC236}">
                    <a16:creationId xmlns:a16="http://schemas.microsoft.com/office/drawing/2014/main" id="{60D54175-B353-4AB7-AB07-79A302FAA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1461" y="4065437"/>
                <a:ext cx="124216" cy="94990"/>
              </a:xfrm>
              <a:custGeom>
                <a:avLst/>
                <a:gdLst>
                  <a:gd name="T0" fmla="*/ 98 w 98"/>
                  <a:gd name="T1" fmla="*/ 11 h 75"/>
                  <a:gd name="T2" fmla="*/ 92 w 98"/>
                  <a:gd name="T3" fmla="*/ 0 h 75"/>
                  <a:gd name="T4" fmla="*/ 83 w 98"/>
                  <a:gd name="T5" fmla="*/ 7 h 75"/>
                  <a:gd name="T6" fmla="*/ 85 w 98"/>
                  <a:gd name="T7" fmla="*/ 12 h 75"/>
                  <a:gd name="T8" fmla="*/ 91 w 98"/>
                  <a:gd name="T9" fmla="*/ 26 h 75"/>
                  <a:gd name="T10" fmla="*/ 83 w 98"/>
                  <a:gd name="T11" fmla="*/ 50 h 75"/>
                  <a:gd name="T12" fmla="*/ 64 w 98"/>
                  <a:gd name="T13" fmla="*/ 63 h 75"/>
                  <a:gd name="T14" fmla="*/ 48 w 98"/>
                  <a:gd name="T15" fmla="*/ 48 h 75"/>
                  <a:gd name="T16" fmla="*/ 53 w 98"/>
                  <a:gd name="T17" fmla="*/ 28 h 75"/>
                  <a:gd name="T18" fmla="*/ 50 w 98"/>
                  <a:gd name="T19" fmla="*/ 25 h 75"/>
                  <a:gd name="T20" fmla="*/ 46 w 98"/>
                  <a:gd name="T21" fmla="*/ 28 h 75"/>
                  <a:gd name="T22" fmla="*/ 42 w 98"/>
                  <a:gd name="T23" fmla="*/ 48 h 75"/>
                  <a:gd name="T24" fmla="*/ 20 w 98"/>
                  <a:gd name="T25" fmla="*/ 63 h 75"/>
                  <a:gd name="T26" fmla="*/ 5 w 98"/>
                  <a:gd name="T27" fmla="*/ 44 h 75"/>
                  <a:gd name="T28" fmla="*/ 22 w 98"/>
                  <a:gd name="T29" fmla="*/ 3 h 75"/>
                  <a:gd name="T30" fmla="*/ 19 w 98"/>
                  <a:gd name="T31" fmla="*/ 0 h 75"/>
                  <a:gd name="T32" fmla="*/ 15 w 98"/>
                  <a:gd name="T33" fmla="*/ 4 h 75"/>
                  <a:gd name="T34" fmla="*/ 0 w 98"/>
                  <a:gd name="T35" fmla="*/ 51 h 75"/>
                  <a:gd name="T36" fmla="*/ 17 w 98"/>
                  <a:gd name="T37" fmla="*/ 75 h 75"/>
                  <a:gd name="T38" fmla="*/ 43 w 98"/>
                  <a:gd name="T39" fmla="*/ 57 h 75"/>
                  <a:gd name="T40" fmla="*/ 61 w 98"/>
                  <a:gd name="T41" fmla="*/ 75 h 75"/>
                  <a:gd name="T42" fmla="*/ 88 w 98"/>
                  <a:gd name="T43" fmla="*/ 52 h 75"/>
                  <a:gd name="T44" fmla="*/ 98 w 98"/>
                  <a:gd name="T45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75">
                    <a:moveTo>
                      <a:pt x="98" y="11"/>
                    </a:moveTo>
                    <a:cubicBezTo>
                      <a:pt x="98" y="4"/>
                      <a:pt x="95" y="0"/>
                      <a:pt x="92" y="0"/>
                    </a:cubicBezTo>
                    <a:cubicBezTo>
                      <a:pt x="87" y="0"/>
                      <a:pt x="83" y="4"/>
                      <a:pt x="83" y="7"/>
                    </a:cubicBezTo>
                    <a:cubicBezTo>
                      <a:pt x="83" y="9"/>
                      <a:pt x="84" y="11"/>
                      <a:pt x="85" y="12"/>
                    </a:cubicBezTo>
                    <a:cubicBezTo>
                      <a:pt x="88" y="15"/>
                      <a:pt x="91" y="19"/>
                      <a:pt x="91" y="26"/>
                    </a:cubicBezTo>
                    <a:cubicBezTo>
                      <a:pt x="91" y="33"/>
                      <a:pt x="88" y="42"/>
                      <a:pt x="83" y="50"/>
                    </a:cubicBezTo>
                    <a:cubicBezTo>
                      <a:pt x="78" y="57"/>
                      <a:pt x="72" y="63"/>
                      <a:pt x="64" y="63"/>
                    </a:cubicBezTo>
                    <a:cubicBezTo>
                      <a:pt x="54" y="63"/>
                      <a:pt x="49" y="57"/>
                      <a:pt x="48" y="48"/>
                    </a:cubicBezTo>
                    <a:cubicBezTo>
                      <a:pt x="50" y="44"/>
                      <a:pt x="53" y="33"/>
                      <a:pt x="53" y="28"/>
                    </a:cubicBezTo>
                    <a:cubicBezTo>
                      <a:pt x="53" y="26"/>
                      <a:pt x="53" y="25"/>
                      <a:pt x="50" y="25"/>
                    </a:cubicBezTo>
                    <a:cubicBezTo>
                      <a:pt x="49" y="25"/>
                      <a:pt x="47" y="25"/>
                      <a:pt x="46" y="28"/>
                    </a:cubicBezTo>
                    <a:cubicBezTo>
                      <a:pt x="44" y="31"/>
                      <a:pt x="42" y="42"/>
                      <a:pt x="42" y="48"/>
                    </a:cubicBezTo>
                    <a:cubicBezTo>
                      <a:pt x="37" y="55"/>
                      <a:pt x="30" y="63"/>
                      <a:pt x="20" y="63"/>
                    </a:cubicBezTo>
                    <a:cubicBezTo>
                      <a:pt x="9" y="63"/>
                      <a:pt x="5" y="53"/>
                      <a:pt x="5" y="44"/>
                    </a:cubicBezTo>
                    <a:cubicBezTo>
                      <a:pt x="5" y="23"/>
                      <a:pt x="22" y="6"/>
                      <a:pt x="22" y="3"/>
                    </a:cubicBezTo>
                    <a:cubicBezTo>
                      <a:pt x="22" y="2"/>
                      <a:pt x="21" y="0"/>
                      <a:pt x="19" y="0"/>
                    </a:cubicBezTo>
                    <a:cubicBezTo>
                      <a:pt x="17" y="0"/>
                      <a:pt x="16" y="2"/>
                      <a:pt x="15" y="4"/>
                    </a:cubicBezTo>
                    <a:cubicBezTo>
                      <a:pt x="6" y="16"/>
                      <a:pt x="0" y="36"/>
                      <a:pt x="0" y="51"/>
                    </a:cubicBezTo>
                    <a:cubicBezTo>
                      <a:pt x="0" y="63"/>
                      <a:pt x="4" y="75"/>
                      <a:pt x="17" y="75"/>
                    </a:cubicBezTo>
                    <a:cubicBezTo>
                      <a:pt x="29" y="75"/>
                      <a:pt x="37" y="67"/>
                      <a:pt x="43" y="57"/>
                    </a:cubicBezTo>
                    <a:cubicBezTo>
                      <a:pt x="44" y="67"/>
                      <a:pt x="51" y="75"/>
                      <a:pt x="61" y="75"/>
                    </a:cubicBezTo>
                    <a:cubicBezTo>
                      <a:pt x="74" y="75"/>
                      <a:pt x="82" y="65"/>
                      <a:pt x="88" y="52"/>
                    </a:cubicBezTo>
                    <a:cubicBezTo>
                      <a:pt x="92" y="44"/>
                      <a:pt x="98" y="22"/>
                      <a:pt x="98" y="11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3" name="Freeform 157">
                <a:extLst>
                  <a:ext uri="{FF2B5EF4-FFF2-40B4-BE49-F238E27FC236}">
                    <a16:creationId xmlns:a16="http://schemas.microsoft.com/office/drawing/2014/main" id="{513D5294-C765-42ED-A262-EE1A0D8CB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480" y="4124704"/>
                <a:ext cx="60079" cy="66574"/>
              </a:xfrm>
              <a:custGeom>
                <a:avLst/>
                <a:gdLst>
                  <a:gd name="T0" fmla="*/ 42 w 47"/>
                  <a:gd name="T1" fmla="*/ 7 h 52"/>
                  <a:gd name="T2" fmla="*/ 37 w 47"/>
                  <a:gd name="T3" fmla="*/ 13 h 52"/>
                  <a:gd name="T4" fmla="*/ 41 w 47"/>
                  <a:gd name="T5" fmla="*/ 16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5 h 52"/>
                  <a:gd name="T14" fmla="*/ 27 w 47"/>
                  <a:gd name="T15" fmla="*/ 29 h 52"/>
                  <a:gd name="T16" fmla="*/ 37 w 47"/>
                  <a:gd name="T17" fmla="*/ 37 h 52"/>
                  <a:gd name="T18" fmla="*/ 31 w 47"/>
                  <a:gd name="T19" fmla="*/ 46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7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19 h 52"/>
                  <a:gd name="T36" fmla="*/ 24 w 47"/>
                  <a:gd name="T37" fmla="*/ 18 h 52"/>
                  <a:gd name="T38" fmla="*/ 17 w 47"/>
                  <a:gd name="T39" fmla="*/ 13 h 52"/>
                  <a:gd name="T40" fmla="*/ 22 w 47"/>
                  <a:gd name="T41" fmla="*/ 5 h 52"/>
                  <a:gd name="T42" fmla="*/ 31 w 47"/>
                  <a:gd name="T43" fmla="*/ 3 h 52"/>
                  <a:gd name="T44" fmla="*/ 42 w 47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40" y="16"/>
                      <a:pt x="41" y="16"/>
                    </a:cubicBezTo>
                    <a:cubicBezTo>
                      <a:pt x="42" y="16"/>
                      <a:pt x="47" y="16"/>
                      <a:pt x="47" y="10"/>
                    </a:cubicBezTo>
                    <a:cubicBezTo>
                      <a:pt x="47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7"/>
                      <a:pt x="19" y="28"/>
                      <a:pt x="27" y="29"/>
                    </a:cubicBezTo>
                    <a:cubicBezTo>
                      <a:pt x="30" y="30"/>
                      <a:pt x="37" y="31"/>
                      <a:pt x="37" y="37"/>
                    </a:cubicBezTo>
                    <a:cubicBezTo>
                      <a:pt x="37" y="39"/>
                      <a:pt x="36" y="43"/>
                      <a:pt x="31" y="46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5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7"/>
                    </a:cubicBezTo>
                    <a:cubicBezTo>
                      <a:pt x="12" y="34"/>
                      <a:pt x="10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1" y="52"/>
                      <a:pt x="44" y="37"/>
                      <a:pt x="44" y="33"/>
                    </a:cubicBezTo>
                    <a:cubicBezTo>
                      <a:pt x="44" y="22"/>
                      <a:pt x="33" y="20"/>
                      <a:pt x="28" y="19"/>
                    </a:cubicBezTo>
                    <a:cubicBezTo>
                      <a:pt x="27" y="19"/>
                      <a:pt x="24" y="19"/>
                      <a:pt x="24" y="18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4" y="3"/>
                      <a:pt x="40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4" name="Freeform 158">
                <a:extLst>
                  <a:ext uri="{FF2B5EF4-FFF2-40B4-BE49-F238E27FC236}">
                    <a16:creationId xmlns:a16="http://schemas.microsoft.com/office/drawing/2014/main" id="{CAC77293-A8EE-4307-A4D0-D607D055FD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47357" y="3720393"/>
                <a:ext cx="110414" cy="155067"/>
              </a:xfrm>
              <a:custGeom>
                <a:avLst/>
                <a:gdLst>
                  <a:gd name="T0" fmla="*/ 70 w 87"/>
                  <a:gd name="T1" fmla="*/ 63 h 122"/>
                  <a:gd name="T2" fmla="*/ 49 w 87"/>
                  <a:gd name="T3" fmla="*/ 43 h 122"/>
                  <a:gd name="T4" fmla="*/ 15 w 87"/>
                  <a:gd name="T5" fmla="*/ 59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3 h 122"/>
                  <a:gd name="T28" fmla="*/ 31 w 87"/>
                  <a:gd name="T29" fmla="*/ 118 h 122"/>
                  <a:gd name="T30" fmla="*/ 13 w 87"/>
                  <a:gd name="T31" fmla="*/ 99 h 122"/>
                  <a:gd name="T32" fmla="*/ 24 w 87"/>
                  <a:gd name="T33" fmla="*/ 61 h 122"/>
                  <a:gd name="T34" fmla="*/ 49 w 87"/>
                  <a:gd name="T35" fmla="*/ 47 h 122"/>
                  <a:gd name="T36" fmla="*/ 67 w 87"/>
                  <a:gd name="T37" fmla="*/ 69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3"/>
                    </a:moveTo>
                    <a:cubicBezTo>
                      <a:pt x="68" y="52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2"/>
                      <a:pt x="0" y="88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20" y="22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4"/>
                    </a:cubicBezTo>
                    <a:cubicBezTo>
                      <a:pt x="75" y="41"/>
                      <a:pt x="74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1"/>
                      <a:pt x="24" y="61"/>
                    </a:cubicBezTo>
                    <a:cubicBezTo>
                      <a:pt x="30" y="52"/>
                      <a:pt x="38" y="47"/>
                      <a:pt x="49" y="47"/>
                    </a:cubicBezTo>
                    <a:cubicBezTo>
                      <a:pt x="67" y="47"/>
                      <a:pt x="67" y="65"/>
                      <a:pt x="67" y="69"/>
                    </a:cubicBezTo>
                    <a:cubicBezTo>
                      <a:pt x="67" y="80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5" name="Rectangle 159">
                <a:extLst>
                  <a:ext uri="{FF2B5EF4-FFF2-40B4-BE49-F238E27FC236}">
                    <a16:creationId xmlns:a16="http://schemas.microsoft.com/office/drawing/2014/main" id="{DC57D901-FC0E-4D32-9EAE-FB2060016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191" y="3956646"/>
                <a:ext cx="319876" cy="8931"/>
              </a:xfrm>
              <a:prstGeom prst="rect">
                <a:avLst/>
              </a:pr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6" name="Freeform 160">
                <a:extLst>
                  <a:ext uri="{FF2B5EF4-FFF2-40B4-BE49-F238E27FC236}">
                    <a16:creationId xmlns:a16="http://schemas.microsoft.com/office/drawing/2014/main" id="{BC1FDB77-9CEA-41C3-B843-B837453BC0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49122" y="4006982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8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0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19 w 87"/>
                  <a:gd name="T15" fmla="*/ 26 h 123"/>
                  <a:gd name="T16" fmla="*/ 26 w 87"/>
                  <a:gd name="T17" fmla="*/ 32 h 123"/>
                  <a:gd name="T18" fmla="*/ 35 w 87"/>
                  <a:gd name="T19" fmla="*/ 23 h 123"/>
                  <a:gd name="T20" fmla="*/ 27 w 87"/>
                  <a:gd name="T21" fmla="*/ 18 h 123"/>
                  <a:gd name="T22" fmla="*/ 51 w 87"/>
                  <a:gd name="T23" fmla="*/ 4 h 123"/>
                  <a:gd name="T24" fmla="*/ 75 w 87"/>
                  <a:gd name="T25" fmla="*/ 34 h 123"/>
                  <a:gd name="T26" fmla="*/ 70 w 87"/>
                  <a:gd name="T27" fmla="*/ 63 h 123"/>
                  <a:gd name="T28" fmla="*/ 31 w 87"/>
                  <a:gd name="T29" fmla="*/ 118 h 123"/>
                  <a:gd name="T30" fmla="*/ 12 w 87"/>
                  <a:gd name="T31" fmla="*/ 99 h 123"/>
                  <a:gd name="T32" fmla="*/ 23 w 87"/>
                  <a:gd name="T33" fmla="*/ 62 h 123"/>
                  <a:gd name="T34" fmla="*/ 48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3"/>
                      <a:pt x="7" y="123"/>
                      <a:pt x="30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19" y="22"/>
                      <a:pt x="19" y="26"/>
                    </a:cubicBezTo>
                    <a:cubicBezTo>
                      <a:pt x="19" y="29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4"/>
                    </a:cubicBezTo>
                    <a:cubicBezTo>
                      <a:pt x="75" y="41"/>
                      <a:pt x="74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99"/>
                    </a:cubicBezTo>
                    <a:cubicBezTo>
                      <a:pt x="12" y="95"/>
                      <a:pt x="17" y="72"/>
                      <a:pt x="23" y="62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7" y="47"/>
                      <a:pt x="67" y="65"/>
                      <a:pt x="67" y="69"/>
                    </a:cubicBezTo>
                    <a:cubicBezTo>
                      <a:pt x="67" y="81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7" name="Freeform 161">
                <a:extLst>
                  <a:ext uri="{FF2B5EF4-FFF2-40B4-BE49-F238E27FC236}">
                    <a16:creationId xmlns:a16="http://schemas.microsoft.com/office/drawing/2014/main" id="{CEF1B9F3-4116-4F28-87D0-CEE090FF60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7099" y="4065436"/>
                <a:ext cx="110414" cy="133147"/>
              </a:xfrm>
              <a:custGeom>
                <a:avLst/>
                <a:gdLst>
                  <a:gd name="T0" fmla="*/ 13 w 87"/>
                  <a:gd name="T1" fmla="*/ 93 h 105"/>
                  <a:gd name="T2" fmla="*/ 4 w 87"/>
                  <a:gd name="T3" fmla="*/ 100 h 105"/>
                  <a:gd name="T4" fmla="*/ 0 w 87"/>
                  <a:gd name="T5" fmla="*/ 103 h 105"/>
                  <a:gd name="T6" fmla="*/ 2 w 87"/>
                  <a:gd name="T7" fmla="*/ 105 h 105"/>
                  <a:gd name="T8" fmla="*/ 16 w 87"/>
                  <a:gd name="T9" fmla="*/ 105 h 105"/>
                  <a:gd name="T10" fmla="*/ 33 w 87"/>
                  <a:gd name="T11" fmla="*/ 105 h 105"/>
                  <a:gd name="T12" fmla="*/ 36 w 87"/>
                  <a:gd name="T13" fmla="*/ 102 h 105"/>
                  <a:gd name="T14" fmla="*/ 32 w 87"/>
                  <a:gd name="T15" fmla="*/ 100 h 105"/>
                  <a:gd name="T16" fmla="*/ 23 w 87"/>
                  <a:gd name="T17" fmla="*/ 97 h 105"/>
                  <a:gd name="T18" fmla="*/ 31 w 87"/>
                  <a:gd name="T19" fmla="*/ 64 h 105"/>
                  <a:gd name="T20" fmla="*/ 47 w 87"/>
                  <a:gd name="T21" fmla="*/ 75 h 105"/>
                  <a:gd name="T22" fmla="*/ 87 w 87"/>
                  <a:gd name="T23" fmla="*/ 26 h 105"/>
                  <a:gd name="T24" fmla="*/ 65 w 87"/>
                  <a:gd name="T25" fmla="*/ 0 h 105"/>
                  <a:gd name="T26" fmla="*/ 43 w 87"/>
                  <a:gd name="T27" fmla="*/ 12 h 105"/>
                  <a:gd name="T28" fmla="*/ 28 w 87"/>
                  <a:gd name="T29" fmla="*/ 0 h 105"/>
                  <a:gd name="T30" fmla="*/ 16 w 87"/>
                  <a:gd name="T31" fmla="*/ 9 h 105"/>
                  <a:gd name="T32" fmla="*/ 11 w 87"/>
                  <a:gd name="T33" fmla="*/ 25 h 105"/>
                  <a:gd name="T34" fmla="*/ 13 w 87"/>
                  <a:gd name="T35" fmla="*/ 27 h 105"/>
                  <a:gd name="T36" fmla="*/ 15 w 87"/>
                  <a:gd name="T37" fmla="*/ 23 h 105"/>
                  <a:gd name="T38" fmla="*/ 27 w 87"/>
                  <a:gd name="T39" fmla="*/ 3 h 105"/>
                  <a:gd name="T40" fmla="*/ 33 w 87"/>
                  <a:gd name="T41" fmla="*/ 11 h 105"/>
                  <a:gd name="T42" fmla="*/ 31 w 87"/>
                  <a:gd name="T43" fmla="*/ 19 h 105"/>
                  <a:gd name="T44" fmla="*/ 13 w 87"/>
                  <a:gd name="T45" fmla="*/ 93 h 105"/>
                  <a:gd name="T46" fmla="*/ 42 w 87"/>
                  <a:gd name="T47" fmla="*/ 21 h 105"/>
                  <a:gd name="T48" fmla="*/ 51 w 87"/>
                  <a:gd name="T49" fmla="*/ 10 h 105"/>
                  <a:gd name="T50" fmla="*/ 64 w 87"/>
                  <a:gd name="T51" fmla="*/ 3 h 105"/>
                  <a:gd name="T52" fmla="*/ 75 w 87"/>
                  <a:gd name="T53" fmla="*/ 19 h 105"/>
                  <a:gd name="T54" fmla="*/ 66 w 87"/>
                  <a:gd name="T55" fmla="*/ 54 h 105"/>
                  <a:gd name="T56" fmla="*/ 47 w 87"/>
                  <a:gd name="T57" fmla="*/ 71 h 105"/>
                  <a:gd name="T58" fmla="*/ 33 w 87"/>
                  <a:gd name="T59" fmla="*/ 56 h 105"/>
                  <a:gd name="T60" fmla="*/ 34 w 87"/>
                  <a:gd name="T61" fmla="*/ 54 h 105"/>
                  <a:gd name="T62" fmla="*/ 42 w 87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5">
                    <a:moveTo>
                      <a:pt x="13" y="93"/>
                    </a:moveTo>
                    <a:cubicBezTo>
                      <a:pt x="12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7" y="105"/>
                      <a:pt x="12" y="105"/>
                      <a:pt x="16" y="105"/>
                    </a:cubicBezTo>
                    <a:cubicBezTo>
                      <a:pt x="22" y="105"/>
                      <a:pt x="27" y="105"/>
                      <a:pt x="33" y="105"/>
                    </a:cubicBezTo>
                    <a:cubicBezTo>
                      <a:pt x="33" y="105"/>
                      <a:pt x="36" y="105"/>
                      <a:pt x="36" y="102"/>
                    </a:cubicBezTo>
                    <a:cubicBezTo>
                      <a:pt x="36" y="100"/>
                      <a:pt x="34" y="100"/>
                      <a:pt x="32" y="100"/>
                    </a:cubicBezTo>
                    <a:cubicBezTo>
                      <a:pt x="23" y="100"/>
                      <a:pt x="23" y="99"/>
                      <a:pt x="23" y="97"/>
                    </a:cubicBezTo>
                    <a:cubicBezTo>
                      <a:pt x="23" y="95"/>
                      <a:pt x="30" y="68"/>
                      <a:pt x="31" y="64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6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6" y="9"/>
                    </a:cubicBezTo>
                    <a:cubicBezTo>
                      <a:pt x="13" y="15"/>
                      <a:pt x="11" y="25"/>
                      <a:pt x="11" y="25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1" y="19"/>
                    </a:cubicBezTo>
                    <a:lnTo>
                      <a:pt x="13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8" y="12"/>
                      <a:pt x="51" y="10"/>
                    </a:cubicBezTo>
                    <a:cubicBezTo>
                      <a:pt x="57" y="4"/>
                      <a:pt x="61" y="3"/>
                      <a:pt x="64" y="3"/>
                    </a:cubicBezTo>
                    <a:cubicBezTo>
                      <a:pt x="71" y="3"/>
                      <a:pt x="75" y="9"/>
                      <a:pt x="75" y="19"/>
                    </a:cubicBezTo>
                    <a:cubicBezTo>
                      <a:pt x="75" y="29"/>
                      <a:pt x="69" y="48"/>
                      <a:pt x="66" y="54"/>
                    </a:cubicBezTo>
                    <a:cubicBezTo>
                      <a:pt x="61" y="66"/>
                      <a:pt x="53" y="71"/>
                      <a:pt x="47" y="71"/>
                    </a:cubicBezTo>
                    <a:cubicBezTo>
                      <a:pt x="36" y="71"/>
                      <a:pt x="33" y="57"/>
                      <a:pt x="33" y="56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8" name="Freeform 162">
                <a:extLst>
                  <a:ext uri="{FF2B5EF4-FFF2-40B4-BE49-F238E27FC236}">
                    <a16:creationId xmlns:a16="http://schemas.microsoft.com/office/drawing/2014/main" id="{6F7D6ABD-66E1-4869-BD1C-499229077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0503" y="4124704"/>
                <a:ext cx="59266" cy="66574"/>
              </a:xfrm>
              <a:custGeom>
                <a:avLst/>
                <a:gdLst>
                  <a:gd name="T0" fmla="*/ 42 w 47"/>
                  <a:gd name="T1" fmla="*/ 7 h 52"/>
                  <a:gd name="T2" fmla="*/ 37 w 47"/>
                  <a:gd name="T3" fmla="*/ 13 h 52"/>
                  <a:gd name="T4" fmla="*/ 41 w 47"/>
                  <a:gd name="T5" fmla="*/ 16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5 h 52"/>
                  <a:gd name="T14" fmla="*/ 27 w 47"/>
                  <a:gd name="T15" fmla="*/ 29 h 52"/>
                  <a:gd name="T16" fmla="*/ 37 w 47"/>
                  <a:gd name="T17" fmla="*/ 37 h 52"/>
                  <a:gd name="T18" fmla="*/ 31 w 47"/>
                  <a:gd name="T19" fmla="*/ 46 h 52"/>
                  <a:gd name="T20" fmla="*/ 19 w 47"/>
                  <a:gd name="T21" fmla="*/ 49 h 52"/>
                  <a:gd name="T22" fmla="*/ 5 w 47"/>
                  <a:gd name="T23" fmla="*/ 44 h 52"/>
                  <a:gd name="T24" fmla="*/ 11 w 47"/>
                  <a:gd name="T25" fmla="*/ 37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19 h 52"/>
                  <a:gd name="T36" fmla="*/ 24 w 47"/>
                  <a:gd name="T37" fmla="*/ 18 h 52"/>
                  <a:gd name="T38" fmla="*/ 17 w 47"/>
                  <a:gd name="T39" fmla="*/ 13 h 52"/>
                  <a:gd name="T40" fmla="*/ 22 w 47"/>
                  <a:gd name="T41" fmla="*/ 5 h 52"/>
                  <a:gd name="T42" fmla="*/ 31 w 47"/>
                  <a:gd name="T43" fmla="*/ 3 h 52"/>
                  <a:gd name="T44" fmla="*/ 42 w 47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6"/>
                      <a:pt x="41" y="16"/>
                    </a:cubicBezTo>
                    <a:cubicBezTo>
                      <a:pt x="42" y="16"/>
                      <a:pt x="47" y="16"/>
                      <a:pt x="47" y="10"/>
                    </a:cubicBezTo>
                    <a:cubicBezTo>
                      <a:pt x="47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7"/>
                      <a:pt x="19" y="28"/>
                      <a:pt x="27" y="29"/>
                    </a:cubicBezTo>
                    <a:cubicBezTo>
                      <a:pt x="29" y="30"/>
                      <a:pt x="37" y="31"/>
                      <a:pt x="37" y="37"/>
                    </a:cubicBezTo>
                    <a:cubicBezTo>
                      <a:pt x="37" y="39"/>
                      <a:pt x="35" y="43"/>
                      <a:pt x="31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4"/>
                      <a:pt x="9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0" y="52"/>
                      <a:pt x="44" y="37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4" y="18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0" name="Freeform 164">
                <a:extLst>
                  <a:ext uri="{FF2B5EF4-FFF2-40B4-BE49-F238E27FC236}">
                    <a16:creationId xmlns:a16="http://schemas.microsoft.com/office/drawing/2014/main" id="{A1C30CF4-C9C3-4432-B639-A04DF8E83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036" y="3868966"/>
                <a:ext cx="241125" cy="148573"/>
              </a:xfrm>
              <a:custGeom>
                <a:avLst/>
                <a:gdLst>
                  <a:gd name="T0" fmla="*/ 170 w 190"/>
                  <a:gd name="T1" fmla="*/ 14 h 117"/>
                  <a:gd name="T2" fmla="*/ 185 w 190"/>
                  <a:gd name="T3" fmla="*/ 8 h 117"/>
                  <a:gd name="T4" fmla="*/ 190 w 190"/>
                  <a:gd name="T5" fmla="*/ 3 h 117"/>
                  <a:gd name="T6" fmla="*/ 187 w 190"/>
                  <a:gd name="T7" fmla="*/ 0 h 117"/>
                  <a:gd name="T8" fmla="*/ 173 w 190"/>
                  <a:gd name="T9" fmla="*/ 1 h 117"/>
                  <a:gd name="T10" fmla="*/ 154 w 190"/>
                  <a:gd name="T11" fmla="*/ 0 h 117"/>
                  <a:gd name="T12" fmla="*/ 149 w 190"/>
                  <a:gd name="T13" fmla="*/ 5 h 117"/>
                  <a:gd name="T14" fmla="*/ 153 w 190"/>
                  <a:gd name="T15" fmla="*/ 8 h 117"/>
                  <a:gd name="T16" fmla="*/ 165 w 190"/>
                  <a:gd name="T17" fmla="*/ 10 h 117"/>
                  <a:gd name="T18" fmla="*/ 117 w 190"/>
                  <a:gd name="T19" fmla="*/ 86 h 117"/>
                  <a:gd name="T20" fmla="*/ 107 w 190"/>
                  <a:gd name="T21" fmla="*/ 9 h 117"/>
                  <a:gd name="T22" fmla="*/ 118 w 190"/>
                  <a:gd name="T23" fmla="*/ 8 h 117"/>
                  <a:gd name="T24" fmla="*/ 124 w 190"/>
                  <a:gd name="T25" fmla="*/ 3 h 117"/>
                  <a:gd name="T26" fmla="*/ 120 w 190"/>
                  <a:gd name="T27" fmla="*/ 0 h 117"/>
                  <a:gd name="T28" fmla="*/ 96 w 190"/>
                  <a:gd name="T29" fmla="*/ 1 h 117"/>
                  <a:gd name="T30" fmla="*/ 85 w 190"/>
                  <a:gd name="T31" fmla="*/ 1 h 117"/>
                  <a:gd name="T32" fmla="*/ 74 w 190"/>
                  <a:gd name="T33" fmla="*/ 0 h 117"/>
                  <a:gd name="T34" fmla="*/ 70 w 190"/>
                  <a:gd name="T35" fmla="*/ 5 h 117"/>
                  <a:gd name="T36" fmla="*/ 75 w 190"/>
                  <a:gd name="T37" fmla="*/ 8 h 117"/>
                  <a:gd name="T38" fmla="*/ 83 w 190"/>
                  <a:gd name="T39" fmla="*/ 8 h 117"/>
                  <a:gd name="T40" fmla="*/ 85 w 190"/>
                  <a:gd name="T41" fmla="*/ 25 h 117"/>
                  <a:gd name="T42" fmla="*/ 84 w 190"/>
                  <a:gd name="T43" fmla="*/ 28 h 117"/>
                  <a:gd name="T44" fmla="*/ 47 w 190"/>
                  <a:gd name="T45" fmla="*/ 86 h 117"/>
                  <a:gd name="T46" fmla="*/ 37 w 190"/>
                  <a:gd name="T47" fmla="*/ 9 h 117"/>
                  <a:gd name="T48" fmla="*/ 48 w 190"/>
                  <a:gd name="T49" fmla="*/ 8 h 117"/>
                  <a:gd name="T50" fmla="*/ 53 w 190"/>
                  <a:gd name="T51" fmla="*/ 7 h 117"/>
                  <a:gd name="T52" fmla="*/ 54 w 190"/>
                  <a:gd name="T53" fmla="*/ 3 h 117"/>
                  <a:gd name="T54" fmla="*/ 51 w 190"/>
                  <a:gd name="T55" fmla="*/ 0 h 117"/>
                  <a:gd name="T56" fmla="*/ 26 w 190"/>
                  <a:gd name="T57" fmla="*/ 1 h 117"/>
                  <a:gd name="T58" fmla="*/ 16 w 190"/>
                  <a:gd name="T59" fmla="*/ 1 h 117"/>
                  <a:gd name="T60" fmla="*/ 5 w 190"/>
                  <a:gd name="T61" fmla="*/ 0 h 117"/>
                  <a:gd name="T62" fmla="*/ 0 w 190"/>
                  <a:gd name="T63" fmla="*/ 5 h 117"/>
                  <a:gd name="T64" fmla="*/ 6 w 190"/>
                  <a:gd name="T65" fmla="*/ 8 h 117"/>
                  <a:gd name="T66" fmla="*/ 14 w 190"/>
                  <a:gd name="T67" fmla="*/ 8 h 117"/>
                  <a:gd name="T68" fmla="*/ 27 w 190"/>
                  <a:gd name="T69" fmla="*/ 112 h 117"/>
                  <a:gd name="T70" fmla="*/ 32 w 190"/>
                  <a:gd name="T71" fmla="*/ 117 h 117"/>
                  <a:gd name="T72" fmla="*/ 39 w 190"/>
                  <a:gd name="T73" fmla="*/ 113 h 117"/>
                  <a:gd name="T74" fmla="*/ 87 w 190"/>
                  <a:gd name="T75" fmla="*/ 36 h 117"/>
                  <a:gd name="T76" fmla="*/ 97 w 190"/>
                  <a:gd name="T77" fmla="*/ 112 h 117"/>
                  <a:gd name="T78" fmla="*/ 102 w 190"/>
                  <a:gd name="T79" fmla="*/ 117 h 117"/>
                  <a:gd name="T80" fmla="*/ 108 w 190"/>
                  <a:gd name="T81" fmla="*/ 113 h 117"/>
                  <a:gd name="T82" fmla="*/ 170 w 190"/>
                  <a:gd name="T83" fmla="*/ 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7">
                    <a:moveTo>
                      <a:pt x="170" y="14"/>
                    </a:moveTo>
                    <a:cubicBezTo>
                      <a:pt x="172" y="11"/>
                      <a:pt x="174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2"/>
                      <a:pt x="188" y="0"/>
                      <a:pt x="187" y="0"/>
                    </a:cubicBezTo>
                    <a:cubicBezTo>
                      <a:pt x="182" y="0"/>
                      <a:pt x="177" y="1"/>
                      <a:pt x="173" y="1"/>
                    </a:cubicBezTo>
                    <a:cubicBezTo>
                      <a:pt x="166" y="1"/>
                      <a:pt x="160" y="0"/>
                      <a:pt x="154" y="0"/>
                    </a:cubicBezTo>
                    <a:cubicBezTo>
                      <a:pt x="152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3" y="8"/>
                    </a:cubicBezTo>
                    <a:cubicBezTo>
                      <a:pt x="154" y="8"/>
                      <a:pt x="161" y="8"/>
                      <a:pt x="165" y="10"/>
                    </a:cubicBezTo>
                    <a:lnTo>
                      <a:pt x="117" y="86"/>
                    </a:lnTo>
                    <a:lnTo>
                      <a:pt x="107" y="9"/>
                    </a:lnTo>
                    <a:cubicBezTo>
                      <a:pt x="110" y="8"/>
                      <a:pt x="115" y="8"/>
                      <a:pt x="118" y="8"/>
                    </a:cubicBezTo>
                    <a:cubicBezTo>
                      <a:pt x="121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0" y="0"/>
                    </a:cubicBezTo>
                    <a:cubicBezTo>
                      <a:pt x="115" y="0"/>
                      <a:pt x="101" y="1"/>
                      <a:pt x="96" y="1"/>
                    </a:cubicBezTo>
                    <a:cubicBezTo>
                      <a:pt x="92" y="1"/>
                      <a:pt x="89" y="1"/>
                      <a:pt x="85" y="1"/>
                    </a:cubicBezTo>
                    <a:cubicBezTo>
                      <a:pt x="81" y="1"/>
                      <a:pt x="75" y="0"/>
                      <a:pt x="74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3" y="8"/>
                      <a:pt x="75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5" y="25"/>
                    </a:lnTo>
                    <a:cubicBezTo>
                      <a:pt x="85" y="25"/>
                      <a:pt x="85" y="26"/>
                      <a:pt x="84" y="28"/>
                    </a:cubicBezTo>
                    <a:lnTo>
                      <a:pt x="47" y="86"/>
                    </a:lnTo>
                    <a:lnTo>
                      <a:pt x="37" y="9"/>
                    </a:lnTo>
                    <a:cubicBezTo>
                      <a:pt x="41" y="8"/>
                      <a:pt x="46" y="8"/>
                      <a:pt x="48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3"/>
                      <a:pt x="54" y="0"/>
                      <a:pt x="51" y="0"/>
                    </a:cubicBezTo>
                    <a:cubicBezTo>
                      <a:pt x="45" y="0"/>
                      <a:pt x="32" y="1"/>
                      <a:pt x="26" y="1"/>
                    </a:cubicBezTo>
                    <a:cubicBezTo>
                      <a:pt x="23" y="1"/>
                      <a:pt x="19" y="1"/>
                      <a:pt x="16" y="1"/>
                    </a:cubicBezTo>
                    <a:cubicBezTo>
                      <a:pt x="11" y="1"/>
                      <a:pt x="5" y="0"/>
                      <a:pt x="5" y="0"/>
                    </a:cubicBezTo>
                    <a:cubicBezTo>
                      <a:pt x="3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1" y="8"/>
                      <a:pt x="14" y="8"/>
                    </a:cubicBezTo>
                    <a:lnTo>
                      <a:pt x="27" y="112"/>
                    </a:lnTo>
                    <a:cubicBezTo>
                      <a:pt x="28" y="115"/>
                      <a:pt x="28" y="117"/>
                      <a:pt x="32" y="117"/>
                    </a:cubicBezTo>
                    <a:cubicBezTo>
                      <a:pt x="35" y="117"/>
                      <a:pt x="37" y="116"/>
                      <a:pt x="39" y="113"/>
                    </a:cubicBezTo>
                    <a:lnTo>
                      <a:pt x="87" y="36"/>
                    </a:lnTo>
                    <a:lnTo>
                      <a:pt x="97" y="112"/>
                    </a:lnTo>
                    <a:cubicBezTo>
                      <a:pt x="97" y="116"/>
                      <a:pt x="98" y="117"/>
                      <a:pt x="102" y="117"/>
                    </a:cubicBezTo>
                    <a:cubicBezTo>
                      <a:pt x="105" y="117"/>
                      <a:pt x="107" y="116"/>
                      <a:pt x="108" y="113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1" name="Freeform 165">
                <a:extLst>
                  <a:ext uri="{FF2B5EF4-FFF2-40B4-BE49-F238E27FC236}">
                    <a16:creationId xmlns:a16="http://schemas.microsoft.com/office/drawing/2014/main" id="{F10EC35A-D453-4C00-AF29-B163800EB2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199" y="3856785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6 w 38"/>
                  <a:gd name="T3" fmla="*/ 160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1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4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6" y="160"/>
                    </a:cubicBezTo>
                    <a:cubicBezTo>
                      <a:pt x="15" y="139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2" name="Freeform 166">
                <a:extLst>
                  <a:ext uri="{FF2B5EF4-FFF2-40B4-BE49-F238E27FC236}">
                    <a16:creationId xmlns:a16="http://schemas.microsoft.com/office/drawing/2014/main" id="{99A1F8CF-88D3-447B-8D1F-FFB68D1FE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3684" y="3864094"/>
                <a:ext cx="92553" cy="40593"/>
              </a:xfrm>
              <a:custGeom>
                <a:avLst/>
                <a:gdLst>
                  <a:gd name="T0" fmla="*/ 58 w 73"/>
                  <a:gd name="T1" fmla="*/ 19 h 32"/>
                  <a:gd name="T2" fmla="*/ 51 w 73"/>
                  <a:gd name="T3" fmla="*/ 29 h 32"/>
                  <a:gd name="T4" fmla="*/ 54 w 73"/>
                  <a:gd name="T5" fmla="*/ 32 h 32"/>
                  <a:gd name="T6" fmla="*/ 57 w 73"/>
                  <a:gd name="T7" fmla="*/ 30 h 32"/>
                  <a:gd name="T8" fmla="*/ 70 w 73"/>
                  <a:gd name="T9" fmla="*/ 20 h 32"/>
                  <a:gd name="T10" fmla="*/ 73 w 73"/>
                  <a:gd name="T11" fmla="*/ 16 h 32"/>
                  <a:gd name="T12" fmla="*/ 71 w 73"/>
                  <a:gd name="T13" fmla="*/ 13 h 32"/>
                  <a:gd name="T14" fmla="*/ 64 w 73"/>
                  <a:gd name="T15" fmla="*/ 3 h 32"/>
                  <a:gd name="T16" fmla="*/ 61 w 73"/>
                  <a:gd name="T17" fmla="*/ 0 h 32"/>
                  <a:gd name="T18" fmla="*/ 57 w 73"/>
                  <a:gd name="T19" fmla="*/ 3 h 32"/>
                  <a:gd name="T20" fmla="*/ 61 w 73"/>
                  <a:gd name="T21" fmla="*/ 13 h 32"/>
                  <a:gd name="T22" fmla="*/ 5 w 73"/>
                  <a:gd name="T23" fmla="*/ 13 h 32"/>
                  <a:gd name="T24" fmla="*/ 0 w 73"/>
                  <a:gd name="T25" fmla="*/ 16 h 32"/>
                  <a:gd name="T26" fmla="*/ 5 w 73"/>
                  <a:gd name="T27" fmla="*/ 19 h 32"/>
                  <a:gd name="T28" fmla="*/ 58 w 73"/>
                  <a:gd name="T29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2">
                    <a:moveTo>
                      <a:pt x="58" y="19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2" y="32"/>
                      <a:pt x="54" y="32"/>
                    </a:cubicBezTo>
                    <a:cubicBezTo>
                      <a:pt x="55" y="32"/>
                      <a:pt x="56" y="31"/>
                      <a:pt x="57" y="30"/>
                    </a:cubicBezTo>
                    <a:cubicBezTo>
                      <a:pt x="59" y="28"/>
                      <a:pt x="63" y="23"/>
                      <a:pt x="70" y="20"/>
                    </a:cubicBezTo>
                    <a:cubicBezTo>
                      <a:pt x="71" y="19"/>
                      <a:pt x="73" y="18"/>
                      <a:pt x="73" y="16"/>
                    </a:cubicBezTo>
                    <a:cubicBezTo>
                      <a:pt x="73" y="14"/>
                      <a:pt x="72" y="14"/>
                      <a:pt x="71" y="13"/>
                    </a:cubicBezTo>
                    <a:cubicBezTo>
                      <a:pt x="67" y="10"/>
                      <a:pt x="65" y="7"/>
                      <a:pt x="64" y="3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8" y="0"/>
                      <a:pt x="57" y="2"/>
                      <a:pt x="57" y="3"/>
                    </a:cubicBezTo>
                    <a:cubicBezTo>
                      <a:pt x="57" y="4"/>
                      <a:pt x="59" y="9"/>
                      <a:pt x="61" y="13"/>
                    </a:cubicBezTo>
                    <a:lnTo>
                      <a:pt x="5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5" y="19"/>
                    </a:cubicBezTo>
                    <a:lnTo>
                      <a:pt x="58" y="19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3" name="Freeform 167">
                <a:extLst>
                  <a:ext uri="{FF2B5EF4-FFF2-40B4-BE49-F238E27FC236}">
                    <a16:creationId xmlns:a16="http://schemas.microsoft.com/office/drawing/2014/main" id="{792E7966-B5D6-4089-916C-73FCA667CF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06594" y="3920924"/>
                <a:ext cx="109603" cy="133147"/>
              </a:xfrm>
              <a:custGeom>
                <a:avLst/>
                <a:gdLst>
                  <a:gd name="T0" fmla="*/ 12 w 86"/>
                  <a:gd name="T1" fmla="*/ 93 h 105"/>
                  <a:gd name="T2" fmla="*/ 3 w 86"/>
                  <a:gd name="T3" fmla="*/ 100 h 105"/>
                  <a:gd name="T4" fmla="*/ 0 w 86"/>
                  <a:gd name="T5" fmla="*/ 103 h 105"/>
                  <a:gd name="T6" fmla="*/ 2 w 86"/>
                  <a:gd name="T7" fmla="*/ 105 h 105"/>
                  <a:gd name="T8" fmla="*/ 16 w 86"/>
                  <a:gd name="T9" fmla="*/ 105 h 105"/>
                  <a:gd name="T10" fmla="*/ 32 w 86"/>
                  <a:gd name="T11" fmla="*/ 105 h 105"/>
                  <a:gd name="T12" fmla="*/ 35 w 86"/>
                  <a:gd name="T13" fmla="*/ 102 h 105"/>
                  <a:gd name="T14" fmla="*/ 31 w 86"/>
                  <a:gd name="T15" fmla="*/ 100 h 105"/>
                  <a:gd name="T16" fmla="*/ 23 w 86"/>
                  <a:gd name="T17" fmla="*/ 98 h 105"/>
                  <a:gd name="T18" fmla="*/ 31 w 86"/>
                  <a:gd name="T19" fmla="*/ 64 h 105"/>
                  <a:gd name="T20" fmla="*/ 46 w 86"/>
                  <a:gd name="T21" fmla="*/ 75 h 105"/>
                  <a:gd name="T22" fmla="*/ 86 w 86"/>
                  <a:gd name="T23" fmla="*/ 26 h 105"/>
                  <a:gd name="T24" fmla="*/ 64 w 86"/>
                  <a:gd name="T25" fmla="*/ 0 h 105"/>
                  <a:gd name="T26" fmla="*/ 42 w 86"/>
                  <a:gd name="T27" fmla="*/ 12 h 105"/>
                  <a:gd name="T28" fmla="*/ 28 w 86"/>
                  <a:gd name="T29" fmla="*/ 0 h 105"/>
                  <a:gd name="T30" fmla="*/ 15 w 86"/>
                  <a:gd name="T31" fmla="*/ 9 h 105"/>
                  <a:gd name="T32" fmla="*/ 10 w 86"/>
                  <a:gd name="T33" fmla="*/ 25 h 105"/>
                  <a:gd name="T34" fmla="*/ 12 w 86"/>
                  <a:gd name="T35" fmla="*/ 27 h 105"/>
                  <a:gd name="T36" fmla="*/ 15 w 86"/>
                  <a:gd name="T37" fmla="*/ 23 h 105"/>
                  <a:gd name="T38" fmla="*/ 27 w 86"/>
                  <a:gd name="T39" fmla="*/ 3 h 105"/>
                  <a:gd name="T40" fmla="*/ 32 w 86"/>
                  <a:gd name="T41" fmla="*/ 11 h 105"/>
                  <a:gd name="T42" fmla="*/ 31 w 86"/>
                  <a:gd name="T43" fmla="*/ 20 h 105"/>
                  <a:gd name="T44" fmla="*/ 12 w 86"/>
                  <a:gd name="T45" fmla="*/ 93 h 105"/>
                  <a:gd name="T46" fmla="*/ 42 w 86"/>
                  <a:gd name="T47" fmla="*/ 21 h 105"/>
                  <a:gd name="T48" fmla="*/ 50 w 86"/>
                  <a:gd name="T49" fmla="*/ 10 h 105"/>
                  <a:gd name="T50" fmla="*/ 64 w 86"/>
                  <a:gd name="T51" fmla="*/ 3 h 105"/>
                  <a:gd name="T52" fmla="*/ 74 w 86"/>
                  <a:gd name="T53" fmla="*/ 19 h 105"/>
                  <a:gd name="T54" fmla="*/ 66 w 86"/>
                  <a:gd name="T55" fmla="*/ 54 h 105"/>
                  <a:gd name="T56" fmla="*/ 46 w 86"/>
                  <a:gd name="T57" fmla="*/ 71 h 105"/>
                  <a:gd name="T58" fmla="*/ 33 w 86"/>
                  <a:gd name="T59" fmla="*/ 57 h 105"/>
                  <a:gd name="T60" fmla="*/ 34 w 86"/>
                  <a:gd name="T61" fmla="*/ 54 h 105"/>
                  <a:gd name="T62" fmla="*/ 42 w 86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5">
                    <a:moveTo>
                      <a:pt x="12" y="93"/>
                    </a:moveTo>
                    <a:cubicBezTo>
                      <a:pt x="11" y="99"/>
                      <a:pt x="11" y="100"/>
                      <a:pt x="3" y="100"/>
                    </a:cubicBezTo>
                    <a:cubicBezTo>
                      <a:pt x="1" y="100"/>
                      <a:pt x="0" y="100"/>
                      <a:pt x="0" y="103"/>
                    </a:cubicBezTo>
                    <a:cubicBezTo>
                      <a:pt x="0" y="105"/>
                      <a:pt x="0" y="105"/>
                      <a:pt x="2" y="105"/>
                    </a:cubicBezTo>
                    <a:cubicBezTo>
                      <a:pt x="6" y="105"/>
                      <a:pt x="11" y="105"/>
                      <a:pt x="16" y="105"/>
                    </a:cubicBezTo>
                    <a:cubicBezTo>
                      <a:pt x="21" y="105"/>
                      <a:pt x="27" y="105"/>
                      <a:pt x="32" y="105"/>
                    </a:cubicBezTo>
                    <a:cubicBezTo>
                      <a:pt x="33" y="105"/>
                      <a:pt x="35" y="105"/>
                      <a:pt x="35" y="102"/>
                    </a:cubicBezTo>
                    <a:cubicBezTo>
                      <a:pt x="35" y="100"/>
                      <a:pt x="34" y="100"/>
                      <a:pt x="31" y="100"/>
                    </a:cubicBezTo>
                    <a:cubicBezTo>
                      <a:pt x="23" y="100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4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6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2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5" y="9"/>
                    </a:cubicBezTo>
                    <a:cubicBezTo>
                      <a:pt x="12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5"/>
                      <a:pt x="61" y="3"/>
                      <a:pt x="64" y="3"/>
                    </a:cubicBezTo>
                    <a:cubicBezTo>
                      <a:pt x="70" y="3"/>
                      <a:pt x="74" y="9"/>
                      <a:pt x="74" y="19"/>
                    </a:cubicBezTo>
                    <a:cubicBezTo>
                      <a:pt x="74" y="29"/>
                      <a:pt x="69" y="48"/>
                      <a:pt x="66" y="54"/>
                    </a:cubicBezTo>
                    <a:cubicBezTo>
                      <a:pt x="60" y="66"/>
                      <a:pt x="52" y="71"/>
                      <a:pt x="46" y="71"/>
                    </a:cubicBezTo>
                    <a:cubicBezTo>
                      <a:pt x="35" y="71"/>
                      <a:pt x="33" y="58"/>
                      <a:pt x="33" y="57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4" name="Freeform 168">
                <a:extLst>
                  <a:ext uri="{FF2B5EF4-FFF2-40B4-BE49-F238E27FC236}">
                    <a16:creationId xmlns:a16="http://schemas.microsoft.com/office/drawing/2014/main" id="{1384A64A-ED84-498D-8914-34D9B76D0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7306" y="3992368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8 h 49"/>
                  <a:gd name="T6" fmla="*/ 9 w 19"/>
                  <a:gd name="T7" fmla="*/ 17 h 49"/>
                  <a:gd name="T8" fmla="*/ 14 w 19"/>
                  <a:gd name="T9" fmla="*/ 15 h 49"/>
                  <a:gd name="T10" fmla="*/ 15 w 19"/>
                  <a:gd name="T11" fmla="*/ 14 h 49"/>
                  <a:gd name="T12" fmla="*/ 16 w 19"/>
                  <a:gd name="T13" fmla="*/ 17 h 49"/>
                  <a:gd name="T14" fmla="*/ 4 w 19"/>
                  <a:gd name="T15" fmla="*/ 45 h 49"/>
                  <a:gd name="T16" fmla="*/ 2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6"/>
                      <a:pt x="14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4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4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5" name="Freeform 169">
                <a:extLst>
                  <a:ext uri="{FF2B5EF4-FFF2-40B4-BE49-F238E27FC236}">
                    <a16:creationId xmlns:a16="http://schemas.microsoft.com/office/drawing/2014/main" id="{9C78D6A7-8EB2-4F39-868B-BB51E5313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0968" y="3864094"/>
                <a:ext cx="93364" cy="40593"/>
              </a:xfrm>
              <a:custGeom>
                <a:avLst/>
                <a:gdLst>
                  <a:gd name="T0" fmla="*/ 59 w 74"/>
                  <a:gd name="T1" fmla="*/ 19 h 32"/>
                  <a:gd name="T2" fmla="*/ 51 w 74"/>
                  <a:gd name="T3" fmla="*/ 29 h 32"/>
                  <a:gd name="T4" fmla="*/ 55 w 74"/>
                  <a:gd name="T5" fmla="*/ 32 h 32"/>
                  <a:gd name="T6" fmla="*/ 58 w 74"/>
                  <a:gd name="T7" fmla="*/ 30 h 32"/>
                  <a:gd name="T8" fmla="*/ 71 w 74"/>
                  <a:gd name="T9" fmla="*/ 20 h 32"/>
                  <a:gd name="T10" fmla="*/ 74 w 74"/>
                  <a:gd name="T11" fmla="*/ 16 h 32"/>
                  <a:gd name="T12" fmla="*/ 71 w 74"/>
                  <a:gd name="T13" fmla="*/ 13 h 32"/>
                  <a:gd name="T14" fmla="*/ 65 w 74"/>
                  <a:gd name="T15" fmla="*/ 3 h 32"/>
                  <a:gd name="T16" fmla="*/ 61 w 74"/>
                  <a:gd name="T17" fmla="*/ 0 h 32"/>
                  <a:gd name="T18" fmla="*/ 58 w 74"/>
                  <a:gd name="T19" fmla="*/ 3 h 32"/>
                  <a:gd name="T20" fmla="*/ 62 w 74"/>
                  <a:gd name="T21" fmla="*/ 13 h 32"/>
                  <a:gd name="T22" fmla="*/ 6 w 74"/>
                  <a:gd name="T23" fmla="*/ 13 h 32"/>
                  <a:gd name="T24" fmla="*/ 0 w 74"/>
                  <a:gd name="T25" fmla="*/ 16 h 32"/>
                  <a:gd name="T26" fmla="*/ 6 w 74"/>
                  <a:gd name="T27" fmla="*/ 19 h 32"/>
                  <a:gd name="T28" fmla="*/ 59 w 74"/>
                  <a:gd name="T29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2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2"/>
                      <a:pt x="55" y="32"/>
                    </a:cubicBezTo>
                    <a:cubicBezTo>
                      <a:pt x="56" y="32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1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6" name="Freeform 170">
                <a:extLst>
                  <a:ext uri="{FF2B5EF4-FFF2-40B4-BE49-F238E27FC236}">
                    <a16:creationId xmlns:a16="http://schemas.microsoft.com/office/drawing/2014/main" id="{940D24AF-30B6-4EA1-BCF2-C9B43139B6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1739" y="3920924"/>
                <a:ext cx="86059" cy="133147"/>
              </a:xfrm>
              <a:custGeom>
                <a:avLst/>
                <a:gdLst>
                  <a:gd name="T0" fmla="*/ 68 w 68"/>
                  <a:gd name="T1" fmla="*/ 2 h 105"/>
                  <a:gd name="T2" fmla="*/ 67 w 68"/>
                  <a:gd name="T3" fmla="*/ 0 h 105"/>
                  <a:gd name="T4" fmla="*/ 55 w 68"/>
                  <a:gd name="T5" fmla="*/ 11 h 105"/>
                  <a:gd name="T6" fmla="*/ 40 w 68"/>
                  <a:gd name="T7" fmla="*/ 0 h 105"/>
                  <a:gd name="T8" fmla="*/ 0 w 68"/>
                  <a:gd name="T9" fmla="*/ 48 h 105"/>
                  <a:gd name="T10" fmla="*/ 22 w 68"/>
                  <a:gd name="T11" fmla="*/ 75 h 105"/>
                  <a:gd name="T12" fmla="*/ 41 w 68"/>
                  <a:gd name="T13" fmla="*/ 65 h 105"/>
                  <a:gd name="T14" fmla="*/ 34 w 68"/>
                  <a:gd name="T15" fmla="*/ 95 h 105"/>
                  <a:gd name="T16" fmla="*/ 22 w 68"/>
                  <a:gd name="T17" fmla="*/ 100 h 105"/>
                  <a:gd name="T18" fmla="*/ 18 w 68"/>
                  <a:gd name="T19" fmla="*/ 104 h 105"/>
                  <a:gd name="T20" fmla="*/ 20 w 68"/>
                  <a:gd name="T21" fmla="*/ 105 h 105"/>
                  <a:gd name="T22" fmla="*/ 37 w 68"/>
                  <a:gd name="T23" fmla="*/ 105 h 105"/>
                  <a:gd name="T24" fmla="*/ 54 w 68"/>
                  <a:gd name="T25" fmla="*/ 105 h 105"/>
                  <a:gd name="T26" fmla="*/ 57 w 68"/>
                  <a:gd name="T27" fmla="*/ 102 h 105"/>
                  <a:gd name="T28" fmla="*/ 53 w 68"/>
                  <a:gd name="T29" fmla="*/ 100 h 105"/>
                  <a:gd name="T30" fmla="*/ 45 w 68"/>
                  <a:gd name="T31" fmla="*/ 98 h 105"/>
                  <a:gd name="T32" fmla="*/ 45 w 68"/>
                  <a:gd name="T33" fmla="*/ 94 h 105"/>
                  <a:gd name="T34" fmla="*/ 68 w 68"/>
                  <a:gd name="T35" fmla="*/ 2 h 105"/>
                  <a:gd name="T36" fmla="*/ 22 w 68"/>
                  <a:gd name="T37" fmla="*/ 71 h 105"/>
                  <a:gd name="T38" fmla="*/ 12 w 68"/>
                  <a:gd name="T39" fmla="*/ 56 h 105"/>
                  <a:gd name="T40" fmla="*/ 19 w 68"/>
                  <a:gd name="T41" fmla="*/ 23 h 105"/>
                  <a:gd name="T42" fmla="*/ 40 w 68"/>
                  <a:gd name="T43" fmla="*/ 3 h 105"/>
                  <a:gd name="T44" fmla="*/ 53 w 68"/>
                  <a:gd name="T45" fmla="*/ 18 h 105"/>
                  <a:gd name="T46" fmla="*/ 43 w 68"/>
                  <a:gd name="T47" fmla="*/ 56 h 105"/>
                  <a:gd name="T48" fmla="*/ 22 w 68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5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1"/>
                    </a:cubicBezTo>
                    <a:cubicBezTo>
                      <a:pt x="52" y="2"/>
                      <a:pt x="45" y="0"/>
                      <a:pt x="40" y="0"/>
                    </a:cubicBezTo>
                    <a:cubicBezTo>
                      <a:pt x="20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3"/>
                      <a:pt x="34" y="95"/>
                    </a:cubicBezTo>
                    <a:cubicBezTo>
                      <a:pt x="33" y="99"/>
                      <a:pt x="31" y="100"/>
                      <a:pt x="22" y="100"/>
                    </a:cubicBezTo>
                    <a:cubicBezTo>
                      <a:pt x="20" y="100"/>
                      <a:pt x="18" y="100"/>
                      <a:pt x="18" y="104"/>
                    </a:cubicBezTo>
                    <a:cubicBezTo>
                      <a:pt x="18" y="104"/>
                      <a:pt x="18" y="105"/>
                      <a:pt x="20" y="105"/>
                    </a:cubicBezTo>
                    <a:cubicBezTo>
                      <a:pt x="26" y="105"/>
                      <a:pt x="31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5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1"/>
                    </a:moveTo>
                    <a:cubicBezTo>
                      <a:pt x="12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3" y="56"/>
                    </a:cubicBezTo>
                    <a:cubicBezTo>
                      <a:pt x="41" y="61"/>
                      <a:pt x="32" y="71"/>
                      <a:pt x="22" y="71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7" name="Freeform 171">
                <a:extLst>
                  <a:ext uri="{FF2B5EF4-FFF2-40B4-BE49-F238E27FC236}">
                    <a16:creationId xmlns:a16="http://schemas.microsoft.com/office/drawing/2014/main" id="{8B3E40B8-A721-4877-A91D-E326386FF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2966" y="3992368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8 w 19"/>
                  <a:gd name="T3" fmla="*/ 0 h 49"/>
                  <a:gd name="T4" fmla="*/ 0 w 19"/>
                  <a:gd name="T5" fmla="*/ 8 h 49"/>
                  <a:gd name="T6" fmla="*/ 8 w 19"/>
                  <a:gd name="T7" fmla="*/ 17 h 49"/>
                  <a:gd name="T8" fmla="*/ 14 w 19"/>
                  <a:gd name="T9" fmla="*/ 15 h 49"/>
                  <a:gd name="T10" fmla="*/ 15 w 19"/>
                  <a:gd name="T11" fmla="*/ 14 h 49"/>
                  <a:gd name="T12" fmla="*/ 15 w 19"/>
                  <a:gd name="T13" fmla="*/ 17 h 49"/>
                  <a:gd name="T14" fmla="*/ 4 w 19"/>
                  <a:gd name="T15" fmla="*/ 45 h 49"/>
                  <a:gd name="T16" fmla="*/ 2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10" y="17"/>
                      <a:pt x="13" y="16"/>
                      <a:pt x="14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4"/>
                      <a:pt x="15" y="15"/>
                      <a:pt x="15" y="17"/>
                    </a:cubicBezTo>
                    <a:cubicBezTo>
                      <a:pt x="15" y="29"/>
                      <a:pt x="10" y="39"/>
                      <a:pt x="4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8" name="Freeform 172">
                <a:extLst>
                  <a:ext uri="{FF2B5EF4-FFF2-40B4-BE49-F238E27FC236}">
                    <a16:creationId xmlns:a16="http://schemas.microsoft.com/office/drawing/2014/main" id="{E9C78752-415F-44B2-B7E4-8D6CB2B75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341" y="3881955"/>
                <a:ext cx="64138" cy="133958"/>
              </a:xfrm>
              <a:custGeom>
                <a:avLst/>
                <a:gdLst>
                  <a:gd name="T0" fmla="*/ 30 w 51"/>
                  <a:gd name="T1" fmla="*/ 38 h 106"/>
                  <a:gd name="T2" fmla="*/ 46 w 51"/>
                  <a:gd name="T3" fmla="*/ 38 h 106"/>
                  <a:gd name="T4" fmla="*/ 51 w 51"/>
                  <a:gd name="T5" fmla="*/ 34 h 106"/>
                  <a:gd name="T6" fmla="*/ 46 w 51"/>
                  <a:gd name="T7" fmla="*/ 33 h 106"/>
                  <a:gd name="T8" fmla="*/ 32 w 51"/>
                  <a:gd name="T9" fmla="*/ 33 h 106"/>
                  <a:gd name="T10" fmla="*/ 39 w 51"/>
                  <a:gd name="T11" fmla="*/ 5 h 106"/>
                  <a:gd name="T12" fmla="*/ 34 w 51"/>
                  <a:gd name="T13" fmla="*/ 0 h 106"/>
                  <a:gd name="T14" fmla="*/ 27 w 51"/>
                  <a:gd name="T15" fmla="*/ 6 h 106"/>
                  <a:gd name="T16" fmla="*/ 21 w 51"/>
                  <a:gd name="T17" fmla="*/ 33 h 106"/>
                  <a:gd name="T18" fmla="*/ 5 w 51"/>
                  <a:gd name="T19" fmla="*/ 33 h 106"/>
                  <a:gd name="T20" fmla="*/ 0 w 51"/>
                  <a:gd name="T21" fmla="*/ 36 h 106"/>
                  <a:gd name="T22" fmla="*/ 5 w 51"/>
                  <a:gd name="T23" fmla="*/ 38 h 106"/>
                  <a:gd name="T24" fmla="*/ 19 w 51"/>
                  <a:gd name="T25" fmla="*/ 38 h 106"/>
                  <a:gd name="T26" fmla="*/ 7 w 51"/>
                  <a:gd name="T27" fmla="*/ 91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9 h 106"/>
                  <a:gd name="T34" fmla="*/ 44 w 51"/>
                  <a:gd name="T35" fmla="*/ 81 h 106"/>
                  <a:gd name="T36" fmla="*/ 22 w 51"/>
                  <a:gd name="T37" fmla="*/ 102 h 106"/>
                  <a:gd name="T38" fmla="*/ 17 w 51"/>
                  <a:gd name="T39" fmla="*/ 95 h 106"/>
                  <a:gd name="T40" fmla="*/ 18 w 51"/>
                  <a:gd name="T41" fmla="*/ 87 h 106"/>
                  <a:gd name="T42" fmla="*/ 30 w 51"/>
                  <a:gd name="T43" fmla="*/ 3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8"/>
                    </a:moveTo>
                    <a:lnTo>
                      <a:pt x="46" y="38"/>
                    </a:lnTo>
                    <a:cubicBezTo>
                      <a:pt x="49" y="38"/>
                      <a:pt x="51" y="38"/>
                      <a:pt x="51" y="34"/>
                    </a:cubicBezTo>
                    <a:cubicBezTo>
                      <a:pt x="51" y="33"/>
                      <a:pt x="49" y="33"/>
                      <a:pt x="46" y="33"/>
                    </a:cubicBezTo>
                    <a:lnTo>
                      <a:pt x="32" y="33"/>
                    </a:lnTo>
                    <a:cubicBezTo>
                      <a:pt x="38" y="9"/>
                      <a:pt x="39" y="6"/>
                      <a:pt x="39" y="5"/>
                    </a:cubicBezTo>
                    <a:cubicBezTo>
                      <a:pt x="39" y="2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3"/>
                    </a:lnTo>
                    <a:lnTo>
                      <a:pt x="5" y="33"/>
                    </a:lnTo>
                    <a:cubicBezTo>
                      <a:pt x="2" y="33"/>
                      <a:pt x="0" y="33"/>
                      <a:pt x="0" y="36"/>
                    </a:cubicBezTo>
                    <a:cubicBezTo>
                      <a:pt x="0" y="38"/>
                      <a:pt x="1" y="38"/>
                      <a:pt x="5" y="38"/>
                    </a:cubicBezTo>
                    <a:lnTo>
                      <a:pt x="19" y="38"/>
                    </a:lnTo>
                    <a:cubicBezTo>
                      <a:pt x="7" y="85"/>
                      <a:pt x="7" y="88"/>
                      <a:pt x="7" y="91"/>
                    </a:cubicBezTo>
                    <a:cubicBezTo>
                      <a:pt x="7" y="100"/>
                      <a:pt x="13" y="106"/>
                      <a:pt x="22" y="106"/>
                    </a:cubicBezTo>
                    <a:cubicBezTo>
                      <a:pt x="39" y="106"/>
                      <a:pt x="48" y="82"/>
                      <a:pt x="48" y="80"/>
                    </a:cubicBezTo>
                    <a:cubicBezTo>
                      <a:pt x="48" y="79"/>
                      <a:pt x="47" y="79"/>
                      <a:pt x="46" y="79"/>
                    </a:cubicBezTo>
                    <a:cubicBezTo>
                      <a:pt x="45" y="79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5"/>
                    </a:cubicBezTo>
                    <a:cubicBezTo>
                      <a:pt x="17" y="91"/>
                      <a:pt x="17" y="90"/>
                      <a:pt x="18" y="87"/>
                    </a:cubicBez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9" name="Freeform 173">
                <a:extLst>
                  <a:ext uri="{FF2B5EF4-FFF2-40B4-BE49-F238E27FC236}">
                    <a16:creationId xmlns:a16="http://schemas.microsoft.com/office/drawing/2014/main" id="{53189CDC-A732-4753-818E-614205AFA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6963" y="3856785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1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3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0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4"/>
                      <a:pt x="28" y="133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5" name="Freeform 85">
                <a:extLst>
                  <a:ext uri="{FF2B5EF4-FFF2-40B4-BE49-F238E27FC236}">
                    <a16:creationId xmlns:a16="http://schemas.microsoft.com/office/drawing/2014/main" id="{6EAEAE74-9BCA-41D5-8C32-43C718FB9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870" y="3720461"/>
                <a:ext cx="103920" cy="504171"/>
              </a:xfrm>
              <a:custGeom>
                <a:avLst/>
                <a:gdLst>
                  <a:gd name="T0" fmla="*/ 82 w 82"/>
                  <a:gd name="T1" fmla="*/ 396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1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3 w 82"/>
                  <a:gd name="T23" fmla="*/ 396 h 398"/>
                  <a:gd name="T24" fmla="*/ 78 w 82"/>
                  <a:gd name="T25" fmla="*/ 398 h 398"/>
                  <a:gd name="T26" fmla="*/ 82 w 82"/>
                  <a:gd name="T27" fmla="*/ 39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6"/>
                    </a:moveTo>
                    <a:cubicBezTo>
                      <a:pt x="82" y="396"/>
                      <a:pt x="81" y="395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4"/>
                      <a:pt x="20" y="97"/>
                      <a:pt x="47" y="47"/>
                    </a:cubicBezTo>
                    <a:cubicBezTo>
                      <a:pt x="60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1"/>
                    </a:cubicBezTo>
                    <a:cubicBezTo>
                      <a:pt x="82" y="0"/>
                      <a:pt x="80" y="0"/>
                      <a:pt x="78" y="0"/>
                    </a:cubicBezTo>
                    <a:cubicBezTo>
                      <a:pt x="76" y="0"/>
                      <a:pt x="75" y="0"/>
                      <a:pt x="73" y="2"/>
                    </a:cubicBezTo>
                    <a:cubicBezTo>
                      <a:pt x="17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0" y="383"/>
                      <a:pt x="67" y="390"/>
                      <a:pt x="73" y="396"/>
                    </a:cubicBezTo>
                    <a:cubicBezTo>
                      <a:pt x="75" y="398"/>
                      <a:pt x="76" y="398"/>
                      <a:pt x="78" y="398"/>
                    </a:cubicBezTo>
                    <a:cubicBezTo>
                      <a:pt x="80" y="398"/>
                      <a:pt x="82" y="398"/>
                      <a:pt x="82" y="396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6" name="Freeform 85">
                <a:extLst>
                  <a:ext uri="{FF2B5EF4-FFF2-40B4-BE49-F238E27FC236}">
                    <a16:creationId xmlns:a16="http://schemas.microsoft.com/office/drawing/2014/main" id="{C9886E6A-A77A-4E09-80F7-68F9388B43B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199182" y="3719986"/>
                <a:ext cx="103920" cy="504171"/>
              </a:xfrm>
              <a:custGeom>
                <a:avLst/>
                <a:gdLst>
                  <a:gd name="T0" fmla="*/ 82 w 82"/>
                  <a:gd name="T1" fmla="*/ 396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1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3 w 82"/>
                  <a:gd name="T23" fmla="*/ 396 h 398"/>
                  <a:gd name="T24" fmla="*/ 78 w 82"/>
                  <a:gd name="T25" fmla="*/ 398 h 398"/>
                  <a:gd name="T26" fmla="*/ 82 w 82"/>
                  <a:gd name="T27" fmla="*/ 39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6"/>
                    </a:moveTo>
                    <a:cubicBezTo>
                      <a:pt x="82" y="396"/>
                      <a:pt x="81" y="395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4"/>
                      <a:pt x="20" y="97"/>
                      <a:pt x="47" y="47"/>
                    </a:cubicBezTo>
                    <a:cubicBezTo>
                      <a:pt x="60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1"/>
                    </a:cubicBezTo>
                    <a:cubicBezTo>
                      <a:pt x="82" y="0"/>
                      <a:pt x="80" y="0"/>
                      <a:pt x="78" y="0"/>
                    </a:cubicBezTo>
                    <a:cubicBezTo>
                      <a:pt x="76" y="0"/>
                      <a:pt x="75" y="0"/>
                      <a:pt x="73" y="2"/>
                    </a:cubicBezTo>
                    <a:cubicBezTo>
                      <a:pt x="17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0" y="383"/>
                      <a:pt x="67" y="390"/>
                      <a:pt x="73" y="396"/>
                    </a:cubicBezTo>
                    <a:cubicBezTo>
                      <a:pt x="75" y="398"/>
                      <a:pt x="76" y="398"/>
                      <a:pt x="78" y="398"/>
                    </a:cubicBezTo>
                    <a:cubicBezTo>
                      <a:pt x="80" y="398"/>
                      <a:pt x="82" y="398"/>
                      <a:pt x="82" y="396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</p:grpSp>
      </p:grpSp>
      <p:sp>
        <p:nvSpPr>
          <p:cNvPr id="294" name="テキスト ボックス 293">
            <a:extLst>
              <a:ext uri="{FF2B5EF4-FFF2-40B4-BE49-F238E27FC236}">
                <a16:creationId xmlns:a16="http://schemas.microsoft.com/office/drawing/2014/main" id="{4A9944C1-6F87-4821-9ECC-DC12312BF6D6}"/>
              </a:ext>
            </a:extLst>
          </p:cNvPr>
          <p:cNvSpPr txBox="1"/>
          <p:nvPr/>
        </p:nvSpPr>
        <p:spPr>
          <a:xfrm>
            <a:off x="100014" y="6442085"/>
            <a:ext cx="9115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T. Ikeda and Y. Tanimura, Chemical Physics 515, 203 (2018) </a:t>
            </a:r>
            <a:r>
              <a:rPr lang="en-US" altLang="ja-JP" sz="1600" dirty="0"/>
              <a:t>(</a:t>
            </a:r>
            <a:r>
              <a:rPr lang="en-US" altLang="ja-JP" sz="1600" dirty="0" err="1"/>
              <a:t>Domcke’s</a:t>
            </a:r>
            <a:r>
              <a:rPr lang="en-US" altLang="ja-JP" sz="1600" dirty="0"/>
              <a:t> 70</a:t>
            </a:r>
            <a:r>
              <a:rPr lang="en-US" altLang="ja-JP" sz="1600" baseline="30000" dirty="0"/>
              <a:t>th</a:t>
            </a:r>
            <a:r>
              <a:rPr lang="en-US" altLang="ja-JP" sz="1600" dirty="0"/>
              <a:t> anniversary issue)</a:t>
            </a:r>
            <a:endParaRPr lang="en-US" altLang="ja-JP" dirty="0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2D MS-QFPE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4204119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3B30FE-0EED-481D-B6A9-7530E115E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28184" y="6381328"/>
            <a:ext cx="2133600" cy="365125"/>
          </a:xfrm>
        </p:spPr>
        <p:txBody>
          <a:bodyPr/>
          <a:lstStyle/>
          <a:p>
            <a:fld id="{B2BBB77E-7EC3-44DE-8312-06B2A1C125AE}" type="slidenum">
              <a:rPr kumimoji="1" lang="ja-JP" altLang="en-US" smtClean="0"/>
              <a:t>118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4823048" y="2373858"/>
            <a:ext cx="3621504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>
                <a:solidFill>
                  <a:srgbClr val="FF0000"/>
                </a:solidFill>
              </a:rPr>
              <a:t>Avoided Crossing</a:t>
            </a:r>
            <a:endParaRPr lang="ja-JP" altLang="en-US" sz="2800" dirty="0">
              <a:solidFill>
                <a:srgbClr val="FF0000"/>
              </a:solidFill>
            </a:endParaRPr>
          </a:p>
          <a:p>
            <a:r>
              <a:rPr lang="ja-JP" altLang="en-US" sz="2800" b="1" dirty="0"/>
              <a:t>　　　　　　</a:t>
            </a:r>
            <a:r>
              <a:rPr lang="en-US" altLang="ja-JP" sz="2800" b="1" dirty="0"/>
              <a:t>vs</a:t>
            </a:r>
          </a:p>
          <a:p>
            <a:r>
              <a:rPr lang="en-US" altLang="ja-JP" sz="2800" b="1" dirty="0">
                <a:solidFill>
                  <a:srgbClr val="FF0000"/>
                </a:solidFill>
              </a:rPr>
              <a:t>Conical Intersection</a:t>
            </a:r>
          </a:p>
          <a:p>
            <a:r>
              <a:rPr lang="en-US" altLang="ja-JP" sz="2800" b="1" dirty="0">
                <a:solidFill>
                  <a:schemeClr val="accent1">
                    <a:lumMod val="50000"/>
                  </a:schemeClr>
                </a:solidFill>
              </a:rPr>
              <a:t>      (Berry phase?)</a:t>
            </a:r>
          </a:p>
          <a:p>
            <a:endParaRPr lang="en-US" altLang="ja-JP" sz="2800" b="1" dirty="0"/>
          </a:p>
        </p:txBody>
      </p:sp>
      <p:sp>
        <p:nvSpPr>
          <p:cNvPr id="6" name="正方形/長方形 5"/>
          <p:cNvSpPr/>
          <p:nvPr/>
        </p:nvSpPr>
        <p:spPr>
          <a:xfrm>
            <a:off x="4751040" y="4587339"/>
            <a:ext cx="4211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Multi-state Quantum Fokker-Planck </a:t>
            </a:r>
            <a:r>
              <a:rPr lang="en-US" altLang="ja-JP" dirty="0" err="1">
                <a:solidFill>
                  <a:srgbClr val="FF0000"/>
                </a:solidFill>
              </a:rPr>
              <a:t>Eq</a:t>
            </a:r>
            <a:r>
              <a:rPr lang="en-US" altLang="ja-JP" dirty="0">
                <a:solidFill>
                  <a:srgbClr val="FF0000"/>
                </a:solidFill>
              </a:rPr>
              <a:t>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for 2D potential surfaces 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C89FC25-EA97-46CF-8987-A4C533B1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2536" y="-75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b="1" dirty="0"/>
              <a:t>Two-Dimensional Potentials </a:t>
            </a:r>
            <a:endParaRPr kumimoji="1" lang="ja-JP" altLang="en-US" sz="3600" b="1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E598CC76-20BC-484E-849B-CE106A6F9EC2}"/>
              </a:ext>
            </a:extLst>
          </p:cNvPr>
          <p:cNvGrpSpPr/>
          <p:nvPr/>
        </p:nvGrpSpPr>
        <p:grpSpPr>
          <a:xfrm>
            <a:off x="878072" y="1052736"/>
            <a:ext cx="3836964" cy="5643693"/>
            <a:chOff x="1003089" y="911150"/>
            <a:chExt cx="3836964" cy="5643693"/>
          </a:xfrm>
        </p:grpSpPr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0B8DED7F-152D-4447-B3D6-3618521EE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089" y="911150"/>
              <a:ext cx="3836964" cy="402665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15E33BF1-7252-4BE7-BBF2-EAEDF0B67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82" y="4921877"/>
              <a:ext cx="1955577" cy="158517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022E4608-FB72-448C-A136-4ACC6B0E6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4475" y="4937807"/>
              <a:ext cx="1955577" cy="1617036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6" name="正方形/長方形 15"/>
          <p:cNvSpPr/>
          <p:nvPr/>
        </p:nvSpPr>
        <p:spPr>
          <a:xfrm>
            <a:off x="5353768" y="5651750"/>
            <a:ext cx="3134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</a:p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Chem. Phys.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</p:spTree>
    <p:extLst>
      <p:ext uri="{BB962C8B-B14F-4D97-AF65-F5344CB8AC3E}">
        <p14:creationId xmlns:p14="http://schemas.microsoft.com/office/powerpoint/2010/main" val="154591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video_wavepacket_ci1_d+1.5">
            <a:hlinkClick r:id="" action="ppaction://media"/>
            <a:extLst>
              <a:ext uri="{FF2B5EF4-FFF2-40B4-BE49-F238E27FC236}">
                <a16:creationId xmlns:a16="http://schemas.microsoft.com/office/drawing/2014/main" id="{D71BCA59-0F59-4E7F-9813-FFCC17E2D8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70692" y="1517877"/>
            <a:ext cx="2754507" cy="275450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0D1BDFE-74F9-4D4A-855E-4C6764728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931" y="7273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Wavepacket Dynamics</a:t>
            </a:r>
            <a:endParaRPr kumimoji="1" lang="ja-JP" altLang="en-US" dirty="0"/>
          </a:p>
        </p:txBody>
      </p:sp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2888986" y="1167498"/>
          <a:ext cx="478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787640" imgH="469800" progId="Equation.DSMT4">
                  <p:embed/>
                </p:oleObj>
              </mc:Choice>
              <mc:Fallback>
                <p:oleObj name="Equation" r:id="rId5" imgW="4787640" imgH="469800" progId="Equation.DSMT4">
                  <p:embed/>
                  <p:pic>
                    <p:nvPicPr>
                      <p:cNvPr id="12" name="オブジェクト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8986" y="1167498"/>
                        <a:ext cx="478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図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49280"/>
            <a:ext cx="595873" cy="764704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139952" y="1733672"/>
            <a:ext cx="51129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2D potential surfaces w. Ohmic bath</a:t>
            </a:r>
          </a:p>
          <a:p>
            <a:r>
              <a:rPr lang="en-US" altLang="ja-JP" dirty="0"/>
              <a:t>(from Multi-state F-P equation approach)</a:t>
            </a:r>
          </a:p>
        </p:txBody>
      </p:sp>
      <p:pic>
        <p:nvPicPr>
          <p:cNvPr id="18" name="Picture 2" descr="Tesla K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915" y="2519424"/>
            <a:ext cx="911343" cy="6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Tesla K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258" y="2535042"/>
            <a:ext cx="911343" cy="6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5919929" y="322305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GP-GPU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E230D25E-9FC8-4451-89E5-57BAA956EC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58" y="208936"/>
            <a:ext cx="1682817" cy="136407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F45E0AF8-6AC6-4B6E-AF96-79D5F881185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20" y="3960405"/>
            <a:ext cx="2306910" cy="21918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CD14882B-F9EA-4434-AFA7-AED0BD68D70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06" y="4230909"/>
            <a:ext cx="2255228" cy="187230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2378DA22-E64B-4AFB-9846-FAC590741B0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810" y="4128008"/>
            <a:ext cx="2208245" cy="1877008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1490089" y="6355973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Chem. Phys.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07908" y="2660671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66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592141"/>
              </p:ext>
            </p:extLst>
          </p:nvPr>
        </p:nvGraphicFramePr>
        <p:xfrm>
          <a:off x="1441246" y="4755285"/>
          <a:ext cx="4914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14720" imgH="622080" progId="Equation.DSMT4">
                  <p:embed/>
                </p:oleObj>
              </mc:Choice>
              <mc:Fallback>
                <p:oleObj name="Equation" r:id="rId2" imgW="4914720" imgH="622080" progId="Equation.DSMT4">
                  <p:embed/>
                  <p:pic>
                    <p:nvPicPr>
                      <p:cNvPr id="4403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246" y="4755285"/>
                        <a:ext cx="49149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69200"/>
              </p:ext>
            </p:extLst>
          </p:nvPr>
        </p:nvGraphicFramePr>
        <p:xfrm>
          <a:off x="417634" y="4783932"/>
          <a:ext cx="69850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84720" imgH="622080" progId="Equation.DSMT4">
                  <p:embed/>
                </p:oleObj>
              </mc:Choice>
              <mc:Fallback>
                <p:oleObj name="Equation" r:id="rId4" imgW="6984720" imgH="622080" progId="Equation.DSMT4">
                  <p:embed/>
                  <p:pic>
                    <p:nvPicPr>
                      <p:cNvPr id="4404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634" y="4783932"/>
                        <a:ext cx="69850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757737"/>
              </p:ext>
            </p:extLst>
          </p:nvPr>
        </p:nvGraphicFramePr>
        <p:xfrm>
          <a:off x="2546350" y="4710113"/>
          <a:ext cx="3325813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54280" imgH="571320" progId="Equation.DSMT4">
                  <p:embed/>
                </p:oleObj>
              </mc:Choice>
              <mc:Fallback>
                <p:oleObj name="Equation" r:id="rId6" imgW="2654280" imgH="571320" progId="Equation.DSMT4">
                  <p:embed/>
                  <p:pic>
                    <p:nvPicPr>
                      <p:cNvPr id="4404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6350" y="4710113"/>
                        <a:ext cx="3325813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429443"/>
              </p:ext>
            </p:extLst>
          </p:nvPr>
        </p:nvGraphicFramePr>
        <p:xfrm>
          <a:off x="2357422" y="4764088"/>
          <a:ext cx="60833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083280" imgH="622080" progId="Equation.DSMT4">
                  <p:embed/>
                </p:oleObj>
              </mc:Choice>
              <mc:Fallback>
                <p:oleObj name="Equation" r:id="rId8" imgW="6083280" imgH="622080" progId="Equation.DSMT4">
                  <p:embed/>
                  <p:pic>
                    <p:nvPicPr>
                      <p:cNvPr id="4404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4764088"/>
                        <a:ext cx="60833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078533"/>
              </p:ext>
            </p:extLst>
          </p:nvPr>
        </p:nvGraphicFramePr>
        <p:xfrm>
          <a:off x="2317750" y="2786063"/>
          <a:ext cx="2133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33360" imgH="533160" progId="Equation.DSMT4">
                  <p:embed/>
                </p:oleObj>
              </mc:Choice>
              <mc:Fallback>
                <p:oleObj name="Equation" r:id="rId10" imgW="2133360" imgH="533160" progId="Equation.DSMT4">
                  <p:embed/>
                  <p:pic>
                    <p:nvPicPr>
                      <p:cNvPr id="4404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750" y="2786063"/>
                        <a:ext cx="2133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Interaction picture</a:t>
            </a:r>
            <a:endParaRPr kumimoji="1" lang="ja-JP" altLang="en-US" dirty="0"/>
          </a:p>
        </p:txBody>
      </p:sp>
      <p:graphicFrame>
        <p:nvGraphicFramePr>
          <p:cNvPr id="44035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928814"/>
              </p:ext>
            </p:extLst>
          </p:nvPr>
        </p:nvGraphicFramePr>
        <p:xfrm>
          <a:off x="936625" y="1500188"/>
          <a:ext cx="6719888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59520" imgH="736560" progId="Equation.DSMT4">
                  <p:embed/>
                </p:oleObj>
              </mc:Choice>
              <mc:Fallback>
                <p:oleObj name="Equation" r:id="rId12" imgW="6959520" imgH="736560" progId="Equation.DSMT4">
                  <p:embed/>
                  <p:pic>
                    <p:nvPicPr>
                      <p:cNvPr id="440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1500188"/>
                        <a:ext cx="6719888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837779"/>
              </p:ext>
            </p:extLst>
          </p:nvPr>
        </p:nvGraphicFramePr>
        <p:xfrm>
          <a:off x="252413" y="2786063"/>
          <a:ext cx="1917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17360" imgH="533160" progId="Equation.DSMT4">
                  <p:embed/>
                </p:oleObj>
              </mc:Choice>
              <mc:Fallback>
                <p:oleObj name="Equation" r:id="rId14" imgW="1917360" imgH="533160" progId="Equation.DSMT4">
                  <p:embed/>
                  <p:pic>
                    <p:nvPicPr>
                      <p:cNvPr id="4403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3" y="2786063"/>
                        <a:ext cx="19177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077923"/>
              </p:ext>
            </p:extLst>
          </p:nvPr>
        </p:nvGraphicFramePr>
        <p:xfrm>
          <a:off x="588963" y="3929063"/>
          <a:ext cx="7404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403760" imgH="507960" progId="Equation.DSMT4">
                  <p:embed/>
                </p:oleObj>
              </mc:Choice>
              <mc:Fallback>
                <p:oleObj name="Equation" r:id="rId16" imgW="7403760" imgH="507960" progId="Equation.DSMT4">
                  <p:embed/>
                  <p:pic>
                    <p:nvPicPr>
                      <p:cNvPr id="440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963" y="3929063"/>
                        <a:ext cx="74041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357003"/>
              </p:ext>
            </p:extLst>
          </p:nvPr>
        </p:nvGraphicFramePr>
        <p:xfrm>
          <a:off x="2535238" y="1481138"/>
          <a:ext cx="3694112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695400" imgH="736560" progId="Equation.DSMT4">
                  <p:embed/>
                </p:oleObj>
              </mc:Choice>
              <mc:Fallback>
                <p:oleObj name="Equation" r:id="rId18" imgW="3695400" imgH="736560" progId="Equation.DSMT4">
                  <p:embed/>
                  <p:pic>
                    <p:nvPicPr>
                      <p:cNvPr id="4404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5238" y="1481138"/>
                        <a:ext cx="3694112" cy="738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601356"/>
              </p:ext>
            </p:extLst>
          </p:nvPr>
        </p:nvGraphicFramePr>
        <p:xfrm>
          <a:off x="2318544" y="2794556"/>
          <a:ext cx="45069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508280" imgH="583920" progId="Equation.DSMT4">
                  <p:embed/>
                </p:oleObj>
              </mc:Choice>
              <mc:Fallback>
                <p:oleObj name="Equation" r:id="rId20" imgW="4508280" imgH="583920" progId="Equation.DSMT4">
                  <p:embed/>
                  <p:pic>
                    <p:nvPicPr>
                      <p:cNvPr id="4404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8544" y="2794556"/>
                        <a:ext cx="4506912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487551"/>
              </p:ext>
            </p:extLst>
          </p:nvPr>
        </p:nvGraphicFramePr>
        <p:xfrm>
          <a:off x="4464050" y="2711450"/>
          <a:ext cx="209391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95200" imgH="583920" progId="Equation.DSMT4">
                  <p:embed/>
                </p:oleObj>
              </mc:Choice>
              <mc:Fallback>
                <p:oleObj name="Equation" r:id="rId22" imgW="2095200" imgH="583920" progId="Equation.DSMT4">
                  <p:embed/>
                  <p:pic>
                    <p:nvPicPr>
                      <p:cNvPr id="4404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4050" y="2711450"/>
                        <a:ext cx="2093913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5252"/>
              </p:ext>
            </p:extLst>
          </p:nvPr>
        </p:nvGraphicFramePr>
        <p:xfrm>
          <a:off x="6669088" y="2786063"/>
          <a:ext cx="2133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133360" imgH="533160" progId="Equation.DSMT4">
                  <p:embed/>
                </p:oleObj>
              </mc:Choice>
              <mc:Fallback>
                <p:oleObj name="Equation" r:id="rId24" imgW="2133360" imgH="533160" progId="Equation.DSMT4">
                  <p:embed/>
                  <p:pic>
                    <p:nvPicPr>
                      <p:cNvPr id="4404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9088" y="2786063"/>
                        <a:ext cx="2133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/>
          <p:cNvSpPr txBox="1"/>
          <p:nvPr/>
        </p:nvSpPr>
        <p:spPr>
          <a:xfrm>
            <a:off x="471458" y="235743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LHS: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38120" y="350043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RHS: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04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017861"/>
              </p:ext>
            </p:extLst>
          </p:nvPr>
        </p:nvGraphicFramePr>
        <p:xfrm>
          <a:off x="2825750" y="4789488"/>
          <a:ext cx="3492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492360" imgH="571320" progId="Equation.DSMT4">
                  <p:embed/>
                </p:oleObj>
              </mc:Choice>
              <mc:Fallback>
                <p:oleObj name="Equation" r:id="rId26" imgW="3492360" imgH="571320" progId="Equation.DSMT4">
                  <p:embed/>
                  <p:pic>
                    <p:nvPicPr>
                      <p:cNvPr id="4404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0" y="4789488"/>
                        <a:ext cx="3492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38"/>
          <p:cNvSpPr>
            <a:spLocks noChangeShapeType="1"/>
          </p:cNvSpPr>
          <p:nvPr/>
        </p:nvSpPr>
        <p:spPr bwMode="auto">
          <a:xfrm flipV="1">
            <a:off x="2357422" y="2786058"/>
            <a:ext cx="2428892" cy="50006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37"/>
          <p:cNvSpPr>
            <a:spLocks noChangeShapeType="1"/>
          </p:cNvSpPr>
          <p:nvPr/>
        </p:nvSpPr>
        <p:spPr bwMode="auto">
          <a:xfrm>
            <a:off x="2248284" y="2732305"/>
            <a:ext cx="2500330" cy="5715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Line 38"/>
          <p:cNvSpPr>
            <a:spLocks noChangeShapeType="1"/>
          </p:cNvSpPr>
          <p:nvPr/>
        </p:nvSpPr>
        <p:spPr bwMode="auto">
          <a:xfrm flipV="1">
            <a:off x="3500430" y="3929066"/>
            <a:ext cx="2214578" cy="5715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>
            <a:off x="3500429" y="3929065"/>
            <a:ext cx="2214579" cy="57150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71472" y="3286124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</a:t>
            </a:r>
            <a:r>
              <a:rPr kumimoji="1" lang="en-US" altLang="ja-JP" dirty="0" err="1">
                <a:ea typeface="Arial Unicode MS" panose="020B0604020202020204" pitchFamily="50" charset="-128"/>
              </a:rPr>
              <a:t>i</a:t>
            </a:r>
            <a:r>
              <a:rPr kumimoji="1" lang="en-US" altLang="ja-JP" dirty="0">
                <a:ea typeface="Arial Unicode MS" panose="020B0604020202020204" pitchFamily="50" charset="-128"/>
              </a:rPr>
              <a:t>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214678" y="3286124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</a:t>
            </a:r>
            <a:r>
              <a:rPr kumimoji="1" lang="en-US" altLang="ja-JP" dirty="0" err="1">
                <a:ea typeface="Arial Unicode MS" panose="020B0604020202020204" pitchFamily="50" charset="-128"/>
              </a:rPr>
              <a:t>i</a:t>
            </a:r>
            <a:r>
              <a:rPr kumimoji="1" lang="en-US" altLang="ja-JP" dirty="0">
                <a:ea typeface="Arial Unicode MS" panose="020B0604020202020204" pitchFamily="50" charset="-128"/>
              </a:rPr>
              <a:t>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000100" y="328612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500694" y="335756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500166" y="3286124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572396" y="335756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05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475898"/>
              </p:ext>
            </p:extLst>
          </p:nvPr>
        </p:nvGraphicFramePr>
        <p:xfrm>
          <a:off x="3460750" y="5691188"/>
          <a:ext cx="27225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171520" imgH="368280" progId="Equation.DSMT4">
                  <p:embed/>
                </p:oleObj>
              </mc:Choice>
              <mc:Fallback>
                <p:oleObj name="Equation" r:id="rId28" imgW="2171520" imgH="368280" progId="Equation.DSMT4">
                  <p:embed/>
                  <p:pic>
                    <p:nvPicPr>
                      <p:cNvPr id="4405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0" y="5691188"/>
                        <a:ext cx="2722563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9"/>
          <p:cNvSpPr>
            <a:spLocks noChangeShapeType="1"/>
          </p:cNvSpPr>
          <p:nvPr/>
        </p:nvSpPr>
        <p:spPr bwMode="auto">
          <a:xfrm>
            <a:off x="500034" y="3357562"/>
            <a:ext cx="4680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>
            <a:off x="6858016" y="3357562"/>
            <a:ext cx="187200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1000100" y="3357562"/>
            <a:ext cx="46800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2428860" y="3357562"/>
            <a:ext cx="18720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4714876" y="3357562"/>
            <a:ext cx="176400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1500166" y="3357562"/>
            <a:ext cx="46800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498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6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0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4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9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3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8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41" y="6021288"/>
            <a:ext cx="643691" cy="819243"/>
          </a:xfrm>
          <a:prstGeom prst="rect">
            <a:avLst/>
          </a:prstGeom>
        </p:spPr>
      </p:pic>
      <p:pic>
        <p:nvPicPr>
          <p:cNvPr id="2" name="video_coherence_ac0_a350">
            <a:hlinkClick r:id="" action="ppaction://media"/>
            <a:extLst>
              <a:ext uri="{FF2B5EF4-FFF2-40B4-BE49-F238E27FC236}">
                <a16:creationId xmlns:a16="http://schemas.microsoft.com/office/drawing/2014/main" id="{C5C1B73F-4035-4577-8507-39CD0CC46F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08837" y="3907474"/>
            <a:ext cx="2628900" cy="2628900"/>
          </a:xfrm>
          <a:prstGeom prst="rect">
            <a:avLst/>
          </a:prstGeom>
        </p:spPr>
      </p:pic>
      <p:pic>
        <p:nvPicPr>
          <p:cNvPr id="3" name="video_wavepacket_ac1_a300">
            <a:hlinkClick r:id="" action="ppaction://media"/>
            <a:extLst>
              <a:ext uri="{FF2B5EF4-FFF2-40B4-BE49-F238E27FC236}">
                <a16:creationId xmlns:a16="http://schemas.microsoft.com/office/drawing/2014/main" id="{260FF3F8-41EF-4187-A622-0BE20BB1E15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29771" y="1096813"/>
            <a:ext cx="2628900" cy="2628900"/>
          </a:xfrm>
          <a:prstGeom prst="rect">
            <a:avLst/>
          </a:prstGeom>
        </p:spPr>
      </p:pic>
      <p:pic>
        <p:nvPicPr>
          <p:cNvPr id="5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266511" y="1078421"/>
            <a:ext cx="2628900" cy="2628900"/>
          </a:xfrm>
          <a:prstGeom prst="rect">
            <a:avLst/>
          </a:prstGeom>
        </p:spPr>
      </p:pic>
      <p:pic>
        <p:nvPicPr>
          <p:cNvPr id="17" name="video_coherence_ci0_d-2.0">
            <a:hlinkClick r:id="" action="ppaction://media"/>
            <a:extLst>
              <a:ext uri="{FF2B5EF4-FFF2-40B4-BE49-F238E27FC236}">
                <a16:creationId xmlns:a16="http://schemas.microsoft.com/office/drawing/2014/main" id="{64A8DA84-6538-49B0-9912-254F06A0A5A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266511" y="3928287"/>
            <a:ext cx="2628900" cy="26289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D542F91C-82D4-4D42-A539-342DDC2DAD2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60648"/>
            <a:ext cx="1496571" cy="1213106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DDF14BB6-4C8C-432A-B262-D68D715C4D7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61" y="312290"/>
            <a:ext cx="1496571" cy="1237491"/>
          </a:xfrm>
          <a:prstGeom prst="rect">
            <a:avLst/>
          </a:prstGeom>
        </p:spPr>
      </p:pic>
      <p:grpSp>
        <p:nvGrpSpPr>
          <p:cNvPr id="73" name="グループ化 72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C06CA72A-3645-4E48-B106-E09727EA0223}"/>
              </a:ext>
            </a:extLst>
          </p:cNvPr>
          <p:cNvGrpSpPr/>
          <p:nvPr/>
        </p:nvGrpSpPr>
        <p:grpSpPr>
          <a:xfrm>
            <a:off x="1043285" y="2096173"/>
            <a:ext cx="570347" cy="296974"/>
            <a:chOff x="30163" y="0"/>
            <a:chExt cx="920750" cy="479425"/>
          </a:xfrm>
        </p:grpSpPr>
        <p:sp>
          <p:nvSpPr>
            <p:cNvPr id="70" name="Freeform 455">
              <a:extLst>
                <a:ext uri="{FF2B5EF4-FFF2-40B4-BE49-F238E27FC236}">
                  <a16:creationId xmlns:a16="http://schemas.microsoft.com/office/drawing/2014/main" id="{1338D2C7-9842-4EEC-8E17-0F2A78DC0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1" name="Freeform 456">
              <a:extLst>
                <a:ext uri="{FF2B5EF4-FFF2-40B4-BE49-F238E27FC236}">
                  <a16:creationId xmlns:a16="http://schemas.microsoft.com/office/drawing/2014/main" id="{5BE685BC-EB42-483C-A563-1AAF79313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2" name="Freeform 457">
              <a:extLst>
                <a:ext uri="{FF2B5EF4-FFF2-40B4-BE49-F238E27FC236}">
                  <a16:creationId xmlns:a16="http://schemas.microsoft.com/office/drawing/2014/main" id="{2E1246C1-0AFC-4185-805A-E4D9D3EB1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1" name="グループ化 80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54AAEF83-48A8-478E-8E11-AAB22427819B}"/>
              </a:ext>
            </a:extLst>
          </p:cNvPr>
          <p:cNvGrpSpPr/>
          <p:nvPr/>
        </p:nvGrpSpPr>
        <p:grpSpPr>
          <a:xfrm>
            <a:off x="1031976" y="3018392"/>
            <a:ext cx="592965" cy="345159"/>
            <a:chOff x="30163" y="0"/>
            <a:chExt cx="957263" cy="557213"/>
          </a:xfrm>
        </p:grpSpPr>
        <p:sp>
          <p:nvSpPr>
            <p:cNvPr id="78" name="Freeform 461">
              <a:extLst>
                <a:ext uri="{FF2B5EF4-FFF2-40B4-BE49-F238E27FC236}">
                  <a16:creationId xmlns:a16="http://schemas.microsoft.com/office/drawing/2014/main" id="{7B1BBEC6-A201-4CE5-AB47-CCE7BC225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462">
              <a:extLst>
                <a:ext uri="{FF2B5EF4-FFF2-40B4-BE49-F238E27FC236}">
                  <a16:creationId xmlns:a16="http://schemas.microsoft.com/office/drawing/2014/main" id="{562B05D0-7ABD-40E0-BBB5-B0D097A705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463">
              <a:extLst>
                <a:ext uri="{FF2B5EF4-FFF2-40B4-BE49-F238E27FC236}">
                  <a16:creationId xmlns:a16="http://schemas.microsoft.com/office/drawing/2014/main" id="{8484E3B9-5D4B-4992-82A9-AF82143B8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9" name="グループ化 88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B3E3F7C-8D15-40B8-8144-A4FCD112F039}"/>
              </a:ext>
            </a:extLst>
          </p:cNvPr>
          <p:cNvGrpSpPr/>
          <p:nvPr/>
        </p:nvGrpSpPr>
        <p:grpSpPr>
          <a:xfrm>
            <a:off x="1037384" y="5058989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376C6832-5082-42AB-8416-C6C1A7102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5143301A-5793-48F8-A481-6C1871AB8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FD8A8986-9962-471A-82B0-CBDD85066D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0" name="グループ化 89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A5DBCA14-94C3-4604-8870-CEF4C17C40A3}"/>
              </a:ext>
            </a:extLst>
          </p:cNvPr>
          <p:cNvGrpSpPr/>
          <p:nvPr/>
        </p:nvGrpSpPr>
        <p:grpSpPr>
          <a:xfrm>
            <a:off x="4710424" y="2100427"/>
            <a:ext cx="570347" cy="296974"/>
            <a:chOff x="30163" y="0"/>
            <a:chExt cx="920750" cy="479425"/>
          </a:xfrm>
        </p:grpSpPr>
        <p:sp>
          <p:nvSpPr>
            <p:cNvPr id="91" name="Freeform 455">
              <a:extLst>
                <a:ext uri="{FF2B5EF4-FFF2-40B4-BE49-F238E27FC236}">
                  <a16:creationId xmlns:a16="http://schemas.microsoft.com/office/drawing/2014/main" id="{B087A660-DC82-4D82-B6CE-2795BD6CF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Freeform 456">
              <a:extLst>
                <a:ext uri="{FF2B5EF4-FFF2-40B4-BE49-F238E27FC236}">
                  <a16:creationId xmlns:a16="http://schemas.microsoft.com/office/drawing/2014/main" id="{923D5A24-B6A7-47CB-A993-A03BC8B4C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457">
              <a:extLst>
                <a:ext uri="{FF2B5EF4-FFF2-40B4-BE49-F238E27FC236}">
                  <a16:creationId xmlns:a16="http://schemas.microsoft.com/office/drawing/2014/main" id="{C4A294D8-4638-44CF-BD7E-92890DC35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4" name="グループ化 93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E44F6760-0511-4525-8AFF-DDAAC069A3AB}"/>
              </a:ext>
            </a:extLst>
          </p:cNvPr>
          <p:cNvGrpSpPr/>
          <p:nvPr/>
        </p:nvGrpSpPr>
        <p:grpSpPr>
          <a:xfrm>
            <a:off x="4699115" y="3022646"/>
            <a:ext cx="592965" cy="345159"/>
            <a:chOff x="30163" y="0"/>
            <a:chExt cx="957263" cy="557213"/>
          </a:xfrm>
        </p:grpSpPr>
        <p:sp>
          <p:nvSpPr>
            <p:cNvPr id="95" name="Freeform 461">
              <a:extLst>
                <a:ext uri="{FF2B5EF4-FFF2-40B4-BE49-F238E27FC236}">
                  <a16:creationId xmlns:a16="http://schemas.microsoft.com/office/drawing/2014/main" id="{044F70B2-C93B-47A1-969E-CEF23672A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6" name="Freeform 462">
              <a:extLst>
                <a:ext uri="{FF2B5EF4-FFF2-40B4-BE49-F238E27FC236}">
                  <a16:creationId xmlns:a16="http://schemas.microsoft.com/office/drawing/2014/main" id="{6451C3BA-F42F-4AE2-89AF-2A76797B7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7" name="Freeform 463">
              <a:extLst>
                <a:ext uri="{FF2B5EF4-FFF2-40B4-BE49-F238E27FC236}">
                  <a16:creationId xmlns:a16="http://schemas.microsoft.com/office/drawing/2014/main" id="{D333A43B-2F97-4FAD-A9A5-8DA2C3DAD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8" name="グループ化 97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BBA1673E-23DE-4A15-BB71-770F153E6025}"/>
              </a:ext>
            </a:extLst>
          </p:cNvPr>
          <p:cNvGrpSpPr/>
          <p:nvPr/>
        </p:nvGrpSpPr>
        <p:grpSpPr>
          <a:xfrm>
            <a:off x="4704523" y="5063243"/>
            <a:ext cx="582149" cy="345159"/>
            <a:chOff x="30163" y="0"/>
            <a:chExt cx="939800" cy="557213"/>
          </a:xfrm>
        </p:grpSpPr>
        <p:sp>
          <p:nvSpPr>
            <p:cNvPr id="99" name="Freeform 467">
              <a:extLst>
                <a:ext uri="{FF2B5EF4-FFF2-40B4-BE49-F238E27FC236}">
                  <a16:creationId xmlns:a16="http://schemas.microsoft.com/office/drawing/2014/main" id="{576AF4CD-CC7E-4A70-B175-30F8807C7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0" name="Freeform 468">
              <a:extLst>
                <a:ext uri="{FF2B5EF4-FFF2-40B4-BE49-F238E27FC236}">
                  <a16:creationId xmlns:a16="http://schemas.microsoft.com/office/drawing/2014/main" id="{65CD0DE9-881B-4B64-A1DF-BD719B011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1" name="Freeform 469">
              <a:extLst>
                <a:ext uri="{FF2B5EF4-FFF2-40B4-BE49-F238E27FC236}">
                  <a16:creationId xmlns:a16="http://schemas.microsoft.com/office/drawing/2014/main" id="{04310069-1C03-44CC-BD9F-E55B0D94FE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35" name="正方形/長方形 34"/>
          <p:cNvSpPr/>
          <p:nvPr/>
        </p:nvSpPr>
        <p:spPr>
          <a:xfrm>
            <a:off x="3203848" y="6506349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Chem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Phys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916325" y="94695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624782" y="155746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475908" y="708795"/>
            <a:ext cx="277031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66CC"/>
                </a:solidFill>
              </a:rPr>
              <a:t>Population transfer</a:t>
            </a:r>
            <a:endParaRPr lang="ja-JP" altLang="en-US" sz="2400" dirty="0">
              <a:solidFill>
                <a:srgbClr val="FF66CC"/>
              </a:solidFill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3301748" y="3724896"/>
            <a:ext cx="306205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Electronic coherence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92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6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1" y="-8305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Electronic Coherence  </a:t>
            </a:r>
            <a:endParaRPr kumimoji="1" lang="ja-JP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23594" y="15011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=0</a:t>
            </a:r>
            <a:endParaRPr kumimoji="1" lang="ja-JP" altLang="en-US" dirty="0"/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008194" y="4132771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=1</a:t>
            </a:r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3FF822B-DC40-43DC-A7D7-EA1BDB0D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51" y="825021"/>
            <a:ext cx="1496571" cy="121310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FAE373D-DB66-4C52-A573-AF937C63D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" y="865097"/>
            <a:ext cx="1496571" cy="123749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819B239-51CC-41D1-805C-EC6FC53F3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1986241"/>
            <a:ext cx="2633875" cy="215567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2DBC461-0EFF-4605-9185-8EFE5B9D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68" y="1895471"/>
            <a:ext cx="2633876" cy="2128131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B69DD1F3-A093-4603-9B92-2BE1BB3608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4659313"/>
            <a:ext cx="2633876" cy="2128131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8970165B-A2CC-4DA8-90ED-EAE1B861FB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548" y="4659313"/>
            <a:ext cx="2633876" cy="2128131"/>
          </a:xfrm>
          <a:prstGeom prst="rect">
            <a:avLst/>
          </a:prstGeom>
        </p:spPr>
      </p:pic>
      <p:grpSp>
        <p:nvGrpSpPr>
          <p:cNvPr id="85" name="グループ化 84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5173319-0CE8-4530-B0C2-F765892510D2}"/>
              </a:ext>
            </a:extLst>
          </p:cNvPr>
          <p:cNvGrpSpPr/>
          <p:nvPr/>
        </p:nvGrpSpPr>
        <p:grpSpPr>
          <a:xfrm>
            <a:off x="726598" y="2773682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E4BC46DB-0865-4AB4-93E3-EBCAF9733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F4BE1988-59AB-4A5A-8001-505C9B48A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7A3ED3C4-03DC-4D32-8A35-38611ED42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9" name="グループ化 88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0C85AABE-4318-4406-B379-564FA8F76C42}"/>
              </a:ext>
            </a:extLst>
          </p:cNvPr>
          <p:cNvGrpSpPr/>
          <p:nvPr/>
        </p:nvGrpSpPr>
        <p:grpSpPr>
          <a:xfrm>
            <a:off x="732571" y="5161814"/>
            <a:ext cx="582149" cy="345159"/>
            <a:chOff x="30163" y="0"/>
            <a:chExt cx="939800" cy="557213"/>
          </a:xfrm>
        </p:grpSpPr>
        <p:sp>
          <p:nvSpPr>
            <p:cNvPr id="90" name="Freeform 467">
              <a:extLst>
                <a:ext uri="{FF2B5EF4-FFF2-40B4-BE49-F238E27FC236}">
                  <a16:creationId xmlns:a16="http://schemas.microsoft.com/office/drawing/2014/main" id="{FD1E21EA-C073-4337-8721-B0B39FAC0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1" name="Freeform 468">
              <a:extLst>
                <a:ext uri="{FF2B5EF4-FFF2-40B4-BE49-F238E27FC236}">
                  <a16:creationId xmlns:a16="http://schemas.microsoft.com/office/drawing/2014/main" id="{A04DA450-50B9-45E6-9276-11730E1E9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Freeform 469">
              <a:extLst>
                <a:ext uri="{FF2B5EF4-FFF2-40B4-BE49-F238E27FC236}">
                  <a16:creationId xmlns:a16="http://schemas.microsoft.com/office/drawing/2014/main" id="{228C1995-36C2-42CA-A231-35A60D84E6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pic>
        <p:nvPicPr>
          <p:cNvPr id="58" name="図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49280"/>
            <a:ext cx="595873" cy="764704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2312645" y="993271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852597" y="987839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27814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1" y="-8305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Electronic Coherence</a:t>
            </a:r>
            <a:r>
              <a:rPr lang="ja-JP" altLang="en-US" sz="3600" dirty="0">
                <a:solidFill>
                  <a:srgbClr val="0066FF"/>
                </a:solidFill>
              </a:rPr>
              <a:t> </a:t>
            </a:r>
            <a:r>
              <a:rPr lang="en-US" altLang="ja-JP" sz="3600" dirty="0">
                <a:solidFill>
                  <a:srgbClr val="0066FF"/>
                </a:solidFill>
              </a:rPr>
              <a:t>&amp; </a:t>
            </a:r>
            <a:r>
              <a:rPr kumimoji="1" lang="en-US" altLang="ja-JP" sz="3600">
                <a:solidFill>
                  <a:srgbClr val="0066FF"/>
                </a:solidFill>
              </a:rPr>
              <a:t>Berry Phase</a:t>
            </a:r>
            <a:endParaRPr kumimoji="1" lang="ja-JP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23594" y="15011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=0</a:t>
            </a:r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3FF822B-DC40-43DC-A7D7-EA1BDB0D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51" y="825021"/>
            <a:ext cx="1496571" cy="121310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FAE373D-DB66-4C52-A573-AF937C63D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" y="865097"/>
            <a:ext cx="1496571" cy="123749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819B239-51CC-41D1-805C-EC6FC53F3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1986241"/>
            <a:ext cx="2633875" cy="215567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2DBC461-0EFF-4605-9185-8EFE5B9D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68" y="1895471"/>
            <a:ext cx="2633876" cy="2128131"/>
          </a:xfrm>
          <a:prstGeom prst="rect">
            <a:avLst/>
          </a:prstGeom>
        </p:spPr>
      </p:pic>
      <p:grpSp>
        <p:nvGrpSpPr>
          <p:cNvPr id="85" name="グループ化 84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5173319-0CE8-4530-B0C2-F765892510D2}"/>
              </a:ext>
            </a:extLst>
          </p:cNvPr>
          <p:cNvGrpSpPr/>
          <p:nvPr/>
        </p:nvGrpSpPr>
        <p:grpSpPr>
          <a:xfrm>
            <a:off x="726598" y="2773682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E4BC46DB-0865-4AB4-93E3-EBCAF9733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F4BE1988-59AB-4A5A-8001-505C9B48A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7A3ED3C4-03DC-4D32-8A35-38611ED42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22" name="テキスト ボックス 21"/>
          <p:cNvSpPr txBox="1"/>
          <p:nvPr/>
        </p:nvSpPr>
        <p:spPr>
          <a:xfrm>
            <a:off x="2312645" y="993271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852597" y="987839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89C6ED5-8D2B-4BA8-B399-00C819C56B88}"/>
              </a:ext>
            </a:extLst>
          </p:cNvPr>
          <p:cNvGrpSpPr>
            <a:grpSpLocks noChangeAspect="1"/>
          </p:cNvGrpSpPr>
          <p:nvPr/>
        </p:nvGrpSpPr>
        <p:grpSpPr>
          <a:xfrm>
            <a:off x="200833" y="5038492"/>
            <a:ext cx="1653197" cy="441092"/>
            <a:chOff x="3532598" y="5239961"/>
            <a:chExt cx="2420752" cy="645885"/>
          </a:xfrm>
        </p:grpSpPr>
        <p:sp>
          <p:nvSpPr>
            <p:cNvPr id="25" name="Freeform 66">
              <a:extLst>
                <a:ext uri="{FF2B5EF4-FFF2-40B4-BE49-F238E27FC236}">
                  <a16:creationId xmlns:a16="http://schemas.microsoft.com/office/drawing/2014/main" id="{4CD8FB84-5287-475C-BB11-847F2B801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11" y="5365987"/>
              <a:ext cx="115524" cy="78768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4A317C16-3568-4ACE-B56D-EF4A2AB39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2598" y="5444752"/>
              <a:ext cx="136528" cy="189039"/>
            </a:xfrm>
            <a:custGeom>
              <a:avLst/>
              <a:gdLst>
                <a:gd name="T0" fmla="*/ 74 w 85"/>
                <a:gd name="T1" fmla="*/ 95 h 115"/>
                <a:gd name="T2" fmla="*/ 60 w 85"/>
                <a:gd name="T3" fmla="*/ 107 h 115"/>
                <a:gd name="T4" fmla="*/ 57 w 85"/>
                <a:gd name="T5" fmla="*/ 103 h 115"/>
                <a:gd name="T6" fmla="*/ 68 w 85"/>
                <a:gd name="T7" fmla="*/ 63 h 115"/>
                <a:gd name="T8" fmla="*/ 85 w 85"/>
                <a:gd name="T9" fmla="*/ 1 h 115"/>
                <a:gd name="T10" fmla="*/ 84 w 85"/>
                <a:gd name="T11" fmla="*/ 0 h 115"/>
                <a:gd name="T12" fmla="*/ 58 w 85"/>
                <a:gd name="T13" fmla="*/ 4 h 115"/>
                <a:gd name="T14" fmla="*/ 58 w 85"/>
                <a:gd name="T15" fmla="*/ 7 h 115"/>
                <a:gd name="T16" fmla="*/ 69 w 85"/>
                <a:gd name="T17" fmla="*/ 11 h 115"/>
                <a:gd name="T18" fmla="*/ 66 w 85"/>
                <a:gd name="T19" fmla="*/ 23 h 115"/>
                <a:gd name="T20" fmla="*/ 59 w 85"/>
                <a:gd name="T21" fmla="*/ 50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5 h 115"/>
                <a:gd name="T28" fmla="*/ 47 w 85"/>
                <a:gd name="T29" fmla="*/ 93 h 115"/>
                <a:gd name="T30" fmla="*/ 45 w 85"/>
                <a:gd name="T31" fmla="*/ 108 h 115"/>
                <a:gd name="T32" fmla="*/ 52 w 85"/>
                <a:gd name="T33" fmla="*/ 115 h 115"/>
                <a:gd name="T34" fmla="*/ 76 w 85"/>
                <a:gd name="T35" fmla="*/ 97 h 115"/>
                <a:gd name="T36" fmla="*/ 74 w 85"/>
                <a:gd name="T37" fmla="*/ 95 h 115"/>
                <a:gd name="T38" fmla="*/ 49 w 85"/>
                <a:gd name="T39" fmla="*/ 44 h 115"/>
                <a:gd name="T40" fmla="*/ 56 w 85"/>
                <a:gd name="T41" fmla="*/ 54 h 115"/>
                <a:gd name="T42" fmla="*/ 24 w 85"/>
                <a:gd name="T43" fmla="*/ 107 h 115"/>
                <a:gd name="T44" fmla="*/ 14 w 85"/>
                <a:gd name="T45" fmla="*/ 96 h 115"/>
                <a:gd name="T46" fmla="*/ 33 w 85"/>
                <a:gd name="T47" fmla="*/ 52 h 115"/>
                <a:gd name="T48" fmla="*/ 49 w 85"/>
                <a:gd name="T4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5"/>
                  </a:moveTo>
                  <a:cubicBezTo>
                    <a:pt x="65" y="105"/>
                    <a:pt x="63" y="107"/>
                    <a:pt x="60" y="107"/>
                  </a:cubicBezTo>
                  <a:cubicBezTo>
                    <a:pt x="59" y="107"/>
                    <a:pt x="57" y="105"/>
                    <a:pt x="57" y="103"/>
                  </a:cubicBezTo>
                  <a:cubicBezTo>
                    <a:pt x="57" y="101"/>
                    <a:pt x="63" y="81"/>
                    <a:pt x="68" y="63"/>
                  </a:cubicBezTo>
                  <a:cubicBezTo>
                    <a:pt x="73" y="47"/>
                    <a:pt x="76" y="34"/>
                    <a:pt x="85" y="1"/>
                  </a:cubicBezTo>
                  <a:lnTo>
                    <a:pt x="84" y="0"/>
                  </a:lnTo>
                  <a:cubicBezTo>
                    <a:pt x="75" y="2"/>
                    <a:pt x="69" y="3"/>
                    <a:pt x="58" y="4"/>
                  </a:cubicBezTo>
                  <a:lnTo>
                    <a:pt x="58" y="7"/>
                  </a:lnTo>
                  <a:cubicBezTo>
                    <a:pt x="68" y="7"/>
                    <a:pt x="69" y="8"/>
                    <a:pt x="69" y="11"/>
                  </a:cubicBezTo>
                  <a:cubicBezTo>
                    <a:pt x="69" y="13"/>
                    <a:pt x="68" y="14"/>
                    <a:pt x="66" y="23"/>
                  </a:cubicBezTo>
                  <a:lnTo>
                    <a:pt x="59" y="50"/>
                  </a:lnTo>
                  <a:cubicBezTo>
                    <a:pt x="58" y="43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8"/>
                    <a:pt x="6" y="115"/>
                    <a:pt x="17" y="115"/>
                  </a:cubicBezTo>
                  <a:cubicBezTo>
                    <a:pt x="28" y="115"/>
                    <a:pt x="36" y="110"/>
                    <a:pt x="47" y="93"/>
                  </a:cubicBezTo>
                  <a:cubicBezTo>
                    <a:pt x="45" y="102"/>
                    <a:pt x="45" y="104"/>
                    <a:pt x="45" y="108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9"/>
                    <a:pt x="76" y="97"/>
                  </a:cubicBezTo>
                  <a:lnTo>
                    <a:pt x="74" y="95"/>
                  </a:lnTo>
                  <a:close/>
                  <a:moveTo>
                    <a:pt x="49" y="44"/>
                  </a:moveTo>
                  <a:cubicBezTo>
                    <a:pt x="54" y="44"/>
                    <a:pt x="56" y="48"/>
                    <a:pt x="56" y="54"/>
                  </a:cubicBezTo>
                  <a:cubicBezTo>
                    <a:pt x="56" y="79"/>
                    <a:pt x="39" y="107"/>
                    <a:pt x="24" y="107"/>
                  </a:cubicBezTo>
                  <a:cubicBezTo>
                    <a:pt x="18" y="107"/>
                    <a:pt x="14" y="103"/>
                    <a:pt x="14" y="96"/>
                  </a:cubicBezTo>
                  <a:cubicBezTo>
                    <a:pt x="14" y="82"/>
                    <a:pt x="23" y="63"/>
                    <a:pt x="33" y="52"/>
                  </a:cubicBezTo>
                  <a:cubicBezTo>
                    <a:pt x="38" y="47"/>
                    <a:pt x="44" y="44"/>
                    <a:pt x="49" y="4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32B2EA51-9902-4EB0-BBFE-F963055EA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877" y="5586533"/>
              <a:ext cx="73515" cy="84017"/>
            </a:xfrm>
            <a:custGeom>
              <a:avLst/>
              <a:gdLst>
                <a:gd name="T0" fmla="*/ 38 w 44"/>
                <a:gd name="T1" fmla="*/ 39 h 52"/>
                <a:gd name="T2" fmla="*/ 21 w 44"/>
                <a:gd name="T3" fmla="*/ 47 h 52"/>
                <a:gd name="T4" fmla="*/ 10 w 44"/>
                <a:gd name="T5" fmla="*/ 37 h 52"/>
                <a:gd name="T6" fmla="*/ 11 w 44"/>
                <a:gd name="T7" fmla="*/ 30 h 52"/>
                <a:gd name="T8" fmla="*/ 14 w 44"/>
                <a:gd name="T9" fmla="*/ 29 h 52"/>
                <a:gd name="T10" fmla="*/ 44 w 44"/>
                <a:gd name="T11" fmla="*/ 8 h 52"/>
                <a:gd name="T12" fmla="*/ 35 w 44"/>
                <a:gd name="T13" fmla="*/ 0 h 52"/>
                <a:gd name="T14" fmla="*/ 0 w 44"/>
                <a:gd name="T15" fmla="*/ 37 h 52"/>
                <a:gd name="T16" fmla="*/ 15 w 44"/>
                <a:gd name="T17" fmla="*/ 52 h 52"/>
                <a:gd name="T18" fmla="*/ 39 w 44"/>
                <a:gd name="T19" fmla="*/ 40 h 52"/>
                <a:gd name="T20" fmla="*/ 38 w 44"/>
                <a:gd name="T21" fmla="*/ 39 h 52"/>
                <a:gd name="T22" fmla="*/ 14 w 44"/>
                <a:gd name="T23" fmla="*/ 22 h 52"/>
                <a:gd name="T24" fmla="*/ 32 w 44"/>
                <a:gd name="T25" fmla="*/ 3 h 52"/>
                <a:gd name="T26" fmla="*/ 36 w 44"/>
                <a:gd name="T27" fmla="*/ 7 h 52"/>
                <a:gd name="T28" fmla="*/ 31 w 44"/>
                <a:gd name="T29" fmla="*/ 19 h 52"/>
                <a:gd name="T30" fmla="*/ 12 w 44"/>
                <a:gd name="T31" fmla="*/ 27 h 52"/>
                <a:gd name="T32" fmla="*/ 14 w 44"/>
                <a:gd name="T33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2">
                  <a:moveTo>
                    <a:pt x="38" y="39"/>
                  </a:moveTo>
                  <a:cubicBezTo>
                    <a:pt x="30" y="45"/>
                    <a:pt x="26" y="47"/>
                    <a:pt x="21" y="47"/>
                  </a:cubicBezTo>
                  <a:cubicBezTo>
                    <a:pt x="14" y="47"/>
                    <a:pt x="10" y="43"/>
                    <a:pt x="10" y="37"/>
                  </a:cubicBezTo>
                  <a:cubicBezTo>
                    <a:pt x="10" y="35"/>
                    <a:pt x="10" y="33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1" y="0"/>
                    <a:pt x="35" y="0"/>
                  </a:cubicBezTo>
                  <a:cubicBezTo>
                    <a:pt x="18" y="0"/>
                    <a:pt x="0" y="19"/>
                    <a:pt x="0" y="37"/>
                  </a:cubicBezTo>
                  <a:cubicBezTo>
                    <a:pt x="0" y="46"/>
                    <a:pt x="6" y="52"/>
                    <a:pt x="15" y="52"/>
                  </a:cubicBezTo>
                  <a:cubicBezTo>
                    <a:pt x="23" y="52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2" y="3"/>
                  </a:cubicBezTo>
                  <a:cubicBezTo>
                    <a:pt x="35" y="3"/>
                    <a:pt x="36" y="5"/>
                    <a:pt x="36" y="7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7E6F47F5-93EF-4AC3-A0D0-FA199F4472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2641" y="5586533"/>
              <a:ext cx="89270" cy="120777"/>
            </a:xfrm>
            <a:custGeom>
              <a:avLst/>
              <a:gdLst>
                <a:gd name="T0" fmla="*/ 54 w 54"/>
                <a:gd name="T1" fmla="*/ 4 h 75"/>
                <a:gd name="T2" fmla="*/ 47 w 54"/>
                <a:gd name="T3" fmla="*/ 4 h 75"/>
                <a:gd name="T4" fmla="*/ 45 w 54"/>
                <a:gd name="T5" fmla="*/ 3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2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3 h 75"/>
                <a:gd name="T28" fmla="*/ 24 w 54"/>
                <a:gd name="T29" fmla="*/ 33 h 75"/>
                <a:gd name="T30" fmla="*/ 27 w 54"/>
                <a:gd name="T31" fmla="*/ 34 h 75"/>
                <a:gd name="T32" fmla="*/ 49 w 54"/>
                <a:gd name="T33" fmla="*/ 15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4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49 h 75"/>
                <a:gd name="T46" fmla="*/ 37 w 54"/>
                <a:gd name="T47" fmla="*/ 62 h 75"/>
                <a:gd name="T48" fmla="*/ 21 w 54"/>
                <a:gd name="T49" fmla="*/ 72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1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4"/>
                  </a:moveTo>
                  <a:lnTo>
                    <a:pt x="47" y="4"/>
                  </a:lnTo>
                  <a:cubicBezTo>
                    <a:pt x="46" y="4"/>
                    <a:pt x="46" y="4"/>
                    <a:pt x="45" y="3"/>
                  </a:cubicBezTo>
                  <a:cubicBezTo>
                    <a:pt x="42" y="1"/>
                    <a:pt x="38" y="0"/>
                    <a:pt x="33" y="0"/>
                  </a:cubicBezTo>
                  <a:cubicBezTo>
                    <a:pt x="21" y="0"/>
                    <a:pt x="10" y="9"/>
                    <a:pt x="10" y="20"/>
                  </a:cubicBezTo>
                  <a:cubicBezTo>
                    <a:pt x="10" y="26"/>
                    <a:pt x="13" y="29"/>
                    <a:pt x="19" y="32"/>
                  </a:cubicBezTo>
                  <a:cubicBezTo>
                    <a:pt x="12" y="37"/>
                    <a:pt x="10" y="39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6"/>
                    <a:pt x="0" y="62"/>
                  </a:cubicBezTo>
                  <a:cubicBezTo>
                    <a:pt x="0" y="70"/>
                    <a:pt x="8" y="75"/>
                    <a:pt x="19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6"/>
                    <a:pt x="22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4"/>
                    <a:pt x="49" y="15"/>
                  </a:cubicBezTo>
                  <a:cubicBezTo>
                    <a:pt x="49" y="13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4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9"/>
                    <a:pt x="20" y="49"/>
                  </a:cubicBezTo>
                  <a:cubicBezTo>
                    <a:pt x="32" y="53"/>
                    <a:pt x="37" y="56"/>
                    <a:pt x="37" y="62"/>
                  </a:cubicBezTo>
                  <a:cubicBezTo>
                    <a:pt x="37" y="68"/>
                    <a:pt x="30" y="72"/>
                    <a:pt x="21" y="72"/>
                  </a:cubicBezTo>
                  <a:cubicBezTo>
                    <a:pt x="12" y="72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8" y="3"/>
                    <a:pt x="40" y="5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4" y="29"/>
                    <a:pt x="30" y="31"/>
                    <a:pt x="26" y="31"/>
                  </a:cubicBezTo>
                  <a:cubicBezTo>
                    <a:pt x="22" y="31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" name="Freeform 70">
              <a:extLst>
                <a:ext uri="{FF2B5EF4-FFF2-40B4-BE49-F238E27FC236}">
                  <a16:creationId xmlns:a16="http://schemas.microsoft.com/office/drawing/2014/main" id="{2C0AE932-2220-4EA4-A65B-E8B9F24BD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418" y="5450004"/>
              <a:ext cx="68266" cy="225798"/>
            </a:xfrm>
            <a:custGeom>
              <a:avLst/>
              <a:gdLst>
                <a:gd name="T0" fmla="*/ 41 w 43"/>
                <a:gd name="T1" fmla="*/ 0 h 142"/>
                <a:gd name="T2" fmla="*/ 18 w 43"/>
                <a:gd name="T3" fmla="*/ 20 h 142"/>
                <a:gd name="T4" fmla="*/ 0 w 43"/>
                <a:gd name="T5" fmla="*/ 71 h 142"/>
                <a:gd name="T6" fmla="*/ 21 w 43"/>
                <a:gd name="T7" fmla="*/ 125 h 142"/>
                <a:gd name="T8" fmla="*/ 41 w 43"/>
                <a:gd name="T9" fmla="*/ 142 h 142"/>
                <a:gd name="T10" fmla="*/ 43 w 43"/>
                <a:gd name="T11" fmla="*/ 139 h 142"/>
                <a:gd name="T12" fmla="*/ 20 w 43"/>
                <a:gd name="T13" fmla="*/ 110 h 142"/>
                <a:gd name="T14" fmla="*/ 15 w 43"/>
                <a:gd name="T15" fmla="*/ 70 h 142"/>
                <a:gd name="T16" fmla="*/ 21 w 43"/>
                <a:gd name="T17" fmla="*/ 29 h 142"/>
                <a:gd name="T18" fmla="*/ 43 w 43"/>
                <a:gd name="T19" fmla="*/ 3 h 142"/>
                <a:gd name="T20" fmla="*/ 41 w 43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41" y="0"/>
                  </a:moveTo>
                  <a:cubicBezTo>
                    <a:pt x="29" y="8"/>
                    <a:pt x="24" y="13"/>
                    <a:pt x="18" y="20"/>
                  </a:cubicBezTo>
                  <a:cubicBezTo>
                    <a:pt x="6" y="35"/>
                    <a:pt x="0" y="51"/>
                    <a:pt x="0" y="71"/>
                  </a:cubicBezTo>
                  <a:cubicBezTo>
                    <a:pt x="0" y="92"/>
                    <a:pt x="6" y="108"/>
                    <a:pt x="21" y="125"/>
                  </a:cubicBezTo>
                  <a:cubicBezTo>
                    <a:pt x="28" y="133"/>
                    <a:pt x="32" y="136"/>
                    <a:pt x="41" y="142"/>
                  </a:cubicBezTo>
                  <a:lnTo>
                    <a:pt x="43" y="139"/>
                  </a:lnTo>
                  <a:cubicBezTo>
                    <a:pt x="29" y="128"/>
                    <a:pt x="25" y="123"/>
                    <a:pt x="20" y="110"/>
                  </a:cubicBezTo>
                  <a:cubicBezTo>
                    <a:pt x="16" y="99"/>
                    <a:pt x="15" y="87"/>
                    <a:pt x="15" y="70"/>
                  </a:cubicBezTo>
                  <a:cubicBezTo>
                    <a:pt x="15" y="53"/>
                    <a:pt x="17" y="39"/>
                    <a:pt x="21" y="29"/>
                  </a:cubicBezTo>
                  <a:cubicBezTo>
                    <a:pt x="26" y="19"/>
                    <a:pt x="31" y="13"/>
                    <a:pt x="43" y="3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" name="Freeform 71">
              <a:extLst>
                <a:ext uri="{FF2B5EF4-FFF2-40B4-BE49-F238E27FC236}">
                  <a16:creationId xmlns:a16="http://schemas.microsoft.com/office/drawing/2014/main" id="{9AE9F1B7-538E-45C0-A23C-73C3F19F92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7435" y="5513017"/>
              <a:ext cx="120777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4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1 w 76"/>
                <a:gd name="T25" fmla="*/ 105 h 108"/>
                <a:gd name="T26" fmla="*/ 21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4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1" y="105"/>
                  </a:cubicBezTo>
                  <a:lnTo>
                    <a:pt x="21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9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" name="Freeform 72">
              <a:extLst>
                <a:ext uri="{FF2B5EF4-FFF2-40B4-BE49-F238E27FC236}">
                  <a16:creationId xmlns:a16="http://schemas.microsoft.com/office/drawing/2014/main" id="{27C9D5D9-759D-4B17-B005-F4A05BFCB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461" y="5560275"/>
              <a:ext cx="52511" cy="110274"/>
            </a:xfrm>
            <a:custGeom>
              <a:avLst/>
              <a:gdLst>
                <a:gd name="T0" fmla="*/ 28 w 31"/>
                <a:gd name="T1" fmla="*/ 15 h 68"/>
                <a:gd name="T2" fmla="*/ 17 w 31"/>
                <a:gd name="T3" fmla="*/ 15 h 68"/>
                <a:gd name="T4" fmla="*/ 17 w 31"/>
                <a:gd name="T5" fmla="*/ 2 h 68"/>
                <a:gd name="T6" fmla="*/ 16 w 31"/>
                <a:gd name="T7" fmla="*/ 0 h 68"/>
                <a:gd name="T8" fmla="*/ 13 w 31"/>
                <a:gd name="T9" fmla="*/ 3 h 68"/>
                <a:gd name="T10" fmla="*/ 2 w 31"/>
                <a:gd name="T11" fmla="*/ 16 h 68"/>
                <a:gd name="T12" fmla="*/ 0 w 31"/>
                <a:gd name="T13" fmla="*/ 18 h 68"/>
                <a:gd name="T14" fmla="*/ 1 w 31"/>
                <a:gd name="T15" fmla="*/ 19 h 68"/>
                <a:gd name="T16" fmla="*/ 7 w 31"/>
                <a:gd name="T17" fmla="*/ 19 h 68"/>
                <a:gd name="T18" fmla="*/ 7 w 31"/>
                <a:gd name="T19" fmla="*/ 54 h 68"/>
                <a:gd name="T20" fmla="*/ 17 w 31"/>
                <a:gd name="T21" fmla="*/ 68 h 68"/>
                <a:gd name="T22" fmla="*/ 31 w 31"/>
                <a:gd name="T23" fmla="*/ 60 h 68"/>
                <a:gd name="T24" fmla="*/ 30 w 31"/>
                <a:gd name="T25" fmla="*/ 58 h 68"/>
                <a:gd name="T26" fmla="*/ 23 w 31"/>
                <a:gd name="T27" fmla="*/ 62 h 68"/>
                <a:gd name="T28" fmla="*/ 17 w 31"/>
                <a:gd name="T29" fmla="*/ 52 h 68"/>
                <a:gd name="T30" fmla="*/ 17 w 31"/>
                <a:gd name="T31" fmla="*/ 19 h 68"/>
                <a:gd name="T32" fmla="*/ 28 w 31"/>
                <a:gd name="T33" fmla="*/ 19 h 68"/>
                <a:gd name="T34" fmla="*/ 28 w 31"/>
                <a:gd name="T3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68">
                  <a:moveTo>
                    <a:pt x="28" y="15"/>
                  </a:moveTo>
                  <a:lnTo>
                    <a:pt x="17" y="15"/>
                  </a:lnTo>
                  <a:lnTo>
                    <a:pt x="17" y="2"/>
                  </a:lnTo>
                  <a:cubicBezTo>
                    <a:pt x="17" y="0"/>
                    <a:pt x="16" y="0"/>
                    <a:pt x="16" y="0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10"/>
                    <a:pt x="4" y="15"/>
                    <a:pt x="2" y="16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lnTo>
                    <a:pt x="7" y="19"/>
                  </a:lnTo>
                  <a:lnTo>
                    <a:pt x="7" y="54"/>
                  </a:lnTo>
                  <a:cubicBezTo>
                    <a:pt x="7" y="63"/>
                    <a:pt x="10" y="68"/>
                    <a:pt x="17" y="68"/>
                  </a:cubicBezTo>
                  <a:cubicBezTo>
                    <a:pt x="23" y="68"/>
                    <a:pt x="27" y="66"/>
                    <a:pt x="31" y="60"/>
                  </a:cubicBezTo>
                  <a:lnTo>
                    <a:pt x="30" y="58"/>
                  </a:lnTo>
                  <a:cubicBezTo>
                    <a:pt x="27" y="61"/>
                    <a:pt x="25" y="62"/>
                    <a:pt x="23" y="62"/>
                  </a:cubicBezTo>
                  <a:cubicBezTo>
                    <a:pt x="18" y="62"/>
                    <a:pt x="17" y="59"/>
                    <a:pt x="17" y="52"/>
                  </a:cubicBezTo>
                  <a:lnTo>
                    <a:pt x="17" y="19"/>
                  </a:lnTo>
                  <a:lnTo>
                    <a:pt x="28" y="19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" name="Freeform 73">
              <a:extLst>
                <a:ext uri="{FF2B5EF4-FFF2-40B4-BE49-F238E27FC236}">
                  <a16:creationId xmlns:a16="http://schemas.microsoft.com/office/drawing/2014/main" id="{58D593EE-C44D-46BC-9368-31E06A912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479" y="5602284"/>
              <a:ext cx="36759" cy="63013"/>
            </a:xfrm>
            <a:custGeom>
              <a:avLst/>
              <a:gdLst>
                <a:gd name="T0" fmla="*/ 23 w 23"/>
                <a:gd name="T1" fmla="*/ 16 h 41"/>
                <a:gd name="T2" fmla="*/ 9 w 23"/>
                <a:gd name="T3" fmla="*/ 0 h 41"/>
                <a:gd name="T4" fmla="*/ 0 w 23"/>
                <a:gd name="T5" fmla="*/ 10 h 41"/>
                <a:gd name="T6" fmla="*/ 10 w 23"/>
                <a:gd name="T7" fmla="*/ 18 h 41"/>
                <a:gd name="T8" fmla="*/ 12 w 23"/>
                <a:gd name="T9" fmla="*/ 18 h 41"/>
                <a:gd name="T10" fmla="*/ 14 w 23"/>
                <a:gd name="T11" fmla="*/ 18 h 41"/>
                <a:gd name="T12" fmla="*/ 16 w 23"/>
                <a:gd name="T13" fmla="*/ 20 h 41"/>
                <a:gd name="T14" fmla="*/ 3 w 23"/>
                <a:gd name="T15" fmla="*/ 37 h 41"/>
                <a:gd name="T16" fmla="*/ 4 w 23"/>
                <a:gd name="T17" fmla="*/ 41 h 41"/>
                <a:gd name="T18" fmla="*/ 23 w 23"/>
                <a:gd name="T19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41">
                  <a:moveTo>
                    <a:pt x="23" y="16"/>
                  </a:moveTo>
                  <a:cubicBezTo>
                    <a:pt x="23" y="3"/>
                    <a:pt x="13" y="0"/>
                    <a:pt x="9" y="0"/>
                  </a:cubicBezTo>
                  <a:cubicBezTo>
                    <a:pt x="5" y="0"/>
                    <a:pt x="0" y="3"/>
                    <a:pt x="0" y="10"/>
                  </a:cubicBezTo>
                  <a:cubicBezTo>
                    <a:pt x="0" y="17"/>
                    <a:pt x="6" y="18"/>
                    <a:pt x="10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8"/>
                  </a:cubicBezTo>
                  <a:cubicBezTo>
                    <a:pt x="15" y="18"/>
                    <a:pt x="16" y="18"/>
                    <a:pt x="16" y="20"/>
                  </a:cubicBezTo>
                  <a:cubicBezTo>
                    <a:pt x="16" y="23"/>
                    <a:pt x="14" y="30"/>
                    <a:pt x="3" y="37"/>
                  </a:cubicBezTo>
                  <a:lnTo>
                    <a:pt x="4" y="41"/>
                  </a:lnTo>
                  <a:cubicBezTo>
                    <a:pt x="9" y="39"/>
                    <a:pt x="23" y="28"/>
                    <a:pt x="23" y="16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id="{26F44CB5-72DD-42A4-A9D2-62026B314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7248" y="5513017"/>
              <a:ext cx="126026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3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0 w 76"/>
                <a:gd name="T25" fmla="*/ 105 h 108"/>
                <a:gd name="T26" fmla="*/ 20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3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0" y="105"/>
                  </a:cubicBezTo>
                  <a:lnTo>
                    <a:pt x="20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8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" name="Freeform 75">
              <a:extLst>
                <a:ext uri="{FF2B5EF4-FFF2-40B4-BE49-F238E27FC236}">
                  <a16:creationId xmlns:a16="http://schemas.microsoft.com/office/drawing/2014/main" id="{AAACFA3F-AD03-4B66-8F7B-4A3498A48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527" y="5586533"/>
              <a:ext cx="73515" cy="84017"/>
            </a:xfrm>
            <a:custGeom>
              <a:avLst/>
              <a:gdLst>
                <a:gd name="T0" fmla="*/ 43 w 44"/>
                <a:gd name="T1" fmla="*/ 35 h 54"/>
                <a:gd name="T2" fmla="*/ 26 w 44"/>
                <a:gd name="T3" fmla="*/ 46 h 54"/>
                <a:gd name="T4" fmla="*/ 8 w 44"/>
                <a:gd name="T5" fmla="*/ 23 h 54"/>
                <a:gd name="T6" fmla="*/ 24 w 44"/>
                <a:gd name="T7" fmla="*/ 3 h 54"/>
                <a:gd name="T8" fmla="*/ 31 w 44"/>
                <a:gd name="T9" fmla="*/ 9 h 54"/>
                <a:gd name="T10" fmla="*/ 32 w 44"/>
                <a:gd name="T11" fmla="*/ 11 h 54"/>
                <a:gd name="T12" fmla="*/ 37 w 44"/>
                <a:gd name="T13" fmla="*/ 17 h 54"/>
                <a:gd name="T14" fmla="*/ 43 w 44"/>
                <a:gd name="T15" fmla="*/ 12 h 54"/>
                <a:gd name="T16" fmla="*/ 25 w 44"/>
                <a:gd name="T17" fmla="*/ 0 h 54"/>
                <a:gd name="T18" fmla="*/ 9 w 44"/>
                <a:gd name="T19" fmla="*/ 6 h 54"/>
                <a:gd name="T20" fmla="*/ 0 w 44"/>
                <a:gd name="T21" fmla="*/ 28 h 54"/>
                <a:gd name="T22" fmla="*/ 22 w 44"/>
                <a:gd name="T23" fmla="*/ 54 h 54"/>
                <a:gd name="T24" fmla="*/ 36 w 44"/>
                <a:gd name="T25" fmla="*/ 49 h 54"/>
                <a:gd name="T26" fmla="*/ 44 w 44"/>
                <a:gd name="T27" fmla="*/ 36 h 54"/>
                <a:gd name="T28" fmla="*/ 43 w 44"/>
                <a:gd name="T2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4">
                  <a:moveTo>
                    <a:pt x="43" y="35"/>
                  </a:moveTo>
                  <a:cubicBezTo>
                    <a:pt x="37" y="43"/>
                    <a:pt x="33" y="46"/>
                    <a:pt x="26" y="46"/>
                  </a:cubicBezTo>
                  <a:cubicBezTo>
                    <a:pt x="16" y="46"/>
                    <a:pt x="8" y="37"/>
                    <a:pt x="8" y="23"/>
                  </a:cubicBezTo>
                  <a:cubicBezTo>
                    <a:pt x="8" y="11"/>
                    <a:pt x="15" y="3"/>
                    <a:pt x="24" y="3"/>
                  </a:cubicBezTo>
                  <a:cubicBezTo>
                    <a:pt x="28" y="3"/>
                    <a:pt x="30" y="5"/>
                    <a:pt x="31" y="9"/>
                  </a:cubicBezTo>
                  <a:lnTo>
                    <a:pt x="32" y="11"/>
                  </a:lnTo>
                  <a:cubicBezTo>
                    <a:pt x="33" y="15"/>
                    <a:pt x="35" y="17"/>
                    <a:pt x="37" y="17"/>
                  </a:cubicBezTo>
                  <a:cubicBezTo>
                    <a:pt x="40" y="17"/>
                    <a:pt x="43" y="14"/>
                    <a:pt x="43" y="12"/>
                  </a:cubicBezTo>
                  <a:cubicBezTo>
                    <a:pt x="43" y="5"/>
                    <a:pt x="35" y="0"/>
                    <a:pt x="25" y="0"/>
                  </a:cubicBezTo>
                  <a:cubicBezTo>
                    <a:pt x="19" y="0"/>
                    <a:pt x="13" y="2"/>
                    <a:pt x="9" y="6"/>
                  </a:cubicBezTo>
                  <a:cubicBezTo>
                    <a:pt x="3" y="11"/>
                    <a:pt x="0" y="19"/>
                    <a:pt x="0" y="28"/>
                  </a:cubicBezTo>
                  <a:cubicBezTo>
                    <a:pt x="0" y="44"/>
                    <a:pt x="9" y="54"/>
                    <a:pt x="22" y="54"/>
                  </a:cubicBezTo>
                  <a:cubicBezTo>
                    <a:pt x="27" y="54"/>
                    <a:pt x="31" y="52"/>
                    <a:pt x="36" y="49"/>
                  </a:cubicBezTo>
                  <a:cubicBezTo>
                    <a:pt x="39" y="46"/>
                    <a:pt x="41" y="43"/>
                    <a:pt x="44" y="36"/>
                  </a:cubicBezTo>
                  <a:lnTo>
                    <a:pt x="43" y="3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" name="Freeform 76">
              <a:extLst>
                <a:ext uri="{FF2B5EF4-FFF2-40B4-BE49-F238E27FC236}">
                  <a16:creationId xmlns:a16="http://schemas.microsoft.com/office/drawing/2014/main" id="{210BEE21-4512-416C-BDE3-1FC77C10D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296" y="5450004"/>
              <a:ext cx="68266" cy="225798"/>
            </a:xfrm>
            <a:custGeom>
              <a:avLst/>
              <a:gdLst>
                <a:gd name="T0" fmla="*/ 2 w 43"/>
                <a:gd name="T1" fmla="*/ 142 h 142"/>
                <a:gd name="T2" fmla="*/ 25 w 43"/>
                <a:gd name="T3" fmla="*/ 122 h 142"/>
                <a:gd name="T4" fmla="*/ 43 w 43"/>
                <a:gd name="T5" fmla="*/ 71 h 142"/>
                <a:gd name="T6" fmla="*/ 22 w 43"/>
                <a:gd name="T7" fmla="*/ 17 h 142"/>
                <a:gd name="T8" fmla="*/ 2 w 43"/>
                <a:gd name="T9" fmla="*/ 0 h 142"/>
                <a:gd name="T10" fmla="*/ 0 w 43"/>
                <a:gd name="T11" fmla="*/ 3 h 142"/>
                <a:gd name="T12" fmla="*/ 23 w 43"/>
                <a:gd name="T13" fmla="*/ 32 h 142"/>
                <a:gd name="T14" fmla="*/ 29 w 43"/>
                <a:gd name="T15" fmla="*/ 72 h 142"/>
                <a:gd name="T16" fmla="*/ 22 w 43"/>
                <a:gd name="T17" fmla="*/ 113 h 142"/>
                <a:gd name="T18" fmla="*/ 0 w 43"/>
                <a:gd name="T19" fmla="*/ 139 h 142"/>
                <a:gd name="T20" fmla="*/ 2 w 43"/>
                <a:gd name="T2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2" y="142"/>
                  </a:moveTo>
                  <a:cubicBezTo>
                    <a:pt x="14" y="134"/>
                    <a:pt x="19" y="129"/>
                    <a:pt x="25" y="122"/>
                  </a:cubicBezTo>
                  <a:cubicBezTo>
                    <a:pt x="37" y="107"/>
                    <a:pt x="43" y="91"/>
                    <a:pt x="43" y="71"/>
                  </a:cubicBezTo>
                  <a:cubicBezTo>
                    <a:pt x="43" y="50"/>
                    <a:pt x="37" y="34"/>
                    <a:pt x="22" y="17"/>
                  </a:cubicBezTo>
                  <a:cubicBezTo>
                    <a:pt x="15" y="9"/>
                    <a:pt x="11" y="6"/>
                    <a:pt x="2" y="0"/>
                  </a:cubicBezTo>
                  <a:lnTo>
                    <a:pt x="0" y="3"/>
                  </a:lnTo>
                  <a:cubicBezTo>
                    <a:pt x="14" y="13"/>
                    <a:pt x="18" y="19"/>
                    <a:pt x="23" y="32"/>
                  </a:cubicBezTo>
                  <a:cubicBezTo>
                    <a:pt x="27" y="43"/>
                    <a:pt x="29" y="55"/>
                    <a:pt x="29" y="72"/>
                  </a:cubicBezTo>
                  <a:cubicBezTo>
                    <a:pt x="29" y="89"/>
                    <a:pt x="26" y="103"/>
                    <a:pt x="22" y="113"/>
                  </a:cubicBezTo>
                  <a:cubicBezTo>
                    <a:pt x="17" y="123"/>
                    <a:pt x="12" y="129"/>
                    <a:pt x="0" y="139"/>
                  </a:cubicBezTo>
                  <a:lnTo>
                    <a:pt x="2" y="14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" name="Freeform 77">
              <a:extLst>
                <a:ext uri="{FF2B5EF4-FFF2-40B4-BE49-F238E27FC236}">
                  <a16:creationId xmlns:a16="http://schemas.microsoft.com/office/drawing/2014/main" id="{88E0D956-CC8D-4602-A0B2-5C02B48FE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1583" y="5507765"/>
              <a:ext cx="136528" cy="105022"/>
            </a:xfrm>
            <a:custGeom>
              <a:avLst/>
              <a:gdLst>
                <a:gd name="T0" fmla="*/ 85 w 85"/>
                <a:gd name="T1" fmla="*/ 9 h 65"/>
                <a:gd name="T2" fmla="*/ 85 w 85"/>
                <a:gd name="T3" fmla="*/ 0 h 65"/>
                <a:gd name="T4" fmla="*/ 0 w 85"/>
                <a:gd name="T5" fmla="*/ 0 h 65"/>
                <a:gd name="T6" fmla="*/ 0 w 85"/>
                <a:gd name="T7" fmla="*/ 9 h 65"/>
                <a:gd name="T8" fmla="*/ 85 w 85"/>
                <a:gd name="T9" fmla="*/ 9 h 65"/>
                <a:gd name="T10" fmla="*/ 85 w 85"/>
                <a:gd name="T11" fmla="*/ 37 h 65"/>
                <a:gd name="T12" fmla="*/ 85 w 85"/>
                <a:gd name="T13" fmla="*/ 28 h 65"/>
                <a:gd name="T14" fmla="*/ 0 w 85"/>
                <a:gd name="T15" fmla="*/ 28 h 65"/>
                <a:gd name="T16" fmla="*/ 0 w 85"/>
                <a:gd name="T17" fmla="*/ 37 h 65"/>
                <a:gd name="T18" fmla="*/ 85 w 85"/>
                <a:gd name="T19" fmla="*/ 37 h 65"/>
                <a:gd name="T20" fmla="*/ 85 w 85"/>
                <a:gd name="T21" fmla="*/ 65 h 65"/>
                <a:gd name="T22" fmla="*/ 85 w 85"/>
                <a:gd name="T23" fmla="*/ 56 h 65"/>
                <a:gd name="T24" fmla="*/ 0 w 85"/>
                <a:gd name="T25" fmla="*/ 56 h 65"/>
                <a:gd name="T26" fmla="*/ 0 w 85"/>
                <a:gd name="T27" fmla="*/ 65 h 65"/>
                <a:gd name="T28" fmla="*/ 85 w 85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65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37"/>
                  </a:moveTo>
                  <a:lnTo>
                    <a:pt x="85" y="28"/>
                  </a:lnTo>
                  <a:lnTo>
                    <a:pt x="0" y="28"/>
                  </a:lnTo>
                  <a:lnTo>
                    <a:pt x="0" y="37"/>
                  </a:lnTo>
                  <a:lnTo>
                    <a:pt x="85" y="37"/>
                  </a:lnTo>
                  <a:close/>
                  <a:moveTo>
                    <a:pt x="85" y="65"/>
                  </a:moveTo>
                  <a:lnTo>
                    <a:pt x="85" y="56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85" y="6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" name="Freeform 78">
              <a:extLst>
                <a:ext uri="{FF2B5EF4-FFF2-40B4-BE49-F238E27FC236}">
                  <a16:creationId xmlns:a16="http://schemas.microsoft.com/office/drawing/2014/main" id="{81D20F37-7814-480F-B7E5-81118A128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133" y="5239961"/>
              <a:ext cx="84017" cy="645885"/>
            </a:xfrm>
            <a:custGeom>
              <a:avLst/>
              <a:gdLst>
                <a:gd name="T0" fmla="*/ 50 w 50"/>
                <a:gd name="T1" fmla="*/ 394 h 402"/>
                <a:gd name="T2" fmla="*/ 17 w 50"/>
                <a:gd name="T3" fmla="*/ 201 h 402"/>
                <a:gd name="T4" fmla="*/ 50 w 50"/>
                <a:gd name="T5" fmla="*/ 8 h 402"/>
                <a:gd name="T6" fmla="*/ 48 w 50"/>
                <a:gd name="T7" fmla="*/ 0 h 402"/>
                <a:gd name="T8" fmla="*/ 0 w 50"/>
                <a:gd name="T9" fmla="*/ 201 h 402"/>
                <a:gd name="T10" fmla="*/ 48 w 50"/>
                <a:gd name="T11" fmla="*/ 402 h 402"/>
                <a:gd name="T12" fmla="*/ 50 w 50"/>
                <a:gd name="T13" fmla="*/ 39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02">
                  <a:moveTo>
                    <a:pt x="50" y="394"/>
                  </a:moveTo>
                  <a:cubicBezTo>
                    <a:pt x="24" y="346"/>
                    <a:pt x="17" y="278"/>
                    <a:pt x="17" y="201"/>
                  </a:cubicBezTo>
                  <a:cubicBezTo>
                    <a:pt x="17" y="124"/>
                    <a:pt x="24" y="55"/>
                    <a:pt x="50" y="8"/>
                  </a:cubicBezTo>
                  <a:lnTo>
                    <a:pt x="48" y="0"/>
                  </a:lnTo>
                  <a:cubicBezTo>
                    <a:pt x="39" y="16"/>
                    <a:pt x="0" y="63"/>
                    <a:pt x="0" y="201"/>
                  </a:cubicBezTo>
                  <a:cubicBezTo>
                    <a:pt x="0" y="338"/>
                    <a:pt x="39" y="386"/>
                    <a:pt x="48" y="402"/>
                  </a:cubicBezTo>
                  <a:lnTo>
                    <a:pt x="50" y="39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8" name="Freeform 79">
              <a:extLst>
                <a:ext uri="{FF2B5EF4-FFF2-40B4-BE49-F238E27FC236}">
                  <a16:creationId xmlns:a16="http://schemas.microsoft.com/office/drawing/2014/main" id="{DA406A1F-7337-460C-AEAF-872349A98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657" y="5281970"/>
              <a:ext cx="68266" cy="225798"/>
            </a:xfrm>
            <a:custGeom>
              <a:avLst/>
              <a:gdLst>
                <a:gd name="T0" fmla="*/ 44 w 44"/>
                <a:gd name="T1" fmla="*/ 140 h 140"/>
                <a:gd name="T2" fmla="*/ 12 w 44"/>
                <a:gd name="T3" fmla="*/ 70 h 140"/>
                <a:gd name="T4" fmla="*/ 44 w 44"/>
                <a:gd name="T5" fmla="*/ 0 h 140"/>
                <a:gd name="T6" fmla="*/ 36 w 44"/>
                <a:gd name="T7" fmla="*/ 0 h 140"/>
                <a:gd name="T8" fmla="*/ 0 w 44"/>
                <a:gd name="T9" fmla="*/ 70 h 140"/>
                <a:gd name="T10" fmla="*/ 36 w 44"/>
                <a:gd name="T11" fmla="*/ 140 h 140"/>
                <a:gd name="T12" fmla="*/ 44 w 44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40">
                  <a:moveTo>
                    <a:pt x="44" y="140"/>
                  </a:moveTo>
                  <a:lnTo>
                    <a:pt x="12" y="7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70"/>
                  </a:lnTo>
                  <a:lnTo>
                    <a:pt x="36" y="140"/>
                  </a:lnTo>
                  <a:lnTo>
                    <a:pt x="44" y="14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1C125EC4-FCF9-443E-A0D4-05138CF54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924" y="5344983"/>
              <a:ext cx="105022" cy="120777"/>
            </a:xfrm>
            <a:custGeom>
              <a:avLst/>
              <a:gdLst>
                <a:gd name="T0" fmla="*/ 54 w 63"/>
                <a:gd name="T1" fmla="*/ 55 h 75"/>
                <a:gd name="T2" fmla="*/ 30 w 63"/>
                <a:gd name="T3" fmla="*/ 67 h 75"/>
                <a:gd name="T4" fmla="*/ 15 w 63"/>
                <a:gd name="T5" fmla="*/ 52 h 75"/>
                <a:gd name="T6" fmla="*/ 16 w 63"/>
                <a:gd name="T7" fmla="*/ 42 h 75"/>
                <a:gd name="T8" fmla="*/ 21 w 63"/>
                <a:gd name="T9" fmla="*/ 41 h 75"/>
                <a:gd name="T10" fmla="*/ 63 w 63"/>
                <a:gd name="T11" fmla="*/ 11 h 75"/>
                <a:gd name="T12" fmla="*/ 50 w 63"/>
                <a:gd name="T13" fmla="*/ 0 h 75"/>
                <a:gd name="T14" fmla="*/ 0 w 63"/>
                <a:gd name="T15" fmla="*/ 52 h 75"/>
                <a:gd name="T16" fmla="*/ 22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7 w 63"/>
                <a:gd name="T25" fmla="*/ 4 h 75"/>
                <a:gd name="T26" fmla="*/ 53 w 63"/>
                <a:gd name="T27" fmla="*/ 10 h 75"/>
                <a:gd name="T28" fmla="*/ 44 w 63"/>
                <a:gd name="T29" fmla="*/ 26 h 75"/>
                <a:gd name="T30" fmla="*/ 18 w 63"/>
                <a:gd name="T31" fmla="*/ 38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3" y="65"/>
                    <a:pt x="37" y="67"/>
                    <a:pt x="30" y="67"/>
                  </a:cubicBezTo>
                  <a:cubicBezTo>
                    <a:pt x="21" y="67"/>
                    <a:pt x="15" y="61"/>
                    <a:pt x="15" y="52"/>
                  </a:cubicBezTo>
                  <a:cubicBezTo>
                    <a:pt x="15" y="50"/>
                    <a:pt x="15" y="47"/>
                    <a:pt x="16" y="42"/>
                  </a:cubicBezTo>
                  <a:lnTo>
                    <a:pt x="21" y="41"/>
                  </a:lnTo>
                  <a:cubicBezTo>
                    <a:pt x="46" y="38"/>
                    <a:pt x="63" y="25"/>
                    <a:pt x="63" y="11"/>
                  </a:cubicBezTo>
                  <a:cubicBezTo>
                    <a:pt x="63" y="4"/>
                    <a:pt x="58" y="0"/>
                    <a:pt x="50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34" y="75"/>
                    <a:pt x="47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6" y="16"/>
                    <a:pt x="38" y="4"/>
                    <a:pt x="47" y="4"/>
                  </a:cubicBezTo>
                  <a:cubicBezTo>
                    <a:pt x="50" y="4"/>
                    <a:pt x="53" y="6"/>
                    <a:pt x="53" y="10"/>
                  </a:cubicBezTo>
                  <a:cubicBezTo>
                    <a:pt x="53" y="15"/>
                    <a:pt x="49" y="21"/>
                    <a:pt x="44" y="26"/>
                  </a:cubicBezTo>
                  <a:cubicBezTo>
                    <a:pt x="38" y="32"/>
                    <a:pt x="32" y="35"/>
                    <a:pt x="18" y="38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0" name="Rectangle 81">
              <a:extLst>
                <a:ext uri="{FF2B5EF4-FFF2-40B4-BE49-F238E27FC236}">
                  <a16:creationId xmlns:a16="http://schemas.microsoft.com/office/drawing/2014/main" id="{43DB64EC-F297-45F7-ABF5-9A49AF4FC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9202" y="5281970"/>
              <a:ext cx="15755" cy="225798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F1498C89-ECF6-44B5-8DCB-F0D9A9FDF0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1211" y="5281970"/>
              <a:ext cx="126026" cy="183790"/>
            </a:xfrm>
            <a:custGeom>
              <a:avLst/>
              <a:gdLst>
                <a:gd name="T0" fmla="*/ 79 w 79"/>
                <a:gd name="T1" fmla="*/ 44 h 117"/>
                <a:gd name="T2" fmla="*/ 53 w 79"/>
                <a:gd name="T3" fmla="*/ 0 h 117"/>
                <a:gd name="T4" fmla="*/ 24 w 79"/>
                <a:gd name="T5" fmla="*/ 21 h 117"/>
                <a:gd name="T6" fmla="*/ 32 w 79"/>
                <a:gd name="T7" fmla="*/ 29 h 117"/>
                <a:gd name="T8" fmla="*/ 38 w 79"/>
                <a:gd name="T9" fmla="*/ 25 h 117"/>
                <a:gd name="T10" fmla="*/ 37 w 79"/>
                <a:gd name="T11" fmla="*/ 21 h 117"/>
                <a:gd name="T12" fmla="*/ 54 w 79"/>
                <a:gd name="T13" fmla="*/ 5 h 117"/>
                <a:gd name="T14" fmla="*/ 68 w 79"/>
                <a:gd name="T15" fmla="*/ 34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3 h 117"/>
                <a:gd name="T22" fmla="*/ 0 w 79"/>
                <a:gd name="T23" fmla="*/ 92 h 117"/>
                <a:gd name="T24" fmla="*/ 28 w 79"/>
                <a:gd name="T25" fmla="*/ 117 h 117"/>
                <a:gd name="T26" fmla="*/ 79 w 79"/>
                <a:gd name="T27" fmla="*/ 44 h 117"/>
                <a:gd name="T28" fmla="*/ 60 w 79"/>
                <a:gd name="T29" fmla="*/ 62 h 117"/>
                <a:gd name="T30" fmla="*/ 29 w 79"/>
                <a:gd name="T31" fmla="*/ 113 h 117"/>
                <a:gd name="T32" fmla="*/ 15 w 79"/>
                <a:gd name="T33" fmla="*/ 98 h 117"/>
                <a:gd name="T34" fmla="*/ 46 w 79"/>
                <a:gd name="T35" fmla="*/ 47 h 117"/>
                <a:gd name="T36" fmla="*/ 60 w 79"/>
                <a:gd name="T37" fmla="*/ 6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4"/>
                  </a:moveTo>
                  <a:cubicBezTo>
                    <a:pt x="79" y="20"/>
                    <a:pt x="71" y="0"/>
                    <a:pt x="53" y="0"/>
                  </a:cubicBezTo>
                  <a:cubicBezTo>
                    <a:pt x="40" y="0"/>
                    <a:pt x="24" y="14"/>
                    <a:pt x="24" y="21"/>
                  </a:cubicBezTo>
                  <a:cubicBezTo>
                    <a:pt x="24" y="26"/>
                    <a:pt x="29" y="29"/>
                    <a:pt x="32" y="29"/>
                  </a:cubicBezTo>
                  <a:cubicBezTo>
                    <a:pt x="36" y="29"/>
                    <a:pt x="38" y="26"/>
                    <a:pt x="38" y="25"/>
                  </a:cubicBezTo>
                  <a:cubicBezTo>
                    <a:pt x="38" y="25"/>
                    <a:pt x="37" y="23"/>
                    <a:pt x="37" y="21"/>
                  </a:cubicBezTo>
                  <a:cubicBezTo>
                    <a:pt x="37" y="20"/>
                    <a:pt x="40" y="5"/>
                    <a:pt x="54" y="5"/>
                  </a:cubicBezTo>
                  <a:cubicBezTo>
                    <a:pt x="66" y="5"/>
                    <a:pt x="68" y="21"/>
                    <a:pt x="68" y="34"/>
                  </a:cubicBezTo>
                  <a:cubicBezTo>
                    <a:pt x="68" y="44"/>
                    <a:pt x="67" y="53"/>
                    <a:pt x="67" y="53"/>
                  </a:cubicBezTo>
                  <a:lnTo>
                    <a:pt x="67" y="53"/>
                  </a:lnTo>
                  <a:cubicBezTo>
                    <a:pt x="67" y="53"/>
                    <a:pt x="60" y="43"/>
                    <a:pt x="47" y="43"/>
                  </a:cubicBezTo>
                  <a:cubicBezTo>
                    <a:pt x="14" y="43"/>
                    <a:pt x="0" y="75"/>
                    <a:pt x="0" y="92"/>
                  </a:cubicBezTo>
                  <a:cubicBezTo>
                    <a:pt x="0" y="108"/>
                    <a:pt x="9" y="117"/>
                    <a:pt x="28" y="117"/>
                  </a:cubicBezTo>
                  <a:cubicBezTo>
                    <a:pt x="56" y="117"/>
                    <a:pt x="79" y="88"/>
                    <a:pt x="79" y="44"/>
                  </a:cubicBezTo>
                  <a:close/>
                  <a:moveTo>
                    <a:pt x="60" y="62"/>
                  </a:moveTo>
                  <a:cubicBezTo>
                    <a:pt x="60" y="66"/>
                    <a:pt x="55" y="113"/>
                    <a:pt x="29" y="113"/>
                  </a:cubicBezTo>
                  <a:cubicBezTo>
                    <a:pt x="20" y="113"/>
                    <a:pt x="15" y="108"/>
                    <a:pt x="15" y="98"/>
                  </a:cubicBezTo>
                  <a:cubicBezTo>
                    <a:pt x="15" y="87"/>
                    <a:pt x="22" y="47"/>
                    <a:pt x="46" y="47"/>
                  </a:cubicBezTo>
                  <a:cubicBezTo>
                    <a:pt x="55" y="47"/>
                    <a:pt x="60" y="52"/>
                    <a:pt x="60" y="6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Freeform 83">
              <a:extLst>
                <a:ext uri="{FF2B5EF4-FFF2-40B4-BE49-F238E27FC236}">
                  <a16:creationId xmlns:a16="http://schemas.microsoft.com/office/drawing/2014/main" id="{4F898EFF-E735-48A5-A68A-45FA15475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7739" y="5423747"/>
              <a:ext cx="84017" cy="120777"/>
            </a:xfrm>
            <a:custGeom>
              <a:avLst/>
              <a:gdLst>
                <a:gd name="T0" fmla="*/ 42 w 53"/>
                <a:gd name="T1" fmla="*/ 73 h 75"/>
                <a:gd name="T2" fmla="*/ 41 w 53"/>
                <a:gd name="T3" fmla="*/ 73 h 75"/>
                <a:gd name="T4" fmla="*/ 34 w 53"/>
                <a:gd name="T5" fmla="*/ 69 h 75"/>
                <a:gd name="T6" fmla="*/ 34 w 53"/>
                <a:gd name="T7" fmla="*/ 68 h 75"/>
                <a:gd name="T8" fmla="*/ 53 w 53"/>
                <a:gd name="T9" fmla="*/ 1 h 75"/>
                <a:gd name="T10" fmla="*/ 45 w 53"/>
                <a:gd name="T11" fmla="*/ 1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5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2 w 53"/>
                <a:gd name="T29" fmla="*/ 75 h 75"/>
                <a:gd name="T30" fmla="*/ 42 w 53"/>
                <a:gd name="T31" fmla="*/ 73 h 75"/>
                <a:gd name="T32" fmla="*/ 34 w 53"/>
                <a:gd name="T33" fmla="*/ 2 h 75"/>
                <a:gd name="T34" fmla="*/ 41 w 53"/>
                <a:gd name="T35" fmla="*/ 9 h 75"/>
                <a:gd name="T36" fmla="*/ 25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4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2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69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1"/>
                  </a:lnTo>
                  <a:lnTo>
                    <a:pt x="45" y="1"/>
                  </a:lnTo>
                  <a:lnTo>
                    <a:pt x="43" y="7"/>
                  </a:lnTo>
                  <a:cubicBezTo>
                    <a:pt x="41" y="1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5" y="48"/>
                    <a:pt x="36" y="33"/>
                  </a:cubicBezTo>
                  <a:lnTo>
                    <a:pt x="25" y="67"/>
                  </a:lnTo>
                  <a:cubicBezTo>
                    <a:pt x="24" y="72"/>
                    <a:pt x="22" y="72"/>
                    <a:pt x="15" y="73"/>
                  </a:cubicBezTo>
                  <a:lnTo>
                    <a:pt x="15" y="75"/>
                  </a:lnTo>
                  <a:lnTo>
                    <a:pt x="42" y="75"/>
                  </a:lnTo>
                  <a:lnTo>
                    <a:pt x="42" y="73"/>
                  </a:lnTo>
                  <a:close/>
                  <a:moveTo>
                    <a:pt x="34" y="2"/>
                  </a:moveTo>
                  <a:cubicBezTo>
                    <a:pt x="38" y="2"/>
                    <a:pt x="41" y="5"/>
                    <a:pt x="41" y="9"/>
                  </a:cubicBezTo>
                  <a:cubicBezTo>
                    <a:pt x="41" y="19"/>
                    <a:pt x="33" y="35"/>
                    <a:pt x="25" y="42"/>
                  </a:cubicBezTo>
                  <a:cubicBezTo>
                    <a:pt x="22" y="44"/>
                    <a:pt x="19" y="46"/>
                    <a:pt x="17" y="46"/>
                  </a:cubicBezTo>
                  <a:cubicBezTo>
                    <a:pt x="13" y="46"/>
                    <a:pt x="10" y="42"/>
                    <a:pt x="10" y="37"/>
                  </a:cubicBezTo>
                  <a:cubicBezTo>
                    <a:pt x="10" y="28"/>
                    <a:pt x="16" y="16"/>
                    <a:pt x="24" y="8"/>
                  </a:cubicBezTo>
                  <a:cubicBezTo>
                    <a:pt x="27" y="4"/>
                    <a:pt x="31" y="2"/>
                    <a:pt x="34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Freeform 84">
              <a:extLst>
                <a:ext uri="{FF2B5EF4-FFF2-40B4-BE49-F238E27FC236}">
                  <a16:creationId xmlns:a16="http://schemas.microsoft.com/office/drawing/2014/main" id="{26EB4615-1A50-47C5-812D-91C953FC5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006" y="5455254"/>
              <a:ext cx="36759" cy="78768"/>
            </a:xfrm>
            <a:custGeom>
              <a:avLst/>
              <a:gdLst>
                <a:gd name="T0" fmla="*/ 20 w 22"/>
                <a:gd name="T1" fmla="*/ 11 h 49"/>
                <a:gd name="T2" fmla="*/ 12 w 22"/>
                <a:gd name="T3" fmla="*/ 11 h 49"/>
                <a:gd name="T4" fmla="*/ 12 w 22"/>
                <a:gd name="T5" fmla="*/ 1 h 49"/>
                <a:gd name="T6" fmla="*/ 11 w 22"/>
                <a:gd name="T7" fmla="*/ 0 h 49"/>
                <a:gd name="T8" fmla="*/ 10 w 22"/>
                <a:gd name="T9" fmla="*/ 3 h 49"/>
                <a:gd name="T10" fmla="*/ 2 w 22"/>
                <a:gd name="T11" fmla="*/ 11 h 49"/>
                <a:gd name="T12" fmla="*/ 0 w 22"/>
                <a:gd name="T13" fmla="*/ 13 h 49"/>
                <a:gd name="T14" fmla="*/ 1 w 22"/>
                <a:gd name="T15" fmla="*/ 14 h 49"/>
                <a:gd name="T16" fmla="*/ 5 w 22"/>
                <a:gd name="T17" fmla="*/ 14 h 49"/>
                <a:gd name="T18" fmla="*/ 5 w 22"/>
                <a:gd name="T19" fmla="*/ 38 h 49"/>
                <a:gd name="T20" fmla="*/ 12 w 22"/>
                <a:gd name="T21" fmla="*/ 49 h 49"/>
                <a:gd name="T22" fmla="*/ 22 w 22"/>
                <a:gd name="T23" fmla="*/ 43 h 49"/>
                <a:gd name="T24" fmla="*/ 21 w 22"/>
                <a:gd name="T25" fmla="*/ 42 h 49"/>
                <a:gd name="T26" fmla="*/ 16 w 22"/>
                <a:gd name="T27" fmla="*/ 45 h 49"/>
                <a:gd name="T28" fmla="*/ 12 w 22"/>
                <a:gd name="T29" fmla="*/ 37 h 49"/>
                <a:gd name="T30" fmla="*/ 12 w 22"/>
                <a:gd name="T31" fmla="*/ 14 h 49"/>
                <a:gd name="T32" fmla="*/ 20 w 22"/>
                <a:gd name="T33" fmla="*/ 14 h 49"/>
                <a:gd name="T34" fmla="*/ 20 w 22"/>
                <a:gd name="T3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49">
                  <a:moveTo>
                    <a:pt x="20" y="11"/>
                  </a:moveTo>
                  <a:lnTo>
                    <a:pt x="12" y="11"/>
                  </a:lnTo>
                  <a:lnTo>
                    <a:pt x="12" y="1"/>
                  </a:lnTo>
                  <a:cubicBezTo>
                    <a:pt x="12" y="0"/>
                    <a:pt x="12" y="0"/>
                    <a:pt x="11" y="0"/>
                  </a:cubicBezTo>
                  <a:cubicBezTo>
                    <a:pt x="11" y="1"/>
                    <a:pt x="10" y="2"/>
                    <a:pt x="10" y="3"/>
                  </a:cubicBezTo>
                  <a:cubicBezTo>
                    <a:pt x="7" y="7"/>
                    <a:pt x="3" y="11"/>
                    <a:pt x="2" y="11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lnTo>
                    <a:pt x="5" y="14"/>
                  </a:lnTo>
                  <a:lnTo>
                    <a:pt x="5" y="38"/>
                  </a:lnTo>
                  <a:cubicBezTo>
                    <a:pt x="5" y="45"/>
                    <a:pt x="8" y="49"/>
                    <a:pt x="12" y="49"/>
                  </a:cubicBezTo>
                  <a:cubicBezTo>
                    <a:pt x="17" y="49"/>
                    <a:pt x="20" y="47"/>
                    <a:pt x="22" y="43"/>
                  </a:cubicBezTo>
                  <a:lnTo>
                    <a:pt x="21" y="42"/>
                  </a:lnTo>
                  <a:cubicBezTo>
                    <a:pt x="20" y="44"/>
                    <a:pt x="18" y="45"/>
                    <a:pt x="16" y="45"/>
                  </a:cubicBezTo>
                  <a:cubicBezTo>
                    <a:pt x="13" y="45"/>
                    <a:pt x="12" y="42"/>
                    <a:pt x="12" y="37"/>
                  </a:cubicBezTo>
                  <a:lnTo>
                    <a:pt x="12" y="14"/>
                  </a:lnTo>
                  <a:lnTo>
                    <a:pt x="20" y="14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" name="Freeform 88">
              <a:extLst>
                <a:ext uri="{FF2B5EF4-FFF2-40B4-BE49-F238E27FC236}">
                  <a16:creationId xmlns:a16="http://schemas.microsoft.com/office/drawing/2014/main" id="{B846EA2A-5D8F-446B-84EE-5B0BF3531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8155" y="5607537"/>
              <a:ext cx="68266" cy="220546"/>
            </a:xfrm>
            <a:custGeom>
              <a:avLst/>
              <a:gdLst>
                <a:gd name="T0" fmla="*/ 44 w 44"/>
                <a:gd name="T1" fmla="*/ 139 h 139"/>
                <a:gd name="T2" fmla="*/ 12 w 44"/>
                <a:gd name="T3" fmla="*/ 69 h 139"/>
                <a:gd name="T4" fmla="*/ 44 w 44"/>
                <a:gd name="T5" fmla="*/ 0 h 139"/>
                <a:gd name="T6" fmla="*/ 36 w 44"/>
                <a:gd name="T7" fmla="*/ 0 h 139"/>
                <a:gd name="T8" fmla="*/ 0 w 44"/>
                <a:gd name="T9" fmla="*/ 69 h 139"/>
                <a:gd name="T10" fmla="*/ 36 w 44"/>
                <a:gd name="T11" fmla="*/ 139 h 139"/>
                <a:gd name="T12" fmla="*/ 44 w 44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39">
                  <a:moveTo>
                    <a:pt x="44" y="139"/>
                  </a:moveTo>
                  <a:lnTo>
                    <a:pt x="12" y="69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69"/>
                  </a:lnTo>
                  <a:lnTo>
                    <a:pt x="36" y="139"/>
                  </a:lnTo>
                  <a:lnTo>
                    <a:pt x="44" y="139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" name="Freeform 89">
              <a:extLst>
                <a:ext uri="{FF2B5EF4-FFF2-40B4-BE49-F238E27FC236}">
                  <a16:creationId xmlns:a16="http://schemas.microsoft.com/office/drawing/2014/main" id="{EDB94042-9BE7-4E5F-9506-B8F421D3AC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421" y="5665297"/>
              <a:ext cx="105022" cy="126026"/>
            </a:xfrm>
            <a:custGeom>
              <a:avLst/>
              <a:gdLst>
                <a:gd name="T0" fmla="*/ 54 w 63"/>
                <a:gd name="T1" fmla="*/ 55 h 75"/>
                <a:gd name="T2" fmla="*/ 29 w 63"/>
                <a:gd name="T3" fmla="*/ 67 h 75"/>
                <a:gd name="T4" fmla="*/ 14 w 63"/>
                <a:gd name="T5" fmla="*/ 53 h 75"/>
                <a:gd name="T6" fmla="*/ 16 w 63"/>
                <a:gd name="T7" fmla="*/ 42 h 75"/>
                <a:gd name="T8" fmla="*/ 20 w 63"/>
                <a:gd name="T9" fmla="*/ 42 h 75"/>
                <a:gd name="T10" fmla="*/ 63 w 63"/>
                <a:gd name="T11" fmla="*/ 11 h 75"/>
                <a:gd name="T12" fmla="*/ 49 w 63"/>
                <a:gd name="T13" fmla="*/ 0 h 75"/>
                <a:gd name="T14" fmla="*/ 0 w 63"/>
                <a:gd name="T15" fmla="*/ 52 h 75"/>
                <a:gd name="T16" fmla="*/ 21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6 w 63"/>
                <a:gd name="T25" fmla="*/ 4 h 75"/>
                <a:gd name="T26" fmla="*/ 52 w 63"/>
                <a:gd name="T27" fmla="*/ 10 h 75"/>
                <a:gd name="T28" fmla="*/ 43 w 63"/>
                <a:gd name="T29" fmla="*/ 26 h 75"/>
                <a:gd name="T30" fmla="*/ 17 w 63"/>
                <a:gd name="T31" fmla="*/ 39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2" y="65"/>
                    <a:pt x="37" y="67"/>
                    <a:pt x="29" y="67"/>
                  </a:cubicBezTo>
                  <a:cubicBezTo>
                    <a:pt x="20" y="67"/>
                    <a:pt x="14" y="61"/>
                    <a:pt x="14" y="53"/>
                  </a:cubicBezTo>
                  <a:cubicBezTo>
                    <a:pt x="14" y="50"/>
                    <a:pt x="14" y="48"/>
                    <a:pt x="16" y="42"/>
                  </a:cubicBezTo>
                  <a:lnTo>
                    <a:pt x="20" y="42"/>
                  </a:lnTo>
                  <a:cubicBezTo>
                    <a:pt x="45" y="38"/>
                    <a:pt x="63" y="26"/>
                    <a:pt x="63" y="11"/>
                  </a:cubicBezTo>
                  <a:cubicBezTo>
                    <a:pt x="63" y="4"/>
                    <a:pt x="58" y="0"/>
                    <a:pt x="49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6"/>
                    <a:pt x="8" y="75"/>
                    <a:pt x="21" y="75"/>
                  </a:cubicBezTo>
                  <a:cubicBezTo>
                    <a:pt x="33" y="75"/>
                    <a:pt x="46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5" y="17"/>
                    <a:pt x="37" y="4"/>
                    <a:pt x="46" y="4"/>
                  </a:cubicBezTo>
                  <a:cubicBezTo>
                    <a:pt x="49" y="4"/>
                    <a:pt x="52" y="7"/>
                    <a:pt x="52" y="10"/>
                  </a:cubicBezTo>
                  <a:cubicBezTo>
                    <a:pt x="52" y="15"/>
                    <a:pt x="49" y="21"/>
                    <a:pt x="43" y="26"/>
                  </a:cubicBezTo>
                  <a:cubicBezTo>
                    <a:pt x="37" y="32"/>
                    <a:pt x="31" y="35"/>
                    <a:pt x="17" y="39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46" name="Rectangle 90">
              <a:extLst>
                <a:ext uri="{FF2B5EF4-FFF2-40B4-BE49-F238E27FC236}">
                  <a16:creationId xmlns:a16="http://schemas.microsoft.com/office/drawing/2014/main" id="{2B3C4AD0-5534-4621-A2FE-0CEBC7E76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8700" y="5607537"/>
              <a:ext cx="15755" cy="220546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" name="Freeform 91">
              <a:extLst>
                <a:ext uri="{FF2B5EF4-FFF2-40B4-BE49-F238E27FC236}">
                  <a16:creationId xmlns:a16="http://schemas.microsoft.com/office/drawing/2014/main" id="{848AF866-FDAD-4E0F-BCE9-3DF1D040C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5456" y="5602284"/>
              <a:ext cx="131279" cy="189039"/>
            </a:xfrm>
            <a:custGeom>
              <a:avLst/>
              <a:gdLst>
                <a:gd name="T0" fmla="*/ 79 w 79"/>
                <a:gd name="T1" fmla="*/ 43 h 117"/>
                <a:gd name="T2" fmla="*/ 54 w 79"/>
                <a:gd name="T3" fmla="*/ 0 h 117"/>
                <a:gd name="T4" fmla="*/ 25 w 79"/>
                <a:gd name="T5" fmla="*/ 20 h 117"/>
                <a:gd name="T6" fmla="*/ 32 w 79"/>
                <a:gd name="T7" fmla="*/ 28 h 117"/>
                <a:gd name="T8" fmla="*/ 38 w 79"/>
                <a:gd name="T9" fmla="*/ 25 h 117"/>
                <a:gd name="T10" fmla="*/ 37 w 79"/>
                <a:gd name="T11" fmla="*/ 20 h 117"/>
                <a:gd name="T12" fmla="*/ 54 w 79"/>
                <a:gd name="T13" fmla="*/ 5 h 117"/>
                <a:gd name="T14" fmla="*/ 68 w 79"/>
                <a:gd name="T15" fmla="*/ 33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2 h 117"/>
                <a:gd name="T22" fmla="*/ 0 w 79"/>
                <a:gd name="T23" fmla="*/ 91 h 117"/>
                <a:gd name="T24" fmla="*/ 28 w 79"/>
                <a:gd name="T25" fmla="*/ 117 h 117"/>
                <a:gd name="T26" fmla="*/ 79 w 79"/>
                <a:gd name="T27" fmla="*/ 43 h 117"/>
                <a:gd name="T28" fmla="*/ 60 w 79"/>
                <a:gd name="T29" fmla="*/ 61 h 117"/>
                <a:gd name="T30" fmla="*/ 29 w 79"/>
                <a:gd name="T31" fmla="*/ 113 h 117"/>
                <a:gd name="T32" fmla="*/ 15 w 79"/>
                <a:gd name="T33" fmla="*/ 97 h 117"/>
                <a:gd name="T34" fmla="*/ 46 w 79"/>
                <a:gd name="T35" fmla="*/ 46 h 117"/>
                <a:gd name="T36" fmla="*/ 60 w 79"/>
                <a:gd name="T37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3"/>
                  </a:moveTo>
                  <a:cubicBezTo>
                    <a:pt x="79" y="19"/>
                    <a:pt x="71" y="0"/>
                    <a:pt x="54" y="0"/>
                  </a:cubicBezTo>
                  <a:cubicBezTo>
                    <a:pt x="40" y="0"/>
                    <a:pt x="25" y="13"/>
                    <a:pt x="25" y="20"/>
                  </a:cubicBezTo>
                  <a:cubicBezTo>
                    <a:pt x="25" y="26"/>
                    <a:pt x="29" y="28"/>
                    <a:pt x="32" y="28"/>
                  </a:cubicBezTo>
                  <a:cubicBezTo>
                    <a:pt x="36" y="28"/>
                    <a:pt x="38" y="25"/>
                    <a:pt x="38" y="25"/>
                  </a:cubicBezTo>
                  <a:cubicBezTo>
                    <a:pt x="38" y="24"/>
                    <a:pt x="37" y="23"/>
                    <a:pt x="37" y="20"/>
                  </a:cubicBezTo>
                  <a:cubicBezTo>
                    <a:pt x="37" y="19"/>
                    <a:pt x="40" y="5"/>
                    <a:pt x="54" y="5"/>
                  </a:cubicBezTo>
                  <a:cubicBezTo>
                    <a:pt x="66" y="5"/>
                    <a:pt x="68" y="20"/>
                    <a:pt x="68" y="33"/>
                  </a:cubicBezTo>
                  <a:cubicBezTo>
                    <a:pt x="68" y="43"/>
                    <a:pt x="67" y="52"/>
                    <a:pt x="67" y="53"/>
                  </a:cubicBezTo>
                  <a:lnTo>
                    <a:pt x="67" y="53"/>
                  </a:lnTo>
                  <a:cubicBezTo>
                    <a:pt x="67" y="52"/>
                    <a:pt x="60" y="42"/>
                    <a:pt x="47" y="42"/>
                  </a:cubicBezTo>
                  <a:cubicBezTo>
                    <a:pt x="14" y="42"/>
                    <a:pt x="0" y="74"/>
                    <a:pt x="0" y="91"/>
                  </a:cubicBezTo>
                  <a:cubicBezTo>
                    <a:pt x="0" y="107"/>
                    <a:pt x="10" y="117"/>
                    <a:pt x="28" y="117"/>
                  </a:cubicBezTo>
                  <a:cubicBezTo>
                    <a:pt x="56" y="117"/>
                    <a:pt x="79" y="88"/>
                    <a:pt x="79" y="43"/>
                  </a:cubicBezTo>
                  <a:close/>
                  <a:moveTo>
                    <a:pt x="60" y="61"/>
                  </a:moveTo>
                  <a:cubicBezTo>
                    <a:pt x="60" y="66"/>
                    <a:pt x="56" y="113"/>
                    <a:pt x="29" y="113"/>
                  </a:cubicBezTo>
                  <a:cubicBezTo>
                    <a:pt x="20" y="113"/>
                    <a:pt x="15" y="107"/>
                    <a:pt x="15" y="97"/>
                  </a:cubicBezTo>
                  <a:cubicBezTo>
                    <a:pt x="15" y="86"/>
                    <a:pt x="22" y="46"/>
                    <a:pt x="46" y="46"/>
                  </a:cubicBezTo>
                  <a:cubicBezTo>
                    <a:pt x="55" y="46"/>
                    <a:pt x="60" y="52"/>
                    <a:pt x="60" y="6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id="{7526D6FF-DE98-444B-8EFA-7E24022B1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237" y="5744065"/>
              <a:ext cx="84017" cy="120777"/>
            </a:xfrm>
            <a:custGeom>
              <a:avLst/>
              <a:gdLst>
                <a:gd name="T0" fmla="*/ 43 w 53"/>
                <a:gd name="T1" fmla="*/ 73 h 75"/>
                <a:gd name="T2" fmla="*/ 41 w 53"/>
                <a:gd name="T3" fmla="*/ 73 h 75"/>
                <a:gd name="T4" fmla="*/ 34 w 53"/>
                <a:gd name="T5" fmla="*/ 70 h 75"/>
                <a:gd name="T6" fmla="*/ 34 w 53"/>
                <a:gd name="T7" fmla="*/ 68 h 75"/>
                <a:gd name="T8" fmla="*/ 53 w 53"/>
                <a:gd name="T9" fmla="*/ 2 h 75"/>
                <a:gd name="T10" fmla="*/ 45 w 53"/>
                <a:gd name="T11" fmla="*/ 2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6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3 w 53"/>
                <a:gd name="T29" fmla="*/ 75 h 75"/>
                <a:gd name="T30" fmla="*/ 43 w 53"/>
                <a:gd name="T31" fmla="*/ 73 h 75"/>
                <a:gd name="T32" fmla="*/ 35 w 53"/>
                <a:gd name="T33" fmla="*/ 2 h 75"/>
                <a:gd name="T34" fmla="*/ 41 w 53"/>
                <a:gd name="T35" fmla="*/ 10 h 75"/>
                <a:gd name="T36" fmla="*/ 26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5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3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70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2"/>
                  </a:lnTo>
                  <a:lnTo>
                    <a:pt x="45" y="2"/>
                  </a:lnTo>
                  <a:lnTo>
                    <a:pt x="43" y="7"/>
                  </a:lnTo>
                  <a:cubicBezTo>
                    <a:pt x="41" y="2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6" y="48"/>
                    <a:pt x="36" y="33"/>
                  </a:cubicBezTo>
                  <a:lnTo>
                    <a:pt x="26" y="67"/>
                  </a:lnTo>
                  <a:cubicBezTo>
                    <a:pt x="24" y="72"/>
                    <a:pt x="22" y="73"/>
                    <a:pt x="15" y="73"/>
                  </a:cubicBezTo>
                  <a:lnTo>
                    <a:pt x="15" y="75"/>
                  </a:lnTo>
                  <a:lnTo>
                    <a:pt x="43" y="75"/>
                  </a:lnTo>
                  <a:lnTo>
                    <a:pt x="43" y="73"/>
                  </a:lnTo>
                  <a:close/>
                  <a:moveTo>
                    <a:pt x="35" y="2"/>
                  </a:moveTo>
                  <a:cubicBezTo>
                    <a:pt x="38" y="2"/>
                    <a:pt x="41" y="6"/>
                    <a:pt x="41" y="10"/>
                  </a:cubicBezTo>
                  <a:cubicBezTo>
                    <a:pt x="41" y="19"/>
                    <a:pt x="33" y="36"/>
                    <a:pt x="26" y="42"/>
                  </a:cubicBezTo>
                  <a:cubicBezTo>
                    <a:pt x="23" y="45"/>
                    <a:pt x="19" y="46"/>
                    <a:pt x="17" y="46"/>
                  </a:cubicBezTo>
                  <a:cubicBezTo>
                    <a:pt x="13" y="46"/>
                    <a:pt x="10" y="43"/>
                    <a:pt x="10" y="37"/>
                  </a:cubicBezTo>
                  <a:cubicBezTo>
                    <a:pt x="10" y="29"/>
                    <a:pt x="16" y="16"/>
                    <a:pt x="24" y="8"/>
                  </a:cubicBezTo>
                  <a:cubicBezTo>
                    <a:pt x="27" y="5"/>
                    <a:pt x="31" y="2"/>
                    <a:pt x="35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id="{4CF49249-2FAF-4A78-9BA5-797638541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504" y="5791323"/>
              <a:ext cx="52511" cy="63013"/>
            </a:xfrm>
            <a:custGeom>
              <a:avLst/>
              <a:gdLst>
                <a:gd name="T0" fmla="*/ 30 w 32"/>
                <a:gd name="T1" fmla="*/ 25 h 39"/>
                <a:gd name="T2" fmla="*/ 19 w 32"/>
                <a:gd name="T3" fmla="*/ 33 h 39"/>
                <a:gd name="T4" fmla="*/ 6 w 32"/>
                <a:gd name="T5" fmla="*/ 17 h 39"/>
                <a:gd name="T6" fmla="*/ 17 w 32"/>
                <a:gd name="T7" fmla="*/ 3 h 39"/>
                <a:gd name="T8" fmla="*/ 22 w 32"/>
                <a:gd name="T9" fmla="*/ 7 h 39"/>
                <a:gd name="T10" fmla="*/ 23 w 32"/>
                <a:gd name="T11" fmla="*/ 9 h 39"/>
                <a:gd name="T12" fmla="*/ 26 w 32"/>
                <a:gd name="T13" fmla="*/ 12 h 39"/>
                <a:gd name="T14" fmla="*/ 30 w 32"/>
                <a:gd name="T15" fmla="*/ 9 h 39"/>
                <a:gd name="T16" fmla="*/ 18 w 32"/>
                <a:gd name="T17" fmla="*/ 0 h 39"/>
                <a:gd name="T18" fmla="*/ 6 w 32"/>
                <a:gd name="T19" fmla="*/ 5 h 39"/>
                <a:gd name="T20" fmla="*/ 0 w 32"/>
                <a:gd name="T21" fmla="*/ 21 h 39"/>
                <a:gd name="T22" fmla="*/ 15 w 32"/>
                <a:gd name="T23" fmla="*/ 39 h 39"/>
                <a:gd name="T24" fmla="*/ 25 w 32"/>
                <a:gd name="T25" fmla="*/ 35 h 39"/>
                <a:gd name="T26" fmla="*/ 32 w 32"/>
                <a:gd name="T27" fmla="*/ 26 h 39"/>
                <a:gd name="T28" fmla="*/ 30 w 32"/>
                <a:gd name="T2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9">
                  <a:moveTo>
                    <a:pt x="30" y="25"/>
                  </a:moveTo>
                  <a:cubicBezTo>
                    <a:pt x="26" y="31"/>
                    <a:pt x="23" y="33"/>
                    <a:pt x="19" y="33"/>
                  </a:cubicBezTo>
                  <a:cubicBezTo>
                    <a:pt x="11" y="33"/>
                    <a:pt x="6" y="27"/>
                    <a:pt x="6" y="17"/>
                  </a:cubicBezTo>
                  <a:cubicBezTo>
                    <a:pt x="6" y="9"/>
                    <a:pt x="10" y="3"/>
                    <a:pt x="17" y="3"/>
                  </a:cubicBezTo>
                  <a:cubicBezTo>
                    <a:pt x="20" y="3"/>
                    <a:pt x="21" y="4"/>
                    <a:pt x="22" y="7"/>
                  </a:cubicBezTo>
                  <a:lnTo>
                    <a:pt x="23" y="9"/>
                  </a:lnTo>
                  <a:cubicBezTo>
                    <a:pt x="23" y="11"/>
                    <a:pt x="25" y="12"/>
                    <a:pt x="26" y="12"/>
                  </a:cubicBezTo>
                  <a:cubicBezTo>
                    <a:pt x="29" y="12"/>
                    <a:pt x="30" y="11"/>
                    <a:pt x="30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14" y="0"/>
                    <a:pt x="9" y="2"/>
                    <a:pt x="6" y="5"/>
                  </a:cubicBezTo>
                  <a:cubicBezTo>
                    <a:pt x="2" y="9"/>
                    <a:pt x="0" y="14"/>
                    <a:pt x="0" y="21"/>
                  </a:cubicBezTo>
                  <a:cubicBezTo>
                    <a:pt x="0" y="32"/>
                    <a:pt x="6" y="39"/>
                    <a:pt x="15" y="39"/>
                  </a:cubicBezTo>
                  <a:cubicBezTo>
                    <a:pt x="19" y="39"/>
                    <a:pt x="22" y="38"/>
                    <a:pt x="25" y="35"/>
                  </a:cubicBezTo>
                  <a:cubicBezTo>
                    <a:pt x="28" y="33"/>
                    <a:pt x="29" y="31"/>
                    <a:pt x="32" y="26"/>
                  </a:cubicBezTo>
                  <a:lnTo>
                    <a:pt x="30" y="2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9D388575-4197-4486-92AA-AC78821DAE32}"/>
                </a:ext>
              </a:extLst>
            </p:cNvPr>
            <p:cNvGrpSpPr/>
            <p:nvPr/>
          </p:nvGrpSpPr>
          <p:grpSpPr>
            <a:xfrm>
              <a:off x="5591023" y="5281970"/>
              <a:ext cx="262555" cy="556614"/>
              <a:chOff x="5591023" y="5281970"/>
              <a:chExt cx="262555" cy="556614"/>
            </a:xfrm>
            <a:solidFill>
              <a:schemeClr val="accent5"/>
            </a:solidFill>
          </p:grpSpPr>
          <p:sp>
            <p:nvSpPr>
              <p:cNvPr id="59" name="Rectangle 85">
                <a:extLst>
                  <a:ext uri="{FF2B5EF4-FFF2-40B4-BE49-F238E27FC236}">
                    <a16:creationId xmlns:a16="http://schemas.microsoft.com/office/drawing/2014/main" id="{DFF856DA-4027-4053-8C45-8D2E65D03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1023" y="5281970"/>
                <a:ext cx="10502" cy="225798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0" name="Freeform 86">
                <a:extLst>
                  <a:ext uri="{FF2B5EF4-FFF2-40B4-BE49-F238E27FC236}">
                    <a16:creationId xmlns:a16="http://schemas.microsoft.com/office/drawing/2014/main" id="{245AED6C-2B93-4B97-9230-722CB3FE0F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7783" y="5344983"/>
                <a:ext cx="120777" cy="173287"/>
              </a:xfrm>
              <a:custGeom>
                <a:avLst/>
                <a:gdLst>
                  <a:gd name="T0" fmla="*/ 76 w 76"/>
                  <a:gd name="T1" fmla="*/ 6 h 107"/>
                  <a:gd name="T2" fmla="*/ 66 w 76"/>
                  <a:gd name="T3" fmla="*/ 6 h 107"/>
                  <a:gd name="T4" fmla="*/ 64 w 76"/>
                  <a:gd name="T5" fmla="*/ 4 h 107"/>
                  <a:gd name="T6" fmla="*/ 47 w 76"/>
                  <a:gd name="T7" fmla="*/ 0 h 107"/>
                  <a:gd name="T8" fmla="*/ 14 w 76"/>
                  <a:gd name="T9" fmla="*/ 28 h 107"/>
                  <a:gd name="T10" fmla="*/ 27 w 76"/>
                  <a:gd name="T11" fmla="*/ 46 h 107"/>
                  <a:gd name="T12" fmla="*/ 15 w 76"/>
                  <a:gd name="T13" fmla="*/ 60 h 107"/>
                  <a:gd name="T14" fmla="*/ 19 w 76"/>
                  <a:gd name="T15" fmla="*/ 66 h 107"/>
                  <a:gd name="T16" fmla="*/ 0 w 76"/>
                  <a:gd name="T17" fmla="*/ 88 h 107"/>
                  <a:gd name="T18" fmla="*/ 27 w 76"/>
                  <a:gd name="T19" fmla="*/ 107 h 107"/>
                  <a:gd name="T20" fmla="*/ 62 w 76"/>
                  <a:gd name="T21" fmla="*/ 83 h 107"/>
                  <a:gd name="T22" fmla="*/ 38 w 76"/>
                  <a:gd name="T23" fmla="*/ 61 h 107"/>
                  <a:gd name="T24" fmla="*/ 27 w 76"/>
                  <a:gd name="T25" fmla="*/ 54 h 107"/>
                  <a:gd name="T26" fmla="*/ 33 w 76"/>
                  <a:gd name="T27" fmla="*/ 47 h 107"/>
                  <a:gd name="T28" fmla="*/ 34 w 76"/>
                  <a:gd name="T29" fmla="*/ 47 h 107"/>
                  <a:gd name="T30" fmla="*/ 39 w 76"/>
                  <a:gd name="T31" fmla="*/ 48 h 107"/>
                  <a:gd name="T32" fmla="*/ 70 w 76"/>
                  <a:gd name="T33" fmla="*/ 22 h 107"/>
                  <a:gd name="T34" fmla="*/ 68 w 76"/>
                  <a:gd name="T35" fmla="*/ 12 h 107"/>
                  <a:gd name="T36" fmla="*/ 76 w 76"/>
                  <a:gd name="T37" fmla="*/ 12 h 107"/>
                  <a:gd name="T38" fmla="*/ 76 w 76"/>
                  <a:gd name="T39" fmla="*/ 6 h 107"/>
                  <a:gd name="T40" fmla="*/ 23 w 76"/>
                  <a:gd name="T41" fmla="*/ 68 h 107"/>
                  <a:gd name="T42" fmla="*/ 24 w 76"/>
                  <a:gd name="T43" fmla="*/ 68 h 107"/>
                  <a:gd name="T44" fmla="*/ 28 w 76"/>
                  <a:gd name="T45" fmla="*/ 70 h 107"/>
                  <a:gd name="T46" fmla="*/ 52 w 76"/>
                  <a:gd name="T47" fmla="*/ 88 h 107"/>
                  <a:gd name="T48" fmla="*/ 30 w 76"/>
                  <a:gd name="T49" fmla="*/ 103 h 107"/>
                  <a:gd name="T50" fmla="*/ 9 w 76"/>
                  <a:gd name="T51" fmla="*/ 86 h 107"/>
                  <a:gd name="T52" fmla="*/ 12 w 76"/>
                  <a:gd name="T53" fmla="*/ 76 h 107"/>
                  <a:gd name="T54" fmla="*/ 23 w 76"/>
                  <a:gd name="T55" fmla="*/ 68 h 107"/>
                  <a:gd name="T56" fmla="*/ 47 w 76"/>
                  <a:gd name="T57" fmla="*/ 3 h 107"/>
                  <a:gd name="T58" fmla="*/ 57 w 76"/>
                  <a:gd name="T59" fmla="*/ 15 h 107"/>
                  <a:gd name="T60" fmla="*/ 51 w 76"/>
                  <a:gd name="T61" fmla="*/ 34 h 107"/>
                  <a:gd name="T62" fmla="*/ 37 w 76"/>
                  <a:gd name="T63" fmla="*/ 44 h 107"/>
                  <a:gd name="T64" fmla="*/ 27 w 76"/>
                  <a:gd name="T65" fmla="*/ 32 h 107"/>
                  <a:gd name="T66" fmla="*/ 47 w 76"/>
                  <a:gd name="T67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" h="107">
                    <a:moveTo>
                      <a:pt x="76" y="6"/>
                    </a:moveTo>
                    <a:lnTo>
                      <a:pt x="66" y="6"/>
                    </a:lnTo>
                    <a:cubicBezTo>
                      <a:pt x="66" y="6"/>
                      <a:pt x="65" y="5"/>
                      <a:pt x="64" y="4"/>
                    </a:cubicBezTo>
                    <a:cubicBezTo>
                      <a:pt x="59" y="2"/>
                      <a:pt x="54" y="0"/>
                      <a:pt x="47" y="0"/>
                    </a:cubicBezTo>
                    <a:cubicBezTo>
                      <a:pt x="29" y="0"/>
                      <a:pt x="14" y="13"/>
                      <a:pt x="14" y="28"/>
                    </a:cubicBezTo>
                    <a:cubicBezTo>
                      <a:pt x="14" y="37"/>
                      <a:pt x="18" y="42"/>
                      <a:pt x="27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6" y="64"/>
                      <a:pt x="19" y="66"/>
                    </a:cubicBezTo>
                    <a:cubicBezTo>
                      <a:pt x="3" y="77"/>
                      <a:pt x="0" y="80"/>
                      <a:pt x="0" y="88"/>
                    </a:cubicBezTo>
                    <a:cubicBezTo>
                      <a:pt x="0" y="99"/>
                      <a:pt x="11" y="107"/>
                      <a:pt x="27" y="107"/>
                    </a:cubicBezTo>
                    <a:cubicBezTo>
                      <a:pt x="48" y="107"/>
                      <a:pt x="62" y="97"/>
                      <a:pt x="62" y="83"/>
                    </a:cubicBezTo>
                    <a:cubicBezTo>
                      <a:pt x="62" y="72"/>
                      <a:pt x="54" y="65"/>
                      <a:pt x="38" y="61"/>
                    </a:cubicBezTo>
                    <a:cubicBezTo>
                      <a:pt x="31" y="59"/>
                      <a:pt x="27" y="56"/>
                      <a:pt x="27" y="54"/>
                    </a:cubicBezTo>
                    <a:cubicBezTo>
                      <a:pt x="27" y="51"/>
                      <a:pt x="31" y="47"/>
                      <a:pt x="33" y="47"/>
                    </a:cubicBezTo>
                    <a:cubicBezTo>
                      <a:pt x="33" y="47"/>
                      <a:pt x="33" y="47"/>
                      <a:pt x="34" y="47"/>
                    </a:cubicBezTo>
                    <a:cubicBezTo>
                      <a:pt x="35" y="48"/>
                      <a:pt x="38" y="48"/>
                      <a:pt x="39" y="48"/>
                    </a:cubicBezTo>
                    <a:cubicBezTo>
                      <a:pt x="54" y="48"/>
                      <a:pt x="70" y="34"/>
                      <a:pt x="70" y="22"/>
                    </a:cubicBezTo>
                    <a:cubicBezTo>
                      <a:pt x="70" y="19"/>
                      <a:pt x="69" y="16"/>
                      <a:pt x="68" y="12"/>
                    </a:cubicBezTo>
                    <a:lnTo>
                      <a:pt x="76" y="12"/>
                    </a:lnTo>
                    <a:lnTo>
                      <a:pt x="76" y="6"/>
                    </a:lnTo>
                    <a:close/>
                    <a:moveTo>
                      <a:pt x="23" y="68"/>
                    </a:moveTo>
                    <a:cubicBezTo>
                      <a:pt x="23" y="68"/>
                      <a:pt x="23" y="68"/>
                      <a:pt x="24" y="68"/>
                    </a:cubicBezTo>
                    <a:cubicBezTo>
                      <a:pt x="24" y="69"/>
                      <a:pt x="26" y="69"/>
                      <a:pt x="28" y="70"/>
                    </a:cubicBezTo>
                    <a:cubicBezTo>
                      <a:pt x="46" y="75"/>
                      <a:pt x="52" y="80"/>
                      <a:pt x="52" y="88"/>
                    </a:cubicBezTo>
                    <a:cubicBezTo>
                      <a:pt x="52" y="97"/>
                      <a:pt x="42" y="103"/>
                      <a:pt x="30" y="103"/>
                    </a:cubicBezTo>
                    <a:cubicBezTo>
                      <a:pt x="17" y="103"/>
                      <a:pt x="9" y="97"/>
                      <a:pt x="9" y="86"/>
                    </a:cubicBezTo>
                    <a:cubicBezTo>
                      <a:pt x="9" y="82"/>
                      <a:pt x="10" y="80"/>
                      <a:pt x="12" y="76"/>
                    </a:cubicBezTo>
                    <a:cubicBezTo>
                      <a:pt x="15" y="74"/>
                      <a:pt x="21" y="68"/>
                      <a:pt x="23" y="68"/>
                    </a:cubicBezTo>
                    <a:close/>
                    <a:moveTo>
                      <a:pt x="47" y="3"/>
                    </a:moveTo>
                    <a:cubicBezTo>
                      <a:pt x="53" y="3"/>
                      <a:pt x="57" y="7"/>
                      <a:pt x="57" y="15"/>
                    </a:cubicBezTo>
                    <a:cubicBezTo>
                      <a:pt x="57" y="21"/>
                      <a:pt x="55" y="28"/>
                      <a:pt x="51" y="34"/>
                    </a:cubicBezTo>
                    <a:cubicBezTo>
                      <a:pt x="48" y="41"/>
                      <a:pt x="43" y="44"/>
                      <a:pt x="37" y="44"/>
                    </a:cubicBezTo>
                    <a:cubicBezTo>
                      <a:pt x="31" y="44"/>
                      <a:pt x="27" y="40"/>
                      <a:pt x="27" y="32"/>
                    </a:cubicBezTo>
                    <a:cubicBezTo>
                      <a:pt x="27" y="17"/>
                      <a:pt x="37" y="3"/>
                      <a:pt x="47" y="3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1" name="Freeform 87">
                <a:extLst>
                  <a:ext uri="{FF2B5EF4-FFF2-40B4-BE49-F238E27FC236}">
                    <a16:creationId xmlns:a16="http://schemas.microsoft.com/office/drawing/2014/main" id="{6D2626BC-DE32-4BEA-A920-89D1E3D7A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9560" y="5281970"/>
                <a:ext cx="73515" cy="225798"/>
              </a:xfrm>
              <a:custGeom>
                <a:avLst/>
                <a:gdLst>
                  <a:gd name="T0" fmla="*/ 43 w 43"/>
                  <a:gd name="T1" fmla="*/ 70 h 140"/>
                  <a:gd name="T2" fmla="*/ 8 w 43"/>
                  <a:gd name="T3" fmla="*/ 0 h 140"/>
                  <a:gd name="T4" fmla="*/ 0 w 43"/>
                  <a:gd name="T5" fmla="*/ 0 h 140"/>
                  <a:gd name="T6" fmla="*/ 32 w 43"/>
                  <a:gd name="T7" fmla="*/ 70 h 140"/>
                  <a:gd name="T8" fmla="*/ 0 w 43"/>
                  <a:gd name="T9" fmla="*/ 140 h 140"/>
                  <a:gd name="T10" fmla="*/ 8 w 43"/>
                  <a:gd name="T11" fmla="*/ 140 h 140"/>
                  <a:gd name="T12" fmla="*/ 43 w 43"/>
                  <a:gd name="T13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40">
                    <a:moveTo>
                      <a:pt x="43" y="7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2" y="70"/>
                    </a:lnTo>
                    <a:lnTo>
                      <a:pt x="0" y="140"/>
                    </a:lnTo>
                    <a:lnTo>
                      <a:pt x="8" y="140"/>
                    </a:lnTo>
                    <a:lnTo>
                      <a:pt x="43" y="70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2" name="Rectangle 94">
                <a:extLst>
                  <a:ext uri="{FF2B5EF4-FFF2-40B4-BE49-F238E27FC236}">
                    <a16:creationId xmlns:a16="http://schemas.microsoft.com/office/drawing/2014/main" id="{6B175C50-F8A5-43BD-B45C-3FB98DCD0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1526" y="5607537"/>
                <a:ext cx="10502" cy="220546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3" name="Freeform 95">
                <a:extLst>
                  <a:ext uri="{FF2B5EF4-FFF2-40B4-BE49-F238E27FC236}">
                    <a16:creationId xmlns:a16="http://schemas.microsoft.com/office/drawing/2014/main" id="{7242DA8E-1F43-4C5E-8E78-85B8DE03D0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33032" y="5665297"/>
                <a:ext cx="126026" cy="173287"/>
              </a:xfrm>
              <a:custGeom>
                <a:avLst/>
                <a:gdLst>
                  <a:gd name="T0" fmla="*/ 77 w 77"/>
                  <a:gd name="T1" fmla="*/ 6 h 107"/>
                  <a:gd name="T2" fmla="*/ 67 w 77"/>
                  <a:gd name="T3" fmla="*/ 6 h 107"/>
                  <a:gd name="T4" fmla="*/ 65 w 77"/>
                  <a:gd name="T5" fmla="*/ 5 h 107"/>
                  <a:gd name="T6" fmla="*/ 48 w 77"/>
                  <a:gd name="T7" fmla="*/ 0 h 107"/>
                  <a:gd name="T8" fmla="*/ 15 w 77"/>
                  <a:gd name="T9" fmla="*/ 28 h 107"/>
                  <a:gd name="T10" fmla="*/ 28 w 77"/>
                  <a:gd name="T11" fmla="*/ 46 h 107"/>
                  <a:gd name="T12" fmla="*/ 15 w 77"/>
                  <a:gd name="T13" fmla="*/ 60 h 107"/>
                  <a:gd name="T14" fmla="*/ 20 w 77"/>
                  <a:gd name="T15" fmla="*/ 67 h 107"/>
                  <a:gd name="T16" fmla="*/ 0 w 77"/>
                  <a:gd name="T17" fmla="*/ 88 h 107"/>
                  <a:gd name="T18" fmla="*/ 28 w 77"/>
                  <a:gd name="T19" fmla="*/ 107 h 107"/>
                  <a:gd name="T20" fmla="*/ 63 w 77"/>
                  <a:gd name="T21" fmla="*/ 83 h 107"/>
                  <a:gd name="T22" fmla="*/ 39 w 77"/>
                  <a:gd name="T23" fmla="*/ 61 h 107"/>
                  <a:gd name="T24" fmla="*/ 28 w 77"/>
                  <a:gd name="T25" fmla="*/ 54 h 107"/>
                  <a:gd name="T26" fmla="*/ 34 w 77"/>
                  <a:gd name="T27" fmla="*/ 47 h 107"/>
                  <a:gd name="T28" fmla="*/ 35 w 77"/>
                  <a:gd name="T29" fmla="*/ 48 h 107"/>
                  <a:gd name="T30" fmla="*/ 40 w 77"/>
                  <a:gd name="T31" fmla="*/ 48 h 107"/>
                  <a:gd name="T32" fmla="*/ 70 w 77"/>
                  <a:gd name="T33" fmla="*/ 22 h 107"/>
                  <a:gd name="T34" fmla="*/ 69 w 77"/>
                  <a:gd name="T35" fmla="*/ 13 h 107"/>
                  <a:gd name="T36" fmla="*/ 77 w 77"/>
                  <a:gd name="T37" fmla="*/ 13 h 107"/>
                  <a:gd name="T38" fmla="*/ 77 w 77"/>
                  <a:gd name="T39" fmla="*/ 6 h 107"/>
                  <a:gd name="T40" fmla="*/ 24 w 77"/>
                  <a:gd name="T41" fmla="*/ 68 h 107"/>
                  <a:gd name="T42" fmla="*/ 24 w 77"/>
                  <a:gd name="T43" fmla="*/ 69 h 107"/>
                  <a:gd name="T44" fmla="*/ 29 w 77"/>
                  <a:gd name="T45" fmla="*/ 70 h 107"/>
                  <a:gd name="T46" fmla="*/ 53 w 77"/>
                  <a:gd name="T47" fmla="*/ 88 h 107"/>
                  <a:gd name="T48" fmla="*/ 31 w 77"/>
                  <a:gd name="T49" fmla="*/ 103 h 107"/>
                  <a:gd name="T50" fmla="*/ 10 w 77"/>
                  <a:gd name="T51" fmla="*/ 87 h 107"/>
                  <a:gd name="T52" fmla="*/ 13 w 77"/>
                  <a:gd name="T53" fmla="*/ 77 h 107"/>
                  <a:gd name="T54" fmla="*/ 24 w 77"/>
                  <a:gd name="T55" fmla="*/ 68 h 107"/>
                  <a:gd name="T56" fmla="*/ 48 w 77"/>
                  <a:gd name="T57" fmla="*/ 4 h 107"/>
                  <a:gd name="T58" fmla="*/ 57 w 77"/>
                  <a:gd name="T59" fmla="*/ 15 h 107"/>
                  <a:gd name="T60" fmla="*/ 52 w 77"/>
                  <a:gd name="T61" fmla="*/ 34 h 107"/>
                  <a:gd name="T62" fmla="*/ 38 w 77"/>
                  <a:gd name="T63" fmla="*/ 45 h 107"/>
                  <a:gd name="T64" fmla="*/ 28 w 77"/>
                  <a:gd name="T65" fmla="*/ 32 h 107"/>
                  <a:gd name="T66" fmla="*/ 48 w 77"/>
                  <a:gd name="T67" fmla="*/ 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7" h="107">
                    <a:moveTo>
                      <a:pt x="77" y="6"/>
                    </a:moveTo>
                    <a:lnTo>
                      <a:pt x="67" y="6"/>
                    </a:lnTo>
                    <a:cubicBezTo>
                      <a:pt x="67" y="6"/>
                      <a:pt x="66" y="6"/>
                      <a:pt x="65" y="5"/>
                    </a:cubicBezTo>
                    <a:cubicBezTo>
                      <a:pt x="60" y="2"/>
                      <a:pt x="55" y="0"/>
                      <a:pt x="48" y="0"/>
                    </a:cubicBezTo>
                    <a:cubicBezTo>
                      <a:pt x="30" y="0"/>
                      <a:pt x="15" y="13"/>
                      <a:pt x="15" y="28"/>
                    </a:cubicBezTo>
                    <a:cubicBezTo>
                      <a:pt x="15" y="37"/>
                      <a:pt x="19" y="42"/>
                      <a:pt x="28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7" y="64"/>
                      <a:pt x="20" y="67"/>
                    </a:cubicBezTo>
                    <a:cubicBezTo>
                      <a:pt x="3" y="77"/>
                      <a:pt x="0" y="81"/>
                      <a:pt x="0" y="88"/>
                    </a:cubicBezTo>
                    <a:cubicBezTo>
                      <a:pt x="0" y="100"/>
                      <a:pt x="11" y="107"/>
                      <a:pt x="28" y="107"/>
                    </a:cubicBezTo>
                    <a:cubicBezTo>
                      <a:pt x="49" y="107"/>
                      <a:pt x="63" y="97"/>
                      <a:pt x="63" y="83"/>
                    </a:cubicBezTo>
                    <a:cubicBezTo>
                      <a:pt x="63" y="73"/>
                      <a:pt x="55" y="65"/>
                      <a:pt x="39" y="61"/>
                    </a:cubicBezTo>
                    <a:cubicBezTo>
                      <a:pt x="32" y="59"/>
                      <a:pt x="28" y="57"/>
                      <a:pt x="28" y="54"/>
                    </a:cubicBezTo>
                    <a:cubicBezTo>
                      <a:pt x="28" y="52"/>
                      <a:pt x="31" y="47"/>
                      <a:pt x="34" y="47"/>
                    </a:cubicBezTo>
                    <a:cubicBezTo>
                      <a:pt x="34" y="47"/>
                      <a:pt x="34" y="47"/>
                      <a:pt x="35" y="48"/>
                    </a:cubicBezTo>
                    <a:cubicBezTo>
                      <a:pt x="36" y="48"/>
                      <a:pt x="38" y="48"/>
                      <a:pt x="40" y="48"/>
                    </a:cubicBezTo>
                    <a:cubicBezTo>
                      <a:pt x="55" y="48"/>
                      <a:pt x="70" y="35"/>
                      <a:pt x="70" y="22"/>
                    </a:cubicBezTo>
                    <a:cubicBezTo>
                      <a:pt x="70" y="19"/>
                      <a:pt x="70" y="16"/>
                      <a:pt x="69" y="13"/>
                    </a:cubicBezTo>
                    <a:lnTo>
                      <a:pt x="77" y="13"/>
                    </a:lnTo>
                    <a:lnTo>
                      <a:pt x="77" y="6"/>
                    </a:lnTo>
                    <a:close/>
                    <a:moveTo>
                      <a:pt x="24" y="68"/>
                    </a:moveTo>
                    <a:cubicBezTo>
                      <a:pt x="24" y="68"/>
                      <a:pt x="24" y="69"/>
                      <a:pt x="24" y="69"/>
                    </a:cubicBezTo>
                    <a:cubicBezTo>
                      <a:pt x="25" y="69"/>
                      <a:pt x="27" y="69"/>
                      <a:pt x="29" y="70"/>
                    </a:cubicBezTo>
                    <a:cubicBezTo>
                      <a:pt x="47" y="76"/>
                      <a:pt x="53" y="80"/>
                      <a:pt x="53" y="88"/>
                    </a:cubicBezTo>
                    <a:cubicBezTo>
                      <a:pt x="53" y="97"/>
                      <a:pt x="43" y="103"/>
                      <a:pt x="31" y="103"/>
                    </a:cubicBezTo>
                    <a:cubicBezTo>
                      <a:pt x="17" y="103"/>
                      <a:pt x="10" y="97"/>
                      <a:pt x="10" y="87"/>
                    </a:cubicBezTo>
                    <a:cubicBezTo>
                      <a:pt x="10" y="83"/>
                      <a:pt x="11" y="80"/>
                      <a:pt x="13" y="77"/>
                    </a:cubicBezTo>
                    <a:cubicBezTo>
                      <a:pt x="15" y="74"/>
                      <a:pt x="22" y="68"/>
                      <a:pt x="24" y="68"/>
                    </a:cubicBezTo>
                    <a:close/>
                    <a:moveTo>
                      <a:pt x="48" y="4"/>
                    </a:moveTo>
                    <a:cubicBezTo>
                      <a:pt x="54" y="4"/>
                      <a:pt x="57" y="8"/>
                      <a:pt x="57" y="15"/>
                    </a:cubicBezTo>
                    <a:cubicBezTo>
                      <a:pt x="57" y="21"/>
                      <a:pt x="55" y="29"/>
                      <a:pt x="52" y="34"/>
                    </a:cubicBezTo>
                    <a:cubicBezTo>
                      <a:pt x="49" y="41"/>
                      <a:pt x="44" y="45"/>
                      <a:pt x="38" y="45"/>
                    </a:cubicBezTo>
                    <a:cubicBezTo>
                      <a:pt x="32" y="45"/>
                      <a:pt x="28" y="40"/>
                      <a:pt x="28" y="32"/>
                    </a:cubicBezTo>
                    <a:cubicBezTo>
                      <a:pt x="28" y="17"/>
                      <a:pt x="37" y="4"/>
                      <a:pt x="48" y="4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4" name="Freeform 96">
                <a:extLst>
                  <a:ext uri="{FF2B5EF4-FFF2-40B4-BE49-F238E27FC236}">
                    <a16:creationId xmlns:a16="http://schemas.microsoft.com/office/drawing/2014/main" id="{131400B0-76E5-4CBF-A17C-412BB5E63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63" y="5607537"/>
                <a:ext cx="73515" cy="220546"/>
              </a:xfrm>
              <a:custGeom>
                <a:avLst/>
                <a:gdLst>
                  <a:gd name="T0" fmla="*/ 44 w 44"/>
                  <a:gd name="T1" fmla="*/ 69 h 139"/>
                  <a:gd name="T2" fmla="*/ 8 w 44"/>
                  <a:gd name="T3" fmla="*/ 0 h 139"/>
                  <a:gd name="T4" fmla="*/ 0 w 44"/>
                  <a:gd name="T5" fmla="*/ 0 h 139"/>
                  <a:gd name="T6" fmla="*/ 33 w 44"/>
                  <a:gd name="T7" fmla="*/ 69 h 139"/>
                  <a:gd name="T8" fmla="*/ 0 w 44"/>
                  <a:gd name="T9" fmla="*/ 139 h 139"/>
                  <a:gd name="T10" fmla="*/ 8 w 44"/>
                  <a:gd name="T11" fmla="*/ 139 h 139"/>
                  <a:gd name="T12" fmla="*/ 44 w 44"/>
                  <a:gd name="T13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39">
                    <a:moveTo>
                      <a:pt x="44" y="69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3" y="69"/>
                    </a:lnTo>
                    <a:lnTo>
                      <a:pt x="0" y="139"/>
                    </a:lnTo>
                    <a:lnTo>
                      <a:pt x="8" y="139"/>
                    </a:lnTo>
                    <a:lnTo>
                      <a:pt x="44" y="69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  <p:sp>
          <p:nvSpPr>
            <p:cNvPr id="53" name="Freeform 97">
              <a:extLst>
                <a:ext uri="{FF2B5EF4-FFF2-40B4-BE49-F238E27FC236}">
                  <a16:creationId xmlns:a16="http://schemas.microsoft.com/office/drawing/2014/main" id="{2EA47C8E-B967-4E59-BB47-5D9DCD0A0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4582" y="5239961"/>
              <a:ext cx="78768" cy="645885"/>
            </a:xfrm>
            <a:custGeom>
              <a:avLst/>
              <a:gdLst>
                <a:gd name="T0" fmla="*/ 51 w 51"/>
                <a:gd name="T1" fmla="*/ 201 h 402"/>
                <a:gd name="T2" fmla="*/ 3 w 51"/>
                <a:gd name="T3" fmla="*/ 0 h 402"/>
                <a:gd name="T4" fmla="*/ 0 w 51"/>
                <a:gd name="T5" fmla="*/ 8 h 402"/>
                <a:gd name="T6" fmla="*/ 34 w 51"/>
                <a:gd name="T7" fmla="*/ 201 h 402"/>
                <a:gd name="T8" fmla="*/ 0 w 51"/>
                <a:gd name="T9" fmla="*/ 394 h 402"/>
                <a:gd name="T10" fmla="*/ 3 w 51"/>
                <a:gd name="T11" fmla="*/ 402 h 402"/>
                <a:gd name="T12" fmla="*/ 51 w 51"/>
                <a:gd name="T13" fmla="*/ 2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02">
                  <a:moveTo>
                    <a:pt x="51" y="201"/>
                  </a:moveTo>
                  <a:cubicBezTo>
                    <a:pt x="51" y="63"/>
                    <a:pt x="12" y="16"/>
                    <a:pt x="3" y="0"/>
                  </a:cubicBezTo>
                  <a:lnTo>
                    <a:pt x="0" y="8"/>
                  </a:lnTo>
                  <a:cubicBezTo>
                    <a:pt x="27" y="55"/>
                    <a:pt x="34" y="124"/>
                    <a:pt x="34" y="201"/>
                  </a:cubicBezTo>
                  <a:cubicBezTo>
                    <a:pt x="34" y="278"/>
                    <a:pt x="27" y="346"/>
                    <a:pt x="0" y="394"/>
                  </a:cubicBezTo>
                  <a:lnTo>
                    <a:pt x="3" y="402"/>
                  </a:lnTo>
                  <a:cubicBezTo>
                    <a:pt x="12" y="386"/>
                    <a:pt x="51" y="338"/>
                    <a:pt x="51" y="20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E99185AF-C956-45C8-99C8-E9578CAC8A4D}"/>
              </a:ext>
            </a:extLst>
          </p:cNvPr>
          <p:cNvSpPr txBox="1"/>
          <p:nvPr/>
        </p:nvSpPr>
        <p:spPr>
          <a:xfrm flipH="1">
            <a:off x="85083" y="4161083"/>
            <a:ext cx="2423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Non-adiabatic </a:t>
            </a:r>
          </a:p>
          <a:p>
            <a:r>
              <a:rPr kumimoji="1" lang="en-US" altLang="ja-JP" b="1" dirty="0"/>
              <a:t>coupling vector</a:t>
            </a:r>
            <a:endParaRPr kumimoji="1" lang="ja-JP" altLang="en-US" b="1" dirty="0"/>
          </a:p>
        </p:txBody>
      </p: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01C27552-B515-4122-89DA-FFA38523591C}"/>
              </a:ext>
            </a:extLst>
          </p:cNvPr>
          <p:cNvGrpSpPr/>
          <p:nvPr/>
        </p:nvGrpSpPr>
        <p:grpSpPr>
          <a:xfrm>
            <a:off x="2163580" y="5294803"/>
            <a:ext cx="2272192" cy="1397452"/>
            <a:chOff x="6721559" y="4569826"/>
            <a:chExt cx="2272192" cy="1397452"/>
          </a:xfrm>
        </p:grpSpPr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0618C13B-DD1A-4B1E-AAC3-6ABBDA9A7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559" y="4569826"/>
              <a:ext cx="2272192" cy="1397452"/>
            </a:xfrm>
            <a:prstGeom prst="rect">
              <a:avLst/>
            </a:prstGeom>
          </p:spPr>
        </p:pic>
        <p:sp>
          <p:nvSpPr>
            <p:cNvPr id="68" name="円弧 67">
              <a:extLst>
                <a:ext uri="{FF2B5EF4-FFF2-40B4-BE49-F238E27FC236}">
                  <a16:creationId xmlns:a16="http://schemas.microsoft.com/office/drawing/2014/main" id="{2144F753-496A-47D7-8DB9-4009613577D6}"/>
                </a:ext>
              </a:extLst>
            </p:cNvPr>
            <p:cNvSpPr/>
            <p:nvPr/>
          </p:nvSpPr>
          <p:spPr>
            <a:xfrm>
              <a:off x="6858751" y="4754206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70" name="円弧 69">
              <a:extLst>
                <a:ext uri="{FF2B5EF4-FFF2-40B4-BE49-F238E27FC236}">
                  <a16:creationId xmlns:a16="http://schemas.microsoft.com/office/drawing/2014/main" id="{5303471D-8D17-4159-9844-210958BA0FDC}"/>
                </a:ext>
              </a:extLst>
            </p:cNvPr>
            <p:cNvSpPr/>
            <p:nvPr/>
          </p:nvSpPr>
          <p:spPr>
            <a:xfrm rot="12570545" flipH="1">
              <a:off x="6728705" y="4720503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1" name="グループ化 70" descr="TEX2PPTOBJ@- Code@  \begin{align*}@    i\oint d\vec{q}\cdot \vec{d}_{eg}(\vec{q})=0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2761E55B-9BFF-4FAB-9555-8D7E839EBC2F}"/>
              </a:ext>
            </a:extLst>
          </p:cNvPr>
          <p:cNvGrpSpPr>
            <a:grpSpLocks noChangeAspect="1"/>
          </p:cNvGrpSpPr>
          <p:nvPr/>
        </p:nvGrpSpPr>
        <p:grpSpPr>
          <a:xfrm>
            <a:off x="2495591" y="4724349"/>
            <a:ext cx="1488686" cy="441092"/>
            <a:chOff x="2122488" y="1112838"/>
            <a:chExt cx="600075" cy="177800"/>
          </a:xfrm>
        </p:grpSpPr>
        <p:sp>
          <p:nvSpPr>
            <p:cNvPr id="72" name="Freeform 82">
              <a:extLst>
                <a:ext uri="{FF2B5EF4-FFF2-40B4-BE49-F238E27FC236}">
                  <a16:creationId xmlns:a16="http://schemas.microsoft.com/office/drawing/2014/main" id="{7E301A23-778B-4FEC-B8BF-B3598B7121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2488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5 w 36"/>
                <a:gd name="T5" fmla="*/ 103 h 110"/>
                <a:gd name="T6" fmla="*/ 12 w 36"/>
                <a:gd name="T7" fmla="*/ 100 h 110"/>
                <a:gd name="T8" fmla="*/ 14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5 w 36"/>
                <a:gd name="T15" fmla="*/ 89 h 110"/>
                <a:gd name="T16" fmla="*/ 30 w 36"/>
                <a:gd name="T17" fmla="*/ 36 h 110"/>
                <a:gd name="T18" fmla="*/ 29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3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7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7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19" y="101"/>
                    <a:pt x="17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30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3" y="40"/>
                  </a:cubicBezTo>
                  <a:lnTo>
                    <a:pt x="3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9" y="90"/>
                  </a:lnTo>
                  <a:close/>
                  <a:moveTo>
                    <a:pt x="27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Freeform 83">
              <a:extLst>
                <a:ext uri="{FF2B5EF4-FFF2-40B4-BE49-F238E27FC236}">
                  <a16:creationId xmlns:a16="http://schemas.microsoft.com/office/drawing/2014/main" id="{DFA08039-1C0A-4A0A-B5CB-5298DC548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1112838"/>
              <a:ext cx="82550" cy="177800"/>
            </a:xfrm>
            <a:custGeom>
              <a:avLst/>
              <a:gdLst>
                <a:gd name="T0" fmla="*/ 170 w 170"/>
                <a:gd name="T1" fmla="*/ 20 h 366"/>
                <a:gd name="T2" fmla="*/ 141 w 170"/>
                <a:gd name="T3" fmla="*/ 0 h 366"/>
                <a:gd name="T4" fmla="*/ 77 w 170"/>
                <a:gd name="T5" fmla="*/ 121 h 366"/>
                <a:gd name="T6" fmla="*/ 17 w 170"/>
                <a:gd name="T7" fmla="*/ 189 h 366"/>
                <a:gd name="T8" fmla="*/ 69 w 170"/>
                <a:gd name="T9" fmla="*/ 255 h 366"/>
                <a:gd name="T10" fmla="*/ 68 w 170"/>
                <a:gd name="T11" fmla="*/ 274 h 366"/>
                <a:gd name="T12" fmla="*/ 33 w 170"/>
                <a:gd name="T13" fmla="*/ 360 h 366"/>
                <a:gd name="T14" fmla="*/ 23 w 170"/>
                <a:gd name="T15" fmla="*/ 349 h 366"/>
                <a:gd name="T16" fmla="*/ 7 w 170"/>
                <a:gd name="T17" fmla="*/ 334 h 366"/>
                <a:gd name="T18" fmla="*/ 0 w 170"/>
                <a:gd name="T19" fmla="*/ 345 h 366"/>
                <a:gd name="T20" fmla="*/ 30 w 170"/>
                <a:gd name="T21" fmla="*/ 366 h 366"/>
                <a:gd name="T22" fmla="*/ 85 w 170"/>
                <a:gd name="T23" fmla="*/ 260 h 366"/>
                <a:gd name="T24" fmla="*/ 86 w 170"/>
                <a:gd name="T25" fmla="*/ 257 h 366"/>
                <a:gd name="T26" fmla="*/ 153 w 170"/>
                <a:gd name="T27" fmla="*/ 189 h 366"/>
                <a:gd name="T28" fmla="*/ 96 w 170"/>
                <a:gd name="T29" fmla="*/ 121 h 366"/>
                <a:gd name="T30" fmla="*/ 138 w 170"/>
                <a:gd name="T31" fmla="*/ 6 h 366"/>
                <a:gd name="T32" fmla="*/ 148 w 170"/>
                <a:gd name="T33" fmla="*/ 16 h 366"/>
                <a:gd name="T34" fmla="*/ 164 w 170"/>
                <a:gd name="T35" fmla="*/ 30 h 366"/>
                <a:gd name="T36" fmla="*/ 170 w 170"/>
                <a:gd name="T37" fmla="*/ 20 h 366"/>
                <a:gd name="T38" fmla="*/ 144 w 170"/>
                <a:gd name="T39" fmla="*/ 189 h 366"/>
                <a:gd name="T40" fmla="*/ 86 w 170"/>
                <a:gd name="T41" fmla="*/ 248 h 366"/>
                <a:gd name="T42" fmla="*/ 95 w 170"/>
                <a:gd name="T43" fmla="*/ 130 h 366"/>
                <a:gd name="T44" fmla="*/ 144 w 170"/>
                <a:gd name="T45" fmla="*/ 189 h 366"/>
                <a:gd name="T46" fmla="*/ 76 w 170"/>
                <a:gd name="T47" fmla="*/ 130 h 366"/>
                <a:gd name="T48" fmla="*/ 69 w 170"/>
                <a:gd name="T49" fmla="*/ 246 h 366"/>
                <a:gd name="T50" fmla="*/ 26 w 170"/>
                <a:gd name="T51" fmla="*/ 189 h 366"/>
                <a:gd name="T52" fmla="*/ 76 w 170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366">
                  <a:moveTo>
                    <a:pt x="170" y="20"/>
                  </a:moveTo>
                  <a:cubicBezTo>
                    <a:pt x="170" y="7"/>
                    <a:pt x="152" y="0"/>
                    <a:pt x="141" y="0"/>
                  </a:cubicBezTo>
                  <a:cubicBezTo>
                    <a:pt x="86" y="0"/>
                    <a:pt x="80" y="79"/>
                    <a:pt x="77" y="121"/>
                  </a:cubicBezTo>
                  <a:cubicBezTo>
                    <a:pt x="43" y="125"/>
                    <a:pt x="17" y="154"/>
                    <a:pt x="17" y="189"/>
                  </a:cubicBezTo>
                  <a:cubicBezTo>
                    <a:pt x="17" y="221"/>
                    <a:pt x="39" y="248"/>
                    <a:pt x="69" y="255"/>
                  </a:cubicBezTo>
                  <a:cubicBezTo>
                    <a:pt x="69" y="261"/>
                    <a:pt x="69" y="267"/>
                    <a:pt x="68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3" y="354"/>
                    <a:pt x="23" y="349"/>
                  </a:cubicBezTo>
                  <a:cubicBezTo>
                    <a:pt x="23" y="342"/>
                    <a:pt x="14" y="334"/>
                    <a:pt x="7" y="334"/>
                  </a:cubicBezTo>
                  <a:cubicBezTo>
                    <a:pt x="1" y="334"/>
                    <a:pt x="0" y="340"/>
                    <a:pt x="0" y="345"/>
                  </a:cubicBezTo>
                  <a:cubicBezTo>
                    <a:pt x="0" y="359"/>
                    <a:pt x="18" y="366"/>
                    <a:pt x="30" y="366"/>
                  </a:cubicBezTo>
                  <a:cubicBezTo>
                    <a:pt x="79" y="366"/>
                    <a:pt x="81" y="295"/>
                    <a:pt x="85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8" y="127"/>
                    <a:pt x="96" y="121"/>
                  </a:cubicBezTo>
                  <a:cubicBezTo>
                    <a:pt x="98" y="93"/>
                    <a:pt x="101" y="6"/>
                    <a:pt x="138" y="6"/>
                  </a:cubicBezTo>
                  <a:cubicBezTo>
                    <a:pt x="146" y="6"/>
                    <a:pt x="148" y="12"/>
                    <a:pt x="148" y="16"/>
                  </a:cubicBezTo>
                  <a:cubicBezTo>
                    <a:pt x="148" y="23"/>
                    <a:pt x="157" y="30"/>
                    <a:pt x="164" y="30"/>
                  </a:cubicBezTo>
                  <a:cubicBezTo>
                    <a:pt x="169" y="30"/>
                    <a:pt x="170" y="24"/>
                    <a:pt x="170" y="20"/>
                  </a:cubicBezTo>
                  <a:close/>
                  <a:moveTo>
                    <a:pt x="144" y="189"/>
                  </a:moveTo>
                  <a:cubicBezTo>
                    <a:pt x="144" y="221"/>
                    <a:pt x="118" y="247"/>
                    <a:pt x="86" y="248"/>
                  </a:cubicBezTo>
                  <a:cubicBezTo>
                    <a:pt x="90" y="209"/>
                    <a:pt x="93" y="170"/>
                    <a:pt x="95" y="130"/>
                  </a:cubicBezTo>
                  <a:cubicBezTo>
                    <a:pt x="123" y="135"/>
                    <a:pt x="144" y="159"/>
                    <a:pt x="144" y="189"/>
                  </a:cubicBezTo>
                  <a:close/>
                  <a:moveTo>
                    <a:pt x="76" y="130"/>
                  </a:moveTo>
                  <a:cubicBezTo>
                    <a:pt x="74" y="169"/>
                    <a:pt x="71" y="207"/>
                    <a:pt x="69" y="246"/>
                  </a:cubicBezTo>
                  <a:cubicBezTo>
                    <a:pt x="44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6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4" name="Freeform 84">
              <a:extLst>
                <a:ext uri="{FF2B5EF4-FFF2-40B4-BE49-F238E27FC236}">
                  <a16:creationId xmlns:a16="http://schemas.microsoft.com/office/drawing/2014/main" id="{49552098-DC2B-4018-98C7-CFFE92BFB6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5838" y="1166813"/>
              <a:ext cx="42863" cy="57150"/>
            </a:xfrm>
            <a:custGeom>
              <a:avLst/>
              <a:gdLst>
                <a:gd name="T0" fmla="*/ 75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8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7 w 85"/>
                <a:gd name="T35" fmla="*/ 96 h 115"/>
                <a:gd name="T36" fmla="*/ 75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5" y="94"/>
                  </a:moveTo>
                  <a:cubicBezTo>
                    <a:pt x="66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6" y="1"/>
                    <a:pt x="70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8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7" y="96"/>
                  </a:cubicBezTo>
                  <a:lnTo>
                    <a:pt x="75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40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9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5" name="Freeform 85">
              <a:extLst>
                <a:ext uri="{FF2B5EF4-FFF2-40B4-BE49-F238E27FC236}">
                  <a16:creationId xmlns:a16="http://schemas.microsoft.com/office/drawing/2014/main" id="{6B99AE57-E775-4911-B4F9-8C2065BB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1162050"/>
              <a:ext cx="33338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6" name="Freeform 86">
              <a:extLst>
                <a:ext uri="{FF2B5EF4-FFF2-40B4-BE49-F238E27FC236}">
                  <a16:creationId xmlns:a16="http://schemas.microsoft.com/office/drawing/2014/main" id="{6ABF4D7D-37F8-48EB-8721-9E0A23A67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0288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6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6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7" y="66"/>
                    <a:pt x="14" y="61"/>
                    <a:pt x="14" y="53"/>
                  </a:cubicBezTo>
                  <a:cubicBezTo>
                    <a:pt x="14" y="41"/>
                    <a:pt x="22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7" name="Freeform 87">
              <a:extLst>
                <a:ext uri="{FF2B5EF4-FFF2-40B4-BE49-F238E27FC236}">
                  <a16:creationId xmlns:a16="http://schemas.microsoft.com/office/drawing/2014/main" id="{97DCACF3-8368-4430-B9C6-BFBF7126E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200" y="1196975"/>
              <a:ext cx="9525" cy="7938"/>
            </a:xfrm>
            <a:custGeom>
              <a:avLst/>
              <a:gdLst>
                <a:gd name="T0" fmla="*/ 18 w 18"/>
                <a:gd name="T1" fmla="*/ 10 h 19"/>
                <a:gd name="T2" fmla="*/ 9 w 18"/>
                <a:gd name="T3" fmla="*/ 0 h 19"/>
                <a:gd name="T4" fmla="*/ 0 w 18"/>
                <a:gd name="T5" fmla="*/ 10 h 19"/>
                <a:gd name="T6" fmla="*/ 9 w 18"/>
                <a:gd name="T7" fmla="*/ 19 h 19"/>
                <a:gd name="T8" fmla="*/ 18 w 18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10"/>
                  </a:move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6" y="19"/>
                    <a:pt x="9" y="19"/>
                  </a:cubicBezTo>
                  <a:cubicBezTo>
                    <a:pt x="13" y="19"/>
                    <a:pt x="18" y="16"/>
                    <a:pt x="18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8" name="Freeform 88">
              <a:extLst>
                <a:ext uri="{FF2B5EF4-FFF2-40B4-BE49-F238E27FC236}">
                  <a16:creationId xmlns:a16="http://schemas.microsoft.com/office/drawing/2014/main" id="{8E8586D8-6F19-4BDA-9E25-D951580BD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175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1 w 70"/>
                <a:gd name="T9" fmla="*/ 21 h 48"/>
                <a:gd name="T10" fmla="*/ 0 w 70"/>
                <a:gd name="T11" fmla="*/ 28 h 48"/>
                <a:gd name="T12" fmla="*/ 55 w 70"/>
                <a:gd name="T13" fmla="*/ 28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1" y="21"/>
                  </a:lnTo>
                  <a:lnTo>
                    <a:pt x="0" y="28"/>
                  </a:lnTo>
                  <a:lnTo>
                    <a:pt x="55" y="28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89">
              <a:extLst>
                <a:ext uri="{FF2B5EF4-FFF2-40B4-BE49-F238E27FC236}">
                  <a16:creationId xmlns:a16="http://schemas.microsoft.com/office/drawing/2014/main" id="{42BEB296-7743-4E81-8309-40B17824E6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7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39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8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90">
              <a:extLst>
                <a:ext uri="{FF2B5EF4-FFF2-40B4-BE49-F238E27FC236}">
                  <a16:creationId xmlns:a16="http://schemas.microsoft.com/office/drawing/2014/main" id="{A07FE622-CDEF-46DC-B382-1E477E3D8D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209675"/>
              <a:ext cx="22225" cy="25400"/>
            </a:xfrm>
            <a:custGeom>
              <a:avLst/>
              <a:gdLst>
                <a:gd name="T0" fmla="*/ 38 w 45"/>
                <a:gd name="T1" fmla="*/ 39 h 53"/>
                <a:gd name="T2" fmla="*/ 21 w 45"/>
                <a:gd name="T3" fmla="*/ 48 h 53"/>
                <a:gd name="T4" fmla="*/ 10 w 45"/>
                <a:gd name="T5" fmla="*/ 37 h 53"/>
                <a:gd name="T6" fmla="*/ 12 w 45"/>
                <a:gd name="T7" fmla="*/ 30 h 53"/>
                <a:gd name="T8" fmla="*/ 15 w 45"/>
                <a:gd name="T9" fmla="*/ 29 h 53"/>
                <a:gd name="T10" fmla="*/ 45 w 45"/>
                <a:gd name="T11" fmla="*/ 8 h 53"/>
                <a:gd name="T12" fmla="*/ 35 w 45"/>
                <a:gd name="T13" fmla="*/ 0 h 53"/>
                <a:gd name="T14" fmla="*/ 0 w 45"/>
                <a:gd name="T15" fmla="*/ 37 h 53"/>
                <a:gd name="T16" fmla="*/ 16 w 45"/>
                <a:gd name="T17" fmla="*/ 53 h 53"/>
                <a:gd name="T18" fmla="*/ 40 w 45"/>
                <a:gd name="T19" fmla="*/ 40 h 53"/>
                <a:gd name="T20" fmla="*/ 38 w 45"/>
                <a:gd name="T21" fmla="*/ 39 h 53"/>
                <a:gd name="T22" fmla="*/ 14 w 45"/>
                <a:gd name="T23" fmla="*/ 22 h 53"/>
                <a:gd name="T24" fmla="*/ 33 w 45"/>
                <a:gd name="T25" fmla="*/ 3 h 53"/>
                <a:gd name="T26" fmla="*/ 37 w 45"/>
                <a:gd name="T27" fmla="*/ 8 h 53"/>
                <a:gd name="T28" fmla="*/ 31 w 45"/>
                <a:gd name="T29" fmla="*/ 19 h 53"/>
                <a:gd name="T30" fmla="*/ 12 w 45"/>
                <a:gd name="T31" fmla="*/ 27 h 53"/>
                <a:gd name="T32" fmla="*/ 14 w 45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53">
                  <a:moveTo>
                    <a:pt x="38" y="39"/>
                  </a:moveTo>
                  <a:cubicBezTo>
                    <a:pt x="30" y="46"/>
                    <a:pt x="26" y="48"/>
                    <a:pt x="21" y="48"/>
                  </a:cubicBezTo>
                  <a:cubicBezTo>
                    <a:pt x="15" y="48"/>
                    <a:pt x="10" y="43"/>
                    <a:pt x="10" y="37"/>
                  </a:cubicBezTo>
                  <a:cubicBezTo>
                    <a:pt x="10" y="35"/>
                    <a:pt x="11" y="34"/>
                    <a:pt x="12" y="30"/>
                  </a:cubicBezTo>
                  <a:lnTo>
                    <a:pt x="15" y="29"/>
                  </a:lnTo>
                  <a:cubicBezTo>
                    <a:pt x="32" y="27"/>
                    <a:pt x="45" y="18"/>
                    <a:pt x="45" y="8"/>
                  </a:cubicBezTo>
                  <a:cubicBezTo>
                    <a:pt x="45" y="3"/>
                    <a:pt x="41" y="0"/>
                    <a:pt x="35" y="0"/>
                  </a:cubicBezTo>
                  <a:cubicBezTo>
                    <a:pt x="19" y="0"/>
                    <a:pt x="0" y="20"/>
                    <a:pt x="0" y="37"/>
                  </a:cubicBezTo>
                  <a:cubicBezTo>
                    <a:pt x="0" y="46"/>
                    <a:pt x="7" y="53"/>
                    <a:pt x="16" y="53"/>
                  </a:cubicBezTo>
                  <a:cubicBezTo>
                    <a:pt x="24" y="53"/>
                    <a:pt x="33" y="48"/>
                    <a:pt x="40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3" y="3"/>
                  </a:cubicBezTo>
                  <a:cubicBezTo>
                    <a:pt x="35" y="3"/>
                    <a:pt x="37" y="5"/>
                    <a:pt x="37" y="8"/>
                  </a:cubicBezTo>
                  <a:cubicBezTo>
                    <a:pt x="37" y="11"/>
                    <a:pt x="35" y="15"/>
                    <a:pt x="31" y="19"/>
                  </a:cubicBezTo>
                  <a:cubicBezTo>
                    <a:pt x="27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1" name="Freeform 91">
              <a:extLst>
                <a:ext uri="{FF2B5EF4-FFF2-40B4-BE49-F238E27FC236}">
                  <a16:creationId xmlns:a16="http://schemas.microsoft.com/office/drawing/2014/main" id="{B3E9AB80-DF48-43F1-8B75-8D53521431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0625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7 w 54"/>
                <a:gd name="T3" fmla="*/ 5 h 75"/>
                <a:gd name="T4" fmla="*/ 45 w 54"/>
                <a:gd name="T5" fmla="*/ 4 h 75"/>
                <a:gd name="T6" fmla="*/ 34 w 54"/>
                <a:gd name="T7" fmla="*/ 0 h 75"/>
                <a:gd name="T8" fmla="*/ 11 w 54"/>
                <a:gd name="T9" fmla="*/ 20 h 75"/>
                <a:gd name="T10" fmla="*/ 20 w 54"/>
                <a:gd name="T11" fmla="*/ 33 h 75"/>
                <a:gd name="T12" fmla="*/ 11 w 54"/>
                <a:gd name="T13" fmla="*/ 42 h 75"/>
                <a:gd name="T14" fmla="*/ 14 w 54"/>
                <a:gd name="T15" fmla="*/ 47 h 75"/>
                <a:gd name="T16" fmla="*/ 0 w 54"/>
                <a:gd name="T17" fmla="*/ 62 h 75"/>
                <a:gd name="T18" fmla="*/ 20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4 w 54"/>
                <a:gd name="T27" fmla="*/ 34 h 75"/>
                <a:gd name="T28" fmla="*/ 24 w 54"/>
                <a:gd name="T29" fmla="*/ 34 h 75"/>
                <a:gd name="T30" fmla="*/ 28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7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7 w 54"/>
                <a:gd name="T47" fmla="*/ 62 h 75"/>
                <a:gd name="T48" fmla="*/ 21 w 54"/>
                <a:gd name="T49" fmla="*/ 73 h 75"/>
                <a:gd name="T50" fmla="*/ 7 w 54"/>
                <a:gd name="T51" fmla="*/ 61 h 75"/>
                <a:gd name="T52" fmla="*/ 9 w 54"/>
                <a:gd name="T53" fmla="*/ 54 h 75"/>
                <a:gd name="T54" fmla="*/ 17 w 54"/>
                <a:gd name="T55" fmla="*/ 48 h 75"/>
                <a:gd name="T56" fmla="*/ 34 w 54"/>
                <a:gd name="T57" fmla="*/ 3 h 75"/>
                <a:gd name="T58" fmla="*/ 40 w 54"/>
                <a:gd name="T59" fmla="*/ 11 h 75"/>
                <a:gd name="T60" fmla="*/ 37 w 54"/>
                <a:gd name="T61" fmla="*/ 24 h 75"/>
                <a:gd name="T62" fmla="*/ 27 w 54"/>
                <a:gd name="T63" fmla="*/ 32 h 75"/>
                <a:gd name="T64" fmla="*/ 20 w 54"/>
                <a:gd name="T65" fmla="*/ 23 h 75"/>
                <a:gd name="T66" fmla="*/ 34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7" y="5"/>
                  </a:lnTo>
                  <a:cubicBezTo>
                    <a:pt x="47" y="5"/>
                    <a:pt x="46" y="4"/>
                    <a:pt x="45" y="4"/>
                  </a:cubicBezTo>
                  <a:cubicBezTo>
                    <a:pt x="42" y="2"/>
                    <a:pt x="38" y="0"/>
                    <a:pt x="34" y="0"/>
                  </a:cubicBezTo>
                  <a:cubicBezTo>
                    <a:pt x="21" y="0"/>
                    <a:pt x="11" y="9"/>
                    <a:pt x="11" y="20"/>
                  </a:cubicBezTo>
                  <a:cubicBezTo>
                    <a:pt x="11" y="26"/>
                    <a:pt x="13" y="30"/>
                    <a:pt x="20" y="33"/>
                  </a:cubicBezTo>
                  <a:cubicBezTo>
                    <a:pt x="13" y="37"/>
                    <a:pt x="11" y="40"/>
                    <a:pt x="11" y="42"/>
                  </a:cubicBezTo>
                  <a:cubicBezTo>
                    <a:pt x="11" y="44"/>
                    <a:pt x="12" y="45"/>
                    <a:pt x="14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8" y="75"/>
                    <a:pt x="20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2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7" y="34"/>
                    <a:pt x="28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9" y="49"/>
                    <a:pt x="20" y="50"/>
                  </a:cubicBezTo>
                  <a:cubicBezTo>
                    <a:pt x="33" y="53"/>
                    <a:pt x="37" y="57"/>
                    <a:pt x="37" y="62"/>
                  </a:cubicBezTo>
                  <a:cubicBezTo>
                    <a:pt x="37" y="68"/>
                    <a:pt x="30" y="73"/>
                    <a:pt x="21" y="73"/>
                  </a:cubicBezTo>
                  <a:cubicBezTo>
                    <a:pt x="12" y="73"/>
                    <a:pt x="7" y="68"/>
                    <a:pt x="7" y="61"/>
                  </a:cubicBezTo>
                  <a:cubicBezTo>
                    <a:pt x="7" y="58"/>
                    <a:pt x="7" y="56"/>
                    <a:pt x="9" y="54"/>
                  </a:cubicBezTo>
                  <a:cubicBezTo>
                    <a:pt x="11" y="52"/>
                    <a:pt x="16" y="48"/>
                    <a:pt x="17" y="48"/>
                  </a:cubicBezTo>
                  <a:close/>
                  <a:moveTo>
                    <a:pt x="34" y="3"/>
                  </a:moveTo>
                  <a:cubicBezTo>
                    <a:pt x="38" y="3"/>
                    <a:pt x="40" y="6"/>
                    <a:pt x="40" y="11"/>
                  </a:cubicBezTo>
                  <a:cubicBezTo>
                    <a:pt x="40" y="15"/>
                    <a:pt x="39" y="20"/>
                    <a:pt x="37" y="24"/>
                  </a:cubicBezTo>
                  <a:cubicBezTo>
                    <a:pt x="34" y="29"/>
                    <a:pt x="30" y="32"/>
                    <a:pt x="27" y="32"/>
                  </a:cubicBezTo>
                  <a:cubicBezTo>
                    <a:pt x="22" y="32"/>
                    <a:pt x="20" y="28"/>
                    <a:pt x="20" y="23"/>
                  </a:cubicBezTo>
                  <a:cubicBezTo>
                    <a:pt x="20" y="12"/>
                    <a:pt x="26" y="3"/>
                    <a:pt x="34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2" name="Freeform 92">
              <a:extLst>
                <a:ext uri="{FF2B5EF4-FFF2-40B4-BE49-F238E27FC236}">
                  <a16:creationId xmlns:a16="http://schemas.microsoft.com/office/drawing/2014/main" id="{033161CB-A158-4F21-ABDB-D943FB30A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7138" y="1168400"/>
              <a:ext cx="20638" cy="68263"/>
            </a:xfrm>
            <a:custGeom>
              <a:avLst/>
              <a:gdLst>
                <a:gd name="T0" fmla="*/ 41 w 42"/>
                <a:gd name="T1" fmla="*/ 0 h 141"/>
                <a:gd name="T2" fmla="*/ 17 w 42"/>
                <a:gd name="T3" fmla="*/ 20 h 141"/>
                <a:gd name="T4" fmla="*/ 0 w 42"/>
                <a:gd name="T5" fmla="*/ 70 h 141"/>
                <a:gd name="T6" fmla="*/ 20 w 42"/>
                <a:gd name="T7" fmla="*/ 124 h 141"/>
                <a:gd name="T8" fmla="*/ 40 w 42"/>
                <a:gd name="T9" fmla="*/ 141 h 141"/>
                <a:gd name="T10" fmla="*/ 42 w 42"/>
                <a:gd name="T11" fmla="*/ 138 h 141"/>
                <a:gd name="T12" fmla="*/ 20 w 42"/>
                <a:gd name="T13" fmla="*/ 110 h 141"/>
                <a:gd name="T14" fmla="*/ 14 w 42"/>
                <a:gd name="T15" fmla="*/ 69 h 141"/>
                <a:gd name="T16" fmla="*/ 21 w 42"/>
                <a:gd name="T17" fmla="*/ 28 h 141"/>
                <a:gd name="T18" fmla="*/ 42 w 42"/>
                <a:gd name="T19" fmla="*/ 2 h 141"/>
                <a:gd name="T20" fmla="*/ 41 w 42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1" y="0"/>
                  </a:moveTo>
                  <a:cubicBezTo>
                    <a:pt x="28" y="8"/>
                    <a:pt x="23" y="12"/>
                    <a:pt x="17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0" y="124"/>
                  </a:cubicBezTo>
                  <a:cubicBezTo>
                    <a:pt x="27" y="132"/>
                    <a:pt x="32" y="136"/>
                    <a:pt x="40" y="141"/>
                  </a:cubicBezTo>
                  <a:lnTo>
                    <a:pt x="42" y="138"/>
                  </a:lnTo>
                  <a:cubicBezTo>
                    <a:pt x="29" y="128"/>
                    <a:pt x="24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6" y="38"/>
                    <a:pt x="21" y="28"/>
                  </a:cubicBezTo>
                  <a:cubicBezTo>
                    <a:pt x="25" y="18"/>
                    <a:pt x="30" y="12"/>
                    <a:pt x="42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3" name="Freeform 93">
              <a:extLst>
                <a:ext uri="{FF2B5EF4-FFF2-40B4-BE49-F238E27FC236}">
                  <a16:creationId xmlns:a16="http://schemas.microsoft.com/office/drawing/2014/main" id="{7C3E0BC0-A782-498D-BD51-D2C89114E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6 w 70"/>
                <a:gd name="T13" fmla="*/ 27 h 48"/>
                <a:gd name="T14" fmla="*/ 39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6" y="27"/>
                  </a:lnTo>
                  <a:lnTo>
                    <a:pt x="39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4" name="Freeform 94">
              <a:extLst>
                <a:ext uri="{FF2B5EF4-FFF2-40B4-BE49-F238E27FC236}">
                  <a16:creationId xmlns:a16="http://schemas.microsoft.com/office/drawing/2014/main" id="{3866DBE8-8CBA-42D1-A081-BD0CB0555C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2538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9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9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9" y="99"/>
                  </a:cubicBezTo>
                  <a:cubicBezTo>
                    <a:pt x="49" y="99"/>
                    <a:pt x="49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6" y="0"/>
                    <a:pt x="49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7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2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5" y="3"/>
                    <a:pt x="59" y="8"/>
                    <a:pt x="59" y="13"/>
                  </a:cubicBezTo>
                  <a:cubicBezTo>
                    <a:pt x="59" y="27"/>
                    <a:pt x="48" y="51"/>
                    <a:pt x="36" y="60"/>
                  </a:cubicBezTo>
                  <a:cubicBezTo>
                    <a:pt x="32" y="64"/>
                    <a:pt x="28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C1556633-0977-4638-9E2E-060AC0BAD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1168400"/>
              <a:ext cx="19050" cy="68263"/>
            </a:xfrm>
            <a:custGeom>
              <a:avLst/>
              <a:gdLst>
                <a:gd name="T0" fmla="*/ 1 w 42"/>
                <a:gd name="T1" fmla="*/ 141 h 141"/>
                <a:gd name="T2" fmla="*/ 25 w 42"/>
                <a:gd name="T3" fmla="*/ 121 h 141"/>
                <a:gd name="T4" fmla="*/ 42 w 42"/>
                <a:gd name="T5" fmla="*/ 71 h 141"/>
                <a:gd name="T6" fmla="*/ 22 w 42"/>
                <a:gd name="T7" fmla="*/ 17 h 141"/>
                <a:gd name="T8" fmla="*/ 2 w 42"/>
                <a:gd name="T9" fmla="*/ 0 h 141"/>
                <a:gd name="T10" fmla="*/ 0 w 42"/>
                <a:gd name="T11" fmla="*/ 2 h 141"/>
                <a:gd name="T12" fmla="*/ 22 w 42"/>
                <a:gd name="T13" fmla="*/ 31 h 141"/>
                <a:gd name="T14" fmla="*/ 28 w 42"/>
                <a:gd name="T15" fmla="*/ 71 h 141"/>
                <a:gd name="T16" fmla="*/ 21 w 42"/>
                <a:gd name="T17" fmla="*/ 112 h 141"/>
                <a:gd name="T18" fmla="*/ 0 w 42"/>
                <a:gd name="T19" fmla="*/ 138 h 141"/>
                <a:gd name="T20" fmla="*/ 1 w 42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1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2" y="90"/>
                    <a:pt x="42" y="71"/>
                  </a:cubicBezTo>
                  <a:cubicBezTo>
                    <a:pt x="42" y="50"/>
                    <a:pt x="36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3" y="13"/>
                    <a:pt x="18" y="19"/>
                    <a:pt x="22" y="31"/>
                  </a:cubicBezTo>
                  <a:cubicBezTo>
                    <a:pt x="26" y="42"/>
                    <a:pt x="28" y="55"/>
                    <a:pt x="28" y="71"/>
                  </a:cubicBezTo>
                  <a:cubicBezTo>
                    <a:pt x="28" y="88"/>
                    <a:pt x="26" y="102"/>
                    <a:pt x="21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1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F057FCA6-4BCE-44B5-9E22-D70BC4799D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4613" y="1190625"/>
              <a:ext cx="42863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51A67413-070D-4638-8EF6-931A68FE6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1168400"/>
              <a:ext cx="36513" cy="55563"/>
            </a:xfrm>
            <a:custGeom>
              <a:avLst/>
              <a:gdLst>
                <a:gd name="T0" fmla="*/ 38 w 75"/>
                <a:gd name="T1" fmla="*/ 0 h 114"/>
                <a:gd name="T2" fmla="*/ 16 w 75"/>
                <a:gd name="T3" fmla="*/ 8 h 114"/>
                <a:gd name="T4" fmla="*/ 0 w 75"/>
                <a:gd name="T5" fmla="*/ 56 h 114"/>
                <a:gd name="T6" fmla="*/ 13 w 75"/>
                <a:gd name="T7" fmla="*/ 103 h 114"/>
                <a:gd name="T8" fmla="*/ 38 w 75"/>
                <a:gd name="T9" fmla="*/ 114 h 114"/>
                <a:gd name="T10" fmla="*/ 59 w 75"/>
                <a:gd name="T11" fmla="*/ 105 h 114"/>
                <a:gd name="T12" fmla="*/ 75 w 75"/>
                <a:gd name="T13" fmla="*/ 57 h 114"/>
                <a:gd name="T14" fmla="*/ 38 w 75"/>
                <a:gd name="T15" fmla="*/ 0 h 114"/>
                <a:gd name="T16" fmla="*/ 38 w 75"/>
                <a:gd name="T17" fmla="*/ 4 h 114"/>
                <a:gd name="T18" fmla="*/ 59 w 75"/>
                <a:gd name="T19" fmla="*/ 57 h 114"/>
                <a:gd name="T20" fmla="*/ 38 w 75"/>
                <a:gd name="T21" fmla="*/ 110 h 114"/>
                <a:gd name="T22" fmla="*/ 16 w 75"/>
                <a:gd name="T23" fmla="*/ 57 h 114"/>
                <a:gd name="T24" fmla="*/ 38 w 75"/>
                <a:gd name="T25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114">
                  <a:moveTo>
                    <a:pt x="38" y="0"/>
                  </a:moveTo>
                  <a:cubicBezTo>
                    <a:pt x="29" y="0"/>
                    <a:pt x="22" y="3"/>
                    <a:pt x="16" y="8"/>
                  </a:cubicBezTo>
                  <a:cubicBezTo>
                    <a:pt x="7" y="18"/>
                    <a:pt x="0" y="37"/>
                    <a:pt x="0" y="56"/>
                  </a:cubicBezTo>
                  <a:cubicBezTo>
                    <a:pt x="0" y="74"/>
                    <a:pt x="6" y="93"/>
                    <a:pt x="13" y="103"/>
                  </a:cubicBezTo>
                  <a:cubicBezTo>
                    <a:pt x="20" y="110"/>
                    <a:pt x="28" y="114"/>
                    <a:pt x="38" y="114"/>
                  </a:cubicBezTo>
                  <a:cubicBezTo>
                    <a:pt x="46" y="114"/>
                    <a:pt x="53" y="111"/>
                    <a:pt x="59" y="105"/>
                  </a:cubicBezTo>
                  <a:cubicBezTo>
                    <a:pt x="69" y="96"/>
                    <a:pt x="75" y="77"/>
                    <a:pt x="75" y="57"/>
                  </a:cubicBezTo>
                  <a:cubicBezTo>
                    <a:pt x="75" y="23"/>
                    <a:pt x="60" y="0"/>
                    <a:pt x="38" y="0"/>
                  </a:cubicBezTo>
                  <a:close/>
                  <a:moveTo>
                    <a:pt x="38" y="4"/>
                  </a:moveTo>
                  <a:cubicBezTo>
                    <a:pt x="52" y="4"/>
                    <a:pt x="59" y="23"/>
                    <a:pt x="59" y="57"/>
                  </a:cubicBezTo>
                  <a:cubicBezTo>
                    <a:pt x="59" y="92"/>
                    <a:pt x="52" y="110"/>
                    <a:pt x="38" y="110"/>
                  </a:cubicBezTo>
                  <a:cubicBezTo>
                    <a:pt x="23" y="110"/>
                    <a:pt x="16" y="92"/>
                    <a:pt x="16" y="57"/>
                  </a:cubicBezTo>
                  <a:cubicBezTo>
                    <a:pt x="16" y="22"/>
                    <a:pt x="24" y="4"/>
                    <a:pt x="38" y="4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22D8FF1A-CD0B-4FC0-ADF1-C99715571579}"/>
              </a:ext>
            </a:extLst>
          </p:cNvPr>
          <p:cNvSpPr txBox="1"/>
          <p:nvPr/>
        </p:nvSpPr>
        <p:spPr>
          <a:xfrm>
            <a:off x="2239542" y="4254611"/>
            <a:ext cx="2053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 singular points</a:t>
            </a:r>
            <a:endParaRPr kumimoji="1" lang="ja-JP" altLang="en-US" dirty="0"/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7E99573C-2014-46D0-8A95-1C9AC2FE88BF}"/>
              </a:ext>
            </a:extLst>
          </p:cNvPr>
          <p:cNvGrpSpPr/>
          <p:nvPr/>
        </p:nvGrpSpPr>
        <p:grpSpPr>
          <a:xfrm>
            <a:off x="6045146" y="5331839"/>
            <a:ext cx="2273959" cy="1397452"/>
            <a:chOff x="1171173" y="4569826"/>
            <a:chExt cx="2273959" cy="1397452"/>
          </a:xfrm>
        </p:grpSpPr>
        <p:pic>
          <p:nvPicPr>
            <p:cNvPr id="98" name="図 97">
              <a:extLst>
                <a:ext uri="{FF2B5EF4-FFF2-40B4-BE49-F238E27FC236}">
                  <a16:creationId xmlns:a16="http://schemas.microsoft.com/office/drawing/2014/main" id="{4FDF5760-46B5-4448-A7A2-2F6D378EA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940" y="4569826"/>
              <a:ext cx="2272192" cy="1397452"/>
            </a:xfrm>
            <a:prstGeom prst="rect">
              <a:avLst/>
            </a:prstGeom>
          </p:spPr>
        </p:pic>
        <p:sp>
          <p:nvSpPr>
            <p:cNvPr id="99" name="円弧 98">
              <a:extLst>
                <a:ext uri="{FF2B5EF4-FFF2-40B4-BE49-F238E27FC236}">
                  <a16:creationId xmlns:a16="http://schemas.microsoft.com/office/drawing/2014/main" id="{8E62D2D7-E637-4FCB-BC1C-06488D3E7DBD}"/>
                </a:ext>
              </a:extLst>
            </p:cNvPr>
            <p:cNvSpPr/>
            <p:nvPr/>
          </p:nvSpPr>
          <p:spPr>
            <a:xfrm>
              <a:off x="1301054" y="4733202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00" name="円弧 99">
              <a:extLst>
                <a:ext uri="{FF2B5EF4-FFF2-40B4-BE49-F238E27FC236}">
                  <a16:creationId xmlns:a16="http://schemas.microsoft.com/office/drawing/2014/main" id="{744DD85D-94C4-462F-B05A-541DA9156ADE}"/>
                </a:ext>
              </a:extLst>
            </p:cNvPr>
            <p:cNvSpPr/>
            <p:nvPr/>
          </p:nvSpPr>
          <p:spPr>
            <a:xfrm rot="12570545" flipH="1">
              <a:off x="1171173" y="4770385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0070C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7F528A47-3EB8-4A11-9D3E-E566A6A4818E}"/>
                </a:ext>
              </a:extLst>
            </p:cNvPr>
            <p:cNvGrpSpPr/>
            <p:nvPr/>
          </p:nvGrpSpPr>
          <p:grpSpPr>
            <a:xfrm>
              <a:off x="2242992" y="5208486"/>
              <a:ext cx="128356" cy="125704"/>
              <a:chOff x="3409872" y="5939575"/>
              <a:chExt cx="128356" cy="125704"/>
            </a:xfrm>
          </p:grpSpPr>
          <p:cxnSp>
            <p:nvCxnSpPr>
              <p:cNvPr id="102" name="直線コネクタ 101">
                <a:extLst>
                  <a:ext uri="{FF2B5EF4-FFF2-40B4-BE49-F238E27FC236}">
                    <a16:creationId xmlns:a16="http://schemas.microsoft.com/office/drawing/2014/main" id="{1603101B-046F-4B0B-B583-49EF7366FF7F}"/>
                  </a:ext>
                </a:extLst>
              </p:cNvPr>
              <p:cNvCxnSpPr/>
              <p:nvPr/>
            </p:nvCxnSpPr>
            <p:spPr>
              <a:xfrm>
                <a:off x="3412524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線コネクタ 102">
                <a:extLst>
                  <a:ext uri="{FF2B5EF4-FFF2-40B4-BE49-F238E27FC236}">
                    <a16:creationId xmlns:a16="http://schemas.microsoft.com/office/drawing/2014/main" id="{4D611B7B-F1C3-4C51-9137-CFE21257F84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09872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グループ化 103" descr="TEX2PPTOBJ@- Code@  \begin{align*}@    \gamma[C]\equiv i \oint d\vec{q}\cdot \vec{d}_{eg}(\vec{q})=i \pi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6A3143CF-4D6B-4C1D-B786-890EBC1A6A5D}"/>
              </a:ext>
            </a:extLst>
          </p:cNvPr>
          <p:cNvGrpSpPr>
            <a:grpSpLocks noChangeAspect="1"/>
          </p:cNvGrpSpPr>
          <p:nvPr/>
        </p:nvGrpSpPr>
        <p:grpSpPr>
          <a:xfrm>
            <a:off x="6339919" y="4776219"/>
            <a:ext cx="1554092" cy="440654"/>
            <a:chOff x="2233613" y="1112838"/>
            <a:chExt cx="627062" cy="177800"/>
          </a:xfrm>
        </p:grpSpPr>
        <p:sp>
          <p:nvSpPr>
            <p:cNvPr id="110" name="Freeform 106">
              <a:extLst>
                <a:ext uri="{FF2B5EF4-FFF2-40B4-BE49-F238E27FC236}">
                  <a16:creationId xmlns:a16="http://schemas.microsoft.com/office/drawing/2014/main" id="{41EA9E6E-1FF8-4487-B368-0DA6F5BC0D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3613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6 w 36"/>
                <a:gd name="T5" fmla="*/ 103 h 110"/>
                <a:gd name="T6" fmla="*/ 13 w 36"/>
                <a:gd name="T7" fmla="*/ 100 h 110"/>
                <a:gd name="T8" fmla="*/ 15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6 w 36"/>
                <a:gd name="T15" fmla="*/ 89 h 110"/>
                <a:gd name="T16" fmla="*/ 30 w 36"/>
                <a:gd name="T17" fmla="*/ 36 h 110"/>
                <a:gd name="T18" fmla="*/ 30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4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8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8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20" y="101"/>
                    <a:pt x="17" y="103"/>
                    <a:pt x="16" y="103"/>
                  </a:cubicBezTo>
                  <a:cubicBezTo>
                    <a:pt x="14" y="103"/>
                    <a:pt x="13" y="101"/>
                    <a:pt x="13" y="100"/>
                  </a:cubicBezTo>
                  <a:cubicBezTo>
                    <a:pt x="13" y="98"/>
                    <a:pt x="13" y="96"/>
                    <a:pt x="15" y="93"/>
                  </a:cubicBezTo>
                  <a:cubicBezTo>
                    <a:pt x="15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6" y="89"/>
                  </a:lnTo>
                  <a:lnTo>
                    <a:pt x="30" y="36"/>
                  </a:lnTo>
                  <a:lnTo>
                    <a:pt x="30" y="36"/>
                  </a:lnTo>
                  <a:cubicBezTo>
                    <a:pt x="13" y="39"/>
                    <a:pt x="10" y="39"/>
                    <a:pt x="3" y="40"/>
                  </a:cubicBezTo>
                  <a:lnTo>
                    <a:pt x="3" y="42"/>
                  </a:lnTo>
                  <a:cubicBezTo>
                    <a:pt x="12" y="43"/>
                    <a:pt x="14" y="43"/>
                    <a:pt x="14" y="46"/>
                  </a:cubicBezTo>
                  <a:cubicBezTo>
                    <a:pt x="14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6" y="110"/>
                    <a:pt x="22" y="105"/>
                    <a:pt x="31" y="92"/>
                  </a:cubicBezTo>
                  <a:lnTo>
                    <a:pt x="29" y="90"/>
                  </a:lnTo>
                  <a:close/>
                  <a:moveTo>
                    <a:pt x="28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" name="Freeform 107">
              <a:extLst>
                <a:ext uri="{FF2B5EF4-FFF2-40B4-BE49-F238E27FC236}">
                  <a16:creationId xmlns:a16="http://schemas.microsoft.com/office/drawing/2014/main" id="{3673F295-7256-4CA0-9E84-075B9CB84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713" y="1112838"/>
              <a:ext cx="82550" cy="177800"/>
            </a:xfrm>
            <a:custGeom>
              <a:avLst/>
              <a:gdLst>
                <a:gd name="T0" fmla="*/ 171 w 171"/>
                <a:gd name="T1" fmla="*/ 20 h 366"/>
                <a:gd name="T2" fmla="*/ 141 w 171"/>
                <a:gd name="T3" fmla="*/ 0 h 366"/>
                <a:gd name="T4" fmla="*/ 77 w 171"/>
                <a:gd name="T5" fmla="*/ 121 h 366"/>
                <a:gd name="T6" fmla="*/ 17 w 171"/>
                <a:gd name="T7" fmla="*/ 189 h 366"/>
                <a:gd name="T8" fmla="*/ 70 w 171"/>
                <a:gd name="T9" fmla="*/ 255 h 366"/>
                <a:gd name="T10" fmla="*/ 69 w 171"/>
                <a:gd name="T11" fmla="*/ 274 h 366"/>
                <a:gd name="T12" fmla="*/ 33 w 171"/>
                <a:gd name="T13" fmla="*/ 360 h 366"/>
                <a:gd name="T14" fmla="*/ 24 w 171"/>
                <a:gd name="T15" fmla="*/ 349 h 366"/>
                <a:gd name="T16" fmla="*/ 7 w 171"/>
                <a:gd name="T17" fmla="*/ 334 h 366"/>
                <a:gd name="T18" fmla="*/ 0 w 171"/>
                <a:gd name="T19" fmla="*/ 345 h 366"/>
                <a:gd name="T20" fmla="*/ 31 w 171"/>
                <a:gd name="T21" fmla="*/ 366 h 366"/>
                <a:gd name="T22" fmla="*/ 86 w 171"/>
                <a:gd name="T23" fmla="*/ 260 h 366"/>
                <a:gd name="T24" fmla="*/ 86 w 171"/>
                <a:gd name="T25" fmla="*/ 257 h 366"/>
                <a:gd name="T26" fmla="*/ 153 w 171"/>
                <a:gd name="T27" fmla="*/ 189 h 366"/>
                <a:gd name="T28" fmla="*/ 96 w 171"/>
                <a:gd name="T29" fmla="*/ 121 h 366"/>
                <a:gd name="T30" fmla="*/ 139 w 171"/>
                <a:gd name="T31" fmla="*/ 6 h 366"/>
                <a:gd name="T32" fmla="*/ 149 w 171"/>
                <a:gd name="T33" fmla="*/ 16 h 366"/>
                <a:gd name="T34" fmla="*/ 164 w 171"/>
                <a:gd name="T35" fmla="*/ 30 h 366"/>
                <a:gd name="T36" fmla="*/ 171 w 171"/>
                <a:gd name="T37" fmla="*/ 20 h 366"/>
                <a:gd name="T38" fmla="*/ 145 w 171"/>
                <a:gd name="T39" fmla="*/ 189 h 366"/>
                <a:gd name="T40" fmla="*/ 87 w 171"/>
                <a:gd name="T41" fmla="*/ 248 h 366"/>
                <a:gd name="T42" fmla="*/ 96 w 171"/>
                <a:gd name="T43" fmla="*/ 130 h 366"/>
                <a:gd name="T44" fmla="*/ 145 w 171"/>
                <a:gd name="T45" fmla="*/ 189 h 366"/>
                <a:gd name="T46" fmla="*/ 77 w 171"/>
                <a:gd name="T47" fmla="*/ 130 h 366"/>
                <a:gd name="T48" fmla="*/ 70 w 171"/>
                <a:gd name="T49" fmla="*/ 246 h 366"/>
                <a:gd name="T50" fmla="*/ 26 w 171"/>
                <a:gd name="T51" fmla="*/ 189 h 366"/>
                <a:gd name="T52" fmla="*/ 77 w 171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366">
                  <a:moveTo>
                    <a:pt x="171" y="20"/>
                  </a:moveTo>
                  <a:cubicBezTo>
                    <a:pt x="171" y="7"/>
                    <a:pt x="152" y="0"/>
                    <a:pt x="141" y="0"/>
                  </a:cubicBezTo>
                  <a:cubicBezTo>
                    <a:pt x="87" y="0"/>
                    <a:pt x="80" y="79"/>
                    <a:pt x="77" y="121"/>
                  </a:cubicBezTo>
                  <a:cubicBezTo>
                    <a:pt x="44" y="125"/>
                    <a:pt x="17" y="154"/>
                    <a:pt x="17" y="189"/>
                  </a:cubicBezTo>
                  <a:cubicBezTo>
                    <a:pt x="17" y="221"/>
                    <a:pt x="40" y="248"/>
                    <a:pt x="70" y="255"/>
                  </a:cubicBezTo>
                  <a:cubicBezTo>
                    <a:pt x="69" y="261"/>
                    <a:pt x="69" y="267"/>
                    <a:pt x="69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4" y="354"/>
                    <a:pt x="24" y="349"/>
                  </a:cubicBezTo>
                  <a:cubicBezTo>
                    <a:pt x="24" y="342"/>
                    <a:pt x="14" y="334"/>
                    <a:pt x="7" y="334"/>
                  </a:cubicBezTo>
                  <a:cubicBezTo>
                    <a:pt x="2" y="334"/>
                    <a:pt x="0" y="340"/>
                    <a:pt x="0" y="345"/>
                  </a:cubicBezTo>
                  <a:cubicBezTo>
                    <a:pt x="0" y="359"/>
                    <a:pt x="19" y="366"/>
                    <a:pt x="31" y="366"/>
                  </a:cubicBezTo>
                  <a:cubicBezTo>
                    <a:pt x="79" y="366"/>
                    <a:pt x="82" y="295"/>
                    <a:pt x="86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9" y="127"/>
                    <a:pt x="96" y="121"/>
                  </a:cubicBezTo>
                  <a:cubicBezTo>
                    <a:pt x="98" y="93"/>
                    <a:pt x="101" y="6"/>
                    <a:pt x="139" y="6"/>
                  </a:cubicBezTo>
                  <a:cubicBezTo>
                    <a:pt x="146" y="6"/>
                    <a:pt x="149" y="12"/>
                    <a:pt x="149" y="16"/>
                  </a:cubicBezTo>
                  <a:cubicBezTo>
                    <a:pt x="149" y="23"/>
                    <a:pt x="158" y="30"/>
                    <a:pt x="164" y="30"/>
                  </a:cubicBezTo>
                  <a:cubicBezTo>
                    <a:pt x="169" y="30"/>
                    <a:pt x="171" y="24"/>
                    <a:pt x="171" y="20"/>
                  </a:cubicBezTo>
                  <a:close/>
                  <a:moveTo>
                    <a:pt x="145" y="189"/>
                  </a:moveTo>
                  <a:cubicBezTo>
                    <a:pt x="145" y="221"/>
                    <a:pt x="119" y="247"/>
                    <a:pt x="87" y="248"/>
                  </a:cubicBezTo>
                  <a:cubicBezTo>
                    <a:pt x="91" y="209"/>
                    <a:pt x="93" y="170"/>
                    <a:pt x="96" y="130"/>
                  </a:cubicBezTo>
                  <a:cubicBezTo>
                    <a:pt x="123" y="135"/>
                    <a:pt x="145" y="159"/>
                    <a:pt x="145" y="189"/>
                  </a:cubicBezTo>
                  <a:close/>
                  <a:moveTo>
                    <a:pt x="77" y="130"/>
                  </a:moveTo>
                  <a:cubicBezTo>
                    <a:pt x="74" y="169"/>
                    <a:pt x="72" y="207"/>
                    <a:pt x="70" y="246"/>
                  </a:cubicBezTo>
                  <a:cubicBezTo>
                    <a:pt x="45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7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" name="Freeform 108">
              <a:extLst>
                <a:ext uri="{FF2B5EF4-FFF2-40B4-BE49-F238E27FC236}">
                  <a16:creationId xmlns:a16="http://schemas.microsoft.com/office/drawing/2014/main" id="{91C67C3A-0A8A-4CCE-869B-CB8248624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0 w 85"/>
                <a:gd name="T3" fmla="*/ 106 h 115"/>
                <a:gd name="T4" fmla="*/ 57 w 85"/>
                <a:gd name="T5" fmla="*/ 103 h 115"/>
                <a:gd name="T6" fmla="*/ 68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8 w 85"/>
                <a:gd name="T13" fmla="*/ 3 h 115"/>
                <a:gd name="T14" fmla="*/ 58 w 85"/>
                <a:gd name="T15" fmla="*/ 6 h 115"/>
                <a:gd name="T16" fmla="*/ 69 w 85"/>
                <a:gd name="T17" fmla="*/ 11 h 115"/>
                <a:gd name="T18" fmla="*/ 66 w 85"/>
                <a:gd name="T19" fmla="*/ 22 h 115"/>
                <a:gd name="T20" fmla="*/ 59 w 85"/>
                <a:gd name="T21" fmla="*/ 49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6 w 85"/>
                <a:gd name="T41" fmla="*/ 53 h 115"/>
                <a:gd name="T42" fmla="*/ 24 w 85"/>
                <a:gd name="T43" fmla="*/ 106 h 115"/>
                <a:gd name="T44" fmla="*/ 14 w 85"/>
                <a:gd name="T45" fmla="*/ 96 h 115"/>
                <a:gd name="T46" fmla="*/ 33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3" y="47"/>
                    <a:pt x="76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6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3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3" name="Freeform 109">
              <a:extLst>
                <a:ext uri="{FF2B5EF4-FFF2-40B4-BE49-F238E27FC236}">
                  <a16:creationId xmlns:a16="http://schemas.microsoft.com/office/drawing/2014/main" id="{471484EE-C4CF-4C60-BA3C-D7EE82B8E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52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4" name="Freeform 110">
              <a:extLst>
                <a:ext uri="{FF2B5EF4-FFF2-40B4-BE49-F238E27FC236}">
                  <a16:creationId xmlns:a16="http://schemas.microsoft.com/office/drawing/2014/main" id="{EFF157BE-557D-47D0-A6A3-9AD9A1390C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000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8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8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8" y="99"/>
                  </a:cubicBezTo>
                  <a:cubicBezTo>
                    <a:pt x="48" y="99"/>
                    <a:pt x="48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5" y="0"/>
                    <a:pt x="48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4" y="3"/>
                    <a:pt x="59" y="8"/>
                    <a:pt x="59" y="13"/>
                  </a:cubicBezTo>
                  <a:cubicBezTo>
                    <a:pt x="59" y="27"/>
                    <a:pt x="47" y="51"/>
                    <a:pt x="36" y="60"/>
                  </a:cubicBezTo>
                  <a:cubicBezTo>
                    <a:pt x="32" y="64"/>
                    <a:pt x="27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5" name="Freeform 111">
              <a:extLst>
                <a:ext uri="{FF2B5EF4-FFF2-40B4-BE49-F238E27FC236}">
                  <a16:creationId xmlns:a16="http://schemas.microsoft.com/office/drawing/2014/main" id="{367B0840-957A-413F-BBCA-4C7E88BE3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1196975"/>
              <a:ext cx="9525" cy="7938"/>
            </a:xfrm>
            <a:custGeom>
              <a:avLst/>
              <a:gdLst>
                <a:gd name="T0" fmla="*/ 19 w 19"/>
                <a:gd name="T1" fmla="*/ 10 h 19"/>
                <a:gd name="T2" fmla="*/ 10 w 19"/>
                <a:gd name="T3" fmla="*/ 0 h 19"/>
                <a:gd name="T4" fmla="*/ 0 w 19"/>
                <a:gd name="T5" fmla="*/ 10 h 19"/>
                <a:gd name="T6" fmla="*/ 10 w 19"/>
                <a:gd name="T7" fmla="*/ 19 h 19"/>
                <a:gd name="T8" fmla="*/ 19 w 19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19"/>
                    <a:pt x="10" y="19"/>
                  </a:cubicBezTo>
                  <a:cubicBezTo>
                    <a:pt x="13" y="19"/>
                    <a:pt x="19" y="16"/>
                    <a:pt x="19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6" name="Freeform 112">
              <a:extLst>
                <a:ext uri="{FF2B5EF4-FFF2-40B4-BE49-F238E27FC236}">
                  <a16:creationId xmlns:a16="http://schemas.microsoft.com/office/drawing/2014/main" id="{45276A5A-A62E-4EF5-83E5-7014D4D34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8 h 48"/>
                <a:gd name="T12" fmla="*/ 56 w 70"/>
                <a:gd name="T13" fmla="*/ 28 h 48"/>
                <a:gd name="T14" fmla="*/ 40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8"/>
                  </a:lnTo>
                  <a:lnTo>
                    <a:pt x="56" y="28"/>
                  </a:lnTo>
                  <a:lnTo>
                    <a:pt x="40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7" name="Freeform 113">
              <a:extLst>
                <a:ext uri="{FF2B5EF4-FFF2-40B4-BE49-F238E27FC236}">
                  <a16:creationId xmlns:a16="http://schemas.microsoft.com/office/drawing/2014/main" id="{9B6BDD40-0F0E-4A89-A02C-679FADEE5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8250" y="1166813"/>
              <a:ext cx="41275" cy="57150"/>
            </a:xfrm>
            <a:custGeom>
              <a:avLst/>
              <a:gdLst>
                <a:gd name="T0" fmla="*/ 74 w 84"/>
                <a:gd name="T1" fmla="*/ 94 h 115"/>
                <a:gd name="T2" fmla="*/ 60 w 84"/>
                <a:gd name="T3" fmla="*/ 106 h 115"/>
                <a:gd name="T4" fmla="*/ 57 w 84"/>
                <a:gd name="T5" fmla="*/ 103 h 115"/>
                <a:gd name="T6" fmla="*/ 68 w 84"/>
                <a:gd name="T7" fmla="*/ 62 h 115"/>
                <a:gd name="T8" fmla="*/ 84 w 84"/>
                <a:gd name="T9" fmla="*/ 0 h 115"/>
                <a:gd name="T10" fmla="*/ 84 w 84"/>
                <a:gd name="T11" fmla="*/ 0 h 115"/>
                <a:gd name="T12" fmla="*/ 58 w 84"/>
                <a:gd name="T13" fmla="*/ 3 h 115"/>
                <a:gd name="T14" fmla="*/ 58 w 84"/>
                <a:gd name="T15" fmla="*/ 6 h 115"/>
                <a:gd name="T16" fmla="*/ 69 w 84"/>
                <a:gd name="T17" fmla="*/ 11 h 115"/>
                <a:gd name="T18" fmla="*/ 66 w 84"/>
                <a:gd name="T19" fmla="*/ 22 h 115"/>
                <a:gd name="T20" fmla="*/ 59 w 84"/>
                <a:gd name="T21" fmla="*/ 49 h 115"/>
                <a:gd name="T22" fmla="*/ 48 w 84"/>
                <a:gd name="T23" fmla="*/ 40 h 115"/>
                <a:gd name="T24" fmla="*/ 0 w 84"/>
                <a:gd name="T25" fmla="*/ 96 h 115"/>
                <a:gd name="T26" fmla="*/ 17 w 84"/>
                <a:gd name="T27" fmla="*/ 114 h 115"/>
                <a:gd name="T28" fmla="*/ 47 w 84"/>
                <a:gd name="T29" fmla="*/ 93 h 115"/>
                <a:gd name="T30" fmla="*/ 45 w 84"/>
                <a:gd name="T31" fmla="*/ 107 h 115"/>
                <a:gd name="T32" fmla="*/ 52 w 84"/>
                <a:gd name="T33" fmla="*/ 115 h 115"/>
                <a:gd name="T34" fmla="*/ 76 w 84"/>
                <a:gd name="T35" fmla="*/ 96 h 115"/>
                <a:gd name="T36" fmla="*/ 74 w 84"/>
                <a:gd name="T37" fmla="*/ 94 h 115"/>
                <a:gd name="T38" fmla="*/ 49 w 84"/>
                <a:gd name="T39" fmla="*/ 43 h 115"/>
                <a:gd name="T40" fmla="*/ 56 w 84"/>
                <a:gd name="T41" fmla="*/ 53 h 115"/>
                <a:gd name="T42" fmla="*/ 24 w 84"/>
                <a:gd name="T43" fmla="*/ 106 h 115"/>
                <a:gd name="T44" fmla="*/ 14 w 84"/>
                <a:gd name="T45" fmla="*/ 96 h 115"/>
                <a:gd name="T46" fmla="*/ 33 w 84"/>
                <a:gd name="T47" fmla="*/ 51 h 115"/>
                <a:gd name="T48" fmla="*/ 49 w 84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2" y="47"/>
                    <a:pt x="76" y="33"/>
                    <a:pt x="84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7" y="7"/>
                    <a:pt x="69" y="7"/>
                    <a:pt x="69" y="11"/>
                  </a:cubicBezTo>
                  <a:cubicBezTo>
                    <a:pt x="69" y="13"/>
                    <a:pt x="68" y="14"/>
                    <a:pt x="66" y="22"/>
                  </a:cubicBezTo>
                  <a:lnTo>
                    <a:pt x="59" y="49"/>
                  </a:lnTo>
                  <a:cubicBezTo>
                    <a:pt x="57" y="42"/>
                    <a:pt x="54" y="40"/>
                    <a:pt x="48" y="40"/>
                  </a:cubicBezTo>
                  <a:cubicBezTo>
                    <a:pt x="26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2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8" name="Freeform 114">
              <a:extLst>
                <a:ext uri="{FF2B5EF4-FFF2-40B4-BE49-F238E27FC236}">
                  <a16:creationId xmlns:a16="http://schemas.microsoft.com/office/drawing/2014/main" id="{F95D56D1-D8BB-4807-A0D8-50C9EC11D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525" y="1209675"/>
              <a:ext cx="22225" cy="25400"/>
            </a:xfrm>
            <a:custGeom>
              <a:avLst/>
              <a:gdLst>
                <a:gd name="T0" fmla="*/ 38 w 44"/>
                <a:gd name="T1" fmla="*/ 39 h 53"/>
                <a:gd name="T2" fmla="*/ 21 w 44"/>
                <a:gd name="T3" fmla="*/ 48 h 53"/>
                <a:gd name="T4" fmla="*/ 10 w 44"/>
                <a:gd name="T5" fmla="*/ 37 h 53"/>
                <a:gd name="T6" fmla="*/ 11 w 44"/>
                <a:gd name="T7" fmla="*/ 30 h 53"/>
                <a:gd name="T8" fmla="*/ 14 w 44"/>
                <a:gd name="T9" fmla="*/ 29 h 53"/>
                <a:gd name="T10" fmla="*/ 44 w 44"/>
                <a:gd name="T11" fmla="*/ 8 h 53"/>
                <a:gd name="T12" fmla="*/ 35 w 44"/>
                <a:gd name="T13" fmla="*/ 0 h 53"/>
                <a:gd name="T14" fmla="*/ 0 w 44"/>
                <a:gd name="T15" fmla="*/ 37 h 53"/>
                <a:gd name="T16" fmla="*/ 15 w 44"/>
                <a:gd name="T17" fmla="*/ 53 h 53"/>
                <a:gd name="T18" fmla="*/ 39 w 44"/>
                <a:gd name="T19" fmla="*/ 40 h 53"/>
                <a:gd name="T20" fmla="*/ 38 w 44"/>
                <a:gd name="T21" fmla="*/ 39 h 53"/>
                <a:gd name="T22" fmla="*/ 14 w 44"/>
                <a:gd name="T23" fmla="*/ 22 h 53"/>
                <a:gd name="T24" fmla="*/ 32 w 44"/>
                <a:gd name="T25" fmla="*/ 3 h 53"/>
                <a:gd name="T26" fmla="*/ 36 w 44"/>
                <a:gd name="T27" fmla="*/ 8 h 53"/>
                <a:gd name="T28" fmla="*/ 31 w 44"/>
                <a:gd name="T29" fmla="*/ 19 h 53"/>
                <a:gd name="T30" fmla="*/ 12 w 44"/>
                <a:gd name="T31" fmla="*/ 27 h 53"/>
                <a:gd name="T32" fmla="*/ 14 w 44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3">
                  <a:moveTo>
                    <a:pt x="38" y="39"/>
                  </a:moveTo>
                  <a:cubicBezTo>
                    <a:pt x="29" y="46"/>
                    <a:pt x="26" y="48"/>
                    <a:pt x="21" y="48"/>
                  </a:cubicBezTo>
                  <a:cubicBezTo>
                    <a:pt x="14" y="48"/>
                    <a:pt x="10" y="43"/>
                    <a:pt x="10" y="37"/>
                  </a:cubicBezTo>
                  <a:cubicBezTo>
                    <a:pt x="10" y="35"/>
                    <a:pt x="10" y="34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0" y="0"/>
                    <a:pt x="35" y="0"/>
                  </a:cubicBezTo>
                  <a:cubicBezTo>
                    <a:pt x="18" y="0"/>
                    <a:pt x="0" y="20"/>
                    <a:pt x="0" y="37"/>
                  </a:cubicBezTo>
                  <a:cubicBezTo>
                    <a:pt x="0" y="46"/>
                    <a:pt x="6" y="53"/>
                    <a:pt x="15" y="53"/>
                  </a:cubicBezTo>
                  <a:cubicBezTo>
                    <a:pt x="23" y="53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6" y="3"/>
                    <a:pt x="32" y="3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9" name="Freeform 115">
              <a:extLst>
                <a:ext uri="{FF2B5EF4-FFF2-40B4-BE49-F238E27FC236}">
                  <a16:creationId xmlns:a16="http://schemas.microsoft.com/office/drawing/2014/main" id="{2D30A4EA-7541-45CF-AAA7-74386CFBD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3338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6 w 54"/>
                <a:gd name="T3" fmla="*/ 5 h 75"/>
                <a:gd name="T4" fmla="*/ 45 w 54"/>
                <a:gd name="T5" fmla="*/ 4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3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3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4 h 75"/>
                <a:gd name="T28" fmla="*/ 24 w 54"/>
                <a:gd name="T29" fmla="*/ 34 h 75"/>
                <a:gd name="T30" fmla="*/ 27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6 w 54"/>
                <a:gd name="T47" fmla="*/ 62 h 75"/>
                <a:gd name="T48" fmla="*/ 21 w 54"/>
                <a:gd name="T49" fmla="*/ 73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2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6" y="5"/>
                  </a:lnTo>
                  <a:cubicBezTo>
                    <a:pt x="46" y="5"/>
                    <a:pt x="46" y="4"/>
                    <a:pt x="45" y="4"/>
                  </a:cubicBezTo>
                  <a:cubicBezTo>
                    <a:pt x="41" y="2"/>
                    <a:pt x="38" y="0"/>
                    <a:pt x="33" y="0"/>
                  </a:cubicBezTo>
                  <a:cubicBezTo>
                    <a:pt x="20" y="0"/>
                    <a:pt x="10" y="9"/>
                    <a:pt x="10" y="20"/>
                  </a:cubicBezTo>
                  <a:cubicBezTo>
                    <a:pt x="10" y="26"/>
                    <a:pt x="13" y="30"/>
                    <a:pt x="19" y="33"/>
                  </a:cubicBezTo>
                  <a:cubicBezTo>
                    <a:pt x="12" y="37"/>
                    <a:pt x="10" y="40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7" y="75"/>
                    <a:pt x="19" y="75"/>
                  </a:cubicBezTo>
                  <a:cubicBezTo>
                    <a:pt x="34" y="75"/>
                    <a:pt x="43" y="68"/>
                    <a:pt x="43" y="58"/>
                  </a:cubicBezTo>
                  <a:cubicBezTo>
                    <a:pt x="43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1" y="34"/>
                    <a:pt x="23" y="34"/>
                  </a:cubicBezTo>
                  <a:cubicBezTo>
                    <a:pt x="23" y="34"/>
                    <a:pt x="23" y="34"/>
                    <a:pt x="24" y="34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8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9"/>
                    <a:pt x="18" y="49"/>
                    <a:pt x="20" y="50"/>
                  </a:cubicBezTo>
                  <a:cubicBezTo>
                    <a:pt x="32" y="53"/>
                    <a:pt x="36" y="57"/>
                    <a:pt x="36" y="62"/>
                  </a:cubicBezTo>
                  <a:cubicBezTo>
                    <a:pt x="36" y="68"/>
                    <a:pt x="30" y="73"/>
                    <a:pt x="21" y="73"/>
                  </a:cubicBezTo>
                  <a:cubicBezTo>
                    <a:pt x="12" y="73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7" y="3"/>
                    <a:pt x="40" y="6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3" y="29"/>
                    <a:pt x="30" y="32"/>
                    <a:pt x="26" y="32"/>
                  </a:cubicBezTo>
                  <a:cubicBezTo>
                    <a:pt x="22" y="32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0" name="Freeform 116">
              <a:extLst>
                <a:ext uri="{FF2B5EF4-FFF2-40B4-BE49-F238E27FC236}">
                  <a16:creationId xmlns:a16="http://schemas.microsoft.com/office/drawing/2014/main" id="{85FD7FFD-FE5F-4531-BE9D-23ADA1426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168400"/>
              <a:ext cx="20638" cy="68263"/>
            </a:xfrm>
            <a:custGeom>
              <a:avLst/>
              <a:gdLst>
                <a:gd name="T0" fmla="*/ 41 w 43"/>
                <a:gd name="T1" fmla="*/ 0 h 141"/>
                <a:gd name="T2" fmla="*/ 18 w 43"/>
                <a:gd name="T3" fmla="*/ 20 h 141"/>
                <a:gd name="T4" fmla="*/ 0 w 43"/>
                <a:gd name="T5" fmla="*/ 70 h 141"/>
                <a:gd name="T6" fmla="*/ 21 w 43"/>
                <a:gd name="T7" fmla="*/ 124 h 141"/>
                <a:gd name="T8" fmla="*/ 41 w 43"/>
                <a:gd name="T9" fmla="*/ 141 h 141"/>
                <a:gd name="T10" fmla="*/ 43 w 43"/>
                <a:gd name="T11" fmla="*/ 138 h 141"/>
                <a:gd name="T12" fmla="*/ 20 w 43"/>
                <a:gd name="T13" fmla="*/ 110 h 141"/>
                <a:gd name="T14" fmla="*/ 14 w 43"/>
                <a:gd name="T15" fmla="*/ 69 h 141"/>
                <a:gd name="T16" fmla="*/ 21 w 43"/>
                <a:gd name="T17" fmla="*/ 28 h 141"/>
                <a:gd name="T18" fmla="*/ 43 w 43"/>
                <a:gd name="T19" fmla="*/ 2 h 141"/>
                <a:gd name="T20" fmla="*/ 41 w 43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41" y="0"/>
                  </a:moveTo>
                  <a:cubicBezTo>
                    <a:pt x="29" y="8"/>
                    <a:pt x="24" y="12"/>
                    <a:pt x="18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1" y="124"/>
                  </a:cubicBezTo>
                  <a:cubicBezTo>
                    <a:pt x="28" y="132"/>
                    <a:pt x="32" y="136"/>
                    <a:pt x="41" y="141"/>
                  </a:cubicBezTo>
                  <a:lnTo>
                    <a:pt x="43" y="138"/>
                  </a:lnTo>
                  <a:cubicBezTo>
                    <a:pt x="29" y="128"/>
                    <a:pt x="25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7" y="38"/>
                    <a:pt x="21" y="28"/>
                  </a:cubicBezTo>
                  <a:cubicBezTo>
                    <a:pt x="26" y="18"/>
                    <a:pt x="31" y="12"/>
                    <a:pt x="43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1" name="Freeform 117">
              <a:extLst>
                <a:ext uri="{FF2B5EF4-FFF2-40B4-BE49-F238E27FC236}">
                  <a16:creationId xmlns:a16="http://schemas.microsoft.com/office/drawing/2014/main" id="{6465D72F-783A-4C07-A57B-90F9125CF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77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2" name="Freeform 118">
              <a:extLst>
                <a:ext uri="{FF2B5EF4-FFF2-40B4-BE49-F238E27FC236}">
                  <a16:creationId xmlns:a16="http://schemas.microsoft.com/office/drawing/2014/main" id="{EC4A8AFC-7E6C-4CEF-A9E2-346613AE8D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5250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7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3" name="Freeform 119">
              <a:extLst>
                <a:ext uri="{FF2B5EF4-FFF2-40B4-BE49-F238E27FC236}">
                  <a16:creationId xmlns:a16="http://schemas.microsoft.com/office/drawing/2014/main" id="{C561E467-275E-4F28-97B4-1FAE839A5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1168400"/>
              <a:ext cx="20638" cy="68263"/>
            </a:xfrm>
            <a:custGeom>
              <a:avLst/>
              <a:gdLst>
                <a:gd name="T0" fmla="*/ 2 w 43"/>
                <a:gd name="T1" fmla="*/ 141 h 141"/>
                <a:gd name="T2" fmla="*/ 25 w 43"/>
                <a:gd name="T3" fmla="*/ 121 h 141"/>
                <a:gd name="T4" fmla="*/ 43 w 43"/>
                <a:gd name="T5" fmla="*/ 71 h 141"/>
                <a:gd name="T6" fmla="*/ 22 w 43"/>
                <a:gd name="T7" fmla="*/ 17 h 141"/>
                <a:gd name="T8" fmla="*/ 2 w 43"/>
                <a:gd name="T9" fmla="*/ 0 h 141"/>
                <a:gd name="T10" fmla="*/ 0 w 43"/>
                <a:gd name="T11" fmla="*/ 2 h 141"/>
                <a:gd name="T12" fmla="*/ 23 w 43"/>
                <a:gd name="T13" fmla="*/ 31 h 141"/>
                <a:gd name="T14" fmla="*/ 29 w 43"/>
                <a:gd name="T15" fmla="*/ 71 h 141"/>
                <a:gd name="T16" fmla="*/ 22 w 43"/>
                <a:gd name="T17" fmla="*/ 112 h 141"/>
                <a:gd name="T18" fmla="*/ 0 w 43"/>
                <a:gd name="T19" fmla="*/ 138 h 141"/>
                <a:gd name="T20" fmla="*/ 2 w 43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2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3" y="90"/>
                    <a:pt x="43" y="71"/>
                  </a:cubicBezTo>
                  <a:cubicBezTo>
                    <a:pt x="43" y="50"/>
                    <a:pt x="37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4" y="13"/>
                    <a:pt x="18" y="19"/>
                    <a:pt x="23" y="31"/>
                  </a:cubicBezTo>
                  <a:cubicBezTo>
                    <a:pt x="27" y="42"/>
                    <a:pt x="29" y="55"/>
                    <a:pt x="29" y="71"/>
                  </a:cubicBezTo>
                  <a:cubicBezTo>
                    <a:pt x="29" y="88"/>
                    <a:pt x="26" y="102"/>
                    <a:pt x="22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2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4" name="Freeform 120">
              <a:extLst>
                <a:ext uri="{FF2B5EF4-FFF2-40B4-BE49-F238E27FC236}">
                  <a16:creationId xmlns:a16="http://schemas.microsoft.com/office/drawing/2014/main" id="{C3184F26-F031-4094-9D23-075F1311C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190625"/>
              <a:ext cx="41275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5" name="Freeform 121">
              <a:extLst>
                <a:ext uri="{FF2B5EF4-FFF2-40B4-BE49-F238E27FC236}">
                  <a16:creationId xmlns:a16="http://schemas.microsoft.com/office/drawing/2014/main" id="{349DEC6D-D9DC-4F17-B5E6-300E51BAA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0350" y="1168400"/>
              <a:ext cx="17463" cy="53975"/>
            </a:xfrm>
            <a:custGeom>
              <a:avLst/>
              <a:gdLst>
                <a:gd name="T0" fmla="*/ 28 w 35"/>
                <a:gd name="T1" fmla="*/ 90 h 110"/>
                <a:gd name="T2" fmla="*/ 22 w 35"/>
                <a:gd name="T3" fmla="*/ 98 h 110"/>
                <a:gd name="T4" fmla="*/ 15 w 35"/>
                <a:gd name="T5" fmla="*/ 103 h 110"/>
                <a:gd name="T6" fmla="*/ 12 w 35"/>
                <a:gd name="T7" fmla="*/ 100 h 110"/>
                <a:gd name="T8" fmla="*/ 14 w 35"/>
                <a:gd name="T9" fmla="*/ 93 h 110"/>
                <a:gd name="T10" fmla="*/ 15 w 35"/>
                <a:gd name="T11" fmla="*/ 90 h 110"/>
                <a:gd name="T12" fmla="*/ 15 w 35"/>
                <a:gd name="T13" fmla="*/ 90 h 110"/>
                <a:gd name="T14" fmla="*/ 15 w 35"/>
                <a:gd name="T15" fmla="*/ 89 h 110"/>
                <a:gd name="T16" fmla="*/ 29 w 35"/>
                <a:gd name="T17" fmla="*/ 36 h 110"/>
                <a:gd name="T18" fmla="*/ 29 w 35"/>
                <a:gd name="T19" fmla="*/ 36 h 110"/>
                <a:gd name="T20" fmla="*/ 2 w 35"/>
                <a:gd name="T21" fmla="*/ 40 h 110"/>
                <a:gd name="T22" fmla="*/ 2 w 35"/>
                <a:gd name="T23" fmla="*/ 42 h 110"/>
                <a:gd name="T24" fmla="*/ 13 w 35"/>
                <a:gd name="T25" fmla="*/ 46 h 110"/>
                <a:gd name="T26" fmla="*/ 11 w 35"/>
                <a:gd name="T27" fmla="*/ 54 h 110"/>
                <a:gd name="T28" fmla="*/ 3 w 35"/>
                <a:gd name="T29" fmla="*/ 83 h 110"/>
                <a:gd name="T30" fmla="*/ 0 w 35"/>
                <a:gd name="T31" fmla="*/ 101 h 110"/>
                <a:gd name="T32" fmla="*/ 7 w 35"/>
                <a:gd name="T33" fmla="*/ 110 h 110"/>
                <a:gd name="T34" fmla="*/ 31 w 35"/>
                <a:gd name="T35" fmla="*/ 92 h 110"/>
                <a:gd name="T36" fmla="*/ 28 w 35"/>
                <a:gd name="T37" fmla="*/ 90 h 110"/>
                <a:gd name="T38" fmla="*/ 27 w 35"/>
                <a:gd name="T39" fmla="*/ 0 h 110"/>
                <a:gd name="T40" fmla="*/ 19 w 35"/>
                <a:gd name="T41" fmla="*/ 9 h 110"/>
                <a:gd name="T42" fmla="*/ 27 w 35"/>
                <a:gd name="T43" fmla="*/ 18 h 110"/>
                <a:gd name="T44" fmla="*/ 35 w 35"/>
                <a:gd name="T45" fmla="*/ 9 h 110"/>
                <a:gd name="T46" fmla="*/ 27 w 35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110">
                  <a:moveTo>
                    <a:pt x="28" y="90"/>
                  </a:moveTo>
                  <a:cubicBezTo>
                    <a:pt x="24" y="95"/>
                    <a:pt x="23" y="96"/>
                    <a:pt x="22" y="98"/>
                  </a:cubicBezTo>
                  <a:cubicBezTo>
                    <a:pt x="19" y="101"/>
                    <a:pt x="16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4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29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2" y="40"/>
                  </a:cubicBezTo>
                  <a:lnTo>
                    <a:pt x="2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2" y="50"/>
                    <a:pt x="11" y="54"/>
                  </a:cubicBezTo>
                  <a:lnTo>
                    <a:pt x="3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2" y="110"/>
                    <a:pt x="7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8" y="90"/>
                  </a:lnTo>
                  <a:close/>
                  <a:moveTo>
                    <a:pt x="27" y="0"/>
                  </a:moveTo>
                  <a:cubicBezTo>
                    <a:pt x="23" y="0"/>
                    <a:pt x="19" y="4"/>
                    <a:pt x="19" y="9"/>
                  </a:cubicBezTo>
                  <a:cubicBezTo>
                    <a:pt x="19" y="14"/>
                    <a:pt x="22" y="18"/>
                    <a:pt x="27" y="18"/>
                  </a:cubicBezTo>
                  <a:cubicBezTo>
                    <a:pt x="32" y="18"/>
                    <a:pt x="35" y="14"/>
                    <a:pt x="35" y="9"/>
                  </a:cubicBezTo>
                  <a:cubicBezTo>
                    <a:pt x="35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6" name="Freeform 122">
              <a:extLst>
                <a:ext uri="{FF2B5EF4-FFF2-40B4-BE49-F238E27FC236}">
                  <a16:creationId xmlns:a16="http://schemas.microsoft.com/office/drawing/2014/main" id="{CF7E73B8-668C-41F2-B04F-50FC5386D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187450"/>
              <a:ext cx="41275" cy="34925"/>
            </a:xfrm>
            <a:custGeom>
              <a:avLst/>
              <a:gdLst>
                <a:gd name="T0" fmla="*/ 86 w 86"/>
                <a:gd name="T1" fmla="*/ 0 h 74"/>
                <a:gd name="T2" fmla="*/ 29 w 86"/>
                <a:gd name="T3" fmla="*/ 0 h 74"/>
                <a:gd name="T4" fmla="*/ 3 w 86"/>
                <a:gd name="T5" fmla="*/ 21 h 74"/>
                <a:gd name="T6" fmla="*/ 5 w 86"/>
                <a:gd name="T7" fmla="*/ 21 h 74"/>
                <a:gd name="T8" fmla="*/ 21 w 86"/>
                <a:gd name="T9" fmla="*/ 12 h 74"/>
                <a:gd name="T10" fmla="*/ 29 w 86"/>
                <a:gd name="T11" fmla="*/ 12 h 74"/>
                <a:gd name="T12" fmla="*/ 18 w 86"/>
                <a:gd name="T13" fmla="*/ 47 h 74"/>
                <a:gd name="T14" fmla="*/ 0 w 86"/>
                <a:gd name="T15" fmla="*/ 69 h 74"/>
                <a:gd name="T16" fmla="*/ 0 w 86"/>
                <a:gd name="T17" fmla="*/ 70 h 74"/>
                <a:gd name="T18" fmla="*/ 7 w 86"/>
                <a:gd name="T19" fmla="*/ 74 h 74"/>
                <a:gd name="T20" fmla="*/ 27 w 86"/>
                <a:gd name="T21" fmla="*/ 47 h 74"/>
                <a:gd name="T22" fmla="*/ 39 w 86"/>
                <a:gd name="T23" fmla="*/ 12 h 74"/>
                <a:gd name="T24" fmla="*/ 56 w 86"/>
                <a:gd name="T25" fmla="*/ 12 h 74"/>
                <a:gd name="T26" fmla="*/ 48 w 86"/>
                <a:gd name="T27" fmla="*/ 47 h 74"/>
                <a:gd name="T28" fmla="*/ 46 w 86"/>
                <a:gd name="T29" fmla="*/ 59 h 74"/>
                <a:gd name="T30" fmla="*/ 46 w 86"/>
                <a:gd name="T31" fmla="*/ 61 h 74"/>
                <a:gd name="T32" fmla="*/ 59 w 86"/>
                <a:gd name="T33" fmla="*/ 74 h 74"/>
                <a:gd name="T34" fmla="*/ 67 w 86"/>
                <a:gd name="T35" fmla="*/ 68 h 74"/>
                <a:gd name="T36" fmla="*/ 67 w 86"/>
                <a:gd name="T37" fmla="*/ 67 h 74"/>
                <a:gd name="T38" fmla="*/ 57 w 86"/>
                <a:gd name="T39" fmla="*/ 49 h 74"/>
                <a:gd name="T40" fmla="*/ 58 w 86"/>
                <a:gd name="T41" fmla="*/ 45 h 74"/>
                <a:gd name="T42" fmla="*/ 66 w 86"/>
                <a:gd name="T43" fmla="*/ 12 h 74"/>
                <a:gd name="T44" fmla="*/ 83 w 86"/>
                <a:gd name="T45" fmla="*/ 12 h 74"/>
                <a:gd name="T46" fmla="*/ 86 w 86"/>
                <a:gd name="T4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74">
                  <a:moveTo>
                    <a:pt x="86" y="0"/>
                  </a:moveTo>
                  <a:lnTo>
                    <a:pt x="29" y="0"/>
                  </a:lnTo>
                  <a:cubicBezTo>
                    <a:pt x="14" y="0"/>
                    <a:pt x="5" y="18"/>
                    <a:pt x="3" y="21"/>
                  </a:cubicBezTo>
                  <a:lnTo>
                    <a:pt x="5" y="21"/>
                  </a:lnTo>
                  <a:cubicBezTo>
                    <a:pt x="6" y="20"/>
                    <a:pt x="12" y="12"/>
                    <a:pt x="21" y="12"/>
                  </a:cubicBezTo>
                  <a:lnTo>
                    <a:pt x="29" y="12"/>
                  </a:lnTo>
                  <a:lnTo>
                    <a:pt x="18" y="47"/>
                  </a:lnTo>
                  <a:cubicBezTo>
                    <a:pt x="14" y="58"/>
                    <a:pt x="0" y="58"/>
                    <a:pt x="0" y="69"/>
                  </a:cubicBezTo>
                  <a:lnTo>
                    <a:pt x="0" y="70"/>
                  </a:lnTo>
                  <a:cubicBezTo>
                    <a:pt x="0" y="73"/>
                    <a:pt x="3" y="74"/>
                    <a:pt x="7" y="74"/>
                  </a:cubicBezTo>
                  <a:cubicBezTo>
                    <a:pt x="13" y="74"/>
                    <a:pt x="19" y="70"/>
                    <a:pt x="27" y="47"/>
                  </a:cubicBezTo>
                  <a:lnTo>
                    <a:pt x="39" y="12"/>
                  </a:lnTo>
                  <a:lnTo>
                    <a:pt x="56" y="12"/>
                  </a:lnTo>
                  <a:lnTo>
                    <a:pt x="48" y="47"/>
                  </a:lnTo>
                  <a:cubicBezTo>
                    <a:pt x="46" y="52"/>
                    <a:pt x="46" y="56"/>
                    <a:pt x="46" y="59"/>
                  </a:cubicBezTo>
                  <a:lnTo>
                    <a:pt x="46" y="61"/>
                  </a:lnTo>
                  <a:cubicBezTo>
                    <a:pt x="46" y="68"/>
                    <a:pt x="51" y="74"/>
                    <a:pt x="59" y="74"/>
                  </a:cubicBezTo>
                  <a:cubicBezTo>
                    <a:pt x="63" y="74"/>
                    <a:pt x="67" y="73"/>
                    <a:pt x="67" y="68"/>
                  </a:cubicBezTo>
                  <a:lnTo>
                    <a:pt x="67" y="67"/>
                  </a:lnTo>
                  <a:cubicBezTo>
                    <a:pt x="67" y="57"/>
                    <a:pt x="57" y="59"/>
                    <a:pt x="57" y="49"/>
                  </a:cubicBezTo>
                  <a:cubicBezTo>
                    <a:pt x="57" y="48"/>
                    <a:pt x="57" y="47"/>
                    <a:pt x="58" y="45"/>
                  </a:cubicBezTo>
                  <a:lnTo>
                    <a:pt x="66" y="12"/>
                  </a:lnTo>
                  <a:lnTo>
                    <a:pt x="83" y="1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974AD9FF-D919-47E9-B722-D86CEEA54E99}"/>
              </a:ext>
            </a:extLst>
          </p:cNvPr>
          <p:cNvSpPr txBox="1"/>
          <p:nvPr/>
        </p:nvSpPr>
        <p:spPr>
          <a:xfrm>
            <a:off x="6265118" y="4328200"/>
            <a:ext cx="1797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 singular point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3220139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1971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675052" y="3912543"/>
            <a:ext cx="2214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274791"/>
              </p:ext>
            </p:extLst>
          </p:nvPr>
        </p:nvGraphicFramePr>
        <p:xfrm>
          <a:off x="8026400" y="1928813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6400" y="1928813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正方形/長方形 49"/>
          <p:cNvSpPr>
            <a:spLocks noChangeArrowheads="1"/>
          </p:cNvSpPr>
          <p:nvPr/>
        </p:nvSpPr>
        <p:spPr bwMode="auto">
          <a:xfrm>
            <a:off x="7858125" y="2924944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>
            <a:off x="7452319" y="2636913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76656" y="1820335"/>
            <a:ext cx="1944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3" name="直線矢印コネクタ 42"/>
          <p:cNvCxnSpPr/>
          <p:nvPr/>
        </p:nvCxnSpPr>
        <p:spPr>
          <a:xfrm flipV="1">
            <a:off x="3566160" y="2564905"/>
            <a:ext cx="2157968" cy="57834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/>
          <p:cNvSpPr>
            <a:spLocks noChangeArrowheads="1"/>
          </p:cNvSpPr>
          <p:nvPr/>
        </p:nvSpPr>
        <p:spPr bwMode="auto">
          <a:xfrm>
            <a:off x="4788022" y="1104999"/>
            <a:ext cx="32393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            for large γ</a:t>
            </a: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566569"/>
              </p:ext>
            </p:extLst>
          </p:nvPr>
        </p:nvGraphicFramePr>
        <p:xfrm>
          <a:off x="5914456" y="1125537"/>
          <a:ext cx="431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456" y="1125537"/>
                        <a:ext cx="431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円/楕円 59"/>
          <p:cNvSpPr/>
          <p:nvPr/>
        </p:nvSpPr>
        <p:spPr>
          <a:xfrm>
            <a:off x="7072313" y="2000250"/>
            <a:ext cx="714375" cy="11430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4504903" y="2593305"/>
            <a:ext cx="3056969" cy="16999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599650"/>
              </p:ext>
            </p:extLst>
          </p:nvPr>
        </p:nvGraphicFramePr>
        <p:xfrm>
          <a:off x="1133475" y="4700588"/>
          <a:ext cx="600392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469800" progId="Equation.DSMT4">
                  <p:embed/>
                </p:oleObj>
              </mc:Choice>
              <mc:Fallback>
                <p:oleObj name="Equation" r:id="rId10" imgW="3162240" imgH="469800" progId="Equation.DSMT4">
                  <p:embed/>
                  <p:pic>
                    <p:nvPicPr>
                      <p:cNvPr id="6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4700588"/>
                        <a:ext cx="6003925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999785"/>
              </p:ext>
            </p:extLst>
          </p:nvPr>
        </p:nvGraphicFramePr>
        <p:xfrm>
          <a:off x="1133475" y="4665072"/>
          <a:ext cx="46783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57200" progId="Equation.DSMT4">
                  <p:embed/>
                </p:oleObj>
              </mc:Choice>
              <mc:Fallback>
                <p:oleObj name="Equation" r:id="rId12" imgW="2463480" imgH="457200" progId="Equation.DSMT4">
                  <p:embed/>
                  <p:pic>
                    <p:nvPicPr>
                      <p:cNvPr id="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4665072"/>
                        <a:ext cx="467836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380000">
            <a:off x="4871230" y="5539582"/>
            <a:ext cx="263525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168075">
            <a:off x="7660752" y="5460030"/>
            <a:ext cx="303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059240">
            <a:off x="2169305" y="5472907"/>
            <a:ext cx="41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1016780" y="5977732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Similar to GM case</a:t>
            </a: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3393268" y="5977732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 freq.</a:t>
            </a:r>
            <a:r>
              <a:rPr lang="en-US" altLang="ja-JP" sz="16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correct. terms</a:t>
            </a:r>
          </a:p>
        </p:txBody>
      </p:sp>
      <p:sp>
        <p:nvSpPr>
          <p:cNvPr id="73" name="Rectangle 19"/>
          <p:cNvSpPr>
            <a:spLocks noChangeArrowheads="1"/>
          </p:cNvSpPr>
          <p:nvPr/>
        </p:nvSpPr>
        <p:spPr bwMode="auto">
          <a:xfrm>
            <a:off x="6850843" y="5966620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(Matsubara) frequencies terms</a:t>
            </a:r>
          </a:p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are approximated </a:t>
            </a:r>
          </a:p>
        </p:txBody>
      </p:sp>
      <p:graphicFrame>
        <p:nvGraphicFramePr>
          <p:cNvPr id="7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007128"/>
              </p:ext>
            </p:extLst>
          </p:nvPr>
        </p:nvGraphicFramePr>
        <p:xfrm>
          <a:off x="6138055" y="4579145"/>
          <a:ext cx="2413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720" imgH="850680" progId="Equation.DSMT4">
                  <p:embed/>
                </p:oleObj>
              </mc:Choice>
              <mc:Fallback>
                <p:oleObj name="Equation" r:id="rId17" imgW="2412720" imgH="850680" progId="Equation.DSMT4">
                  <p:embed/>
                  <p:pic>
                    <p:nvPicPr>
                      <p:cNvPr id="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8055" y="4579145"/>
                        <a:ext cx="2413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38369"/>
              </p:ext>
            </p:extLst>
          </p:nvPr>
        </p:nvGraphicFramePr>
        <p:xfrm>
          <a:off x="6129338" y="4764088"/>
          <a:ext cx="1558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7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9338" y="4764088"/>
                        <a:ext cx="15589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円/楕円 75"/>
          <p:cNvSpPr/>
          <p:nvPr/>
        </p:nvSpPr>
        <p:spPr>
          <a:xfrm>
            <a:off x="6322218" y="4293246"/>
            <a:ext cx="2214563" cy="1214437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20000" t="-66400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正方形/長方形 7"/>
              <p:cNvSpPr/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8" name="正方形/長方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120000" t="-66667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85750" y="266176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9. Low temperature correction terms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883969"/>
              </p:ext>
            </p:extLst>
          </p:nvPr>
        </p:nvGraphicFramePr>
        <p:xfrm>
          <a:off x="1190625" y="2613025"/>
          <a:ext cx="2192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2613025"/>
                        <a:ext cx="21923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529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0" grpId="0"/>
      <p:bldP spid="51" grpId="0" animBg="1"/>
      <p:bldP spid="54" grpId="0"/>
      <p:bldP spid="67" grpId="0"/>
      <p:bldP spid="37" grpId="0" animBg="1"/>
      <p:bldP spid="60" grpId="0" animBg="1"/>
      <p:bldP spid="71" grpId="0"/>
      <p:bldP spid="72" grpId="0"/>
      <p:bldP spid="73" grpId="0"/>
      <p:bldP spid="76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42720" progId="Equation.DSMT4">
                  <p:embed/>
                </p:oleObj>
              </mc:Choice>
              <mc:Fallback>
                <p:oleObj name="Equation" r:id="rId3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14520" imgH="736560" progId="Equation.DSMT4">
                  <p:embed/>
                </p:oleObj>
              </mc:Choice>
              <mc:Fallback>
                <p:oleObj name="Equation" r:id="rId5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828476" y="1292283"/>
          <a:ext cx="75787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581600" imgH="736560" progId="Equation.DSMT4">
                  <p:embed/>
                </p:oleObj>
              </mc:Choice>
              <mc:Fallback>
                <p:oleObj name="Equation" r:id="rId7" imgW="7581600" imgH="73656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476" y="1292283"/>
                        <a:ext cx="75787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42200" imgH="736560" progId="Equation.DSMT4">
                  <p:embed/>
                </p:oleObj>
              </mc:Choice>
              <mc:Fallback>
                <p:oleObj name="Equation" r:id="rId9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330120" progId="Equation.DSMT4">
                  <p:embed/>
                </p:oleObj>
              </mc:Choice>
              <mc:Fallback>
                <p:oleObj name="Equation" r:id="rId11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05524" y="3874368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60440" imgH="507960" progId="Equation.DSMT4">
                  <p:embed/>
                </p:oleObj>
              </mc:Choice>
              <mc:Fallback>
                <p:oleObj name="Equation" r:id="rId13" imgW="2260440" imgH="50796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524" y="3874368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706830" y="1321638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2965" y="2590400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778360" imgH="507960" progId="Equation.DSMT4">
                  <p:embed/>
                </p:oleObj>
              </mc:Choice>
              <mc:Fallback>
                <p:oleObj name="Equation" r:id="rId15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965" y="2590400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347864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940152" y="3284984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5197791" y="3290039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72208" cy="155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17889" y="1772816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228184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470650" y="1028880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544249" y="948459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9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5" y="1807798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21454" y="2517775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90130" y="282098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4891" y="627791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3038" y="1829214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3038" y="1829214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83425" y="3220675"/>
            <a:ext cx="4975727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483425" y="3911797"/>
            <a:ext cx="4131085" cy="698303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569773" y="997827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5580996" y="5643320"/>
            <a:ext cx="1443653" cy="601083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4" name="直線矢印コネクタ 33"/>
          <p:cNvCxnSpPr/>
          <p:nvPr/>
        </p:nvCxnSpPr>
        <p:spPr>
          <a:xfrm flipH="1">
            <a:off x="6520348" y="1613007"/>
            <a:ext cx="427964" cy="394883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5128591" y="4420403"/>
            <a:ext cx="1245705" cy="114143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flipH="1">
            <a:off x="4548968" y="3747723"/>
            <a:ext cx="173610" cy="187570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正方形/長方形 36"/>
          <p:cNvSpPr/>
          <p:nvPr/>
        </p:nvSpPr>
        <p:spPr>
          <a:xfrm>
            <a:off x="3490405" y="5630469"/>
            <a:ext cx="2047111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539469" y="6279322"/>
            <a:ext cx="212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Real-Time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5594792" y="6281626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3098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23042" y="3239044"/>
            <a:ext cx="681648" cy="2429527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円弧 54"/>
          <p:cNvSpPr/>
          <p:nvPr/>
        </p:nvSpPr>
        <p:spPr>
          <a:xfrm rot="16200000" flipV="1">
            <a:off x="299518" y="299260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弧 57"/>
          <p:cNvSpPr/>
          <p:nvPr/>
        </p:nvSpPr>
        <p:spPr>
          <a:xfrm rot="16200000" flipV="1">
            <a:off x="398916" y="264957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円弧 60"/>
          <p:cNvSpPr/>
          <p:nvPr/>
        </p:nvSpPr>
        <p:spPr>
          <a:xfrm rot="5223116" flipV="1">
            <a:off x="886313" y="268147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" name="直線コネクタ 38"/>
          <p:cNvCxnSpPr/>
          <p:nvPr/>
        </p:nvCxnSpPr>
        <p:spPr>
          <a:xfrm flipV="1">
            <a:off x="602232" y="232558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 flipH="1" flipV="1">
            <a:off x="631755" y="242635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円弧 67"/>
          <p:cNvSpPr/>
          <p:nvPr/>
        </p:nvSpPr>
        <p:spPr>
          <a:xfrm rot="5223116" flipV="1">
            <a:off x="855214" y="295666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円弧 68"/>
          <p:cNvSpPr/>
          <p:nvPr/>
        </p:nvSpPr>
        <p:spPr>
          <a:xfrm rot="16200000" flipV="1">
            <a:off x="407996" y="238090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238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7" grpId="0" animBg="1"/>
      <p:bldP spid="42" grpId="0" animBg="1"/>
      <p:bldP spid="43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44" grpId="0"/>
      <p:bldP spid="48" grpId="0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55" grpId="0" animBg="1"/>
      <p:bldP spid="58" grpId="0" animBg="1"/>
      <p:bldP spid="61" grpId="0" animBg="1"/>
      <p:bldP spid="68" grpId="0" animBg="1"/>
      <p:bldP spid="69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7565" y="1835448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influence functional is calculated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eq. initial condition with the influence of bath is given by</a:t>
            </a:r>
          </a:p>
        </p:txBody>
      </p:sp>
      <p:graphicFrame>
        <p:nvGraphicFramePr>
          <p:cNvPr id="22425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398662"/>
              </p:ext>
            </p:extLst>
          </p:nvPr>
        </p:nvGraphicFramePr>
        <p:xfrm>
          <a:off x="498479" y="2369485"/>
          <a:ext cx="6897687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24000" imgH="1143000" progId="Equation.DSMT4">
                  <p:embed/>
                </p:oleObj>
              </mc:Choice>
              <mc:Fallback>
                <p:oleObj name="Equation" r:id="rId2" imgW="3924000" imgH="1143000" progId="Equation.DSMT4">
                  <p:embed/>
                  <p:pic>
                    <p:nvPicPr>
                      <p:cNvPr id="22425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9" y="2369485"/>
                        <a:ext cx="6897687" cy="200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972063"/>
              </p:ext>
            </p:extLst>
          </p:nvPr>
        </p:nvGraphicFramePr>
        <p:xfrm>
          <a:off x="498479" y="5055623"/>
          <a:ext cx="68738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61640" imgH="1117440" progId="Equation.DSMT4">
                  <p:embed/>
                </p:oleObj>
              </mc:Choice>
              <mc:Fallback>
                <p:oleObj name="Equation" r:id="rId4" imgW="11861640" imgH="1117440" progId="Equation.DSMT4">
                  <p:embed/>
                  <p:pic>
                    <p:nvPicPr>
                      <p:cNvPr id="1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9" y="5055623"/>
                        <a:ext cx="687387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958332" y="1288871"/>
            <a:ext cx="1397644" cy="459076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754963" y="5056220"/>
            <a:ext cx="3672408" cy="634702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3510087" y="5718358"/>
            <a:ext cx="39595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True equilibrium distribution</a:t>
            </a: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526393"/>
              </p:ext>
            </p:extLst>
          </p:nvPr>
        </p:nvGraphicFramePr>
        <p:xfrm>
          <a:off x="7412235" y="2085631"/>
          <a:ext cx="465057" cy="2404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00" imgH="1981080" progId="Equation.DSMT4">
                  <p:embed/>
                </p:oleObj>
              </mc:Choice>
              <mc:Fallback>
                <p:oleObj name="Equation" r:id="rId6" imgW="469800" imgH="1981080" progId="Equation.DSMT4">
                  <p:embed/>
                  <p:pic>
                    <p:nvPicPr>
                      <p:cNvPr id="9" name="オブジェクト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12235" y="2085631"/>
                        <a:ext cx="465057" cy="2404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459648"/>
              </p:ext>
            </p:extLst>
          </p:nvPr>
        </p:nvGraphicFramePr>
        <p:xfrm>
          <a:off x="7566910" y="4925380"/>
          <a:ext cx="300038" cy="926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609480" progId="Equation.DSMT4">
                  <p:embed/>
                </p:oleObj>
              </mc:Choice>
              <mc:Fallback>
                <p:oleObj name="Equation" r:id="rId8" imgW="419040" imgH="609480" progId="Equation.DSMT4">
                  <p:embed/>
                  <p:pic>
                    <p:nvPicPr>
                      <p:cNvPr id="11" name="オブジェクト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66910" y="4925380"/>
                        <a:ext cx="300038" cy="926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7903532" y="2964625"/>
            <a:ext cx="1240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Real-Time</a:t>
            </a:r>
          </a:p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HEOM</a:t>
            </a:r>
            <a:endParaRPr kumimoji="1"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993383" y="5131996"/>
            <a:ext cx="1022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-Time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kumimoji="1"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4106072" y="6180023"/>
            <a:ext cx="2664295" cy="310919"/>
          </a:xfrm>
          <a:solidFill>
            <a:srgbClr val="FFFFFF"/>
          </a:solidFill>
        </p:spPr>
        <p:txBody>
          <a:bodyPr anchor="t">
            <a:normAutofit fontScale="90000"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9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32787790"/>
              </p:ext>
            </p:extLst>
          </p:nvPr>
        </p:nvGraphicFramePr>
        <p:xfrm>
          <a:off x="1161661" y="857231"/>
          <a:ext cx="504180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41800" imgH="863280" progId="Equation.DSMT4">
                  <p:embed/>
                </p:oleObj>
              </mc:Choice>
              <mc:Fallback>
                <p:oleObj name="Equation" r:id="rId10" imgW="5041800" imgH="863280" progId="Equation.DSMT4">
                  <p:embed/>
                  <p:pic>
                    <p:nvPicPr>
                      <p:cNvPr id="1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1661" y="857231"/>
                        <a:ext cx="5041800" cy="863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323528" y="260648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is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expressed as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381939" y="1288871"/>
            <a:ext cx="982149" cy="464728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498479" y="5129614"/>
            <a:ext cx="982149" cy="464728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/>
        </p:nvSpPr>
        <p:spPr>
          <a:xfrm>
            <a:off x="543721" y="2511811"/>
            <a:ext cx="1397644" cy="459076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491" y="6258697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861971" y="6552024"/>
            <a:ext cx="227030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  <p:sp>
        <p:nvSpPr>
          <p:cNvPr id="36" name="円/楕円 35"/>
          <p:cNvSpPr/>
          <p:nvPr/>
        </p:nvSpPr>
        <p:spPr>
          <a:xfrm>
            <a:off x="8538250" y="147118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8207507" y="1490404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8090125" y="173596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9" name="Line 9"/>
          <p:cNvSpPr>
            <a:spLocks noChangeShapeType="1"/>
          </p:cNvSpPr>
          <p:nvPr/>
        </p:nvSpPr>
        <p:spPr bwMode="auto">
          <a:xfrm flipV="1">
            <a:off x="8207507" y="437492"/>
            <a:ext cx="0" cy="122386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 rot="16373360">
            <a:off x="8123219" y="945377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 flipV="1">
            <a:off x="8164644" y="1685761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0" name="Line 9"/>
          <p:cNvSpPr>
            <a:spLocks noChangeShapeType="1"/>
          </p:cNvSpPr>
          <p:nvPr/>
        </p:nvSpPr>
        <p:spPr bwMode="auto">
          <a:xfrm flipV="1">
            <a:off x="6940637" y="511583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1" name="Line 10"/>
          <p:cNvSpPr>
            <a:spLocks noChangeShapeType="1"/>
          </p:cNvSpPr>
          <p:nvPr/>
        </p:nvSpPr>
        <p:spPr bwMode="auto">
          <a:xfrm rot="16373360">
            <a:off x="6909313" y="957811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12" name="円弧 111"/>
          <p:cNvSpPr/>
          <p:nvPr/>
        </p:nvSpPr>
        <p:spPr>
          <a:xfrm rot="10292747" flipV="1">
            <a:off x="7320983" y="130553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3" name="円弧 112"/>
          <p:cNvSpPr/>
          <p:nvPr/>
        </p:nvSpPr>
        <p:spPr>
          <a:xfrm rot="16200000" flipV="1">
            <a:off x="6455498" y="1521800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6929721" y="1636893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5" name="円弧 114"/>
          <p:cNvSpPr/>
          <p:nvPr/>
        </p:nvSpPr>
        <p:spPr>
          <a:xfrm rot="16200000" flipV="1">
            <a:off x="6618701" y="1129428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6" name="円弧 115"/>
          <p:cNvSpPr/>
          <p:nvPr/>
        </p:nvSpPr>
        <p:spPr>
          <a:xfrm rot="16200000" flipV="1">
            <a:off x="6718099" y="786405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7" name="円弧 116"/>
          <p:cNvSpPr/>
          <p:nvPr/>
        </p:nvSpPr>
        <p:spPr>
          <a:xfrm rot="5223116" flipV="1">
            <a:off x="7205496" y="818301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8" name="直線コネクタ 117"/>
          <p:cNvCxnSpPr/>
          <p:nvPr/>
        </p:nvCxnSpPr>
        <p:spPr>
          <a:xfrm flipV="1">
            <a:off x="6921415" y="462410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直線コネクタ 118"/>
          <p:cNvCxnSpPr/>
          <p:nvPr/>
        </p:nvCxnSpPr>
        <p:spPr>
          <a:xfrm flipH="1" flipV="1">
            <a:off x="6950938" y="563176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円弧 119"/>
          <p:cNvSpPr/>
          <p:nvPr/>
        </p:nvSpPr>
        <p:spPr>
          <a:xfrm rot="5223116" flipV="1">
            <a:off x="7174397" y="1093489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1" name="円弧 120"/>
          <p:cNvSpPr/>
          <p:nvPr/>
        </p:nvSpPr>
        <p:spPr>
          <a:xfrm rot="16200000" flipV="1">
            <a:off x="6727179" y="517732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正方形/長方形 108"/>
          <p:cNvSpPr/>
          <p:nvPr/>
        </p:nvSpPr>
        <p:spPr>
          <a:xfrm>
            <a:off x="6856346" y="1667290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54992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3" grpId="0"/>
      <p:bldP spid="14" grpId="0"/>
      <p:bldP spid="21" grpId="0" animBg="1"/>
      <p:bldP spid="22" grpId="0" animBg="1"/>
      <p:bldP spid="23" grpId="0" animBg="1"/>
      <p:bldP spid="110" grpId="0" animBg="1"/>
      <p:bldP spid="110" grpId="1" animBg="1"/>
      <p:bldP spid="111" grpId="0" animBg="1"/>
      <p:bldP spid="111" grpId="1" animBg="1"/>
      <p:bldP spid="112" grpId="0" animBg="1"/>
      <p:bldP spid="113" grpId="0" animBg="1"/>
      <p:bldP spid="114" grpId="0" animBg="1"/>
      <p:bldP spid="114" grpId="1" animBg="1"/>
      <p:bldP spid="115" grpId="0" animBg="1"/>
      <p:bldP spid="116" grpId="0" animBg="1"/>
      <p:bldP spid="117" grpId="0" animBg="1"/>
      <p:bldP spid="120" grpId="0" animBg="1"/>
      <p:bldP spid="121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986335" y="1447970"/>
          <a:ext cx="3695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1130040" progId="Equation.DSMT4">
                  <p:embed/>
                </p:oleObj>
              </mc:Choice>
              <mc:Fallback>
                <p:oleObj name="Equation" r:id="rId2" imgW="3695400" imgH="113004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335" y="1447970"/>
                        <a:ext cx="36957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74490" y="1452849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33110" y="206473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915496" y="154789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496" y="154789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599" y="2109761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136401" y="3392637"/>
          <a:ext cx="6172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172200" imgH="1358640" progId="Equation.DSMT4">
                  <p:embed/>
                </p:oleObj>
              </mc:Choice>
              <mc:Fallback>
                <p:oleObj name="Equation" r:id="rId7" imgW="6172200" imgH="135864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401" y="3392637"/>
                        <a:ext cx="61722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372969" y="715339"/>
            <a:ext cx="8771031" cy="881601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en-US" altLang="ja-JP" dirty="0"/>
              <a:t> and </a:t>
            </a:r>
            <a:r>
              <a:rPr lang="en-US" altLang="ja-JP" dirty="0">
                <a:solidFill>
                  <a:srgbClr val="0541EB"/>
                </a:solidFill>
              </a:rPr>
              <a:t>dissipation</a:t>
            </a:r>
            <a:r>
              <a:rPr lang="en-US" altLang="ja-JP" dirty="0"/>
              <a:t> (FD theorem)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350509" y="5450697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03440" imgH="1231560" progId="Equation.DSMT4">
                  <p:embed/>
                </p:oleObj>
              </mc:Choice>
              <mc:Fallback>
                <p:oleObj name="Equation" r:id="rId9" imgW="3403440" imgH="123156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0509" y="5450697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2414" y="2778412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Non-Markovian correlation between imaginary and real times.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2107599" y="3461573"/>
            <a:ext cx="1004756" cy="45362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350509" y="5838178"/>
            <a:ext cx="535004" cy="444738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780259" y="1352711"/>
            <a:ext cx="6607" cy="130135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rot="16373360">
            <a:off x="748936" y="193309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769344" y="261217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円弧 26"/>
          <p:cNvSpPr/>
          <p:nvPr/>
        </p:nvSpPr>
        <p:spPr>
          <a:xfrm rot="16200000" flipV="1">
            <a:off x="458324" y="210471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/>
          <p:cNvSpPr/>
          <p:nvPr/>
        </p:nvSpPr>
        <p:spPr>
          <a:xfrm rot="16200000" flipV="1">
            <a:off x="557722" y="176168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弧 28"/>
          <p:cNvSpPr/>
          <p:nvPr/>
        </p:nvSpPr>
        <p:spPr>
          <a:xfrm rot="5223116" flipV="1">
            <a:off x="1045119" y="179358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V="1">
            <a:off x="761038" y="143769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 flipV="1">
            <a:off x="790561" y="153846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円弧 31"/>
          <p:cNvSpPr/>
          <p:nvPr/>
        </p:nvSpPr>
        <p:spPr>
          <a:xfrm rot="5223116" flipV="1">
            <a:off x="1014020" y="206877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/>
          <p:cNvSpPr/>
          <p:nvPr/>
        </p:nvSpPr>
        <p:spPr>
          <a:xfrm rot="16200000" flipV="1">
            <a:off x="566802" y="149301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V="1">
            <a:off x="743430" y="3329925"/>
            <a:ext cx="20687" cy="125897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円弧 38"/>
          <p:cNvSpPr/>
          <p:nvPr/>
        </p:nvSpPr>
        <p:spPr>
          <a:xfrm rot="10292747" flipV="1">
            <a:off x="1141493" y="423312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弧 39"/>
          <p:cNvSpPr/>
          <p:nvPr/>
        </p:nvSpPr>
        <p:spPr>
          <a:xfrm rot="16200000" flipV="1">
            <a:off x="349168" y="444205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15162" y="4588901"/>
            <a:ext cx="74213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616509" y="461909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円/楕円 61"/>
          <p:cNvSpPr/>
          <p:nvPr/>
        </p:nvSpPr>
        <p:spPr>
          <a:xfrm>
            <a:off x="1092608" y="646124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3" name="円/楕円 62"/>
          <p:cNvSpPr/>
          <p:nvPr/>
        </p:nvSpPr>
        <p:spPr>
          <a:xfrm>
            <a:off x="729347" y="6483566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644483" y="672602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 flipV="1">
            <a:off x="694762" y="5401254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10"/>
          <p:cNvSpPr>
            <a:spLocks noChangeShapeType="1"/>
          </p:cNvSpPr>
          <p:nvPr/>
        </p:nvSpPr>
        <p:spPr bwMode="auto">
          <a:xfrm rot="16373360">
            <a:off x="701588" y="6008714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 flipV="1">
            <a:off x="683927" y="6680610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円弧 67"/>
          <p:cNvSpPr/>
          <p:nvPr/>
        </p:nvSpPr>
        <p:spPr>
          <a:xfrm rot="10465514" flipV="1">
            <a:off x="1204184" y="4042193"/>
            <a:ext cx="568011" cy="103640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02414" y="481125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chemeClr val="accent3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Influence functional for imaginary time (static)</a:t>
            </a:r>
          </a:p>
        </p:txBody>
      </p:sp>
      <p:sp>
        <p:nvSpPr>
          <p:cNvPr id="72" name="タイトル 2"/>
          <p:cNvSpPr>
            <a:spLocks noGrp="1"/>
          </p:cNvSpPr>
          <p:nvPr>
            <p:ph type="title"/>
          </p:nvPr>
        </p:nvSpPr>
        <p:spPr>
          <a:xfrm>
            <a:off x="-231163" y="9603"/>
            <a:ext cx="6233352" cy="650191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Quantum S-B Entanglement</a:t>
            </a:r>
            <a:endParaRPr kumimoji="1" lang="ja-JP" altLang="en-US" sz="32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rot="16373360">
            <a:off x="766795" y="3947084"/>
            <a:ext cx="1274170" cy="54932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107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8" grpId="0" animBg="1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39" grpId="0" animBg="1"/>
      <p:bldP spid="40" grpId="0" animBg="1"/>
      <p:bldP spid="4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1" grpId="0"/>
      <p:bldP spid="38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1971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665527" y="3691309"/>
            <a:ext cx="2214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8026400" y="1928813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6400" y="1928813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正方形/長方形 49"/>
          <p:cNvSpPr>
            <a:spLocks noChangeArrowheads="1"/>
          </p:cNvSpPr>
          <p:nvPr/>
        </p:nvSpPr>
        <p:spPr bwMode="auto">
          <a:xfrm>
            <a:off x="7858125" y="2924944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>
            <a:off x="7452319" y="2636913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76656" y="1820335"/>
            <a:ext cx="1944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3" name="直線矢印コネクタ 42"/>
          <p:cNvCxnSpPr/>
          <p:nvPr/>
        </p:nvCxnSpPr>
        <p:spPr>
          <a:xfrm flipV="1">
            <a:off x="3566160" y="2564905"/>
            <a:ext cx="2157968" cy="57834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/>
          <p:cNvSpPr>
            <a:spLocks noChangeArrowheads="1"/>
          </p:cNvSpPr>
          <p:nvPr/>
        </p:nvSpPr>
        <p:spPr bwMode="auto">
          <a:xfrm>
            <a:off x="4788022" y="1104999"/>
            <a:ext cx="32393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            for large γ</a:t>
            </a: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5914456" y="1125537"/>
          <a:ext cx="431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456" y="1125537"/>
                        <a:ext cx="431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円/楕円 59"/>
          <p:cNvSpPr/>
          <p:nvPr/>
        </p:nvSpPr>
        <p:spPr>
          <a:xfrm>
            <a:off x="7072313" y="2000250"/>
            <a:ext cx="714375" cy="11430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4504903" y="2593305"/>
            <a:ext cx="3056969" cy="16999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7"/>
          <p:cNvGraphicFramePr>
            <a:graphicFrameLocks noChangeAspect="1"/>
          </p:cNvGraphicFramePr>
          <p:nvPr/>
        </p:nvGraphicFramePr>
        <p:xfrm>
          <a:off x="1123950" y="4479354"/>
          <a:ext cx="600392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469800" progId="Equation.DSMT4">
                  <p:embed/>
                </p:oleObj>
              </mc:Choice>
              <mc:Fallback>
                <p:oleObj name="Equation" r:id="rId10" imgW="3162240" imgH="469800" progId="Equation.DSMT4">
                  <p:embed/>
                  <p:pic>
                    <p:nvPicPr>
                      <p:cNvPr id="6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79354"/>
                        <a:ext cx="6003925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3"/>
          <p:cNvGraphicFramePr>
            <a:graphicFrameLocks noChangeAspect="1"/>
          </p:cNvGraphicFramePr>
          <p:nvPr/>
        </p:nvGraphicFramePr>
        <p:xfrm>
          <a:off x="1123950" y="4443838"/>
          <a:ext cx="46783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57200" progId="Equation.DSMT4">
                  <p:embed/>
                </p:oleObj>
              </mc:Choice>
              <mc:Fallback>
                <p:oleObj name="Equation" r:id="rId12" imgW="2463480" imgH="457200" progId="Equation.DSMT4">
                  <p:embed/>
                  <p:pic>
                    <p:nvPicPr>
                      <p:cNvPr id="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43838"/>
                        <a:ext cx="467836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380000">
            <a:off x="4729384" y="5363864"/>
            <a:ext cx="263525" cy="32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168075">
            <a:off x="7660752" y="5460030"/>
            <a:ext cx="303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059240">
            <a:off x="2159780" y="5251673"/>
            <a:ext cx="41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1015028" y="5571777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Similar to GM case</a:t>
            </a: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3383498" y="5605811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 freq.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correct. terms</a:t>
            </a:r>
          </a:p>
        </p:txBody>
      </p:sp>
      <p:sp>
        <p:nvSpPr>
          <p:cNvPr id="73" name="Rectangle 19"/>
          <p:cNvSpPr>
            <a:spLocks noChangeArrowheads="1"/>
          </p:cNvSpPr>
          <p:nvPr/>
        </p:nvSpPr>
        <p:spPr bwMode="auto">
          <a:xfrm>
            <a:off x="6850843" y="5966620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(Matsubara) frequencies terms</a:t>
            </a:r>
          </a:p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are approximated </a:t>
            </a:r>
          </a:p>
        </p:txBody>
      </p:sp>
      <p:graphicFrame>
        <p:nvGraphicFramePr>
          <p:cNvPr id="74" name="Object 5"/>
          <p:cNvGraphicFramePr>
            <a:graphicFrameLocks noChangeAspect="1"/>
          </p:cNvGraphicFramePr>
          <p:nvPr/>
        </p:nvGraphicFramePr>
        <p:xfrm>
          <a:off x="6128530" y="4357911"/>
          <a:ext cx="2413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720" imgH="850680" progId="Equation.DSMT4">
                  <p:embed/>
                </p:oleObj>
              </mc:Choice>
              <mc:Fallback>
                <p:oleObj name="Equation" r:id="rId17" imgW="2412720" imgH="850680" progId="Equation.DSMT4">
                  <p:embed/>
                  <p:pic>
                    <p:nvPicPr>
                      <p:cNvPr id="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8530" y="4357911"/>
                        <a:ext cx="2413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"/>
          <p:cNvGraphicFramePr>
            <a:graphicFrameLocks noChangeAspect="1"/>
          </p:cNvGraphicFramePr>
          <p:nvPr/>
        </p:nvGraphicFramePr>
        <p:xfrm>
          <a:off x="6119813" y="4542854"/>
          <a:ext cx="1558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7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9813" y="4542854"/>
                        <a:ext cx="15589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円/楕円 75"/>
          <p:cNvSpPr/>
          <p:nvPr/>
        </p:nvSpPr>
        <p:spPr>
          <a:xfrm>
            <a:off x="6312693" y="4072012"/>
            <a:ext cx="2214563" cy="1214437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20000" t="-66400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正方形/長方形 7"/>
              <p:cNvSpPr/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8" name="正方形/長方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120000" t="-66667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85750" y="266176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Low temperature expansion terms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1190625" y="2613025"/>
          <a:ext cx="2192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2613025"/>
                        <a:ext cx="21923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8161F35D-8B01-F263-BF62-D7A597FFF5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23040" y="6209017"/>
          <a:ext cx="8001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45760" imgH="342720" progId="Equation.DSMT4">
                  <p:embed/>
                </p:oleObj>
              </mc:Choice>
              <mc:Fallback>
                <p:oleObj name="Equation" r:id="rId2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8161F35D-8B01-F263-BF62-D7A597FFF5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3040" y="6209017"/>
                        <a:ext cx="80010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CB48FCC7-2D6F-13B9-8786-46031EF3C8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72353" y="6248247"/>
          <a:ext cx="174942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93760" imgH="368280" progId="Equation.DSMT4">
                  <p:embed/>
                </p:oleObj>
              </mc:Choice>
              <mc:Fallback>
                <p:oleObj name="Equation" r:id="rId28" imgW="1193760" imgH="36828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CB48FCC7-2D6F-13B9-8786-46031EF3C8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2353" y="6248247"/>
                        <a:ext cx="1749425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A203AF8-333C-0134-17FF-E85A2FCA61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0113" y="3421063"/>
          <a:ext cx="2238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2280" imgH="241200" progId="Equation.DSMT4">
                  <p:embed/>
                </p:oleObj>
              </mc:Choice>
              <mc:Fallback>
                <p:oleObj name="Equation" r:id="rId30" imgW="152280" imgH="241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A203AF8-333C-0134-17FF-E85A2FCA61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421063"/>
                        <a:ext cx="2238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右中かっこ 8">
            <a:extLst>
              <a:ext uri="{FF2B5EF4-FFF2-40B4-BE49-F238E27FC236}">
                <a16:creationId xmlns:a16="http://schemas.microsoft.com/office/drawing/2014/main" id="{38DF02F0-2A7D-DA56-5A1C-622D82759DD1}"/>
              </a:ext>
            </a:extLst>
          </p:cNvPr>
          <p:cNvSpPr/>
          <p:nvPr/>
        </p:nvSpPr>
        <p:spPr>
          <a:xfrm rot="16200000">
            <a:off x="4736112" y="5975882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4D47EEBE-0225-4998-1E8C-B26D5CEB05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30388" y="5903913"/>
          <a:ext cx="481012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53800" imgH="177480" progId="Equation.DSMT4">
                  <p:embed/>
                </p:oleObj>
              </mc:Choice>
              <mc:Fallback>
                <p:oleObj name="Equation" r:id="rId32" imgW="253800" imgH="1774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4D47EEBE-0225-4998-1E8C-B26D5CEB05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388" y="5903913"/>
                        <a:ext cx="481012" cy="33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973A5CAF-F1EA-1DD6-839A-F449017065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11638" y="5935740"/>
          <a:ext cx="15906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838080" imgH="190440" progId="Equation.DSMT4">
                  <p:embed/>
                </p:oleObj>
              </mc:Choice>
              <mc:Fallback>
                <p:oleObj name="Equation" r:id="rId34" imgW="838080" imgH="190440" progId="Equation.DSMT4">
                  <p:embed/>
                  <p:pic>
                    <p:nvPicPr>
                      <p:cNvPr id="11" name="Object 3">
                        <a:extLst>
                          <a:ext uri="{FF2B5EF4-FFF2-40B4-BE49-F238E27FC236}">
                            <a16:creationId xmlns:a16="http://schemas.microsoft.com/office/drawing/2014/main" id="{973A5CAF-F1EA-1DD6-839A-F449017065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5935740"/>
                        <a:ext cx="1590675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V 字形矢印 28">
            <a:extLst>
              <a:ext uri="{FF2B5EF4-FFF2-40B4-BE49-F238E27FC236}">
                <a16:creationId xmlns:a16="http://schemas.microsoft.com/office/drawing/2014/main" id="{196C8459-A82F-60F8-C985-356904B7F3AD}"/>
              </a:ext>
            </a:extLst>
          </p:cNvPr>
          <p:cNvSpPr/>
          <p:nvPr/>
        </p:nvSpPr>
        <p:spPr>
          <a:xfrm>
            <a:off x="2989827" y="6409496"/>
            <a:ext cx="504056" cy="1809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575A789D-8EC4-4621-9214-0B095E073D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0572" y="3916951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863280" imgH="660240" progId="Equation.DSMT4">
                  <p:embed/>
                </p:oleObj>
              </mc:Choice>
              <mc:Fallback>
                <p:oleObj name="Equation" r:id="rId36" imgW="863280" imgH="66024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575A789D-8EC4-4621-9214-0B095E073D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260572" y="3916951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17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0" grpId="0"/>
      <p:bldP spid="51" grpId="0" animBg="1"/>
      <p:bldP spid="54" grpId="0"/>
      <p:bldP spid="67" grpId="0"/>
      <p:bldP spid="37" grpId="0" animBg="1"/>
      <p:bldP spid="60" grpId="0" animBg="1"/>
      <p:bldP spid="71" grpId="0"/>
      <p:bldP spid="72" grpId="0"/>
      <p:bldP spid="73" grpId="0"/>
      <p:bldP spid="76" grpId="0" animBg="1"/>
      <p:bldP spid="9" grpId="0" animBg="1"/>
      <p:bldP spid="15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817686" y="3003775"/>
          <a:ext cx="6423624" cy="754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37360" imgH="838080" progId="Equation.DSMT4">
                  <p:embed/>
                </p:oleObj>
              </mc:Choice>
              <mc:Fallback>
                <p:oleObj name="Equation" r:id="rId2" imgW="7137360" imgH="83808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686" y="3003775"/>
                        <a:ext cx="6423624" cy="7542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6"/>
          <p:cNvGraphicFramePr>
            <a:graphicFrameLocks noChangeAspect="1"/>
          </p:cNvGraphicFramePr>
          <p:nvPr/>
        </p:nvGraphicFramePr>
        <p:xfrm>
          <a:off x="1541463" y="4098925"/>
          <a:ext cx="3213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13000" imgH="609480" progId="Equation.DSMT4">
                  <p:embed/>
                </p:oleObj>
              </mc:Choice>
              <mc:Fallback>
                <p:oleObj name="Equation" r:id="rId4" imgW="3213000" imgH="609480" progId="Equation.DSMT4">
                  <p:embed/>
                  <p:pic>
                    <p:nvPicPr>
                      <p:cNvPr id="1843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1463" y="4098925"/>
                        <a:ext cx="3213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正方形/長方形 17"/>
          <p:cNvSpPr>
            <a:spLocks noChangeArrowheads="1"/>
          </p:cNvSpPr>
          <p:nvPr/>
        </p:nvSpPr>
        <p:spPr bwMode="auto">
          <a:xfrm>
            <a:off x="642938" y="2428875"/>
            <a:ext cx="4379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Influence functional is given by</a:t>
            </a:r>
          </a:p>
        </p:txBody>
      </p:sp>
      <p:sp>
        <p:nvSpPr>
          <p:cNvPr id="18449" name="正方形/長方形 18"/>
          <p:cNvSpPr>
            <a:spLocks noChangeArrowheads="1"/>
          </p:cNvSpPr>
          <p:nvPr/>
        </p:nvSpPr>
        <p:spPr bwMode="auto">
          <a:xfrm>
            <a:off x="714375" y="3786188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where</a:t>
            </a: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941388" y="1416050"/>
          <a:ext cx="876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76240" imgH="380880" progId="Equation.DSMT4">
                  <p:embed/>
                </p:oleObj>
              </mc:Choice>
              <mc:Fallback>
                <p:oleObj name="Equation" r:id="rId6" imgW="876240" imgH="380880" progId="Equation.DSMT4">
                  <p:embed/>
                  <p:pic>
                    <p:nvPicPr>
                      <p:cNvPr id="1843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388" y="1416050"/>
                        <a:ext cx="876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2" name="Object 5"/>
          <p:cNvGraphicFramePr>
            <a:graphicFrameLocks noChangeAspect="1"/>
          </p:cNvGraphicFramePr>
          <p:nvPr/>
        </p:nvGraphicFramePr>
        <p:xfrm>
          <a:off x="2000250" y="1143000"/>
          <a:ext cx="3289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88960" imgH="787320" progId="Equation.DSMT4">
                  <p:embed/>
                </p:oleObj>
              </mc:Choice>
              <mc:Fallback>
                <p:oleObj name="Equation" r:id="rId8" imgW="3288960" imgH="787320" progId="Equation.DSMT4">
                  <p:embed/>
                  <p:pic>
                    <p:nvPicPr>
                      <p:cNvPr id="15668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1143000"/>
                        <a:ext cx="3289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4" name="Object 7"/>
          <p:cNvGraphicFramePr>
            <a:graphicFrameLocks noChangeAspect="1"/>
          </p:cNvGraphicFramePr>
          <p:nvPr/>
        </p:nvGraphicFramePr>
        <p:xfrm>
          <a:off x="1796012" y="3082380"/>
          <a:ext cx="5232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232240" imgH="558720" progId="Equation.DSMT4">
                  <p:embed/>
                </p:oleObj>
              </mc:Choice>
              <mc:Fallback>
                <p:oleObj name="Equation" r:id="rId10" imgW="5232240" imgH="558720" progId="Equation.DSMT4">
                  <p:embed/>
                  <p:pic>
                    <p:nvPicPr>
                      <p:cNvPr id="15668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012" y="3082380"/>
                        <a:ext cx="5232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0" name="正方形/長方形 25"/>
          <p:cNvSpPr>
            <a:spLocks noChangeArrowheads="1"/>
          </p:cNvSpPr>
          <p:nvPr/>
        </p:nvSpPr>
        <p:spPr bwMode="auto">
          <a:xfrm>
            <a:off x="642938" y="642938"/>
            <a:ext cx="3094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Fluctuation Kernel at </a:t>
            </a:r>
          </a:p>
        </p:txBody>
      </p:sp>
      <p:graphicFrame>
        <p:nvGraphicFramePr>
          <p:cNvPr id="156686" name="Object 8"/>
          <p:cNvGraphicFramePr>
            <a:graphicFrameLocks noChangeAspect="1"/>
          </p:cNvGraphicFramePr>
          <p:nvPr/>
        </p:nvGraphicFramePr>
        <p:xfrm>
          <a:off x="1928813" y="1214438"/>
          <a:ext cx="1041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41120" imgH="787320" progId="Equation.DSMT4">
                  <p:embed/>
                </p:oleObj>
              </mc:Choice>
              <mc:Fallback>
                <p:oleObj name="Equation" r:id="rId12" imgW="1041120" imgH="787320" progId="Equation.DSMT4">
                  <p:embed/>
                  <p:pic>
                    <p:nvPicPr>
                      <p:cNvPr id="15668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1214438"/>
                        <a:ext cx="1041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3857625" y="1357313"/>
            <a:ext cx="3516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/>
              <a:t>(in the high temperature limit)</a:t>
            </a:r>
            <a:endParaRPr lang="ja-JP" altLang="en-US" sz="2000" dirty="0"/>
          </a:p>
        </p:txBody>
      </p:sp>
      <p:sp>
        <p:nvSpPr>
          <p:cNvPr id="29" name="正方形/長方形 28"/>
          <p:cNvSpPr>
            <a:spLocks noChangeArrowheads="1"/>
          </p:cNvSpPr>
          <p:nvPr/>
        </p:nvSpPr>
        <p:spPr bwMode="auto">
          <a:xfrm>
            <a:off x="3643313" y="642938"/>
            <a:ext cx="2427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00B0F0"/>
                </a:solidFill>
              </a:rPr>
              <a:t>any temperature</a:t>
            </a:r>
          </a:p>
        </p:txBody>
      </p:sp>
      <p:sp>
        <p:nvSpPr>
          <p:cNvPr id="30" name="正方形/長方形 29"/>
          <p:cNvSpPr>
            <a:spLocks noChangeArrowheads="1"/>
          </p:cNvSpPr>
          <p:nvPr/>
        </p:nvSpPr>
        <p:spPr bwMode="auto">
          <a:xfrm>
            <a:off x="3643313" y="642938"/>
            <a:ext cx="251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0000"/>
                </a:solidFill>
              </a:rPr>
              <a:t>high temperature</a:t>
            </a:r>
            <a:endParaRPr lang="ja-JP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4695825" y="2071688"/>
          <a:ext cx="1435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34960" imgH="330120" progId="Equation.DSMT4">
                  <p:embed/>
                </p:oleObj>
              </mc:Choice>
              <mc:Fallback>
                <p:oleObj name="Equation" r:id="rId14" imgW="1434960" imgH="330120" progId="Equation.DSMT4">
                  <p:embed/>
                  <p:pic>
                    <p:nvPicPr>
                      <p:cNvPr id="15668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5825" y="2071688"/>
                        <a:ext cx="1435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8" name="Object 10"/>
          <p:cNvGraphicFramePr>
            <a:graphicFrameLocks noChangeAspect="1"/>
          </p:cNvGraphicFramePr>
          <p:nvPr/>
        </p:nvGraphicFramePr>
        <p:xfrm>
          <a:off x="2071670" y="2071678"/>
          <a:ext cx="660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60240" imgH="330120" progId="Equation.DSMT4">
                  <p:embed/>
                </p:oleObj>
              </mc:Choice>
              <mc:Fallback>
                <p:oleObj name="Equation" r:id="rId16" imgW="660240" imgH="330120" progId="Equation.DSMT4">
                  <p:embed/>
                  <p:pic>
                    <p:nvPicPr>
                      <p:cNvPr id="15668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2071678"/>
                        <a:ext cx="660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315913" y="3161237"/>
          <a:ext cx="1422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22360" imgH="355320" progId="Equation.DSMT4">
                  <p:embed/>
                </p:oleObj>
              </mc:Choice>
              <mc:Fallback>
                <p:oleObj name="Equation" r:id="rId18" imgW="1422360" imgH="355320" progId="Equation.DSMT4">
                  <p:embed/>
                  <p:pic>
                    <p:nvPicPr>
                      <p:cNvPr id="1844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161237"/>
                        <a:ext cx="1422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0" name="Object 12"/>
          <p:cNvGraphicFramePr>
            <a:graphicFrameLocks noChangeAspect="1"/>
          </p:cNvGraphicFramePr>
          <p:nvPr/>
        </p:nvGraphicFramePr>
        <p:xfrm>
          <a:off x="1529531" y="4720380"/>
          <a:ext cx="565943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663880" imgH="380880" progId="Equation.DSMT4">
                  <p:embed/>
                </p:oleObj>
              </mc:Choice>
              <mc:Fallback>
                <p:oleObj name="Equation" r:id="rId20" imgW="5663880" imgH="380880" progId="Equation.DSMT4">
                  <p:embed/>
                  <p:pic>
                    <p:nvPicPr>
                      <p:cNvPr id="15669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531" y="4720380"/>
                        <a:ext cx="5659437" cy="379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2" name="Object 13"/>
          <p:cNvGraphicFramePr>
            <a:graphicFrameLocks noChangeAspect="1"/>
          </p:cNvGraphicFramePr>
          <p:nvPr/>
        </p:nvGraphicFramePr>
        <p:xfrm>
          <a:off x="1552504" y="5234214"/>
          <a:ext cx="3429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429000" imgH="380880" progId="Equation.DSMT4">
                  <p:embed/>
                </p:oleObj>
              </mc:Choice>
              <mc:Fallback>
                <p:oleObj name="Equation" r:id="rId22" imgW="3429000" imgH="380880" progId="Equation.DSMT4">
                  <p:embed/>
                  <p:pic>
                    <p:nvPicPr>
                      <p:cNvPr id="156692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04" y="5234214"/>
                        <a:ext cx="3429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3" name="Object 14"/>
          <p:cNvGraphicFramePr>
            <a:graphicFrameLocks noChangeAspect="1"/>
          </p:cNvGraphicFramePr>
          <p:nvPr/>
        </p:nvGraphicFramePr>
        <p:xfrm>
          <a:off x="1571625" y="6143625"/>
          <a:ext cx="493871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047760" imgH="253800" progId="Equation.DSMT4">
                  <p:embed/>
                </p:oleObj>
              </mc:Choice>
              <mc:Fallback>
                <p:oleObj name="Equation" r:id="rId24" imgW="3047760" imgH="253800" progId="Equation.DSMT4">
                  <p:embed/>
                  <p:pic>
                    <p:nvPicPr>
                      <p:cNvPr id="156693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6143625"/>
                        <a:ext cx="4938713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193427"/>
              </p:ext>
            </p:extLst>
          </p:nvPr>
        </p:nvGraphicFramePr>
        <p:xfrm>
          <a:off x="1552575" y="4602163"/>
          <a:ext cx="57023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02040" imgH="660240" progId="Equation.DSMT4">
                  <p:embed/>
                </p:oleObj>
              </mc:Choice>
              <mc:Fallback>
                <p:oleObj name="Equation" r:id="rId26" imgW="5702040" imgH="660240" progId="Equation.DSMT4">
                  <p:embed/>
                  <p:pic>
                    <p:nvPicPr>
                      <p:cNvPr id="156695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4602163"/>
                        <a:ext cx="57023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5000625" y="2428875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(</a:t>
            </a:r>
            <a:r>
              <a:rPr lang="en-US" altLang="ja-JP" sz="2400">
                <a:solidFill>
                  <a:srgbClr val="FF0000"/>
                </a:solidFill>
              </a:rPr>
              <a:t>at high temperatures</a:t>
            </a:r>
            <a:r>
              <a:rPr lang="en-US" altLang="ja-JP" sz="2400"/>
              <a:t>)</a:t>
            </a:r>
          </a:p>
        </p:txBody>
      </p:sp>
      <p:sp>
        <p:nvSpPr>
          <p:cNvPr id="23" name="正方形/長方形 22"/>
          <p:cNvSpPr>
            <a:spLocks noChangeArrowheads="1"/>
          </p:cNvSpPr>
          <p:nvPr/>
        </p:nvSpPr>
        <p:spPr bwMode="auto">
          <a:xfrm>
            <a:off x="5000625" y="2428875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(</a:t>
            </a:r>
            <a:r>
              <a:rPr lang="en-US" altLang="ja-JP" sz="2400">
                <a:solidFill>
                  <a:srgbClr val="00B0F0"/>
                </a:solidFill>
              </a:rPr>
              <a:t>at any temperature</a:t>
            </a:r>
            <a:r>
              <a:rPr lang="en-US" altLang="ja-JP" sz="2400"/>
              <a:t>)</a:t>
            </a:r>
          </a:p>
        </p:txBody>
      </p:sp>
      <p:graphicFrame>
        <p:nvGraphicFramePr>
          <p:cNvPr id="24" name="Object 13"/>
          <p:cNvGraphicFramePr>
            <a:graphicFrameLocks noChangeAspect="1"/>
          </p:cNvGraphicFramePr>
          <p:nvPr/>
        </p:nvGraphicFramePr>
        <p:xfrm>
          <a:off x="1571625" y="5712608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044440" imgH="355320" progId="Equation.DSMT4">
                  <p:embed/>
                </p:oleObj>
              </mc:Choice>
              <mc:Fallback>
                <p:oleObj name="Equation" r:id="rId28" imgW="2044440" imgH="355320" progId="Equation.DSMT4">
                  <p:embed/>
                  <p:pic>
                    <p:nvPicPr>
                      <p:cNvPr id="2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5712608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622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6285E-6 L -0.13142 0.0057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56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5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5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086106"/>
              </p:ext>
            </p:extLst>
          </p:nvPr>
        </p:nvGraphicFramePr>
        <p:xfrm>
          <a:off x="536568" y="3653579"/>
          <a:ext cx="6070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070320" imgH="622080" progId="Equation.DSMT4">
                  <p:embed/>
                </p:oleObj>
              </mc:Choice>
              <mc:Fallback>
                <p:oleObj name="Equation" r:id="rId2" imgW="6070320" imgH="622080" progId="Equation.DSMT4">
                  <p:embed/>
                  <p:pic>
                    <p:nvPicPr>
                      <p:cNvPr id="4506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68" y="3653579"/>
                        <a:ext cx="60706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715894"/>
              </p:ext>
            </p:extLst>
          </p:nvPr>
        </p:nvGraphicFramePr>
        <p:xfrm>
          <a:off x="526809" y="3673564"/>
          <a:ext cx="7518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518240" imgH="558720" progId="Equation.DSMT4">
                  <p:embed/>
                </p:oleObj>
              </mc:Choice>
              <mc:Fallback>
                <p:oleObj name="Equation" r:id="rId4" imgW="7518240" imgH="558720" progId="Equation.DSMT4">
                  <p:embed/>
                  <p:pic>
                    <p:nvPicPr>
                      <p:cNvPr id="4506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809" y="3673564"/>
                        <a:ext cx="7518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Integral equations</a:t>
            </a:r>
            <a:endParaRPr kumimoji="1" lang="ja-JP" altLang="en-US" dirty="0"/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231848"/>
              </p:ext>
            </p:extLst>
          </p:nvPr>
        </p:nvGraphicFramePr>
        <p:xfrm>
          <a:off x="474663" y="2863850"/>
          <a:ext cx="3594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93880" imgH="558720" progId="Equation.DSMT4">
                  <p:embed/>
                </p:oleObj>
              </mc:Choice>
              <mc:Fallback>
                <p:oleObj name="Equation" r:id="rId6" imgW="3593880" imgH="558720" progId="Equation.DSMT4">
                  <p:embed/>
                  <p:pic>
                    <p:nvPicPr>
                      <p:cNvPr id="4506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2863850"/>
                        <a:ext cx="3594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777228"/>
              </p:ext>
            </p:extLst>
          </p:nvPr>
        </p:nvGraphicFramePr>
        <p:xfrm>
          <a:off x="2103438" y="1500188"/>
          <a:ext cx="33258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54280" imgH="571320" progId="Equation.DSMT4">
                  <p:embed/>
                </p:oleObj>
              </mc:Choice>
              <mc:Fallback>
                <p:oleObj name="Equation" r:id="rId8" imgW="2654280" imgH="571320" progId="Equation.DSMT4">
                  <p:embed/>
                  <p:pic>
                    <p:nvPicPr>
                      <p:cNvPr id="4506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3438" y="1500188"/>
                        <a:ext cx="3325812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500034" y="1142984"/>
            <a:ext cx="225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Differential Equation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28596" y="235743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Integral Equation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50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474503"/>
              </p:ext>
            </p:extLst>
          </p:nvPr>
        </p:nvGraphicFramePr>
        <p:xfrm>
          <a:off x="3968750" y="2435225"/>
          <a:ext cx="3784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784320" imgH="558720" progId="Equation.DSMT4">
                  <p:embed/>
                </p:oleObj>
              </mc:Choice>
              <mc:Fallback>
                <p:oleObj name="Equation" r:id="rId10" imgW="3784320" imgH="558720" progId="Equation.DSMT4">
                  <p:embed/>
                  <p:pic>
                    <p:nvPicPr>
                      <p:cNvPr id="4506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0" y="2435225"/>
                        <a:ext cx="37846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010142"/>
              </p:ext>
            </p:extLst>
          </p:nvPr>
        </p:nvGraphicFramePr>
        <p:xfrm>
          <a:off x="5238750" y="2935288"/>
          <a:ext cx="3949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49560" imgH="558720" progId="Equation.DSMT4">
                  <p:embed/>
                </p:oleObj>
              </mc:Choice>
              <mc:Fallback>
                <p:oleObj name="Equation" r:id="rId12" imgW="3949560" imgH="558720" progId="Equation.DSMT4">
                  <p:embed/>
                  <p:pic>
                    <p:nvPicPr>
                      <p:cNvPr id="4506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0" y="2935288"/>
                        <a:ext cx="39497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199002"/>
              </p:ext>
            </p:extLst>
          </p:nvPr>
        </p:nvGraphicFramePr>
        <p:xfrm>
          <a:off x="146050" y="4619625"/>
          <a:ext cx="8940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940600" imgH="583920" progId="Equation.DSMT4">
                  <p:embed/>
                </p:oleObj>
              </mc:Choice>
              <mc:Fallback>
                <p:oleObj name="Equation" r:id="rId14" imgW="8940600" imgH="583920" progId="Equation.DSMT4">
                  <p:embed/>
                  <p:pic>
                    <p:nvPicPr>
                      <p:cNvPr id="4506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4619625"/>
                        <a:ext cx="8940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852410"/>
              </p:ext>
            </p:extLst>
          </p:nvPr>
        </p:nvGraphicFramePr>
        <p:xfrm>
          <a:off x="146050" y="4615425"/>
          <a:ext cx="7048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048440" imgH="507960" progId="Equation.DSMT4">
                  <p:embed/>
                </p:oleObj>
              </mc:Choice>
              <mc:Fallback>
                <p:oleObj name="Equation" r:id="rId16" imgW="7048440" imgH="507960" progId="Equation.DSMT4">
                  <p:embed/>
                  <p:pic>
                    <p:nvPicPr>
                      <p:cNvPr id="450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4615425"/>
                        <a:ext cx="70485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70" name="Picture 1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614444">
            <a:off x="3591334" y="2786812"/>
            <a:ext cx="271108" cy="176729"/>
          </a:xfrm>
          <a:prstGeom prst="rect">
            <a:avLst/>
          </a:prstGeom>
          <a:noFill/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580094">
            <a:off x="6813409" y="3550317"/>
            <a:ext cx="267831" cy="18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7449711">
            <a:off x="2705810" y="514975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7973214">
            <a:off x="5934715" y="515286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テキスト ボックス 22"/>
          <p:cNvSpPr txBox="1"/>
          <p:nvPr/>
        </p:nvSpPr>
        <p:spPr>
          <a:xfrm>
            <a:off x="1500166" y="5500702"/>
            <a:ext cx="3318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1</a:t>
            </a:r>
            <a:r>
              <a:rPr lang="en-US" altLang="ja-JP" baseline="30000" dirty="0">
                <a:ea typeface="Arial Unicode MS" panose="020B0604020202020204" pitchFamily="50" charset="-128"/>
              </a:rPr>
              <a:t>st</a:t>
            </a:r>
            <a:r>
              <a:rPr lang="en-US" altLang="ja-JP" dirty="0">
                <a:ea typeface="Arial Unicode MS" panose="020B0604020202020204" pitchFamily="50" charset="-128"/>
              </a:rPr>
              <a:t> order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zero for Gaussian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142455" y="5572140"/>
            <a:ext cx="3868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2</a:t>
            </a:r>
            <a:r>
              <a:rPr lang="en-US" altLang="ja-JP" baseline="30000" dirty="0"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ea typeface="Arial Unicode MS" panose="020B0604020202020204" pitchFamily="50" charset="-128"/>
              </a:rPr>
              <a:t> order: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leading order for weak int.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214942" y="6000768"/>
            <a:ext cx="374333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Perturbative treatment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3723558">
            <a:off x="3503913" y="3490565"/>
            <a:ext cx="294397" cy="20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614444">
            <a:off x="7091795" y="4358448"/>
            <a:ext cx="271108" cy="176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24" grpId="0"/>
      <p:bldP spid="19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02050" y="1364244"/>
          <a:ext cx="34432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89240" imgH="482400" progId="Equation.DSMT4">
                  <p:embed/>
                </p:oleObj>
              </mc:Choice>
              <mc:Fallback>
                <p:oleObj name="Equation" r:id="rId2" imgW="4089240" imgH="48240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050" y="1364244"/>
                        <a:ext cx="3443288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035024" y="1862666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V="1">
            <a:off x="3827112" y="1847339"/>
            <a:ext cx="2163614" cy="399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471" name="正方形/長方形 6"/>
          <p:cNvSpPr>
            <a:spLocks noChangeArrowheads="1"/>
          </p:cNvSpPr>
          <p:nvPr/>
        </p:nvSpPr>
        <p:spPr bwMode="auto">
          <a:xfrm>
            <a:off x="559870" y="418407"/>
            <a:ext cx="74570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HEOM at any temperature with correlated initial condition</a:t>
            </a:r>
          </a:p>
        </p:txBody>
      </p:sp>
      <p:sp>
        <p:nvSpPr>
          <p:cNvPr id="19472" name="正方形/長方形 7"/>
          <p:cNvSpPr>
            <a:spLocks noChangeArrowheads="1"/>
          </p:cNvSpPr>
          <p:nvPr/>
        </p:nvSpPr>
        <p:spPr bwMode="auto">
          <a:xfrm>
            <a:off x="515969" y="1954213"/>
            <a:ext cx="5116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Time derivatives of system parts are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444657" y="2740025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1444657" y="2954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3033744" y="2454275"/>
          <a:ext cx="1728788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304560" progId="Equation.DSMT4">
                  <p:embed/>
                </p:oleObj>
              </mc:Choice>
              <mc:Fallback>
                <p:oleObj name="Equation" r:id="rId4" imgW="609480" imgH="30456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3744" y="2454275"/>
                        <a:ext cx="1728788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4782" y="2740025"/>
            <a:ext cx="441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7156" name="Object 5"/>
          <p:cNvGraphicFramePr>
            <a:graphicFrameLocks noChangeAspect="1"/>
          </p:cNvGraphicFramePr>
          <p:nvPr/>
        </p:nvGraphicFramePr>
        <p:xfrm>
          <a:off x="944594" y="2525713"/>
          <a:ext cx="29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609480" progId="Equation.DSMT4">
                  <p:embed/>
                </p:oleObj>
              </mc:Choice>
              <mc:Fallback>
                <p:oleObj name="Equation" r:id="rId7" imgW="291960" imgH="609480" progId="Equation.DSMT4">
                  <p:embed/>
                  <p:pic>
                    <p:nvPicPr>
                      <p:cNvPr id="17715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594" y="2525713"/>
                        <a:ext cx="292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59" name="Object 8"/>
          <p:cNvGraphicFramePr>
            <a:graphicFrameLocks noChangeAspect="1"/>
          </p:cNvGraphicFramePr>
          <p:nvPr/>
        </p:nvGraphicFramePr>
        <p:xfrm>
          <a:off x="3667721" y="1134076"/>
          <a:ext cx="3353069" cy="537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44640" imgH="583920" progId="Equation.DSMT4">
                  <p:embed/>
                </p:oleObj>
              </mc:Choice>
              <mc:Fallback>
                <p:oleObj name="Equation" r:id="rId9" imgW="3644640" imgH="583920" progId="Equation.DSMT4">
                  <p:embed/>
                  <p:pic>
                    <p:nvPicPr>
                      <p:cNvPr id="17715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721" y="1134076"/>
                        <a:ext cx="3353069" cy="5372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0" name="Object 9"/>
          <p:cNvGraphicFramePr>
            <a:graphicFrameLocks noChangeAspect="1"/>
          </p:cNvGraphicFramePr>
          <p:nvPr/>
        </p:nvGraphicFramePr>
        <p:xfrm>
          <a:off x="3652843" y="1236326"/>
          <a:ext cx="26130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73320" imgH="482400" progId="Equation.DSMT4">
                  <p:embed/>
                </p:oleObj>
              </mc:Choice>
              <mc:Fallback>
                <p:oleObj name="Equation" r:id="rId11" imgW="3073320" imgH="482400" progId="Equation.DSMT4">
                  <p:embed/>
                  <p:pic>
                    <p:nvPicPr>
                      <p:cNvPr id="17716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843" y="1236326"/>
                        <a:ext cx="2613025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1" name="Object 10"/>
          <p:cNvGraphicFramePr>
            <a:graphicFrameLocks noChangeAspect="1"/>
          </p:cNvGraphicFramePr>
          <p:nvPr/>
        </p:nvGraphicFramePr>
        <p:xfrm>
          <a:off x="6151390" y="1373601"/>
          <a:ext cx="1738800" cy="34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70000" imgH="406080" progId="Equation.DSMT4">
                  <p:embed/>
                </p:oleObj>
              </mc:Choice>
              <mc:Fallback>
                <p:oleObj name="Equation" r:id="rId13" imgW="2070000" imgH="406080" progId="Equation.DSMT4">
                  <p:embed/>
                  <p:pic>
                    <p:nvPicPr>
                      <p:cNvPr id="17716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1390" y="1373601"/>
                        <a:ext cx="1738800" cy="3411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>
            <a:spLocks noChangeArrowheads="1"/>
          </p:cNvSpPr>
          <p:nvPr/>
        </p:nvSpPr>
        <p:spPr bwMode="auto">
          <a:xfrm>
            <a:off x="5344255" y="804302"/>
            <a:ext cx="1855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B0F0"/>
                </a:solidFill>
              </a:rPr>
              <a:t>At any temperature </a:t>
            </a:r>
          </a:p>
        </p:txBody>
      </p:sp>
      <p:sp>
        <p:nvSpPr>
          <p:cNvPr id="26" name="正方形/長方形 25"/>
          <p:cNvSpPr>
            <a:spLocks noChangeArrowheads="1"/>
          </p:cNvSpPr>
          <p:nvPr/>
        </p:nvSpPr>
        <p:spPr bwMode="auto">
          <a:xfrm>
            <a:off x="5293033" y="786427"/>
            <a:ext cx="20868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At high temperature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658844" y="3312666"/>
            <a:ext cx="376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Influence functional part is</a:t>
            </a:r>
            <a:endParaRPr lang="ja-JP" altLang="en-US" sz="2400" dirty="0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6203376" y="1845891"/>
            <a:ext cx="1008112" cy="843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0" name="Line 14"/>
          <p:cNvSpPr>
            <a:spLocks noChangeShapeType="1"/>
          </p:cNvSpPr>
          <p:nvPr/>
        </p:nvSpPr>
        <p:spPr bwMode="auto">
          <a:xfrm>
            <a:off x="3796025" y="1865323"/>
            <a:ext cx="3329185" cy="307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7134879" y="1845891"/>
            <a:ext cx="911198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8046077" y="1834236"/>
            <a:ext cx="911198" cy="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7345662" y="1839373"/>
            <a:ext cx="911198" cy="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43" name="Object 6"/>
          <p:cNvGraphicFramePr>
            <a:graphicFrameLocks noChangeAspect="1"/>
          </p:cNvGraphicFramePr>
          <p:nvPr/>
        </p:nvGraphicFramePr>
        <p:xfrm>
          <a:off x="944937" y="3889909"/>
          <a:ext cx="565943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663880" imgH="609480" progId="Equation.DSMT4">
                  <p:embed/>
                </p:oleObj>
              </mc:Choice>
              <mc:Fallback>
                <p:oleObj name="Equation" r:id="rId15" imgW="5663880" imgH="609480" progId="Equation.DSMT4">
                  <p:embed/>
                  <p:pic>
                    <p:nvPicPr>
                      <p:cNvPr id="4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937" y="3889909"/>
                        <a:ext cx="565943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13"/>
          <p:cNvSpPr>
            <a:spLocks noChangeShapeType="1"/>
          </p:cNvSpPr>
          <p:nvPr/>
        </p:nvSpPr>
        <p:spPr bwMode="auto">
          <a:xfrm>
            <a:off x="1325593" y="4392993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5" name="正方形/長方形 44"/>
          <p:cNvSpPr>
            <a:spLocks noChangeArrowheads="1"/>
          </p:cNvSpPr>
          <p:nvPr/>
        </p:nvSpPr>
        <p:spPr bwMode="auto">
          <a:xfrm>
            <a:off x="4922710" y="3258503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(</a:t>
            </a:r>
            <a:r>
              <a:rPr lang="en-US" altLang="ja-JP" sz="2400" dirty="0">
                <a:solidFill>
                  <a:srgbClr val="FF0000"/>
                </a:solidFill>
              </a:rPr>
              <a:t>at high temperatures</a:t>
            </a:r>
            <a:r>
              <a:rPr lang="en-US" altLang="ja-JP" sz="2400" dirty="0"/>
              <a:t>)</a:t>
            </a:r>
          </a:p>
        </p:txBody>
      </p:sp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355" y="3251143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(</a:t>
            </a:r>
            <a:r>
              <a:rPr lang="en-US" altLang="ja-JP" sz="2400" dirty="0">
                <a:solidFill>
                  <a:srgbClr val="00B0F0"/>
                </a:solidFill>
              </a:rPr>
              <a:t>at any temperature</a:t>
            </a:r>
            <a:r>
              <a:rPr lang="en-US" altLang="ja-JP" sz="2400" dirty="0"/>
              <a:t>)</a:t>
            </a:r>
          </a:p>
        </p:txBody>
      </p:sp>
      <p:graphicFrame>
        <p:nvGraphicFramePr>
          <p:cNvPr id="48" name="オブジェクト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807093"/>
              </p:ext>
            </p:extLst>
          </p:nvPr>
        </p:nvGraphicFramePr>
        <p:xfrm>
          <a:off x="1012980" y="5827723"/>
          <a:ext cx="64881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489360" imgH="672840" progId="Equation.DSMT4">
                  <p:embed/>
                </p:oleObj>
              </mc:Choice>
              <mc:Fallback>
                <p:oleObj name="Equation" r:id="rId17" imgW="6489360" imgH="672840" progId="Equation.DSMT4">
                  <p:embed/>
                  <p:pic>
                    <p:nvPicPr>
                      <p:cNvPr id="48" name="オブジェクト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980" y="5827723"/>
                        <a:ext cx="64881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オブジェクト 48"/>
          <p:cNvGraphicFramePr>
            <a:graphicFrameLocks noChangeAspect="1"/>
          </p:cNvGraphicFramePr>
          <p:nvPr/>
        </p:nvGraphicFramePr>
        <p:xfrm>
          <a:off x="827584" y="5877272"/>
          <a:ext cx="2449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50880" imgH="672840" progId="Equation.DSMT4">
                  <p:embed/>
                </p:oleObj>
              </mc:Choice>
              <mc:Fallback>
                <p:oleObj name="Equation" r:id="rId19" imgW="2450880" imgH="672840" progId="Equation.DSMT4">
                  <p:embed/>
                  <p:pic>
                    <p:nvPicPr>
                      <p:cNvPr id="49" name="オブジェクト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877272"/>
                        <a:ext cx="2449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697391"/>
              </p:ext>
            </p:extLst>
          </p:nvPr>
        </p:nvGraphicFramePr>
        <p:xfrm>
          <a:off x="944594" y="3873054"/>
          <a:ext cx="81153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115120" imgH="1269720" progId="Equation.DSMT4">
                  <p:embed/>
                </p:oleObj>
              </mc:Choice>
              <mc:Fallback>
                <p:oleObj name="Equation" r:id="rId21" imgW="8115120" imgH="1269720" progId="Equation.DSMT4">
                  <p:embed/>
                  <p:pic>
                    <p:nvPicPr>
                      <p:cNvPr id="5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594" y="3873054"/>
                        <a:ext cx="81153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724212" y="5151469"/>
            <a:ext cx="29989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Equation of motion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510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25 0.00648 L 0.08993 0.00185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-23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/>
      <p:bldP spid="26" grpId="0"/>
      <p:bldP spid="28" grpId="0"/>
      <p:bldP spid="29" grpId="0" animBg="1"/>
      <p:bldP spid="30" grpId="0" animBg="1"/>
      <p:bldP spid="31" grpId="0" animBg="1"/>
      <p:bldP spid="31" grpId="1" animBg="1"/>
      <p:bldP spid="32" grpId="0" animBg="1"/>
      <p:bldP spid="32" grpId="1" animBg="1"/>
      <p:bldP spid="33" grpId="0" animBg="1"/>
      <p:bldP spid="44" grpId="0" animBg="1"/>
      <p:bldP spid="44" grpId="1" animBg="1"/>
      <p:bldP spid="44" grpId="2" animBg="1"/>
      <p:bldP spid="45" grpId="0"/>
      <p:bldP spid="45" grpId="1"/>
      <p:bldP spid="46" grpId="0"/>
      <p:bldP spid="2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71128" y="1092825"/>
          <a:ext cx="87979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00920" imgH="520560" progId="Equation.DSMT4">
                  <p:embed/>
                </p:oleObj>
              </mc:Choice>
              <mc:Fallback>
                <p:oleObj name="Equation" r:id="rId2" imgW="8800920" imgH="5205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128" y="1092825"/>
                        <a:ext cx="8797925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457964"/>
              </p:ext>
            </p:extLst>
          </p:nvPr>
        </p:nvGraphicFramePr>
        <p:xfrm>
          <a:off x="148535" y="2507233"/>
          <a:ext cx="8899525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902440" imgH="2197080" progId="Equation.DSMT4">
                  <p:embed/>
                </p:oleObj>
              </mc:Choice>
              <mc:Fallback>
                <p:oleObj name="Equation" r:id="rId4" imgW="8902440" imgH="21970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35" y="2507233"/>
                        <a:ext cx="8899525" cy="196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214479"/>
              </p:ext>
            </p:extLst>
          </p:nvPr>
        </p:nvGraphicFramePr>
        <p:xfrm>
          <a:off x="893763" y="5045075"/>
          <a:ext cx="77692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72400" imgH="609480" progId="Equation.DSMT4">
                  <p:embed/>
                </p:oleObj>
              </mc:Choice>
              <mc:Fallback>
                <p:oleObj name="Equation" r:id="rId6" imgW="7772400" imgH="60948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763" y="5045075"/>
                        <a:ext cx="77692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148535" y="1892690"/>
            <a:ext cx="3836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Time derivative of the density matrices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553304" y="548680"/>
            <a:ext cx="1860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Here, for example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611560" y="4575738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Thus</a:t>
            </a:r>
          </a:p>
        </p:txBody>
      </p:sp>
    </p:spTree>
    <p:extLst>
      <p:ext uri="{BB962C8B-B14F-4D97-AF65-F5344CB8AC3E}">
        <p14:creationId xmlns:p14="http://schemas.microsoft.com/office/powerpoint/2010/main" val="325514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  <p:bldP spid="34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252336"/>
              </p:ext>
            </p:extLst>
          </p:nvPr>
        </p:nvGraphicFramePr>
        <p:xfrm>
          <a:off x="564857" y="1281518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57" y="1281518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285750" y="591403"/>
            <a:ext cx="5426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the density matrices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879281"/>
              </p:ext>
            </p:extLst>
          </p:nvPr>
        </p:nvGraphicFramePr>
        <p:xfrm>
          <a:off x="518819" y="4927777"/>
          <a:ext cx="8636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35680" imgH="901440" progId="Equation.DSMT4">
                  <p:embed/>
                </p:oleObj>
              </mc:Choice>
              <mc:Fallback>
                <p:oleObj name="Equation" r:id="rId4" imgW="8635680" imgH="901440" progId="Equation.DSMT4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819" y="4927777"/>
                        <a:ext cx="86360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159149"/>
              </p:ext>
            </p:extLst>
          </p:nvPr>
        </p:nvGraphicFramePr>
        <p:xfrm>
          <a:off x="571207" y="2067330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34160" imgH="672840" progId="Equation.DSMT4">
                  <p:embed/>
                </p:oleObj>
              </mc:Choice>
              <mc:Fallback>
                <p:oleObj name="Equation" r:id="rId6" imgW="853416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067330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365300"/>
              </p:ext>
            </p:extLst>
          </p:nvPr>
        </p:nvGraphicFramePr>
        <p:xfrm>
          <a:off x="571207" y="2853143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46760" imgH="672840" progId="Equation.DSMT4">
                  <p:embed/>
                </p:oleObj>
              </mc:Choice>
              <mc:Fallback>
                <p:oleObj name="Equation" r:id="rId8" imgW="854676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853143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8907" y="371515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3654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65482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6579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395536" y="4439056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5681282" y="359410"/>
            <a:ext cx="3240887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Tanimura,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11"/>
              </a:rPr>
              <a:t>PRA </a:t>
            </a:r>
            <a:r>
              <a:rPr lang="ja-JP" altLang="ja-JP" sz="1600" b="1" dirty="0">
                <a:latin typeface="Times New Roman" pitchFamily="18" charset="0"/>
                <a:cs typeface="Times New Roman" pitchFamily="18" charset="0"/>
                <a:hlinkClick r:id="rId11"/>
              </a:rPr>
              <a:t>41</a:t>
            </a:r>
            <a:r>
              <a:rPr lang="en-US" altLang="ja-JP" sz="1600" b="1" dirty="0">
                <a:latin typeface="Times New Roman" pitchFamily="18" charset="0"/>
                <a:cs typeface="Times New Roman" pitchFamily="18" charset="0"/>
                <a:hlinkClick r:id="rId11"/>
              </a:rPr>
              <a:t>, 6676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11"/>
              </a:rPr>
              <a:t> (90)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ja-JP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sz="1600" dirty="0">
                <a:solidFill>
                  <a:schemeClr val="tx2"/>
                </a:solidFill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Ishizaki &amp; YT, 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JPSJ</a:t>
            </a:r>
            <a:r>
              <a:rPr lang="en-US" altLang="ja-JP" sz="1600" b="1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74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, 3131(05)</a:t>
            </a:r>
            <a:endParaRPr lang="en-US" altLang="ja-JP" sz="1600" dirty="0">
              <a:latin typeface="Times New Roman" pitchFamily="18" charset="0"/>
              <a:ea typeface="HG明朝B" pitchFamily="17" charset="-128"/>
              <a:cs typeface="Times New Roman" pitchFamily="18" charset="0"/>
            </a:endParaRPr>
          </a:p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 </a:t>
            </a:r>
            <a:r>
              <a:rPr lang="en-US" altLang="ja-JP" sz="1600" dirty="0">
                <a:solidFill>
                  <a:srgbClr val="0070C0"/>
                </a:solidFill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</a:rPr>
              <a:t>141</a:t>
            </a:r>
            <a:r>
              <a:rPr lang="en-US" altLang="ja-JP" sz="1600" dirty="0">
                <a:solidFill>
                  <a:srgbClr val="0070C0"/>
                </a:solidFill>
              </a:rPr>
              <a:t>, 044114 (2014).</a:t>
            </a: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C6D2E2A-FFB1-4704-BF0B-C15C53F2A069}"/>
              </a:ext>
            </a:extLst>
          </p:cNvPr>
          <p:cNvSpPr txBox="1"/>
          <p:nvPr/>
        </p:nvSpPr>
        <p:spPr>
          <a:xfrm>
            <a:off x="467544" y="6126121"/>
            <a:ext cx="8875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Y. Tanimura, </a:t>
            </a:r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Numerically “</a:t>
            </a:r>
            <a:r>
              <a:rPr lang="en-US" altLang="ja-JP" i="1" dirty="0">
                <a:solidFill>
                  <a:srgbClr val="FF0000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exact</a:t>
            </a:r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 approach to open quantum dynamics: </a:t>
            </a:r>
          </a:p>
          <a:p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hierarchical equations of motion (HEOM),  </a:t>
            </a:r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JCP </a:t>
            </a:r>
            <a:r>
              <a:rPr lang="en-US" altLang="ja-JP" b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153</a:t>
            </a:r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020901 (2020</a:t>
            </a:r>
            <a:r>
              <a:rPr lang="en-US" altLang="ja-JP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05011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972428"/>
              </p:ext>
            </p:extLst>
          </p:nvPr>
        </p:nvGraphicFramePr>
        <p:xfrm>
          <a:off x="2036526" y="1033463"/>
          <a:ext cx="50419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41800" imgH="990360" progId="Equation.DSMT4">
                  <p:embed/>
                </p:oleObj>
              </mc:Choice>
              <mc:Fallback>
                <p:oleObj name="Equation" r:id="rId2" imgW="5041800" imgH="990360" progId="Equation.DSMT4">
                  <p:embed/>
                  <p:pic>
                    <p:nvPicPr>
                      <p:cNvPr id="2253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6526" y="1033463"/>
                        <a:ext cx="50419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829918"/>
              </p:ext>
            </p:extLst>
          </p:nvPr>
        </p:nvGraphicFramePr>
        <p:xfrm>
          <a:off x="2157115" y="337344"/>
          <a:ext cx="1701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01720" imgH="812520" progId="Equation.DSMT4">
                  <p:embed/>
                </p:oleObj>
              </mc:Choice>
              <mc:Fallback>
                <p:oleObj name="Equation" r:id="rId4" imgW="1701720" imgH="812520" progId="Equation.DSMT4">
                  <p:embed/>
                  <p:pic>
                    <p:nvPicPr>
                      <p:cNvPr id="2253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7115" y="337344"/>
                        <a:ext cx="1701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6" name="正方形/長方形 7"/>
          <p:cNvSpPr>
            <a:spLocks noChangeArrowheads="1"/>
          </p:cNvSpPr>
          <p:nvPr/>
        </p:nvSpPr>
        <p:spPr bwMode="auto">
          <a:xfrm>
            <a:off x="728365" y="480219"/>
            <a:ext cx="1417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 large</a:t>
            </a:r>
          </a:p>
        </p:txBody>
      </p:sp>
      <p:sp>
        <p:nvSpPr>
          <p:cNvPr id="22537" name="正方形/長方形 10"/>
          <p:cNvSpPr>
            <a:spLocks noChangeArrowheads="1"/>
          </p:cNvSpPr>
          <p:nvPr/>
        </p:nvSpPr>
        <p:spPr bwMode="auto">
          <a:xfrm>
            <a:off x="571476" y="3048671"/>
            <a:ext cx="1895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Terminator 2</a:t>
            </a:r>
          </a:p>
        </p:txBody>
      </p:sp>
      <p:graphicFrame>
        <p:nvGraphicFramePr>
          <p:cNvPr id="2253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579247"/>
              </p:ext>
            </p:extLst>
          </p:nvPr>
        </p:nvGraphicFramePr>
        <p:xfrm>
          <a:off x="892175" y="3605213"/>
          <a:ext cx="4572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72000" imgH="723600" progId="Equation.DSMT4">
                  <p:embed/>
                </p:oleObj>
              </mc:Choice>
              <mc:Fallback>
                <p:oleObj name="Equation" r:id="rId6" imgW="4572000" imgH="723600" progId="Equation.DSMT4">
                  <p:embed/>
                  <p:pic>
                    <p:nvPicPr>
                      <p:cNvPr id="225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175" y="3605213"/>
                        <a:ext cx="4572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715308"/>
              </p:ext>
            </p:extLst>
          </p:nvPr>
        </p:nvGraphicFramePr>
        <p:xfrm>
          <a:off x="3000351" y="2162031"/>
          <a:ext cx="12192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18960" imgH="812520" progId="Equation.DSMT4">
                  <p:embed/>
                </p:oleObj>
              </mc:Choice>
              <mc:Fallback>
                <p:oleObj name="Equation" r:id="rId8" imgW="1218960" imgH="812520" progId="Equation.DSMT4">
                  <p:embed/>
                  <p:pic>
                    <p:nvPicPr>
                      <p:cNvPr id="2253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51" y="2162031"/>
                        <a:ext cx="12192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8" name="正方形/長方形 11"/>
          <p:cNvSpPr>
            <a:spLocks noChangeArrowheads="1"/>
          </p:cNvSpPr>
          <p:nvPr/>
        </p:nvSpPr>
        <p:spPr bwMode="auto">
          <a:xfrm>
            <a:off x="714721" y="2337599"/>
            <a:ext cx="76787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Conditions: for </a:t>
            </a:r>
            <a:r>
              <a:rPr lang="ja-JP" altLang="en-US" sz="2400" dirty="0">
                <a:ea typeface="Arial Unicode MS" panose="020B0604020202020204" pitchFamily="50" charset="-128"/>
              </a:rPr>
              <a:t>        　　　　　　　 </a:t>
            </a:r>
            <a:r>
              <a:rPr lang="en-US" altLang="ja-JP" sz="2400" dirty="0">
                <a:ea typeface="Arial Unicode MS" panose="020B0604020202020204" pitchFamily="50" charset="-128"/>
              </a:rPr>
              <a:t>,</a:t>
            </a:r>
            <a:r>
              <a:rPr lang="ja-JP" altLang="en-US" sz="2400" dirty="0">
                <a:ea typeface="Arial Unicode MS" panose="020B0604020202020204" pitchFamily="50" charset="-128"/>
              </a:rPr>
              <a:t>    　　              </a:t>
            </a:r>
            <a:r>
              <a:rPr lang="en-US" altLang="ja-JP" sz="2400" dirty="0">
                <a:ea typeface="Arial Unicode MS" panose="020B0604020202020204" pitchFamily="50" charset="-128"/>
              </a:rPr>
              <a:t>or</a:t>
            </a:r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32765"/>
              </p:ext>
            </p:extLst>
          </p:nvPr>
        </p:nvGraphicFramePr>
        <p:xfrm>
          <a:off x="4500908" y="2409031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44520" imgH="380880" progId="Equation.DSMT4">
                  <p:embed/>
                </p:oleObj>
              </mc:Choice>
              <mc:Fallback>
                <p:oleObj name="Equation" r:id="rId10" imgW="1244520" imgH="380880" progId="Equation.DSMT4">
                  <p:embed/>
                  <p:pic>
                    <p:nvPicPr>
                      <p:cNvPr id="2253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908" y="2409031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019846"/>
              </p:ext>
            </p:extLst>
          </p:nvPr>
        </p:nvGraphicFramePr>
        <p:xfrm>
          <a:off x="6286858" y="2409031"/>
          <a:ext cx="1308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07880" imgH="380880" progId="Equation.DSMT4">
                  <p:embed/>
                </p:oleObj>
              </mc:Choice>
              <mc:Fallback>
                <p:oleObj name="Equation" r:id="rId12" imgW="1307880" imgH="380880" progId="Equation.DSMT4">
                  <p:embed/>
                  <p:pic>
                    <p:nvPicPr>
                      <p:cNvPr id="2253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858" y="2409031"/>
                        <a:ext cx="1308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9" name="正方形/長方形 12"/>
          <p:cNvSpPr>
            <a:spLocks noChangeArrowheads="1"/>
          </p:cNvSpPr>
          <p:nvPr/>
        </p:nvSpPr>
        <p:spPr bwMode="auto">
          <a:xfrm>
            <a:off x="6572226" y="3000378"/>
            <a:ext cx="1897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Example for K=2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71476" y="4573591"/>
            <a:ext cx="5748338" cy="1138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400" i="1" dirty="0">
                <a:latin typeface="Arial" charset="0"/>
                <a:ea typeface="Arial Unicode MS" panose="020B0604020202020204" pitchFamily="50" charset="-128"/>
              </a:rPr>
              <a:t>N</a:t>
            </a:r>
            <a:r>
              <a:rPr lang="ja-JP" altLang="en-US" sz="2400" dirty="0"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" charset="0"/>
                <a:ea typeface="Arial Unicode MS" panose="020B0604020202020204" pitchFamily="50" charset="-128"/>
              </a:rPr>
              <a:t>and </a:t>
            </a:r>
            <a:r>
              <a:rPr lang="en-US" altLang="ja-JP" sz="2400" i="1" dirty="0">
                <a:latin typeface="Arial" charset="0"/>
                <a:ea typeface="Arial Unicode MS" panose="020B0604020202020204" pitchFamily="50" charset="-128"/>
              </a:rPr>
              <a:t>K </a:t>
            </a:r>
            <a:r>
              <a:rPr lang="en-US" altLang="ja-JP" sz="2400" dirty="0">
                <a:latin typeface="Arial" charset="0"/>
                <a:ea typeface="Arial Unicode MS" panose="020B0604020202020204" pitchFamily="50" charset="-128"/>
              </a:rPr>
              <a:t>determine the hierarchy number</a:t>
            </a:r>
          </a:p>
          <a:p>
            <a:pPr>
              <a:defRPr/>
            </a:pPr>
            <a:r>
              <a:rPr lang="ja-JP" altLang="en-US" sz="2400" dirty="0"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slow modulation</a:t>
            </a:r>
            <a:r>
              <a:rPr lang="ja-JP" altLang="en-US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ja-JP" altLang="en-US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　 </a:t>
            </a:r>
            <a:r>
              <a:rPr lang="en-US" altLang="ja-JP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large  </a:t>
            </a:r>
            <a:r>
              <a:rPr lang="en-US" altLang="ja-JP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N</a:t>
            </a:r>
            <a:endParaRPr lang="en-US" altLang="ja-JP" sz="2000" dirty="0">
              <a:solidFill>
                <a:schemeClr val="accent2">
                  <a:lumMod val="75000"/>
                </a:schemeClr>
              </a:solidFill>
              <a:latin typeface="Arial" charset="0"/>
              <a:ea typeface="Arial Unicode MS" panose="020B0604020202020204" pitchFamily="50" charset="-128"/>
            </a:endParaRPr>
          </a:p>
          <a:p>
            <a:pPr>
              <a:defRPr/>
            </a:pPr>
            <a:r>
              <a:rPr lang="ja-JP" altLang="en-US" sz="2000" dirty="0">
                <a:latin typeface="Arial" charset="0"/>
                <a:ea typeface="Arial Unicode MS" panose="020B0604020202020204" pitchFamily="50" charset="-128"/>
              </a:rPr>
              <a:t>　 　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low temperature</a:t>
            </a:r>
            <a:r>
              <a:rPr lang="ja-JP" altLang="en-US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ja-JP" altLang="en-US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　 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large 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N 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and 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K</a:t>
            </a:r>
            <a:endParaRPr lang="en-US" altLang="ja-JP" sz="2000" dirty="0">
              <a:solidFill>
                <a:srgbClr val="0066FF"/>
              </a:solidFill>
              <a:latin typeface="Arial" charset="0"/>
              <a:ea typeface="Arial Unicode MS" panose="020B0604020202020204" pitchFamily="50" charset="-128"/>
            </a:endParaRPr>
          </a:p>
        </p:txBody>
      </p:sp>
      <p:pic>
        <p:nvPicPr>
          <p:cNvPr id="22541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67051" y="5077913"/>
            <a:ext cx="3571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83890" y="5430841"/>
            <a:ext cx="3571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500789" y="3714753"/>
            <a:ext cx="22780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直線矢印コネクタ 26"/>
          <p:cNvCxnSpPr/>
          <p:nvPr/>
        </p:nvCxnSpPr>
        <p:spPr>
          <a:xfrm rot="5400000" flipH="1" flipV="1">
            <a:off x="6392839" y="4751391"/>
            <a:ext cx="10731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 rot="5400000" flipH="1" flipV="1">
            <a:off x="6678588" y="4751391"/>
            <a:ext cx="93027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 rot="5400000" flipH="1" flipV="1">
            <a:off x="7001645" y="4715672"/>
            <a:ext cx="714375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 rot="5400000" flipH="1" flipV="1">
            <a:off x="7178651" y="4679954"/>
            <a:ext cx="64452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rot="5400000" flipH="1" flipV="1">
            <a:off x="7392964" y="4679953"/>
            <a:ext cx="5016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rot="5400000" flipH="1" flipV="1">
            <a:off x="7608864" y="4679953"/>
            <a:ext cx="357188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rot="5400000" flipH="1" flipV="1">
            <a:off x="7823176" y="4608516"/>
            <a:ext cx="214313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 rot="5400000" flipH="1" flipV="1">
            <a:off x="6430145" y="5001422"/>
            <a:ext cx="1143000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5400000" flipH="1" flipV="1">
            <a:off x="6680176" y="4965703"/>
            <a:ext cx="928688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rot="5400000" flipH="1" flipV="1">
            <a:off x="6930207" y="4929985"/>
            <a:ext cx="714375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81367" y="5809671"/>
            <a:ext cx="68916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/>
                </a:solidFill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Ishizaki and YT,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6"/>
              </a:rPr>
              <a:t>JPSJ 74, 3131 (2005)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;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125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, 084501</a:t>
            </a:r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(2006).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 </a:t>
            </a:r>
            <a:endParaRPr lang="en-US" altLang="ja-JP" dirty="0">
              <a:solidFill>
                <a:schemeClr val="tx2"/>
              </a:solidFill>
              <a:latin typeface="Arial Unicode MS" panose="020B0604020202020204" pitchFamily="50" charset="-128"/>
              <a:ea typeface="HG明朝B" pitchFamily="17" charset="-128"/>
              <a:cs typeface="Arial Unicode MS" panose="020B0604020202020204" pitchFamily="50" charset="-128"/>
            </a:endParaRPr>
          </a:p>
        </p:txBody>
      </p:sp>
      <p:pic>
        <p:nvPicPr>
          <p:cNvPr id="520200" name="Picture 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715008" y="3525844"/>
            <a:ext cx="640788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正方形/長方形 1"/>
          <p:cNvSpPr/>
          <p:nvPr/>
        </p:nvSpPr>
        <p:spPr>
          <a:xfrm>
            <a:off x="689457" y="6228020"/>
            <a:ext cx="8558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/>
                </a:solidFill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Effective truncation scheme: </a:t>
            </a:r>
            <a:r>
              <a:rPr lang="en-US" altLang="ja-JP" dirty="0">
                <a:ea typeface="Arial Unicode MS" panose="020B0604020202020204" pitchFamily="50" charset="-128"/>
              </a:rPr>
              <a:t>Shi, Chen, Nan,  </a:t>
            </a:r>
            <a:r>
              <a:rPr lang="en-US" altLang="ja-JP" dirty="0" err="1">
                <a:ea typeface="Arial Unicode MS" panose="020B0604020202020204" pitchFamily="50" charset="-128"/>
              </a:rPr>
              <a:t>Xu</a:t>
            </a:r>
            <a:r>
              <a:rPr lang="en-US" altLang="ja-JP" dirty="0">
                <a:ea typeface="Arial Unicode MS" panose="020B0604020202020204" pitchFamily="50" charset="-128"/>
              </a:rPr>
              <a:t>, &amp; Yan, JCP </a:t>
            </a:r>
            <a:r>
              <a:rPr lang="en-US" altLang="ja-JP" b="1" dirty="0">
                <a:ea typeface="Arial Unicode MS" panose="020B0604020202020204" pitchFamily="50" charset="-128"/>
                <a:hlinkClick r:id="rId19"/>
              </a:rPr>
              <a:t>130</a:t>
            </a:r>
            <a:r>
              <a:rPr lang="ja-JP" altLang="en-US" dirty="0">
                <a:ea typeface="Arial Unicode MS" panose="020B0604020202020204" pitchFamily="50" charset="-128"/>
                <a:hlinkClick r:id="rId19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  <a:hlinkClick r:id="rId19"/>
              </a:rPr>
              <a:t>(2009) 084105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816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747713" y="1844675"/>
          <a:ext cx="74803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81400" imgH="457200" progId="Equation.DSMT4">
                  <p:embed/>
                </p:oleObj>
              </mc:Choice>
              <mc:Fallback>
                <p:oleObj name="Equation" r:id="rId2" imgW="5981400" imgH="457200" progId="Equation.DSMT4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713" y="1844675"/>
                        <a:ext cx="74803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539552" y="1271887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At </a:t>
            </a:r>
            <a:r>
              <a:rPr lang="en-US" altLang="ja-JP" sz="2400" i="1" dirty="0"/>
              <a:t>t </a:t>
            </a:r>
            <a:r>
              <a:rPr lang="en-US" altLang="ja-JP" sz="2400" dirty="0"/>
              <a:t>=0</a:t>
            </a:r>
          </a:p>
        </p:txBody>
      </p:sp>
      <p:sp>
        <p:nvSpPr>
          <p:cNvPr id="5" name="正方形/長方形 19"/>
          <p:cNvSpPr>
            <a:spLocks noChangeArrowheads="1"/>
          </p:cNvSpPr>
          <p:nvPr/>
        </p:nvSpPr>
        <p:spPr bwMode="auto">
          <a:xfrm>
            <a:off x="428596" y="642918"/>
            <a:ext cx="6957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Difference is in the initial state (correlated initial state)</a:t>
            </a:r>
          </a:p>
        </p:txBody>
      </p:sp>
      <p:sp>
        <p:nvSpPr>
          <p:cNvPr id="6" name="正方形/長方形 19"/>
          <p:cNvSpPr>
            <a:spLocks noChangeArrowheads="1"/>
          </p:cNvSpPr>
          <p:nvPr/>
        </p:nvSpPr>
        <p:spPr bwMode="auto">
          <a:xfrm>
            <a:off x="238397" y="2728947"/>
            <a:ext cx="87607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541EB"/>
                </a:solidFill>
              </a:rPr>
              <a:t>Correlated initial equilibrium state </a:t>
            </a:r>
            <a:r>
              <a:rPr lang="en-US" altLang="ja-JP" sz="2400" dirty="0"/>
              <a:t>is set by the HEOM members</a:t>
            </a:r>
          </a:p>
          <a:p>
            <a:r>
              <a:rPr lang="en-US" altLang="ja-JP" sz="2400" dirty="0"/>
              <a:t>(they describe the steady state solution of HEOM)</a:t>
            </a:r>
          </a:p>
        </p:txBody>
      </p:sp>
      <p:graphicFrame>
        <p:nvGraphicFramePr>
          <p:cNvPr id="9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642756" y="4214817"/>
          <a:ext cx="215741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77880" imgH="1066680" progId="Equation.DSMT4">
                  <p:embed/>
                </p:oleObj>
              </mc:Choice>
              <mc:Fallback>
                <p:oleObj name="Equation" r:id="rId4" imgW="3377880" imgH="106668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2756" y="4214817"/>
                        <a:ext cx="2157413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379538" y="4127500"/>
          <a:ext cx="23463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00200" imgH="583920" progId="Equation.DSMT4">
                  <p:embed/>
                </p:oleObj>
              </mc:Choice>
              <mc:Fallback>
                <p:oleObj name="Equation" r:id="rId6" imgW="1600200" imgH="5839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538" y="4127500"/>
                        <a:ext cx="2346325" cy="855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929085" y="5497108"/>
            <a:ext cx="324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(with the above initial condition)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618763" y="4424072"/>
            <a:ext cx="422653" cy="26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1887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482"/>
            <a:ext cx="9362396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Example: Optical response of spin Boson system</a:t>
            </a:r>
            <a:endParaRPr lang="ja-JP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660049" y="3066666"/>
            <a:ext cx="63610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System and interaction is commutable: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3449" y="1206482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065332" y="3589886"/>
          <a:ext cx="620395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06560" imgH="558720" progId="Equation.DSMT4">
                  <p:embed/>
                </p:oleObj>
              </mc:Choice>
              <mc:Fallback>
                <p:oleObj name="Equation" r:id="rId4" imgW="280656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332" y="3589886"/>
                        <a:ext cx="620395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167307" y="1850719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307" y="1850719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/>
          <p:cNvSpPr/>
          <p:nvPr/>
        </p:nvSpPr>
        <p:spPr>
          <a:xfrm>
            <a:off x="2851841" y="1719650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正方形/長方形 3"/>
          <p:cNvSpPr/>
          <p:nvPr/>
        </p:nvSpPr>
        <p:spPr>
          <a:xfrm>
            <a:off x="613420" y="5528064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Response function approach can also be applied:</a:t>
            </a:r>
            <a:endParaRPr lang="en-US" dirty="0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6018840" y="4791204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05100" imgH="787400" progId="Equation.DSMT4">
                  <p:embed/>
                </p:oleObj>
              </mc:Choice>
              <mc:Fallback>
                <p:oleObj name="Equation" r:id="rId8" imgW="2705100" imgH="7874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8840" y="4791204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矢印コネクタ 12"/>
          <p:cNvCxnSpPr/>
          <p:nvPr/>
        </p:nvCxnSpPr>
        <p:spPr>
          <a:xfrm flipH="1" flipV="1">
            <a:off x="2217507" y="4482232"/>
            <a:ext cx="315942" cy="4071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2743200" y="4542270"/>
            <a:ext cx="281730" cy="34710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2083602" y="4961661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commutable</a:t>
            </a:r>
            <a:endParaRPr 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98232" y="6020216"/>
            <a:ext cx="8505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Note: Hierarchy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eq.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of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Motion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(HEOM)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can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be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applied to non-commutable case.</a:t>
            </a:r>
          </a:p>
        </p:txBody>
      </p:sp>
      <p:pic>
        <p:nvPicPr>
          <p:cNvPr id="17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065" y="1664024"/>
            <a:ext cx="760491" cy="108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307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6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0" name="Rectangle 10"/>
          <p:cNvSpPr>
            <a:spLocks noGrp="1" noChangeArrowheads="1"/>
          </p:cNvSpPr>
          <p:nvPr>
            <p:ph type="title"/>
          </p:nvPr>
        </p:nvSpPr>
        <p:spPr>
          <a:xfrm>
            <a:off x="666284" y="0"/>
            <a:ext cx="7755846" cy="900557"/>
          </a:xfrm>
          <a:ln/>
        </p:spPr>
        <p:txBody>
          <a:bodyPr/>
          <a:lstStyle/>
          <a:p>
            <a:r>
              <a:rPr lang="en-US" altLang="ja-JP" sz="2600" b="1" dirty="0">
                <a:latin typeface="Times" charset="0"/>
                <a:cs typeface="Times" charset="0"/>
                <a:sym typeface="Times" charset="0"/>
              </a:rPr>
              <a:t>Three-pulse photon echo (response function theory)</a:t>
            </a:r>
          </a:p>
        </p:txBody>
      </p:sp>
      <p:graphicFrame>
        <p:nvGraphicFramePr>
          <p:cNvPr id="1447937" name="Object 12"/>
          <p:cNvGraphicFramePr>
            <a:graphicFrameLocks noChangeAspect="1"/>
          </p:cNvGraphicFramePr>
          <p:nvPr/>
        </p:nvGraphicFramePr>
        <p:xfrm>
          <a:off x="755576" y="5675921"/>
          <a:ext cx="78994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899120" imgH="482400" progId="Equation.DSMT4">
                  <p:embed/>
                </p:oleObj>
              </mc:Choice>
              <mc:Fallback>
                <p:oleObj name="Equation" r:id="rId3" imgW="7899120" imgH="482400" progId="Equation.DSMT4">
                  <p:embed/>
                  <p:pic>
                    <p:nvPicPr>
                      <p:cNvPr id="1447937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675921"/>
                        <a:ext cx="7899400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直線矢印コネクタ 13"/>
          <p:cNvCxnSpPr/>
          <p:nvPr/>
        </p:nvCxnSpPr>
        <p:spPr>
          <a:xfrm rot="16200000" flipV="1">
            <a:off x="7142000" y="3765771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rot="16200000" flipV="1">
            <a:off x="6574278" y="3753127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rot="16200000" flipV="1">
            <a:off x="5708183" y="3772819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rot="16200000" flipV="1">
            <a:off x="5135644" y="3766469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ine 9"/>
          <p:cNvSpPr>
            <a:spLocks noChangeShapeType="1"/>
          </p:cNvSpPr>
          <p:nvPr/>
        </p:nvSpPr>
        <p:spPr bwMode="auto">
          <a:xfrm flipH="1">
            <a:off x="6957125" y="4180331"/>
            <a:ext cx="0" cy="863600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H="1">
            <a:off x="6390220" y="2477583"/>
            <a:ext cx="0" cy="9350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>
            <a:off x="6957125" y="2494406"/>
            <a:ext cx="0" cy="906463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2" name="テキスト ボックス 21"/>
          <p:cNvSpPr txBox="1">
            <a:spLocks noChangeArrowheads="1"/>
          </p:cNvSpPr>
          <p:nvPr/>
        </p:nvSpPr>
        <p:spPr bwMode="auto">
          <a:xfrm>
            <a:off x="6456807" y="2167274"/>
            <a:ext cx="4379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(II)</a:t>
            </a:r>
            <a:endParaRPr lang="ja-JP" altLang="en-US" sz="1600" b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24" name="Object 25"/>
          <p:cNvGraphicFramePr>
            <a:graphicFrameLocks noChangeAspect="1"/>
          </p:cNvGraphicFramePr>
          <p:nvPr/>
        </p:nvGraphicFramePr>
        <p:xfrm>
          <a:off x="6423396" y="4531168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304560" progId="Equation.DSMT4">
                  <p:embed/>
                </p:oleObj>
              </mc:Choice>
              <mc:Fallback>
                <p:oleObj name="Equation" r:id="rId5" imgW="457200" imgH="304560" progId="Equation.DSMT4">
                  <p:embed/>
                  <p:pic>
                    <p:nvPicPr>
                      <p:cNvPr id="24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3396" y="4531168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6"/>
          <p:cNvGraphicFramePr>
            <a:graphicFrameLocks noChangeAspect="1"/>
          </p:cNvGraphicFramePr>
          <p:nvPr/>
        </p:nvGraphicFramePr>
        <p:xfrm>
          <a:off x="6442446" y="3691380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640" imgH="304560" progId="Equation.DSMT4">
                  <p:embed/>
                </p:oleObj>
              </mc:Choice>
              <mc:Fallback>
                <p:oleObj name="Equation" r:id="rId7" imgW="431640" imgH="304560" progId="Equation.DSMT4">
                  <p:embed/>
                  <p:pic>
                    <p:nvPicPr>
                      <p:cNvPr id="25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2446" y="3691380"/>
                        <a:ext cx="431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7"/>
          <p:cNvGraphicFramePr>
            <a:graphicFrameLocks noChangeAspect="1"/>
          </p:cNvGraphicFramePr>
          <p:nvPr/>
        </p:nvGraphicFramePr>
        <p:xfrm>
          <a:off x="6439107" y="2853180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57200" imgH="304560" progId="Equation.DSMT4">
                  <p:embed/>
                </p:oleObj>
              </mc:Choice>
              <mc:Fallback>
                <p:oleObj name="Equation" r:id="rId9" imgW="457200" imgH="304560" progId="Equation.DSMT4">
                  <p:embed/>
                  <p:pic>
                    <p:nvPicPr>
                      <p:cNvPr id="26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9107" y="2853180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6390936" y="4204144"/>
            <a:ext cx="0" cy="828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6389348" y="3415156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H="1">
            <a:off x="6957125" y="3402456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星 7 30"/>
          <p:cNvSpPr>
            <a:spLocks noChangeAspect="1"/>
          </p:cNvSpPr>
          <p:nvPr/>
        </p:nvSpPr>
        <p:spPr>
          <a:xfrm>
            <a:off x="6317911" y="4123181"/>
            <a:ext cx="144462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6876163" y="3332606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星 7 32"/>
          <p:cNvSpPr>
            <a:spLocks noChangeAspect="1"/>
          </p:cNvSpPr>
          <p:nvPr/>
        </p:nvSpPr>
        <p:spPr>
          <a:xfrm>
            <a:off x="6313148" y="2416619"/>
            <a:ext cx="144463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6877750" y="4958206"/>
            <a:ext cx="144463" cy="142875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 flipH="1">
            <a:off x="8395705" y="4181221"/>
            <a:ext cx="0" cy="842963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H="1">
            <a:off x="7826396" y="2484239"/>
            <a:ext cx="0" cy="9366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8394118" y="2490534"/>
            <a:ext cx="0" cy="935037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9" name="テキスト ボックス 38"/>
          <p:cNvSpPr txBox="1">
            <a:spLocks noChangeArrowheads="1"/>
          </p:cNvSpPr>
          <p:nvPr/>
        </p:nvSpPr>
        <p:spPr bwMode="auto">
          <a:xfrm>
            <a:off x="7867040" y="2193044"/>
            <a:ext cx="571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b="1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(III)</a:t>
            </a:r>
            <a:endParaRPr lang="ja-JP" altLang="en-US" sz="1600" b="1" dirty="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29"/>
          <p:cNvGraphicFramePr>
            <a:graphicFrameLocks noChangeAspect="1"/>
          </p:cNvGraphicFramePr>
          <p:nvPr/>
        </p:nvGraphicFramePr>
        <p:xfrm>
          <a:off x="7846266" y="4509615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304560" progId="Equation.DSMT4">
                  <p:embed/>
                </p:oleObj>
              </mc:Choice>
              <mc:Fallback>
                <p:oleObj name="Equation" r:id="rId11" imgW="457200" imgH="304560" progId="Equation.DSMT4">
                  <p:embed/>
                  <p:pic>
                    <p:nvPicPr>
                      <p:cNvPr id="41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6266" y="4509615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30"/>
          <p:cNvGraphicFramePr>
            <a:graphicFrameLocks noChangeAspect="1"/>
          </p:cNvGraphicFramePr>
          <p:nvPr/>
        </p:nvGraphicFramePr>
        <p:xfrm>
          <a:off x="7858966" y="3688877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95000" imgH="304560" progId="Equation.DSMT4">
                  <p:embed/>
                </p:oleObj>
              </mc:Choice>
              <mc:Fallback>
                <p:oleObj name="Equation" r:id="rId13" imgW="495000" imgH="304560" progId="Equation.DSMT4">
                  <p:embed/>
                  <p:pic>
                    <p:nvPicPr>
                      <p:cNvPr id="42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966" y="3688877"/>
                        <a:ext cx="495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31"/>
          <p:cNvGraphicFramePr>
            <a:graphicFrameLocks noChangeAspect="1"/>
          </p:cNvGraphicFramePr>
          <p:nvPr/>
        </p:nvGraphicFramePr>
        <p:xfrm>
          <a:off x="7871501" y="2864801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304560" progId="Equation.DSMT4">
                  <p:embed/>
                </p:oleObj>
              </mc:Choice>
              <mc:Fallback>
                <p:oleObj name="Equation" r:id="rId15" imgW="457200" imgH="304560" progId="Equation.DSMT4">
                  <p:embed/>
                  <p:pic>
                    <p:nvPicPr>
                      <p:cNvPr id="43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1501" y="2864801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9"/>
          <p:cNvSpPr>
            <a:spLocks noChangeShapeType="1"/>
          </p:cNvSpPr>
          <p:nvPr/>
        </p:nvSpPr>
        <p:spPr bwMode="auto">
          <a:xfrm flipH="1">
            <a:off x="7826396" y="4181277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7824809" y="3398639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8395705" y="3392234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星 7 47"/>
          <p:cNvSpPr>
            <a:spLocks noChangeAspect="1"/>
          </p:cNvSpPr>
          <p:nvPr/>
        </p:nvSpPr>
        <p:spPr>
          <a:xfrm>
            <a:off x="8329085" y="4145913"/>
            <a:ext cx="144462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7756546" y="3311327"/>
            <a:ext cx="142875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7748609" y="2385814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8330618" y="4935284"/>
            <a:ext cx="144462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78" name="直線コネクタ 77"/>
          <p:cNvCxnSpPr/>
          <p:nvPr/>
        </p:nvCxnSpPr>
        <p:spPr>
          <a:xfrm rot="10800000">
            <a:off x="5985508" y="5035269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47957" name="Object 21"/>
          <p:cNvGraphicFramePr>
            <a:graphicFrameLocks noChangeAspect="1"/>
          </p:cNvGraphicFramePr>
          <p:nvPr/>
        </p:nvGraphicFramePr>
        <p:xfrm>
          <a:off x="1247956" y="1577925"/>
          <a:ext cx="23114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311200" imgH="698400" progId="Equation.DSMT4">
                  <p:embed/>
                </p:oleObj>
              </mc:Choice>
              <mc:Fallback>
                <p:oleObj name="Equation" r:id="rId17" imgW="2311200" imgH="698400" progId="Equation.DSMT4">
                  <p:embed/>
                  <p:pic>
                    <p:nvPicPr>
                      <p:cNvPr id="1447957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7956" y="1577925"/>
                        <a:ext cx="23114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7958" name="Object 12"/>
          <p:cNvGraphicFramePr>
            <a:graphicFrameLocks noChangeAspect="1"/>
          </p:cNvGraphicFramePr>
          <p:nvPr/>
        </p:nvGraphicFramePr>
        <p:xfrm>
          <a:off x="1231900" y="3673475"/>
          <a:ext cx="21971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97080" imgH="723600" progId="Equation.DSMT4">
                  <p:embed/>
                </p:oleObj>
              </mc:Choice>
              <mc:Fallback>
                <p:oleObj name="Equation" r:id="rId19" imgW="2197080" imgH="723600" progId="Equation.DSMT4">
                  <p:embed/>
                  <p:pic>
                    <p:nvPicPr>
                      <p:cNvPr id="144795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3673475"/>
                        <a:ext cx="2197100" cy="67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" name="正方形/長方形 84"/>
          <p:cNvSpPr/>
          <p:nvPr/>
        </p:nvSpPr>
        <p:spPr>
          <a:xfrm>
            <a:off x="505306" y="958333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Line shape function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439661" y="2810555"/>
            <a:ext cx="1760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Linear response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439661" y="485926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Photon echo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4" name="オブジェクト 73"/>
          <p:cNvGraphicFramePr>
            <a:graphicFrameLocks noGrp="1" noChangeAspect="1"/>
          </p:cNvGraphicFramePr>
          <p:nvPr/>
        </p:nvGraphicFramePr>
        <p:xfrm>
          <a:off x="4045516" y="1597389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65080" imgH="736560" progId="Equation.DSMT4">
                  <p:embed/>
                </p:oleObj>
              </mc:Choice>
              <mc:Fallback>
                <p:oleObj name="Equation" r:id="rId21" imgW="1765080" imgH="736560" progId="Equation.DSMT4">
                  <p:embed/>
                  <p:pic>
                    <p:nvPicPr>
                      <p:cNvPr id="74" name="オブジェクト 7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5516" y="1597389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20648" y="1027679"/>
            <a:ext cx="1352550" cy="101917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139694" y="3233665"/>
            <a:ext cx="1272381" cy="1428350"/>
          </a:xfrm>
          <a:prstGeom prst="rect">
            <a:avLst/>
          </a:prstGeom>
        </p:spPr>
      </p:pic>
      <p:cxnSp>
        <p:nvCxnSpPr>
          <p:cNvPr id="80" name="直線コネクタ 79"/>
          <p:cNvCxnSpPr/>
          <p:nvPr/>
        </p:nvCxnSpPr>
        <p:spPr>
          <a:xfrm flipH="1" flipV="1">
            <a:off x="3937475" y="4231667"/>
            <a:ext cx="1474600" cy="108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>
            <a:off x="4045516" y="3233665"/>
            <a:ext cx="1302222" cy="27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/>
          <p:cNvCxnSpPr/>
          <p:nvPr/>
        </p:nvCxnSpPr>
        <p:spPr>
          <a:xfrm rot="10800000">
            <a:off x="5751935" y="2528095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線コネクタ 82"/>
          <p:cNvCxnSpPr/>
          <p:nvPr/>
        </p:nvCxnSpPr>
        <p:spPr>
          <a:xfrm rot="10800000">
            <a:off x="5985508" y="3378834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/>
          <p:cNvCxnSpPr/>
          <p:nvPr/>
        </p:nvCxnSpPr>
        <p:spPr>
          <a:xfrm rot="10800000">
            <a:off x="6084000" y="4273278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9749786"/>
      </p:ext>
    </p:extLst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47912"/>
            <a:ext cx="5149074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Time-Convolution Less (TCL) Redfield eq.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63241" y="1003300"/>
            <a:ext cx="3898058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&amp;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-1" y="222608"/>
            <a:ext cx="7438815" cy="666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of spin-Boson system with </a:t>
            </a:r>
            <a:endParaRPr lang="ja-JP" altLang="en-US" sz="3200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5082504" y="10033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568" y="4498655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301" y="159197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6739038" y="20636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65080" imgH="736560" progId="Equation.DSMT4">
                  <p:embed/>
                </p:oleObj>
              </mc:Choice>
              <mc:Fallback>
                <p:oleObj name="Equation" r:id="rId4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9038" y="20636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オブジェクト 45"/>
          <p:cNvGraphicFramePr>
            <a:graphicFrameLocks noChangeAspect="1"/>
          </p:cNvGraphicFramePr>
          <p:nvPr/>
        </p:nvGraphicFramePr>
        <p:xfrm>
          <a:off x="5270532" y="1748344"/>
          <a:ext cx="208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82600" imgH="482400" progId="Equation.DSMT4">
                  <p:embed/>
                </p:oleObj>
              </mc:Choice>
              <mc:Fallback>
                <p:oleObj name="Equation" r:id="rId6" imgW="2082600" imgH="482400" progId="Equation.DSMT4">
                  <p:embed/>
                  <p:pic>
                    <p:nvPicPr>
                      <p:cNvPr id="46" name="オブジェクト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32" y="1748344"/>
                        <a:ext cx="2082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5311036" y="5147840"/>
            <a:ext cx="3254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 </a:t>
            </a: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5281942" y="2441518"/>
            <a:ext cx="31683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r>
              <a:rPr kumimoji="0"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080378463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9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05480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86" name="円/楕円 185"/>
          <p:cNvSpPr/>
          <p:nvPr/>
        </p:nvSpPr>
        <p:spPr>
          <a:xfrm>
            <a:off x="6775861" y="312855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7" name="円/楕円 186"/>
          <p:cNvSpPr/>
          <p:nvPr/>
        </p:nvSpPr>
        <p:spPr>
          <a:xfrm>
            <a:off x="6631845" y="363261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8" name="円/楕円 187"/>
          <p:cNvSpPr/>
          <p:nvPr/>
        </p:nvSpPr>
        <p:spPr>
          <a:xfrm>
            <a:off x="6631845" y="291253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9" name="円/楕円 188"/>
          <p:cNvSpPr/>
          <p:nvPr/>
        </p:nvSpPr>
        <p:spPr>
          <a:xfrm>
            <a:off x="5623733" y="298454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0" name="円/楕円 189"/>
          <p:cNvSpPr/>
          <p:nvPr/>
        </p:nvSpPr>
        <p:spPr>
          <a:xfrm>
            <a:off x="5623733" y="327257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1" name="円/楕円 190"/>
          <p:cNvSpPr/>
          <p:nvPr/>
        </p:nvSpPr>
        <p:spPr>
          <a:xfrm>
            <a:off x="5479717" y="348859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2" name="円/楕円 191"/>
          <p:cNvSpPr/>
          <p:nvPr/>
        </p:nvSpPr>
        <p:spPr>
          <a:xfrm>
            <a:off x="2066470" y="3139181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3" name="円/楕円 192"/>
          <p:cNvSpPr/>
          <p:nvPr/>
        </p:nvSpPr>
        <p:spPr>
          <a:xfrm>
            <a:off x="3218598" y="3139181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4" name="円/楕円 193"/>
          <p:cNvSpPr/>
          <p:nvPr/>
        </p:nvSpPr>
        <p:spPr>
          <a:xfrm>
            <a:off x="1922454" y="457934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5" name="円/楕円 194"/>
          <p:cNvSpPr/>
          <p:nvPr/>
        </p:nvSpPr>
        <p:spPr>
          <a:xfrm>
            <a:off x="1858830" y="5091781"/>
            <a:ext cx="1080120" cy="129614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6" name="円/楕円 195"/>
          <p:cNvSpPr/>
          <p:nvPr/>
        </p:nvSpPr>
        <p:spPr>
          <a:xfrm>
            <a:off x="2138478" y="5299421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7" name="円/楕円 196"/>
          <p:cNvSpPr/>
          <p:nvPr/>
        </p:nvSpPr>
        <p:spPr>
          <a:xfrm>
            <a:off x="3218598" y="4651349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8" name="円/楕円 197"/>
          <p:cNvSpPr/>
          <p:nvPr/>
        </p:nvSpPr>
        <p:spPr>
          <a:xfrm>
            <a:off x="1922454" y="385926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9" name="円/楕円 198"/>
          <p:cNvSpPr/>
          <p:nvPr/>
        </p:nvSpPr>
        <p:spPr>
          <a:xfrm>
            <a:off x="3002574" y="393126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0" name="円/楕円 199"/>
          <p:cNvSpPr/>
          <p:nvPr/>
        </p:nvSpPr>
        <p:spPr>
          <a:xfrm>
            <a:off x="2930566" y="5011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1" name="円/楕円 200"/>
          <p:cNvSpPr/>
          <p:nvPr/>
        </p:nvSpPr>
        <p:spPr>
          <a:xfrm>
            <a:off x="2074854" y="473174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2" name="円/楕円 201"/>
          <p:cNvSpPr/>
          <p:nvPr/>
        </p:nvSpPr>
        <p:spPr>
          <a:xfrm>
            <a:off x="3074582" y="2923157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3" name="円/楕円 202"/>
          <p:cNvSpPr/>
          <p:nvPr/>
        </p:nvSpPr>
        <p:spPr>
          <a:xfrm>
            <a:off x="3074582" y="349922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4" name="円/楕円 203"/>
          <p:cNvSpPr/>
          <p:nvPr/>
        </p:nvSpPr>
        <p:spPr>
          <a:xfrm>
            <a:off x="1922454" y="3355205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5" name="円/楕円 204"/>
          <p:cNvSpPr/>
          <p:nvPr/>
        </p:nvSpPr>
        <p:spPr>
          <a:xfrm>
            <a:off x="2066470" y="2923157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6" name="円/楕円 205"/>
          <p:cNvSpPr/>
          <p:nvPr/>
        </p:nvSpPr>
        <p:spPr>
          <a:xfrm>
            <a:off x="3146590" y="5587453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7" name="正方形/長方形 206"/>
          <p:cNvSpPr/>
          <p:nvPr/>
        </p:nvSpPr>
        <p:spPr>
          <a:xfrm>
            <a:off x="2354502" y="2851149"/>
            <a:ext cx="122413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08" name="直線コネクタ 207"/>
          <p:cNvCxnSpPr/>
          <p:nvPr/>
        </p:nvCxnSpPr>
        <p:spPr>
          <a:xfrm flipV="1">
            <a:off x="2354502" y="5083397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線コネクタ 208"/>
          <p:cNvCxnSpPr/>
          <p:nvPr/>
        </p:nvCxnSpPr>
        <p:spPr>
          <a:xfrm rot="16200000" flipH="1">
            <a:off x="2282494" y="4435325"/>
            <a:ext cx="1368152" cy="12241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線コネクタ 209"/>
          <p:cNvCxnSpPr/>
          <p:nvPr/>
        </p:nvCxnSpPr>
        <p:spPr>
          <a:xfrm flipV="1">
            <a:off x="2354502" y="4003277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線コネクタ 210"/>
          <p:cNvCxnSpPr/>
          <p:nvPr/>
        </p:nvCxnSpPr>
        <p:spPr>
          <a:xfrm>
            <a:off x="2354502" y="3355205"/>
            <a:ext cx="1224136" cy="4320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線コネクタ 211"/>
          <p:cNvCxnSpPr/>
          <p:nvPr/>
        </p:nvCxnSpPr>
        <p:spPr>
          <a:xfrm>
            <a:off x="2354502" y="3211189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正方形/長方形 212"/>
          <p:cNvSpPr/>
          <p:nvPr/>
        </p:nvSpPr>
        <p:spPr>
          <a:xfrm>
            <a:off x="1843485" y="2581161"/>
            <a:ext cx="2232248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4" name="Line 9"/>
          <p:cNvSpPr>
            <a:spLocks noChangeShapeType="1"/>
          </p:cNvSpPr>
          <p:nvPr/>
        </p:nvSpPr>
        <p:spPr bwMode="auto">
          <a:xfrm flipH="1">
            <a:off x="3578637" y="2923157"/>
            <a:ext cx="9894" cy="309634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5" name="Line 9"/>
          <p:cNvSpPr>
            <a:spLocks noChangeShapeType="1"/>
          </p:cNvSpPr>
          <p:nvPr/>
        </p:nvSpPr>
        <p:spPr bwMode="auto">
          <a:xfrm flipH="1">
            <a:off x="2362886" y="2931541"/>
            <a:ext cx="9896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6" name="Line 17"/>
          <p:cNvSpPr>
            <a:spLocks noChangeShapeType="1"/>
          </p:cNvSpPr>
          <p:nvPr/>
        </p:nvSpPr>
        <p:spPr bwMode="auto">
          <a:xfrm flipH="1" flipV="1">
            <a:off x="3578638" y="5371429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7" name="Line 17"/>
          <p:cNvSpPr>
            <a:spLocks noChangeShapeType="1"/>
          </p:cNvSpPr>
          <p:nvPr/>
        </p:nvSpPr>
        <p:spPr bwMode="auto">
          <a:xfrm flipV="1">
            <a:off x="1562414" y="2995165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8" name="円/楕円 217"/>
          <p:cNvSpPr/>
          <p:nvPr/>
        </p:nvSpPr>
        <p:spPr>
          <a:xfrm>
            <a:off x="5407709" y="442470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9" name="円/楕円 218"/>
          <p:cNvSpPr/>
          <p:nvPr/>
        </p:nvSpPr>
        <p:spPr>
          <a:xfrm>
            <a:off x="5479717" y="5360806"/>
            <a:ext cx="936104" cy="9444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0" name="円/楕円 219"/>
          <p:cNvSpPr/>
          <p:nvPr/>
        </p:nvSpPr>
        <p:spPr>
          <a:xfrm>
            <a:off x="5695741" y="550482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1" name="円/楕円 220"/>
          <p:cNvSpPr/>
          <p:nvPr/>
        </p:nvSpPr>
        <p:spPr>
          <a:xfrm>
            <a:off x="6775861" y="478474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2" name="円/楕円 221"/>
          <p:cNvSpPr/>
          <p:nvPr/>
        </p:nvSpPr>
        <p:spPr>
          <a:xfrm>
            <a:off x="5479717" y="406466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3" name="円/楕円 222"/>
          <p:cNvSpPr/>
          <p:nvPr/>
        </p:nvSpPr>
        <p:spPr>
          <a:xfrm>
            <a:off x="6559837" y="413667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4" name="円/楕円 223"/>
          <p:cNvSpPr/>
          <p:nvPr/>
        </p:nvSpPr>
        <p:spPr>
          <a:xfrm>
            <a:off x="6487829" y="5432814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5" name="円/楕円 224"/>
          <p:cNvSpPr/>
          <p:nvPr/>
        </p:nvSpPr>
        <p:spPr>
          <a:xfrm>
            <a:off x="5551725" y="4568718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6" name="円/楕円 225"/>
          <p:cNvSpPr/>
          <p:nvPr/>
        </p:nvSpPr>
        <p:spPr>
          <a:xfrm>
            <a:off x="6703853" y="57928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7" name="正方形/長方形 226"/>
          <p:cNvSpPr/>
          <p:nvPr/>
        </p:nvSpPr>
        <p:spPr>
          <a:xfrm>
            <a:off x="5920149" y="2920918"/>
            <a:ext cx="122413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28" name="直線コネクタ 227"/>
          <p:cNvCxnSpPr>
            <a:endCxn id="246" idx="1"/>
          </p:cNvCxnSpPr>
          <p:nvPr/>
        </p:nvCxnSpPr>
        <p:spPr>
          <a:xfrm flipV="1">
            <a:off x="5911765" y="5360806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線コネクタ 228"/>
          <p:cNvCxnSpPr/>
          <p:nvPr/>
        </p:nvCxnSpPr>
        <p:spPr>
          <a:xfrm>
            <a:off x="5911765" y="5432814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線コネクタ 229"/>
          <p:cNvCxnSpPr/>
          <p:nvPr/>
        </p:nvCxnSpPr>
        <p:spPr>
          <a:xfrm flipV="1">
            <a:off x="5911765" y="4208678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線コネクタ 230"/>
          <p:cNvCxnSpPr/>
          <p:nvPr/>
        </p:nvCxnSpPr>
        <p:spPr>
          <a:xfrm>
            <a:off x="5911765" y="3416590"/>
            <a:ext cx="1224136" cy="4320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6"/>
          <p:cNvSpPr txBox="1">
            <a:spLocks noChangeArrowheads="1"/>
          </p:cNvSpPr>
          <p:nvPr/>
        </p:nvSpPr>
        <p:spPr bwMode="auto">
          <a:xfrm>
            <a:off x="2210486" y="2253229"/>
            <a:ext cx="31683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r>
              <a:rPr kumimoji="0"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237" name="直線コネクタ 236"/>
          <p:cNvCxnSpPr/>
          <p:nvPr/>
        </p:nvCxnSpPr>
        <p:spPr>
          <a:xfrm>
            <a:off x="5911765" y="334458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星 7 239"/>
          <p:cNvSpPr>
            <a:spLocks noChangeAspect="1"/>
          </p:cNvSpPr>
          <p:nvPr/>
        </p:nvSpPr>
        <p:spPr>
          <a:xfrm>
            <a:off x="3506630" y="5299421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1" name="星 7 240"/>
          <p:cNvSpPr>
            <a:spLocks noChangeAspect="1"/>
          </p:cNvSpPr>
          <p:nvPr/>
        </p:nvSpPr>
        <p:spPr>
          <a:xfrm>
            <a:off x="2282494" y="2851149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3" name="正方形/長方形 242"/>
          <p:cNvSpPr/>
          <p:nvPr/>
        </p:nvSpPr>
        <p:spPr>
          <a:xfrm>
            <a:off x="5226212" y="2767971"/>
            <a:ext cx="2376264" cy="3599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4" name="Line 9"/>
          <p:cNvSpPr>
            <a:spLocks noChangeShapeType="1"/>
          </p:cNvSpPr>
          <p:nvPr/>
        </p:nvSpPr>
        <p:spPr bwMode="auto">
          <a:xfrm flipH="1">
            <a:off x="7135900" y="2912534"/>
            <a:ext cx="9896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5" name="Line 17"/>
          <p:cNvSpPr>
            <a:spLocks noChangeShapeType="1"/>
          </p:cNvSpPr>
          <p:nvPr/>
        </p:nvSpPr>
        <p:spPr bwMode="auto">
          <a:xfrm flipV="1">
            <a:off x="5119677" y="3056550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6" name="Line 17"/>
          <p:cNvSpPr>
            <a:spLocks noChangeShapeType="1"/>
          </p:cNvSpPr>
          <p:nvPr/>
        </p:nvSpPr>
        <p:spPr bwMode="auto">
          <a:xfrm flipH="1" flipV="1">
            <a:off x="7135901" y="5360806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7" name="Line 9"/>
          <p:cNvSpPr>
            <a:spLocks noChangeShapeType="1"/>
          </p:cNvSpPr>
          <p:nvPr/>
        </p:nvSpPr>
        <p:spPr bwMode="auto">
          <a:xfrm flipH="1">
            <a:off x="5911765" y="2912534"/>
            <a:ext cx="0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8" name="星 7 247"/>
          <p:cNvSpPr>
            <a:spLocks noChangeAspect="1"/>
          </p:cNvSpPr>
          <p:nvPr/>
        </p:nvSpPr>
        <p:spPr>
          <a:xfrm>
            <a:off x="5839757" y="2912534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49" name="直線コネクタ 248"/>
          <p:cNvCxnSpPr/>
          <p:nvPr/>
        </p:nvCxnSpPr>
        <p:spPr>
          <a:xfrm rot="10800000">
            <a:off x="1251248" y="5364832"/>
            <a:ext cx="7209184" cy="8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直線コネクタ 249"/>
          <p:cNvCxnSpPr/>
          <p:nvPr/>
        </p:nvCxnSpPr>
        <p:spPr>
          <a:xfrm rot="10800000">
            <a:off x="1107232" y="2916560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Text Box 6"/>
          <p:cNvSpPr txBox="1">
            <a:spLocks noChangeArrowheads="1"/>
          </p:cNvSpPr>
          <p:nvPr/>
        </p:nvSpPr>
        <p:spPr bwMode="auto">
          <a:xfrm>
            <a:off x="5623733" y="2243087"/>
            <a:ext cx="3254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 </a:t>
            </a:r>
          </a:p>
        </p:txBody>
      </p:sp>
      <p:sp>
        <p:nvSpPr>
          <p:cNvPr id="252" name="星 7 251"/>
          <p:cNvSpPr>
            <a:spLocks noChangeAspect="1"/>
          </p:cNvSpPr>
          <p:nvPr/>
        </p:nvSpPr>
        <p:spPr>
          <a:xfrm>
            <a:off x="7063893" y="528879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5476" name="Object 4"/>
          <p:cNvGraphicFramePr>
            <a:graphicFrameLocks noChangeAspect="1"/>
          </p:cNvGraphicFramePr>
          <p:nvPr/>
        </p:nvGraphicFramePr>
        <p:xfrm>
          <a:off x="3873500" y="1038225"/>
          <a:ext cx="4013200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12920" imgH="787320" progId="Equation.DSMT4">
                  <p:embed/>
                </p:oleObj>
              </mc:Choice>
              <mc:Fallback>
                <p:oleObj name="Equation" r:id="rId3" imgW="4012920" imgH="787320" progId="Equation.DSMT4">
                  <p:embed/>
                  <p:pic>
                    <p:nvPicPr>
                      <p:cNvPr id="1054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0" y="1038225"/>
                        <a:ext cx="4013200" cy="804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Line 9"/>
          <p:cNvSpPr>
            <a:spLocks noChangeShapeType="1"/>
          </p:cNvSpPr>
          <p:nvPr/>
        </p:nvSpPr>
        <p:spPr bwMode="auto">
          <a:xfrm flipV="1">
            <a:off x="5482816" y="1832617"/>
            <a:ext cx="15113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7049679" y="1742130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星 7 34"/>
          <p:cNvSpPr>
            <a:spLocks noChangeAspect="1"/>
          </p:cNvSpPr>
          <p:nvPr/>
        </p:nvSpPr>
        <p:spPr>
          <a:xfrm>
            <a:off x="5303429" y="1742130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V="1">
            <a:off x="7254798" y="1828761"/>
            <a:ext cx="70633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207875" name="Object 3"/>
          <p:cNvGraphicFramePr>
            <a:graphicFrameLocks noChangeAspect="1"/>
          </p:cNvGraphicFramePr>
          <p:nvPr/>
        </p:nvGraphicFramePr>
        <p:xfrm>
          <a:off x="3866670" y="1059989"/>
          <a:ext cx="34925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92360" imgH="787320" progId="Equation.DSMT4">
                  <p:embed/>
                </p:oleObj>
              </mc:Choice>
              <mc:Fallback>
                <p:oleObj name="Equation" r:id="rId5" imgW="3492360" imgH="787320" progId="Equation.DSMT4">
                  <p:embed/>
                  <p:pic>
                    <p:nvPicPr>
                      <p:cNvPr id="20787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6670" y="1059989"/>
                        <a:ext cx="349250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23528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S-B correlation under Linear response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5453011" y="6142019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1858830" y="6027885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5282318" y="6095647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Nth-order phonon interaction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1735122" y="6104805"/>
            <a:ext cx="3147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Nth-order Phonon interaction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81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881" y="828244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304" y="828244"/>
            <a:ext cx="1190625" cy="9429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3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1933371" y="1503898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68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7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7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/>
      <p:bldP spid="214" grpId="0" animBg="1"/>
      <p:bldP spid="215" grpId="0" animBg="1"/>
      <p:bldP spid="216" grpId="0" animBg="1"/>
      <p:bldP spid="217" grpId="0" animBg="1"/>
      <p:bldP spid="236" grpId="0"/>
      <p:bldP spid="240" grpId="0" animBg="1"/>
      <p:bldP spid="241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51" grpId="0"/>
      <p:bldP spid="252" grpId="0" animBg="1"/>
      <p:bldP spid="34" grpId="0" animBg="1"/>
      <p:bldP spid="35" grpId="0" animBg="1"/>
      <p:bldP spid="79" grpId="0" animBg="1"/>
      <p:bldP spid="3" grpId="0"/>
      <p:bldP spid="77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Rectangle 5"/>
          <p:cNvSpPr>
            <a:spLocks noGrp="1" noChangeArrowheads="1"/>
          </p:cNvSpPr>
          <p:nvPr>
            <p:ph type="title"/>
          </p:nvPr>
        </p:nvSpPr>
        <p:spPr>
          <a:xfrm>
            <a:off x="-821737" y="232988"/>
            <a:ext cx="75438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System-bath correlation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366600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1133475" y="6094413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457200" progId="Equation.DSMT4">
                  <p:embed/>
                </p:oleObj>
              </mc:Choice>
              <mc:Fallback>
                <p:oleObj name="Equation" r:id="rId3" imgW="444240" imgH="457200" progId="Equation.DSMT4">
                  <p:embed/>
                  <p:pic>
                    <p:nvPicPr>
                      <p:cNvPr id="36660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6094413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11" name="Picture 19" descr="grat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5499100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66620" name="Object 28"/>
          <p:cNvGraphicFramePr>
            <a:graphicFrameLocks noGrp="1" noChangeAspect="1"/>
          </p:cNvGraphicFramePr>
          <p:nvPr>
            <p:ph sz="half" idx="1"/>
          </p:nvPr>
        </p:nvGraphicFramePr>
        <p:xfrm>
          <a:off x="8001000" y="46434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9040" imgH="444240" progId="Equation.DSMT4">
                  <p:embed/>
                </p:oleObj>
              </mc:Choice>
              <mc:Fallback>
                <p:oleObj name="Equation" r:id="rId6" imgW="419040" imgH="444240" progId="Equation.DSMT4">
                  <p:embed/>
                  <p:pic>
                    <p:nvPicPr>
                      <p:cNvPr id="36662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46434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09" name="Picture 17" descr="grati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2275" y="4070350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806" name="Picture 16" descr="puls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813" y="2349500"/>
            <a:ext cx="6327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1796" name="Object 6"/>
          <p:cNvGraphicFramePr>
            <a:graphicFrameLocks noChangeAspect="1"/>
          </p:cNvGraphicFramePr>
          <p:nvPr/>
        </p:nvGraphicFramePr>
        <p:xfrm>
          <a:off x="6334125" y="2781300"/>
          <a:ext cx="685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431640" progId="Equation.DSMT4">
                  <p:embed/>
                </p:oleObj>
              </mc:Choice>
              <mc:Fallback>
                <p:oleObj name="Equation" r:id="rId10" imgW="685800" imgH="431640" progId="Equation.DSMT4">
                  <p:embed/>
                  <p:pic>
                    <p:nvPicPr>
                      <p:cNvPr id="16179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5" y="2781300"/>
                        <a:ext cx="685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7" name="Object 7"/>
          <p:cNvGraphicFramePr>
            <a:graphicFrameLocks noChangeAspect="1"/>
          </p:cNvGraphicFramePr>
          <p:nvPr/>
        </p:nvGraphicFramePr>
        <p:xfrm>
          <a:off x="1128713" y="47323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444240" progId="Equation.DSMT4">
                  <p:embed/>
                </p:oleObj>
              </mc:Choice>
              <mc:Fallback>
                <p:oleObj name="Equation" r:id="rId12" imgW="419040" imgH="444240" progId="Equation.DSMT4">
                  <p:embed/>
                  <p:pic>
                    <p:nvPicPr>
                      <p:cNvPr id="16179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713" y="47323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8" name="Object 9"/>
          <p:cNvGraphicFramePr>
            <a:graphicFrameLocks noChangeAspect="1"/>
          </p:cNvGraphicFramePr>
          <p:nvPr/>
        </p:nvGraphicFramePr>
        <p:xfrm>
          <a:off x="2892425" y="2781300"/>
          <a:ext cx="723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431640" progId="Equation.DSMT4">
                  <p:embed/>
                </p:oleObj>
              </mc:Choice>
              <mc:Fallback>
                <p:oleObj name="Equation" r:id="rId14" imgW="723600" imgH="431640" progId="Equation.DSMT4">
                  <p:embed/>
                  <p:pic>
                    <p:nvPicPr>
                      <p:cNvPr id="16179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2425" y="2781300"/>
                        <a:ext cx="7239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07" name="Text Box 12"/>
          <p:cNvSpPr txBox="1">
            <a:spLocks noChangeArrowheads="1"/>
          </p:cNvSpPr>
          <p:nvPr/>
        </p:nvSpPr>
        <p:spPr bwMode="auto">
          <a:xfrm>
            <a:off x="4459288" y="1773238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sp>
        <p:nvSpPr>
          <p:cNvPr id="161808" name="Text Box 13"/>
          <p:cNvSpPr txBox="1">
            <a:spLocks noChangeArrowheads="1"/>
          </p:cNvSpPr>
          <p:nvPr/>
        </p:nvSpPr>
        <p:spPr bwMode="auto">
          <a:xfrm>
            <a:off x="2636838" y="1773238"/>
            <a:ext cx="12573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Detection</a:t>
            </a:r>
          </a:p>
        </p:txBody>
      </p:sp>
      <p:graphicFrame>
        <p:nvGraphicFramePr>
          <p:cNvPr id="161799" name="Object 20"/>
          <p:cNvGraphicFramePr>
            <a:graphicFrameLocks noChangeAspect="1"/>
          </p:cNvGraphicFramePr>
          <p:nvPr/>
        </p:nvGraphicFramePr>
        <p:xfrm>
          <a:off x="6607175" y="2078038"/>
          <a:ext cx="17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7480" imgH="342720" progId="Equation.DSMT4">
                  <p:embed/>
                </p:oleObj>
              </mc:Choice>
              <mc:Fallback>
                <p:oleObj name="Equation" r:id="rId16" imgW="177480" imgH="342720" progId="Equation.DSMT4">
                  <p:embed/>
                  <p:pic>
                    <p:nvPicPr>
                      <p:cNvPr id="161799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7175" y="2078038"/>
                        <a:ext cx="1778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0" name="Object 21"/>
          <p:cNvGraphicFramePr>
            <a:graphicFrameLocks noChangeAspect="1"/>
          </p:cNvGraphicFramePr>
          <p:nvPr/>
        </p:nvGraphicFramePr>
        <p:xfrm>
          <a:off x="3151188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040" imgH="342720" progId="Equation.DSMT4">
                  <p:embed/>
                </p:oleObj>
              </mc:Choice>
              <mc:Fallback>
                <p:oleObj name="Equation" r:id="rId18" imgW="203040" imgH="342720" progId="Equation.DSMT4">
                  <p:embed/>
                  <p:pic>
                    <p:nvPicPr>
                      <p:cNvPr id="16180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1188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1" name="Object 22"/>
          <p:cNvGraphicFramePr>
            <a:graphicFrameLocks noChangeAspect="1"/>
          </p:cNvGraphicFramePr>
          <p:nvPr/>
        </p:nvGraphicFramePr>
        <p:xfrm>
          <a:off x="4741863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342720" progId="Equation.DSMT4">
                  <p:embed/>
                </p:oleObj>
              </mc:Choice>
              <mc:Fallback>
                <p:oleObj name="Equation" r:id="rId20" imgW="203040" imgH="342720" progId="Equation.DSMT4">
                  <p:embed/>
                  <p:pic>
                    <p:nvPicPr>
                      <p:cNvPr id="161801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1863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6616" name="Text Box 24"/>
          <p:cNvSpPr txBox="1">
            <a:spLocks noChangeArrowheads="1"/>
          </p:cNvSpPr>
          <p:nvPr/>
        </p:nvSpPr>
        <p:spPr bwMode="auto">
          <a:xfrm>
            <a:off x="3725863" y="4843463"/>
            <a:ext cx="23843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  <a:ea typeface="Arial Unicode MS" panose="020B0604020202020204" pitchFamily="50" charset="-128"/>
              </a:rPr>
              <a:t>Spectral Diffusion</a:t>
            </a:r>
          </a:p>
        </p:txBody>
      </p:sp>
      <p:sp>
        <p:nvSpPr>
          <p:cNvPr id="366617" name="Line 25"/>
          <p:cNvSpPr>
            <a:spLocks noChangeShapeType="1"/>
          </p:cNvSpPr>
          <p:nvPr/>
        </p:nvSpPr>
        <p:spPr bwMode="auto">
          <a:xfrm flipH="1">
            <a:off x="5580063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18" name="Line 26"/>
          <p:cNvSpPr>
            <a:spLocks noChangeShapeType="1"/>
          </p:cNvSpPr>
          <p:nvPr/>
        </p:nvSpPr>
        <p:spPr bwMode="auto">
          <a:xfrm flipH="1">
            <a:off x="3779838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22" name="Rectangle 30"/>
          <p:cNvSpPr>
            <a:spLocks noChangeArrowheads="1"/>
          </p:cNvSpPr>
          <p:nvPr/>
        </p:nvSpPr>
        <p:spPr bwMode="auto">
          <a:xfrm>
            <a:off x="907754" y="4041257"/>
            <a:ext cx="4752975" cy="11525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66623" name="Rectangle 31"/>
          <p:cNvSpPr>
            <a:spLocks noChangeArrowheads="1"/>
          </p:cNvSpPr>
          <p:nvPr/>
        </p:nvSpPr>
        <p:spPr bwMode="auto">
          <a:xfrm>
            <a:off x="2411413" y="3933825"/>
            <a:ext cx="1512887" cy="2663825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66607" name="Oval 15"/>
          <p:cNvSpPr>
            <a:spLocks noChangeArrowheads="1"/>
          </p:cNvSpPr>
          <p:nvPr/>
        </p:nvSpPr>
        <p:spPr bwMode="auto">
          <a:xfrm>
            <a:off x="2380986" y="4051300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15" name="Oval 23"/>
          <p:cNvSpPr>
            <a:spLocks noChangeArrowheads="1"/>
          </p:cNvSpPr>
          <p:nvPr/>
        </p:nvSpPr>
        <p:spPr bwMode="auto">
          <a:xfrm>
            <a:off x="2413000" y="5445125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61816" name="Text Box 33"/>
          <p:cNvSpPr txBox="1">
            <a:spLocks noChangeArrowheads="1"/>
          </p:cNvSpPr>
          <p:nvPr/>
        </p:nvSpPr>
        <p:spPr bwMode="auto">
          <a:xfrm>
            <a:off x="7246938" y="2557463"/>
            <a:ext cx="46506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161817" name="Text Box 34"/>
          <p:cNvSpPr txBox="1">
            <a:spLocks noChangeArrowheads="1"/>
          </p:cNvSpPr>
          <p:nvPr/>
        </p:nvSpPr>
        <p:spPr bwMode="auto">
          <a:xfrm>
            <a:off x="5651500" y="2557463"/>
            <a:ext cx="51488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161818" name="Text Box 35"/>
          <p:cNvSpPr txBox="1">
            <a:spLocks noChangeArrowheads="1"/>
          </p:cNvSpPr>
          <p:nvPr/>
        </p:nvSpPr>
        <p:spPr bwMode="auto">
          <a:xfrm>
            <a:off x="3783013" y="2557463"/>
            <a:ext cx="53841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 </a:t>
            </a:r>
          </a:p>
        </p:txBody>
      </p:sp>
      <p:sp>
        <p:nvSpPr>
          <p:cNvPr id="161819" name="Text Box 36"/>
          <p:cNvSpPr txBox="1">
            <a:spLocks noChangeArrowheads="1"/>
          </p:cNvSpPr>
          <p:nvPr/>
        </p:nvSpPr>
        <p:spPr bwMode="auto">
          <a:xfrm>
            <a:off x="2124075" y="2565400"/>
            <a:ext cx="53546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LO  </a:t>
            </a:r>
          </a:p>
        </p:txBody>
      </p:sp>
      <p:sp>
        <p:nvSpPr>
          <p:cNvPr id="366629" name="Text Box 37"/>
          <p:cNvSpPr txBox="1">
            <a:spLocks noChangeArrowheads="1"/>
          </p:cNvSpPr>
          <p:nvPr/>
        </p:nvSpPr>
        <p:spPr bwMode="auto">
          <a:xfrm>
            <a:off x="5400675" y="5554663"/>
            <a:ext cx="2051050" cy="4619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>
                <a:solidFill>
                  <a:schemeClr val="hlink"/>
                </a:solidFill>
                <a:latin typeface="+mn-lt"/>
                <a:ea typeface="Arial Unicode MS" panose="020B0604020202020204" pitchFamily="50" charset="-128"/>
              </a:rPr>
              <a:t>Lose memory</a:t>
            </a:r>
            <a:endParaRPr lang="ja-JP" altLang="en-US" sz="2400" dirty="0">
              <a:solidFill>
                <a:schemeClr val="hlink"/>
              </a:solidFill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61822" name="Text Box 11"/>
          <p:cNvSpPr txBox="1">
            <a:spLocks noChangeArrowheads="1"/>
          </p:cNvSpPr>
          <p:nvPr/>
        </p:nvSpPr>
        <p:spPr bwMode="auto">
          <a:xfrm>
            <a:off x="6156325" y="1773238"/>
            <a:ext cx="12303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Evolution</a:t>
            </a:r>
          </a:p>
        </p:txBody>
      </p:sp>
      <p:pic>
        <p:nvPicPr>
          <p:cNvPr id="6092743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015" y="132867"/>
            <a:ext cx="425462" cy="60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2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725" y="63261"/>
            <a:ext cx="468210" cy="6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922" y="655608"/>
            <a:ext cx="436273" cy="62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4" name="Picture 978" descr="C:\Users\tanimura\Desktop\A5.gif"/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938" y="98063"/>
            <a:ext cx="474258" cy="67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428" y="806787"/>
            <a:ext cx="468210" cy="6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368" y="868752"/>
            <a:ext cx="425462" cy="60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884" y="707544"/>
            <a:ext cx="436273" cy="62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8943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1000"/>
                                        <p:tgtEl>
                                          <p:spTgt spid="366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6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6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622" grpId="0" animBg="1"/>
      <p:bldP spid="366623" grpId="0" animBg="1"/>
      <p:bldP spid="366607" grpId="0" animBg="1"/>
      <p:bldP spid="366615" grpId="0" animBg="1"/>
      <p:bldP spid="3666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Second-order Perturbation </a:t>
            </a:r>
            <a:endParaRPr kumimoji="1" lang="ja-JP" altLang="en-US" dirty="0"/>
          </a:p>
        </p:txBody>
      </p:sp>
      <p:pic>
        <p:nvPicPr>
          <p:cNvPr id="10" name="Picture 3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13" y="4005064"/>
            <a:ext cx="7845425" cy="280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88377"/>
              </p:ext>
            </p:extLst>
          </p:nvPr>
        </p:nvGraphicFramePr>
        <p:xfrm>
          <a:off x="1343025" y="2708275"/>
          <a:ext cx="56515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651280" imgH="647640" progId="Equation.DSMT4">
                  <p:embed/>
                </p:oleObj>
              </mc:Choice>
              <mc:Fallback>
                <p:oleObj name="Equation" r:id="rId3" imgW="5651280" imgH="64764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2708275"/>
                        <a:ext cx="56515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539552" y="2132856"/>
            <a:ext cx="26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</a:t>
            </a:r>
            <a:r>
              <a:rPr lang="en-US" altLang="ja-JP" sz="2400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nd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114369"/>
              </p:ext>
            </p:extLst>
          </p:nvPr>
        </p:nvGraphicFramePr>
        <p:xfrm>
          <a:off x="304800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1840" imgH="457200" progId="Equation.DSMT4">
                  <p:embed/>
                </p:oleObj>
              </mc:Choice>
              <mc:Fallback>
                <p:oleObj name="Equation" r:id="rId5" imgW="2031840" imgH="45720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414466"/>
              </p:ext>
            </p:extLst>
          </p:nvPr>
        </p:nvGraphicFramePr>
        <p:xfrm>
          <a:off x="2451100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1840" imgH="457200" progId="Equation.DSMT4">
                  <p:embed/>
                </p:oleObj>
              </mc:Choice>
              <mc:Fallback>
                <p:oleObj name="Equation" r:id="rId7" imgW="2031840" imgH="457200" progId="Equation.DSMT4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837000"/>
              </p:ext>
            </p:extLst>
          </p:nvPr>
        </p:nvGraphicFramePr>
        <p:xfrm>
          <a:off x="4581525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1840" imgH="457200" progId="Equation.DSMT4">
                  <p:embed/>
                </p:oleObj>
              </mc:Choice>
              <mc:Fallback>
                <p:oleObj name="Equation" r:id="rId9" imgW="2031840" imgH="457200" progId="Equation.DSMT4">
                  <p:embed/>
                  <p:pic>
                    <p:nvPicPr>
                      <p:cNvPr id="15" name="オブジェクト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525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618402"/>
              </p:ext>
            </p:extLst>
          </p:nvPr>
        </p:nvGraphicFramePr>
        <p:xfrm>
          <a:off x="6742113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1840" imgH="457200" progId="Equation.DSMT4">
                  <p:embed/>
                </p:oleObj>
              </mc:Choice>
              <mc:Fallback>
                <p:oleObj name="Equation" r:id="rId11" imgW="2031840" imgH="45720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2113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169715"/>
              </p:ext>
            </p:extLst>
          </p:nvPr>
        </p:nvGraphicFramePr>
        <p:xfrm>
          <a:off x="1500188" y="1247775"/>
          <a:ext cx="5638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638680" imgH="736560" progId="Equation.DSMT4">
                  <p:embed/>
                </p:oleObj>
              </mc:Choice>
              <mc:Fallback>
                <p:oleObj name="Equation" r:id="rId13" imgW="5638680" imgH="73656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1247775"/>
                        <a:ext cx="56388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071631"/>
            <a:ext cx="5638800" cy="247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344089" y="27146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correlated spectra for different </a:t>
            </a:r>
            <a:r>
              <a:rPr lang="en-US" altLang="ja-JP" sz="40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</a:t>
            </a:r>
            <a:r>
              <a:rPr lang="en-US" altLang="ja-JP" sz="4000" b="1" baseline="-25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/>
        </p:nvGraphicFramePr>
        <p:xfrm>
          <a:off x="858925" y="3560758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457200" progId="Equation.DSMT4">
                  <p:embed/>
                </p:oleObj>
              </mc:Choice>
              <mc:Fallback>
                <p:oleObj name="Equation" r:id="rId4" imgW="444240" imgH="457200" progId="Equation.DSMT4">
                  <p:embed/>
                  <p:pic>
                    <p:nvPicPr>
                      <p:cNvPr id="21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925" y="3560758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2873" y="3007819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7" descr="grati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2598" y="1777508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909036" y="2439496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444240" progId="Equation.DSMT4">
                  <p:embed/>
                </p:oleObj>
              </mc:Choice>
              <mc:Fallback>
                <p:oleObj name="Equation" r:id="rId8" imgW="419040" imgH="4442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036" y="2439496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3652067" y="4685883"/>
            <a:ext cx="23843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  <a:ea typeface="Arial Unicode MS" panose="020B0604020202020204" pitchFamily="50" charset="-128"/>
              </a:rPr>
              <a:t>Spectral Diffusion</a:t>
            </a:r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H="1">
            <a:off x="5360386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Line 26"/>
          <p:cNvSpPr>
            <a:spLocks noChangeShapeType="1"/>
          </p:cNvSpPr>
          <p:nvPr/>
        </p:nvSpPr>
        <p:spPr bwMode="auto">
          <a:xfrm flipH="1">
            <a:off x="3560161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pic>
        <p:nvPicPr>
          <p:cNvPr id="37" name="Picture 28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106039"/>
            <a:ext cx="563880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正方形/長方形 37"/>
          <p:cNvSpPr/>
          <p:nvPr/>
        </p:nvSpPr>
        <p:spPr>
          <a:xfrm>
            <a:off x="3724250" y="4071632"/>
            <a:ext cx="2138796" cy="2142902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正方形/長方形 38"/>
          <p:cNvSpPr/>
          <p:nvPr/>
        </p:nvSpPr>
        <p:spPr>
          <a:xfrm>
            <a:off x="1896461" y="4040204"/>
            <a:ext cx="2059781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正方形/長方形 43"/>
          <p:cNvSpPr/>
          <p:nvPr/>
        </p:nvSpPr>
        <p:spPr>
          <a:xfrm>
            <a:off x="5703477" y="4106039"/>
            <a:ext cx="2138796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8229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2598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3761773" y="1225812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graphicFrame>
        <p:nvGraphicFramePr>
          <p:cNvPr id="50" name="Object 22"/>
          <p:cNvGraphicFramePr>
            <a:graphicFrameLocks noChangeAspect="1"/>
          </p:cNvGraphicFramePr>
          <p:nvPr/>
        </p:nvGraphicFramePr>
        <p:xfrm>
          <a:off x="4884713" y="1225812"/>
          <a:ext cx="254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431640" progId="Equation.DSMT4">
                  <p:embed/>
                </p:oleObj>
              </mc:Choice>
              <mc:Fallback>
                <p:oleObj name="Equation" r:id="rId11" imgW="253800" imgH="431640" progId="Equation.DSMT4">
                  <p:embed/>
                  <p:pic>
                    <p:nvPicPr>
                      <p:cNvPr id="5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4713" y="1225812"/>
                        <a:ext cx="2540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510872" y="6383867"/>
            <a:ext cx="7589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(Power point lecture note is available on my home page).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5862327" y="1622688"/>
            <a:ext cx="1512887" cy="2379970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5" name="正方形/長方形 13"/>
          <p:cNvSpPr>
            <a:spLocks noChangeArrowheads="1"/>
          </p:cNvSpPr>
          <p:nvPr/>
        </p:nvSpPr>
        <p:spPr bwMode="auto">
          <a:xfrm>
            <a:off x="7258942" y="4162663"/>
            <a:ext cx="18549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cxnSp>
        <p:nvCxnSpPr>
          <p:cNvPr id="27" name="直線矢印コネクタ 26"/>
          <p:cNvCxnSpPr/>
          <p:nvPr/>
        </p:nvCxnSpPr>
        <p:spPr>
          <a:xfrm flipV="1">
            <a:off x="6003985" y="5594613"/>
            <a:ext cx="247607" cy="24547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flipH="1">
            <a:off x="7082645" y="4519040"/>
            <a:ext cx="214930" cy="241210"/>
          </a:xfrm>
          <a:prstGeom prst="straightConnector1">
            <a:avLst/>
          </a:prstGeom>
          <a:ln w="28575">
            <a:solidFill>
              <a:srgbClr val="03D1E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2318338" y="4562773"/>
            <a:ext cx="329728" cy="3313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H="1" flipV="1">
            <a:off x="3189965" y="5488754"/>
            <a:ext cx="316528" cy="3664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13"/>
          <p:cNvSpPr>
            <a:spLocks noChangeArrowheads="1"/>
          </p:cNvSpPr>
          <p:nvPr/>
        </p:nvSpPr>
        <p:spPr bwMode="auto">
          <a:xfrm>
            <a:off x="757631" y="4142072"/>
            <a:ext cx="16546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07359" y="4594200"/>
            <a:ext cx="1073830" cy="759538"/>
          </a:xfrm>
          <a:prstGeom prst="rect">
            <a:avLst/>
          </a:prstGeom>
        </p:spPr>
      </p:pic>
      <p:pic>
        <p:nvPicPr>
          <p:cNvPr id="32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61" y="4607710"/>
            <a:ext cx="281126" cy="40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987" y="5077110"/>
            <a:ext cx="261950" cy="37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978" descr="C:\Users\tanimura\Desktop\A5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97" y="4656803"/>
            <a:ext cx="284757" cy="40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02" y="5143083"/>
            <a:ext cx="255459" cy="36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423" y="4656803"/>
            <a:ext cx="255459" cy="36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10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0.19149 -0.00115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83" y="-6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49 -0.00115 L -0.39618 -3.7037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4" grpId="0" animBg="1"/>
      <p:bldP spid="20" grpId="0" animBg="1"/>
      <p:bldP spid="20" grpId="1" animBg="1"/>
      <p:bldP spid="20" grpId="2" animBg="1"/>
      <p:bldP spid="25" grpId="0"/>
      <p:bldP spid="40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AB2A-6385-4E9A-B971-24636EDCBC0D}" type="slidenum">
              <a:rPr lang="en-US" altLang="ja-JP"/>
              <a:pPr/>
              <a:t>141</a:t>
            </a:fld>
            <a:endParaRPr lang="en-US" altLang="ja-JP"/>
          </a:p>
        </p:txBody>
      </p:sp>
      <p:grpSp>
        <p:nvGrpSpPr>
          <p:cNvPr id="310274" name="Group 2"/>
          <p:cNvGrpSpPr>
            <a:grpSpLocks/>
          </p:cNvGrpSpPr>
          <p:nvPr/>
        </p:nvGrpSpPr>
        <p:grpSpPr bwMode="auto">
          <a:xfrm>
            <a:off x="1455688" y="1611611"/>
            <a:ext cx="2092399" cy="2160240"/>
            <a:chOff x="3966" y="432"/>
            <a:chExt cx="1636" cy="1728"/>
          </a:xfrm>
        </p:grpSpPr>
        <p:grpSp>
          <p:nvGrpSpPr>
            <p:cNvPr id="310275" name="Group 3"/>
            <p:cNvGrpSpPr>
              <a:grpSpLocks/>
            </p:cNvGrpSpPr>
            <p:nvPr/>
          </p:nvGrpSpPr>
          <p:grpSpPr bwMode="auto">
            <a:xfrm>
              <a:off x="3966" y="432"/>
              <a:ext cx="1636" cy="1528"/>
              <a:chOff x="3603" y="346"/>
              <a:chExt cx="1636" cy="1528"/>
            </a:xfrm>
          </p:grpSpPr>
          <p:pic>
            <p:nvPicPr>
              <p:cNvPr id="310276" name="Picture 4" descr="2-ex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77" name="Object 5"/>
              <p:cNvGraphicFramePr>
                <a:graphicFrameLocks noChangeAspect="1"/>
              </p:cNvGraphicFramePr>
              <p:nvPr/>
            </p:nvGraphicFramePr>
            <p:xfrm>
              <a:off x="4014" y="406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3" imgW="914400" imgH="330120" progId="Equation.DSMT4">
                      <p:embed/>
                    </p:oleObj>
                  </mc:Choice>
                  <mc:Fallback>
                    <p:oleObj name="Equation" r:id="rId3" imgW="914400" imgH="330120" progId="Equation.DSMT4">
                      <p:embed/>
                      <p:pic>
                        <p:nvPicPr>
                          <p:cNvPr id="310277" name="Object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406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78" name="Object 6"/>
            <p:cNvGraphicFramePr>
              <a:graphicFrameLocks noChangeAspect="1"/>
            </p:cNvGraphicFramePr>
            <p:nvPr/>
          </p:nvGraphicFramePr>
          <p:xfrm>
            <a:off x="4575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054080" imgH="368280" progId="Equation.DSMT4">
                    <p:embed/>
                  </p:oleObj>
                </mc:Choice>
                <mc:Fallback>
                  <p:oleObj name="Equation" r:id="rId5" imgW="1054080" imgH="368280" progId="Equation.DSMT4">
                    <p:embed/>
                    <p:pic>
                      <p:nvPicPr>
                        <p:cNvPr id="310278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79" name="Group 7"/>
          <p:cNvGrpSpPr>
            <a:grpSpLocks/>
          </p:cNvGrpSpPr>
          <p:nvPr/>
        </p:nvGrpSpPr>
        <p:grpSpPr bwMode="auto">
          <a:xfrm>
            <a:off x="1203313" y="4247795"/>
            <a:ext cx="2344774" cy="2554257"/>
            <a:chOff x="3966" y="2387"/>
            <a:chExt cx="1636" cy="1955"/>
          </a:xfrm>
        </p:grpSpPr>
        <p:grpSp>
          <p:nvGrpSpPr>
            <p:cNvPr id="310280" name="Group 8"/>
            <p:cNvGrpSpPr>
              <a:grpSpLocks/>
            </p:cNvGrpSpPr>
            <p:nvPr/>
          </p:nvGrpSpPr>
          <p:grpSpPr bwMode="auto">
            <a:xfrm>
              <a:off x="3966" y="2387"/>
              <a:ext cx="1636" cy="1797"/>
              <a:chOff x="3603" y="2251"/>
              <a:chExt cx="1636" cy="1797"/>
            </a:xfrm>
          </p:grpSpPr>
          <p:pic>
            <p:nvPicPr>
              <p:cNvPr id="310281" name="Picture 9" descr="5-ex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2251"/>
                <a:ext cx="1636" cy="17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2" name="Rectangle 10"/>
              <p:cNvSpPr>
                <a:spLocks noChangeArrowheads="1"/>
              </p:cNvSpPr>
              <p:nvPr/>
            </p:nvSpPr>
            <p:spPr bwMode="auto">
              <a:xfrm>
                <a:off x="4014" y="2523"/>
                <a:ext cx="590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83" name="Object 11"/>
              <p:cNvGraphicFramePr>
                <a:graphicFrameLocks noChangeAspect="1"/>
              </p:cNvGraphicFramePr>
              <p:nvPr/>
            </p:nvGraphicFramePr>
            <p:xfrm>
              <a:off x="4014" y="2538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8" imgW="914400" imgH="330120" progId="Equation.DSMT4">
                      <p:embed/>
                    </p:oleObj>
                  </mc:Choice>
                  <mc:Fallback>
                    <p:oleObj name="Equation" r:id="rId8" imgW="914400" imgH="330120" progId="Equation.DSMT4">
                      <p:embed/>
                      <p:pic>
                        <p:nvPicPr>
                          <p:cNvPr id="310283" name="Object 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2538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84" name="Object 12"/>
            <p:cNvGraphicFramePr>
              <a:graphicFrameLocks noChangeAspect="1"/>
            </p:cNvGraphicFramePr>
            <p:nvPr/>
          </p:nvGraphicFramePr>
          <p:xfrm>
            <a:off x="4575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054080" imgH="368280" progId="Equation.DSMT4">
                    <p:embed/>
                  </p:oleObj>
                </mc:Choice>
                <mc:Fallback>
                  <p:oleObj name="Equation" r:id="rId10" imgW="1054080" imgH="368280" progId="Equation.DSMT4">
                    <p:embed/>
                    <p:pic>
                      <p:nvPicPr>
                        <p:cNvPr id="310284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85" name="Group 13"/>
          <p:cNvGrpSpPr>
            <a:grpSpLocks/>
          </p:cNvGrpSpPr>
          <p:nvPr/>
        </p:nvGrpSpPr>
        <p:grpSpPr bwMode="auto">
          <a:xfrm>
            <a:off x="4007613" y="4458663"/>
            <a:ext cx="2168821" cy="2434262"/>
            <a:chOff x="2562" y="2539"/>
            <a:chExt cx="1636" cy="1803"/>
          </a:xfrm>
        </p:grpSpPr>
        <p:graphicFrame>
          <p:nvGraphicFramePr>
            <p:cNvPr id="310286" name="Object 14"/>
            <p:cNvGraphicFramePr>
              <a:graphicFrameLocks noChangeAspect="1"/>
            </p:cNvGraphicFramePr>
            <p:nvPr/>
          </p:nvGraphicFramePr>
          <p:xfrm>
            <a:off x="3169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054080" imgH="368280" progId="Equation.DSMT4">
                    <p:embed/>
                  </p:oleObj>
                </mc:Choice>
                <mc:Fallback>
                  <p:oleObj name="Equation" r:id="rId11" imgW="1054080" imgH="368280" progId="Equation.DSMT4">
                    <p:embed/>
                    <p:pic>
                      <p:nvPicPr>
                        <p:cNvPr id="310286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87" name="Group 15"/>
            <p:cNvGrpSpPr>
              <a:grpSpLocks/>
            </p:cNvGrpSpPr>
            <p:nvPr/>
          </p:nvGrpSpPr>
          <p:grpSpPr bwMode="auto">
            <a:xfrm>
              <a:off x="2562" y="2539"/>
              <a:ext cx="1636" cy="1597"/>
              <a:chOff x="2199" y="2403"/>
              <a:chExt cx="1636" cy="1597"/>
            </a:xfrm>
          </p:grpSpPr>
          <p:pic>
            <p:nvPicPr>
              <p:cNvPr id="310288" name="Picture 16" descr="6-ex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2403"/>
                <a:ext cx="1636" cy="15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9" name="Rectangle 17"/>
              <p:cNvSpPr>
                <a:spLocks noChangeArrowheads="1"/>
              </p:cNvSpPr>
              <p:nvPr/>
            </p:nvSpPr>
            <p:spPr bwMode="auto">
              <a:xfrm>
                <a:off x="2608" y="2523"/>
                <a:ext cx="816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90" name="Object 18"/>
              <p:cNvGraphicFramePr>
                <a:graphicFrameLocks noChangeAspect="1"/>
              </p:cNvGraphicFramePr>
              <p:nvPr/>
            </p:nvGraphicFramePr>
            <p:xfrm>
              <a:off x="2608" y="2538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4" imgW="1193760" imgH="330120" progId="Equation.DSMT4">
                      <p:embed/>
                    </p:oleObj>
                  </mc:Choice>
                  <mc:Fallback>
                    <p:oleObj name="Equation" r:id="rId14" imgW="1193760" imgH="330120" progId="Equation.DSMT4">
                      <p:embed/>
                      <p:pic>
                        <p:nvPicPr>
                          <p:cNvPr id="31029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2538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1" name="Group 19"/>
          <p:cNvGrpSpPr>
            <a:grpSpLocks/>
          </p:cNvGrpSpPr>
          <p:nvPr/>
        </p:nvGrpSpPr>
        <p:grpSpPr bwMode="auto">
          <a:xfrm>
            <a:off x="6352387" y="4603170"/>
            <a:ext cx="2538602" cy="2254830"/>
            <a:chOff x="975" y="2607"/>
            <a:chExt cx="1816" cy="1735"/>
          </a:xfrm>
        </p:grpSpPr>
        <p:graphicFrame>
          <p:nvGraphicFramePr>
            <p:cNvPr id="310292" name="Object 20"/>
            <p:cNvGraphicFramePr>
              <a:graphicFrameLocks noChangeAspect="1"/>
            </p:cNvGraphicFramePr>
            <p:nvPr/>
          </p:nvGraphicFramePr>
          <p:xfrm>
            <a:off x="1762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1054080" imgH="368280" progId="Equation.DSMT4">
                    <p:embed/>
                  </p:oleObj>
                </mc:Choice>
                <mc:Fallback>
                  <p:oleObj name="Equation" r:id="rId16" imgW="1054080" imgH="368280" progId="Equation.DSMT4">
                    <p:embed/>
                    <p:pic>
                      <p:nvPicPr>
                        <p:cNvPr id="310292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3" name="Group 21"/>
            <p:cNvGrpSpPr>
              <a:grpSpLocks/>
            </p:cNvGrpSpPr>
            <p:nvPr/>
          </p:nvGrpSpPr>
          <p:grpSpPr bwMode="auto">
            <a:xfrm>
              <a:off x="975" y="2607"/>
              <a:ext cx="1816" cy="1528"/>
              <a:chOff x="612" y="2471"/>
              <a:chExt cx="1816" cy="1528"/>
            </a:xfrm>
          </p:grpSpPr>
          <p:pic>
            <p:nvPicPr>
              <p:cNvPr id="310294" name="Picture 22" descr="4-ex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" y="2471"/>
                <a:ext cx="181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95" name="Object 23"/>
              <p:cNvGraphicFramePr>
                <a:graphicFrameLocks noChangeAspect="1"/>
              </p:cNvGraphicFramePr>
              <p:nvPr/>
            </p:nvGraphicFramePr>
            <p:xfrm>
              <a:off x="1202" y="2538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8" imgW="647640" imgH="330120" progId="Equation.DSMT4">
                      <p:embed/>
                    </p:oleObj>
                  </mc:Choice>
                  <mc:Fallback>
                    <p:oleObj name="Equation" r:id="rId18" imgW="647640" imgH="330120" progId="Equation.DSMT4">
                      <p:embed/>
                      <p:pic>
                        <p:nvPicPr>
                          <p:cNvPr id="310295" name="Object 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2538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6" name="Group 24"/>
          <p:cNvGrpSpPr>
            <a:grpSpLocks/>
          </p:cNvGrpSpPr>
          <p:nvPr/>
        </p:nvGrpSpPr>
        <p:grpSpPr bwMode="auto">
          <a:xfrm>
            <a:off x="3984408" y="1611611"/>
            <a:ext cx="2092399" cy="2160240"/>
            <a:chOff x="2562" y="432"/>
            <a:chExt cx="1636" cy="1728"/>
          </a:xfrm>
        </p:grpSpPr>
        <p:graphicFrame>
          <p:nvGraphicFramePr>
            <p:cNvPr id="310297" name="Object 25"/>
            <p:cNvGraphicFramePr>
              <a:graphicFrameLocks noChangeAspect="1"/>
            </p:cNvGraphicFramePr>
            <p:nvPr/>
          </p:nvGraphicFramePr>
          <p:xfrm>
            <a:off x="3169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1054080" imgH="368280" progId="Equation.DSMT4">
                    <p:embed/>
                  </p:oleObj>
                </mc:Choice>
                <mc:Fallback>
                  <p:oleObj name="Equation" r:id="rId20" imgW="1054080" imgH="368280" progId="Equation.DSMT4">
                    <p:embed/>
                    <p:pic>
                      <p:nvPicPr>
                        <p:cNvPr id="310297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8" name="Group 26"/>
            <p:cNvGrpSpPr>
              <a:grpSpLocks/>
            </p:cNvGrpSpPr>
            <p:nvPr/>
          </p:nvGrpSpPr>
          <p:grpSpPr bwMode="auto">
            <a:xfrm>
              <a:off x="2562" y="432"/>
              <a:ext cx="1636" cy="1528"/>
              <a:chOff x="2199" y="346"/>
              <a:chExt cx="1636" cy="1528"/>
            </a:xfrm>
          </p:grpSpPr>
          <p:pic>
            <p:nvPicPr>
              <p:cNvPr id="310299" name="Picture 27" descr="3-ex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0" name="Object 28"/>
              <p:cNvGraphicFramePr>
                <a:graphicFrameLocks noChangeAspect="1"/>
              </p:cNvGraphicFramePr>
              <p:nvPr/>
            </p:nvGraphicFramePr>
            <p:xfrm>
              <a:off x="2608" y="406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2" imgW="1193760" imgH="330120" progId="Equation.DSMT4">
                      <p:embed/>
                    </p:oleObj>
                  </mc:Choice>
                  <mc:Fallback>
                    <p:oleObj name="Equation" r:id="rId22" imgW="1193760" imgH="330120" progId="Equation.DSMT4">
                      <p:embed/>
                      <p:pic>
                        <p:nvPicPr>
                          <p:cNvPr id="310300" name="Object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406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301" name="Group 29"/>
          <p:cNvGrpSpPr>
            <a:grpSpLocks/>
          </p:cNvGrpSpPr>
          <p:nvPr/>
        </p:nvGrpSpPr>
        <p:grpSpPr bwMode="auto">
          <a:xfrm>
            <a:off x="6352387" y="1623538"/>
            <a:ext cx="2308546" cy="2167741"/>
            <a:chOff x="984" y="426"/>
            <a:chExt cx="1805" cy="1734"/>
          </a:xfrm>
        </p:grpSpPr>
        <p:graphicFrame>
          <p:nvGraphicFramePr>
            <p:cNvPr id="310302" name="Object 30"/>
            <p:cNvGraphicFramePr>
              <a:graphicFrameLocks noChangeAspect="1"/>
            </p:cNvGraphicFramePr>
            <p:nvPr/>
          </p:nvGraphicFramePr>
          <p:xfrm>
            <a:off x="1762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1054080" imgH="368280" progId="Equation.DSMT4">
                    <p:embed/>
                  </p:oleObj>
                </mc:Choice>
                <mc:Fallback>
                  <p:oleObj name="Equation" r:id="rId24" imgW="1054080" imgH="368280" progId="Equation.DSMT4">
                    <p:embed/>
                    <p:pic>
                      <p:nvPicPr>
                        <p:cNvPr id="310302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303" name="Group 31"/>
            <p:cNvGrpSpPr>
              <a:grpSpLocks/>
            </p:cNvGrpSpPr>
            <p:nvPr/>
          </p:nvGrpSpPr>
          <p:grpSpPr bwMode="auto">
            <a:xfrm>
              <a:off x="984" y="426"/>
              <a:ext cx="1805" cy="1528"/>
              <a:chOff x="621" y="340"/>
              <a:chExt cx="1805" cy="1528"/>
            </a:xfrm>
          </p:grpSpPr>
          <p:pic>
            <p:nvPicPr>
              <p:cNvPr id="310304" name="Picture 32" descr="1-ex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" y="340"/>
                <a:ext cx="1805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5" name="Object 33"/>
              <p:cNvGraphicFramePr>
                <a:graphicFrameLocks noChangeAspect="1"/>
              </p:cNvGraphicFramePr>
              <p:nvPr/>
            </p:nvGraphicFramePr>
            <p:xfrm>
              <a:off x="1202" y="406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6" imgW="647640" imgH="330120" progId="Equation.DSMT4">
                      <p:embed/>
                    </p:oleObj>
                  </mc:Choice>
                  <mc:Fallback>
                    <p:oleObj name="Equation" r:id="rId26" imgW="647640" imgH="330120" progId="Equation.DSMT4">
                      <p:embed/>
                      <p:pic>
                        <p:nvPicPr>
                          <p:cNvPr id="310305" name="Object 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406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0310" name="Line 38"/>
          <p:cNvSpPr>
            <a:spLocks noChangeShapeType="1"/>
          </p:cNvSpPr>
          <p:nvPr/>
        </p:nvSpPr>
        <p:spPr bwMode="auto">
          <a:xfrm flipV="1">
            <a:off x="1619672" y="4448559"/>
            <a:ext cx="7021127" cy="215273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47912"/>
            <a:ext cx="5149074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TCL Redfield eq.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63241" y="1003300"/>
            <a:ext cx="3898058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or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-1" y="222608"/>
            <a:ext cx="7438815" cy="666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of spin-Boson system with </a:t>
            </a:r>
            <a:endParaRPr lang="ja-JP" altLang="en-US" sz="3200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310309" name="Line 37"/>
          <p:cNvSpPr>
            <a:spLocks noChangeShapeType="1"/>
          </p:cNvSpPr>
          <p:nvPr/>
        </p:nvSpPr>
        <p:spPr bwMode="auto">
          <a:xfrm>
            <a:off x="1709855" y="4458663"/>
            <a:ext cx="6840760" cy="207947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5082504" y="10033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8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795" y="4409737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3565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6739038" y="20636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765080" imgH="736560" progId="Equation.DSMT4">
                  <p:embed/>
                </p:oleObj>
              </mc:Choice>
              <mc:Fallback>
                <p:oleObj name="Equation" r:id="rId30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9038" y="20636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940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10" grpId="0" animBg="1"/>
      <p:bldP spid="310309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円/楕円 105"/>
          <p:cNvSpPr/>
          <p:nvPr/>
        </p:nvSpPr>
        <p:spPr>
          <a:xfrm>
            <a:off x="1841921" y="339299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5" name="円/楕円 64"/>
          <p:cNvSpPr/>
          <p:nvPr/>
        </p:nvSpPr>
        <p:spPr>
          <a:xfrm>
            <a:off x="6023037" y="1736812"/>
            <a:ext cx="1016496" cy="2088232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4942917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2" name="円/楕円 101"/>
          <p:cNvSpPr/>
          <p:nvPr/>
        </p:nvSpPr>
        <p:spPr>
          <a:xfrm>
            <a:off x="6095045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1990589" y="123275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3070709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4798901" y="1520788"/>
            <a:ext cx="936104" cy="2160240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4879293" y="3257364"/>
            <a:ext cx="936104" cy="150378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円/楕円 45"/>
          <p:cNvSpPr/>
          <p:nvPr/>
        </p:nvSpPr>
        <p:spPr>
          <a:xfrm>
            <a:off x="5014925" y="396906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6095045" y="281693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>
            <a:off x="4798901" y="202484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5879021" y="209685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5807013" y="3104964"/>
            <a:ext cx="936104" cy="1584176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4942917" y="3032956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5951029" y="728700"/>
            <a:ext cx="936104" cy="1368152"/>
          </a:xfrm>
          <a:prstGeom prst="ellipse">
            <a:avLst/>
          </a:prstGeom>
          <a:noFill/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円/楕円 52"/>
          <p:cNvSpPr/>
          <p:nvPr/>
        </p:nvSpPr>
        <p:spPr>
          <a:xfrm>
            <a:off x="5951029" y="16648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円/楕円 53"/>
          <p:cNvSpPr/>
          <p:nvPr/>
        </p:nvSpPr>
        <p:spPr>
          <a:xfrm>
            <a:off x="4798901" y="1520788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円/楕円 54"/>
          <p:cNvSpPr/>
          <p:nvPr/>
        </p:nvSpPr>
        <p:spPr>
          <a:xfrm>
            <a:off x="4942917" y="80070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円/楕円 55"/>
          <p:cNvSpPr/>
          <p:nvPr/>
        </p:nvSpPr>
        <p:spPr>
          <a:xfrm>
            <a:off x="6023037" y="375303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5230949" y="656692"/>
            <a:ext cx="1224136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5230949" y="324898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>
            <a:off x="5230949" y="2528900"/>
            <a:ext cx="1224136" cy="13681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flipV="1">
            <a:off x="5230949" y="1448780"/>
            <a:ext cx="1224136" cy="2376264"/>
          </a:xfrm>
          <a:prstGeom prst="line">
            <a:avLst/>
          </a:prstGeom>
          <a:ln w="31750">
            <a:solidFill>
              <a:srgbClr val="AC1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5230949" y="137677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4726893" y="728700"/>
            <a:ext cx="252028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6455082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5230949" y="656692"/>
            <a:ext cx="0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Line 17"/>
          <p:cNvSpPr>
            <a:spLocks noChangeShapeType="1"/>
          </p:cNvSpPr>
          <p:nvPr/>
        </p:nvSpPr>
        <p:spPr bwMode="auto">
          <a:xfrm flipH="1" flipV="1">
            <a:off x="6455085" y="3176971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V="1">
            <a:off x="4510869" y="94472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1982609" y="232126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1810569" y="32235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1990589" y="353701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円/楕円 75"/>
          <p:cNvSpPr/>
          <p:nvPr/>
        </p:nvSpPr>
        <p:spPr>
          <a:xfrm>
            <a:off x="3070709" y="3176972"/>
            <a:ext cx="57606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円/楕円 76"/>
          <p:cNvSpPr/>
          <p:nvPr/>
        </p:nvSpPr>
        <p:spPr>
          <a:xfrm>
            <a:off x="1774565" y="209685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円/楕円 77"/>
          <p:cNvSpPr/>
          <p:nvPr/>
        </p:nvSpPr>
        <p:spPr>
          <a:xfrm>
            <a:off x="2854685" y="224086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9" name="円/楕円 78"/>
          <p:cNvSpPr/>
          <p:nvPr/>
        </p:nvSpPr>
        <p:spPr>
          <a:xfrm>
            <a:off x="2782677" y="3465004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円/楕円 79"/>
          <p:cNvSpPr/>
          <p:nvPr/>
        </p:nvSpPr>
        <p:spPr>
          <a:xfrm>
            <a:off x="1827143" y="2542873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2926693" y="944724"/>
            <a:ext cx="936104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2926693" y="2168860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1774565" y="2096852"/>
            <a:ext cx="93610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1774565" y="944724"/>
            <a:ext cx="79208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2998701" y="38250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2206613" y="944724"/>
            <a:ext cx="1224136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7" name="直線コネクタ 86"/>
          <p:cNvCxnSpPr>
            <a:endCxn id="94" idx="1"/>
          </p:cNvCxnSpPr>
          <p:nvPr/>
        </p:nvCxnSpPr>
        <p:spPr>
          <a:xfrm flipV="1">
            <a:off x="2206613" y="3176972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2206613" y="3465004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V="1">
            <a:off x="2206613" y="2240868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2206613" y="1160748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1666553" y="800708"/>
            <a:ext cx="230425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 flipH="1">
            <a:off x="3430746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3" name="Line 9"/>
          <p:cNvSpPr>
            <a:spLocks noChangeShapeType="1"/>
          </p:cNvSpPr>
          <p:nvPr/>
        </p:nvSpPr>
        <p:spPr bwMode="auto">
          <a:xfrm flipH="1">
            <a:off x="2206610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4" name="Line 17"/>
          <p:cNvSpPr>
            <a:spLocks noChangeShapeType="1"/>
          </p:cNvSpPr>
          <p:nvPr/>
        </p:nvSpPr>
        <p:spPr bwMode="auto">
          <a:xfrm flipH="1" flipV="1">
            <a:off x="3430749" y="3176972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5" name="Line 17"/>
          <p:cNvSpPr>
            <a:spLocks noChangeShapeType="1"/>
          </p:cNvSpPr>
          <p:nvPr/>
        </p:nvSpPr>
        <p:spPr bwMode="auto">
          <a:xfrm flipV="1">
            <a:off x="1486533" y="94472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0" name="直線コネクタ 99"/>
          <p:cNvCxnSpPr/>
          <p:nvPr/>
        </p:nvCxnSpPr>
        <p:spPr>
          <a:xfrm>
            <a:off x="6886589" y="94472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>
            <a:off x="6886589" y="20968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2070577" y="184411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</a:t>
            </a: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5090620" y="186567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0" name="Text Box 6"/>
          <p:cNvSpPr txBox="1">
            <a:spLocks noChangeArrowheads="1"/>
          </p:cNvSpPr>
          <p:nvPr/>
        </p:nvSpPr>
        <p:spPr bwMode="auto">
          <a:xfrm>
            <a:off x="910469" y="5274077"/>
            <a:ext cx="36924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TCL Master, Redfield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1" name="Text Box 6"/>
          <p:cNvSpPr txBox="1">
            <a:spLocks noChangeArrowheads="1"/>
          </p:cNvSpPr>
          <p:nvPr/>
        </p:nvSpPr>
        <p:spPr bwMode="auto">
          <a:xfrm>
            <a:off x="4776111" y="5271661"/>
            <a:ext cx="26292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Response </a:t>
            </a:r>
            <a:r>
              <a:rPr kumimoji="0" lang="en-US" altLang="ja-JP" sz="2400" dirty="0" err="1">
                <a:latin typeface="Arial Unicode MS"/>
                <a:ea typeface="Arial Unicode MS"/>
                <a:cs typeface="Arial Unicode MS"/>
              </a:rPr>
              <a:t>func</a:t>
            </a:r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. &amp; Hierarchy eq.</a:t>
            </a:r>
          </a:p>
        </p:txBody>
      </p:sp>
      <p:sp>
        <p:nvSpPr>
          <p:cNvPr id="112" name="Text Box 6"/>
          <p:cNvSpPr txBox="1">
            <a:spLocks noChangeArrowheads="1"/>
          </p:cNvSpPr>
          <p:nvPr/>
        </p:nvSpPr>
        <p:spPr bwMode="auto">
          <a:xfrm>
            <a:off x="982477" y="152078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2134605" y="87271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3358741" y="310496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5158941" y="87271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5" name="星 7 104"/>
          <p:cNvSpPr>
            <a:spLocks noChangeAspect="1"/>
          </p:cNvSpPr>
          <p:nvPr/>
        </p:nvSpPr>
        <p:spPr>
          <a:xfrm>
            <a:off x="6383077" y="310496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3934805" y="274492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4078821" y="152078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7" name="Text Box 6"/>
          <p:cNvSpPr txBox="1">
            <a:spLocks noChangeArrowheads="1"/>
          </p:cNvSpPr>
          <p:nvPr/>
        </p:nvSpPr>
        <p:spPr bwMode="auto">
          <a:xfrm>
            <a:off x="7247173" y="382504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09" name="Line 17"/>
          <p:cNvSpPr>
            <a:spLocks noChangeShapeType="1"/>
          </p:cNvSpPr>
          <p:nvPr/>
        </p:nvSpPr>
        <p:spPr bwMode="auto">
          <a:xfrm flipH="1" flipV="1">
            <a:off x="6527093" y="4329099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3" name="Line 17"/>
          <p:cNvSpPr>
            <a:spLocks noChangeShapeType="1"/>
          </p:cNvSpPr>
          <p:nvPr/>
        </p:nvSpPr>
        <p:spPr bwMode="auto">
          <a:xfrm flipH="1" flipV="1">
            <a:off x="3502757" y="4329100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15" name="直線コネクタ 114"/>
          <p:cNvCxnSpPr/>
          <p:nvPr/>
        </p:nvCxnSpPr>
        <p:spPr>
          <a:xfrm>
            <a:off x="6958597" y="43291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星 7 117"/>
          <p:cNvSpPr>
            <a:spLocks noChangeAspect="1"/>
          </p:cNvSpPr>
          <p:nvPr/>
        </p:nvSpPr>
        <p:spPr>
          <a:xfrm>
            <a:off x="3430749" y="425709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6455085" y="425709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4078821" y="490516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7247173" y="5049180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2" name="Line 17"/>
          <p:cNvSpPr>
            <a:spLocks noChangeShapeType="1"/>
          </p:cNvSpPr>
          <p:nvPr/>
        </p:nvSpPr>
        <p:spPr bwMode="auto">
          <a:xfrm flipV="1">
            <a:off x="4510869" y="209685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1486533" y="209685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24" name="直線コネクタ 123"/>
          <p:cNvCxnSpPr/>
          <p:nvPr/>
        </p:nvCxnSpPr>
        <p:spPr>
          <a:xfrm>
            <a:off x="6886589" y="31769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6"/>
          <p:cNvSpPr txBox="1">
            <a:spLocks noChangeArrowheads="1"/>
          </p:cNvSpPr>
          <p:nvPr/>
        </p:nvSpPr>
        <p:spPr bwMode="auto">
          <a:xfrm>
            <a:off x="910469" y="2672916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6" name="星 7 125"/>
          <p:cNvSpPr>
            <a:spLocks noChangeAspect="1"/>
          </p:cNvSpPr>
          <p:nvPr/>
        </p:nvSpPr>
        <p:spPr>
          <a:xfrm>
            <a:off x="2134605" y="202484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7" name="星 7 126"/>
          <p:cNvSpPr>
            <a:spLocks noChangeAspect="1"/>
          </p:cNvSpPr>
          <p:nvPr/>
        </p:nvSpPr>
        <p:spPr>
          <a:xfrm>
            <a:off x="5158941" y="202484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8" name="Text Box 6"/>
          <p:cNvSpPr txBox="1">
            <a:spLocks noChangeArrowheads="1"/>
          </p:cNvSpPr>
          <p:nvPr/>
        </p:nvSpPr>
        <p:spPr bwMode="auto">
          <a:xfrm>
            <a:off x="4078821" y="3753036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838658" name="Object 38"/>
          <p:cNvGraphicFramePr>
            <a:graphicFrameLocks noChangeAspect="1"/>
          </p:cNvGraphicFramePr>
          <p:nvPr/>
        </p:nvGraphicFramePr>
        <p:xfrm>
          <a:off x="1390597" y="5685146"/>
          <a:ext cx="2449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27200" imgH="431640" progId="Equation.DSMT4">
                  <p:embed/>
                </p:oleObj>
              </mc:Choice>
              <mc:Fallback>
                <p:oleObj name="Equation" r:id="rId2" imgW="2527200" imgH="431640" progId="Equation.DSMT4">
                  <p:embed/>
                  <p:pic>
                    <p:nvPicPr>
                      <p:cNvPr id="838658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0597" y="5685146"/>
                        <a:ext cx="2449513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オブジェクト 106"/>
          <p:cNvGraphicFramePr>
            <a:graphicFrameLocks noChangeAspect="1"/>
          </p:cNvGraphicFramePr>
          <p:nvPr/>
        </p:nvGraphicFramePr>
        <p:xfrm>
          <a:off x="1774565" y="6237805"/>
          <a:ext cx="689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95800" imgH="520560" progId="Equation.DSMT4">
                  <p:embed/>
                </p:oleObj>
              </mc:Choice>
              <mc:Fallback>
                <p:oleObj name="Equation" r:id="rId4" imgW="6895800" imgH="520560" progId="Equation.DSMT4">
                  <p:embed/>
                  <p:pic>
                    <p:nvPicPr>
                      <p:cNvPr id="107" name="オブジェクト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565" y="6237805"/>
                        <a:ext cx="6896100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8" name="直線コネクタ 107"/>
          <p:cNvCxnSpPr/>
          <p:nvPr/>
        </p:nvCxnSpPr>
        <p:spPr>
          <a:xfrm rot="10800000">
            <a:off x="1925114" y="981337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 rot="10800000">
            <a:off x="1925114" y="2133465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rot="10800000">
            <a:off x="1997122" y="4365713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コネクタ 130"/>
          <p:cNvCxnSpPr/>
          <p:nvPr/>
        </p:nvCxnSpPr>
        <p:spPr>
          <a:xfrm rot="10800000">
            <a:off x="1925114" y="3213585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371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1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5" y="1807798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21454" y="2517775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90130" y="282098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4891" y="627791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3038" y="1829214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3038" y="1829214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83425" y="3220675"/>
            <a:ext cx="4975727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483425" y="3911797"/>
            <a:ext cx="4131085" cy="698303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569773" y="997827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5580996" y="5643320"/>
            <a:ext cx="1443653" cy="601083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4" name="直線矢印コネクタ 33"/>
          <p:cNvCxnSpPr/>
          <p:nvPr/>
        </p:nvCxnSpPr>
        <p:spPr>
          <a:xfrm flipH="1">
            <a:off x="6520348" y="1613007"/>
            <a:ext cx="427964" cy="394883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5128591" y="4420403"/>
            <a:ext cx="1245705" cy="114143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flipH="1">
            <a:off x="4548968" y="3747723"/>
            <a:ext cx="173610" cy="187570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正方形/長方形 36"/>
          <p:cNvSpPr/>
          <p:nvPr/>
        </p:nvSpPr>
        <p:spPr>
          <a:xfrm>
            <a:off x="3490405" y="5630469"/>
            <a:ext cx="2047111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539469" y="6279322"/>
            <a:ext cx="212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Real-Time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5594792" y="6281626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3098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23042" y="3239044"/>
            <a:ext cx="681648" cy="2429527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円弧 54"/>
          <p:cNvSpPr/>
          <p:nvPr/>
        </p:nvSpPr>
        <p:spPr>
          <a:xfrm rot="16200000" flipV="1">
            <a:off x="299518" y="299260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弧 57"/>
          <p:cNvSpPr/>
          <p:nvPr/>
        </p:nvSpPr>
        <p:spPr>
          <a:xfrm rot="16200000" flipV="1">
            <a:off x="398916" y="264957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円弧 60"/>
          <p:cNvSpPr/>
          <p:nvPr/>
        </p:nvSpPr>
        <p:spPr>
          <a:xfrm rot="5223116" flipV="1">
            <a:off x="886313" y="268147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" name="直線コネクタ 38"/>
          <p:cNvCxnSpPr/>
          <p:nvPr/>
        </p:nvCxnSpPr>
        <p:spPr>
          <a:xfrm flipV="1">
            <a:off x="602232" y="232558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 flipH="1" flipV="1">
            <a:off x="631755" y="242635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円弧 67"/>
          <p:cNvSpPr/>
          <p:nvPr/>
        </p:nvSpPr>
        <p:spPr>
          <a:xfrm rot="5223116" flipV="1">
            <a:off x="855214" y="295666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円弧 68"/>
          <p:cNvSpPr/>
          <p:nvPr/>
        </p:nvSpPr>
        <p:spPr>
          <a:xfrm rot="16200000" flipV="1">
            <a:off x="407996" y="238090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タイトル 1"/>
          <p:cNvSpPr txBox="1">
            <a:spLocks/>
          </p:cNvSpPr>
          <p:nvPr/>
        </p:nvSpPr>
        <p:spPr>
          <a:xfrm>
            <a:off x="133128" y="-60817"/>
            <a:ext cx="8579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/>
              <a:t>10. Imaginary time HEOM </a:t>
            </a:r>
            <a:r>
              <a:rPr lang="en-US" altLang="ja-JP" sz="2000" dirty="0"/>
              <a:t>(</a:t>
            </a:r>
            <a:r>
              <a:rPr lang="en-US" altLang="ja-JP" sz="2000" i="1" dirty="0"/>
              <a:t>t</a:t>
            </a:r>
            <a:r>
              <a:rPr lang="en-US" altLang="ja-JP" sz="2000" dirty="0"/>
              <a:t>=0, </a:t>
            </a:r>
            <a:r>
              <a:rPr lang="en-US" altLang="ja-JP" sz="2000" dirty="0">
                <a:latin typeface="Symbol" panose="05050102010706020507" pitchFamily="18" charset="2"/>
              </a:rPr>
              <a:t>t</a:t>
            </a:r>
            <a:r>
              <a:rPr lang="en-US" altLang="ja-JP" sz="2000" dirty="0"/>
              <a:t>=1/</a:t>
            </a:r>
            <a:r>
              <a:rPr lang="en-US" altLang="ja-JP" sz="2000" dirty="0" err="1">
                <a:latin typeface="Symbol" panose="05050102010706020507" pitchFamily="18" charset="2"/>
              </a:rPr>
              <a:t>b</a:t>
            </a:r>
            <a:r>
              <a:rPr lang="en-US" altLang="ja-JP" sz="2000" dirty="0" err="1"/>
              <a:t>h</a:t>
            </a:r>
            <a:r>
              <a:rPr lang="en-US" altLang="ja-JP" sz="2000" dirty="0" err="1">
                <a:latin typeface="Symbol" panose="05050102010706020507" pitchFamily="18" charset="2"/>
              </a:rPr>
              <a:t>w</a:t>
            </a:r>
            <a:r>
              <a:rPr lang="en-US" altLang="ja-JP" sz="2000" dirty="0"/>
              <a:t>)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9692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7" grpId="0" animBg="1"/>
      <p:bldP spid="42" grpId="0" animBg="1"/>
      <p:bldP spid="43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44" grpId="0"/>
      <p:bldP spid="48" grpId="0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55" grpId="0" animBg="1"/>
      <p:bldP spid="58" grpId="0" animBg="1"/>
      <p:bldP spid="61" grpId="0" animBg="1"/>
      <p:bldP spid="68" grpId="0" animBg="1"/>
      <p:bldP spid="69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25"/>
          <p:cNvSpPr>
            <a:spLocks noChangeArrowheads="1"/>
          </p:cNvSpPr>
          <p:nvPr/>
        </p:nvSpPr>
        <p:spPr bwMode="auto">
          <a:xfrm>
            <a:off x="519587" y="1364669"/>
            <a:ext cx="65886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 equilibrium distribution for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Drude</a:t>
            </a:r>
            <a:r>
              <a:rPr lang="en-US" altLang="ja-JP" sz="2400" dirty="0">
                <a:ea typeface="Arial Unicode MS" panose="020B0604020202020204" pitchFamily="50" charset="-128"/>
              </a:rPr>
              <a:t> spectrum</a:t>
            </a: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760413" y="1922463"/>
          <a:ext cx="3338512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73520" imgH="1117440" progId="Equation.DSMT4">
                  <p:embed/>
                </p:oleObj>
              </mc:Choice>
              <mc:Fallback>
                <p:oleObj name="Equation" r:id="rId2" imgW="4673520" imgH="1117440" progId="Equation.DSMT4">
                  <p:embed/>
                  <p:pic>
                    <p:nvPicPr>
                      <p:cNvPr id="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413" y="1922463"/>
                        <a:ext cx="3338512" cy="79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1979711" y="2904688"/>
          <a:ext cx="6367463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915400" imgH="1168200" progId="Equation.DSMT4">
                  <p:embed/>
                </p:oleObj>
              </mc:Choice>
              <mc:Fallback>
                <p:oleObj name="Equation" r:id="rId4" imgW="8915400" imgH="1168200" progId="Equation.DSMT4">
                  <p:embed/>
                  <p:pic>
                    <p:nvPicPr>
                      <p:cNvPr id="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1" y="2904688"/>
                        <a:ext cx="6367463" cy="836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2006601" y="3855267"/>
          <a:ext cx="631507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39080" imgH="1168200" progId="Equation.DSMT4">
                  <p:embed/>
                </p:oleObj>
              </mc:Choice>
              <mc:Fallback>
                <p:oleObj name="Equation" r:id="rId6" imgW="8839080" imgH="1168200" progId="Equation.DSMT4">
                  <p:embed/>
                  <p:pic>
                    <p:nvPicPr>
                      <p:cNvPr id="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1" y="3855267"/>
                        <a:ext cx="6315075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1907704" y="2916950"/>
            <a:ext cx="6439469" cy="1875090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546100" y="5516563"/>
          <a:ext cx="83915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747160" imgH="1079280" progId="Equation.DSMT4">
                  <p:embed/>
                </p:oleObj>
              </mc:Choice>
              <mc:Fallback>
                <p:oleObj name="Equation" r:id="rId8" imgW="11747160" imgH="1079280" progId="Equation.DSMT4">
                  <p:embed/>
                  <p:pic>
                    <p:nvPicPr>
                      <p:cNvPr id="1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5516563"/>
                        <a:ext cx="8391525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493745" y="5112774"/>
            <a:ext cx="6463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Equilibrium distribution function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2073253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521853"/>
              </p:ext>
            </p:extLst>
          </p:nvPr>
        </p:nvGraphicFramePr>
        <p:xfrm>
          <a:off x="966788" y="885825"/>
          <a:ext cx="7115175" cy="328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956520" imgH="4597200" progId="Equation.DSMT4">
                  <p:embed/>
                </p:oleObj>
              </mc:Choice>
              <mc:Fallback>
                <p:oleObj name="Equation" r:id="rId2" imgW="9956520" imgH="4597200" progId="Equation.DSMT4">
                  <p:embed/>
                  <p:pic>
                    <p:nvPicPr>
                      <p:cNvPr id="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788" y="885825"/>
                        <a:ext cx="7115175" cy="328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611560" y="282316"/>
            <a:ext cx="69781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err="1">
                <a:ea typeface="Arial Unicode MS" panose="020B0604020202020204" pitchFamily="50" charset="-128"/>
              </a:rPr>
              <a:t>Im</a:t>
            </a:r>
            <a:r>
              <a:rPr lang="en-US" altLang="ja-JP" sz="2400" dirty="0">
                <a:ea typeface="Arial Unicode MS" panose="020B0604020202020204" pitchFamily="50" charset="-128"/>
              </a:rPr>
              <a:t>-time HEOM is expressed as (definite integrals)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4139952" y="760643"/>
            <a:ext cx="4351237" cy="3410105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871743"/>
              </p:ext>
            </p:extLst>
          </p:nvPr>
        </p:nvGraphicFramePr>
        <p:xfrm>
          <a:off x="5511800" y="4229100"/>
          <a:ext cx="16700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36760" imgH="583920" progId="Equation.DSMT4">
                  <p:embed/>
                </p:oleObj>
              </mc:Choice>
              <mc:Fallback>
                <p:oleObj name="Equation" r:id="rId4" imgW="2336760" imgH="583920" progId="Equation.DSMT4">
                  <p:embed/>
                  <p:pic>
                    <p:nvPicPr>
                      <p:cNvPr id="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1800" y="4229100"/>
                        <a:ext cx="1670050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25"/>
          <p:cNvSpPr>
            <a:spLocks noChangeArrowheads="1"/>
          </p:cNvSpPr>
          <p:nvPr/>
        </p:nvSpPr>
        <p:spPr bwMode="auto">
          <a:xfrm>
            <a:off x="323528" y="4707334"/>
            <a:ext cx="60580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 err="1">
                <a:solidFill>
                  <a:srgbClr val="002060"/>
                </a:solidFill>
                <a:ea typeface="Arial Unicode MS" panose="020B0604020202020204" pitchFamily="50" charset="-128"/>
              </a:rPr>
              <a:t>Im</a:t>
            </a:r>
            <a:r>
              <a:rPr lang="en-US" altLang="ja-JP" sz="2800" dirty="0">
                <a:solidFill>
                  <a:srgbClr val="002060"/>
                </a:solidFill>
                <a:ea typeface="Arial Unicode MS" panose="020B0604020202020204" pitchFamily="50" charset="-128"/>
              </a:rPr>
              <a:t>-time HEOM allows us to calculate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915271" y="5157192"/>
            <a:ext cx="792877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kumimoji="1" lang="en-US" altLang="ja-JP" sz="2800" dirty="0">
                <a:solidFill>
                  <a:srgbClr val="002060"/>
                </a:solidFill>
                <a:ea typeface="Arial Unicode MS" panose="020B0604020202020204" pitchFamily="50" charset="-128"/>
              </a:rPr>
              <a:t>correlated initial condition for Real-time HEOM</a:t>
            </a:r>
          </a:p>
          <a:p>
            <a:pPr marL="342900" indent="-342900">
              <a:buAutoNum type="arabicParenR"/>
            </a:pPr>
            <a:r>
              <a:rPr lang="en-US" altLang="ja-JP" sz="2800" dirty="0">
                <a:ea typeface="Arial Unicode MS" panose="020B0604020202020204" pitchFamily="50" charset="-128"/>
              </a:rPr>
              <a:t>e</a:t>
            </a:r>
            <a:r>
              <a:rPr kumimoji="1" lang="en-US" altLang="ja-JP" sz="2800" dirty="0">
                <a:ea typeface="Arial Unicode MS" panose="020B0604020202020204" pitchFamily="50" charset="-128"/>
              </a:rPr>
              <a:t>xpectation values of system</a:t>
            </a:r>
          </a:p>
          <a:p>
            <a:pPr marL="342900" indent="-342900">
              <a:buAutoNum type="arabicParenR"/>
            </a:pPr>
            <a:r>
              <a:rPr lang="en-US" altLang="ja-JP" sz="2800" dirty="0">
                <a:solidFill>
                  <a:srgbClr val="C00000"/>
                </a:solidFill>
                <a:ea typeface="Arial Unicode MS" panose="020B0604020202020204" pitchFamily="50" charset="-128"/>
              </a:rPr>
              <a:t>thermodynamic variables</a:t>
            </a:r>
            <a:endParaRPr kumimoji="1" lang="ja-JP" altLang="en-US" sz="2800" dirty="0">
              <a:solidFill>
                <a:srgbClr val="C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3" name="正方形/長方形 25"/>
          <p:cNvSpPr>
            <a:spLocks noChangeArrowheads="1"/>
          </p:cNvSpPr>
          <p:nvPr/>
        </p:nvSpPr>
        <p:spPr bwMode="auto">
          <a:xfrm>
            <a:off x="7308304" y="4228697"/>
            <a:ext cx="16562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 large </a:t>
            </a:r>
            <a:r>
              <a:rPr lang="en-US" altLang="ja-JP" sz="2400" i="1" dirty="0">
                <a:ea typeface="Arial Unicode MS" panose="020B0604020202020204" pitchFamily="50" charset="-128"/>
              </a:rPr>
              <a:t>m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786816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732" y="197768"/>
            <a:ext cx="9171039" cy="1143000"/>
          </a:xfrm>
        </p:spPr>
        <p:txBody>
          <a:bodyPr>
            <a:noAutofit/>
          </a:bodyPr>
          <a:lstStyle/>
          <a:p>
            <a:r>
              <a:rPr kumimoji="1" lang="en-US" altLang="ja-JP" sz="3800" dirty="0"/>
              <a:t>1) Evaluation of correlated initial conditions</a:t>
            </a:r>
            <a:endParaRPr kumimoji="1" lang="ja-JP" altLang="en-US" sz="3800" dirty="0"/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581897" y="1340768"/>
          <a:ext cx="32258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431640" progId="Equation.DSMT4">
                  <p:embed/>
                </p:oleObj>
              </mc:Choice>
              <mc:Fallback>
                <p:oleObj name="Equation" r:id="rId2" imgW="1460160" imgH="4316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897" y="1340768"/>
                        <a:ext cx="32258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Grp="1" noChangeAspect="1"/>
          </p:cNvGraphicFramePr>
          <p:nvPr/>
        </p:nvGraphicFramePr>
        <p:xfrm>
          <a:off x="585314" y="2351754"/>
          <a:ext cx="7881938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68680" imgH="457200" progId="Equation.DSMT4">
                  <p:embed/>
                </p:oleObj>
              </mc:Choice>
              <mc:Fallback>
                <p:oleObj name="Equation" r:id="rId4" imgW="3568680" imgH="457200" progId="Equation.DSMT4">
                  <p:embed/>
                  <p:pic>
                    <p:nvPicPr>
                      <p:cNvPr id="16" name="オブジェクト 1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14" y="2351754"/>
                        <a:ext cx="7881938" cy="100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Grp="1" noChangeAspect="1"/>
          </p:cNvGraphicFramePr>
          <p:nvPr/>
        </p:nvGraphicFramePr>
        <p:xfrm>
          <a:off x="515789" y="3418303"/>
          <a:ext cx="636746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82880" imgH="431640" progId="Equation.DSMT4">
                  <p:embed/>
                </p:oleObj>
              </mc:Choice>
              <mc:Fallback>
                <p:oleObj name="Equation" r:id="rId6" imgW="2882880" imgH="431640" progId="Equation.DSMT4">
                  <p:embed/>
                  <p:pic>
                    <p:nvPicPr>
                      <p:cNvPr id="17" name="オブジェクト 1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789" y="3418303"/>
                        <a:ext cx="6367462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497502" y="4429289"/>
          <a:ext cx="8191500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708360" imgH="914400" progId="Equation.DSMT4">
                  <p:embed/>
                </p:oleObj>
              </mc:Choice>
              <mc:Fallback>
                <p:oleObj name="Equation" r:id="rId8" imgW="3708360" imgH="914400" progId="Equation.DSMT4">
                  <p:embed/>
                  <p:pic>
                    <p:nvPicPr>
                      <p:cNvPr id="7" name="オブジェクト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502" y="4429289"/>
                        <a:ext cx="8191500" cy="201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4905721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544" y="1391266"/>
            <a:ext cx="9415500" cy="4108637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375612" y="250590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Numerical results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6088063" y="1011238"/>
          <a:ext cx="10668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82400" imgH="203040" progId="Equation.DSMT4">
                  <p:embed/>
                </p:oleObj>
              </mc:Choice>
              <mc:Fallback>
                <p:oleObj name="Equation" r:id="rId3" imgW="482400" imgH="20304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8063" y="1011238"/>
                        <a:ext cx="1066800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Grp="1" noChangeAspect="1"/>
          </p:cNvGraphicFramePr>
          <p:nvPr/>
        </p:nvGraphicFramePr>
        <p:xfrm>
          <a:off x="5022850" y="1025525"/>
          <a:ext cx="7588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203040" progId="Equation.DSMT4">
                  <p:embed/>
                </p:oleObj>
              </mc:Choice>
              <mc:Fallback>
                <p:oleObj name="Equation" r:id="rId5" imgW="342720" imgH="203040" progId="Equation.DSMT4">
                  <p:embed/>
                  <p:pic>
                    <p:nvPicPr>
                      <p:cNvPr id="6" name="オブジェクト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2850" y="1025525"/>
                        <a:ext cx="75882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5659325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827584" y="548680"/>
            <a:ext cx="5763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2) Evaluation of expectation values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340768"/>
            <a:ext cx="5552034" cy="445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21514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255" y="127825"/>
            <a:ext cx="5706913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dirty="0">
                <a:solidFill>
                  <a:srgbClr val="C00000"/>
                </a:solidFill>
              </a:rPr>
              <a:t>3) Thermodynamic variables</a:t>
            </a:r>
            <a:endParaRPr kumimoji="1" lang="ja-JP" altLang="en-US" sz="3600" dirty="0">
              <a:solidFill>
                <a:srgbClr val="C00000"/>
              </a:solidFill>
            </a:endParaRPr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4391025" y="1352550"/>
          <a:ext cx="2554288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55600" imgH="279360" progId="Equation.DSMT4">
                  <p:embed/>
                </p:oleObj>
              </mc:Choice>
              <mc:Fallback>
                <p:oleObj name="Equation" r:id="rId2" imgW="1155600" imgH="27936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025" y="1352550"/>
                        <a:ext cx="2554288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15"/>
          <p:cNvSpPr txBox="1">
            <a:spLocks noChangeArrowheads="1"/>
          </p:cNvSpPr>
          <p:nvPr/>
        </p:nvSpPr>
        <p:spPr bwMode="auto">
          <a:xfrm>
            <a:off x="882510" y="1379760"/>
            <a:ext cx="29626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Partition function:</a:t>
            </a:r>
            <a:endParaRPr lang="ja-JP" altLang="en-US" sz="2800" dirty="0">
              <a:solidFill>
                <a:srgbClr val="0066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4405313" y="1990725"/>
          <a:ext cx="20764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9600" imgH="419040" progId="Equation.DSMT4">
                  <p:embed/>
                </p:oleObj>
              </mc:Choice>
              <mc:Fallback>
                <p:oleObj name="Equation" r:id="rId4" imgW="939600" imgH="41904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5313" y="1990725"/>
                        <a:ext cx="207645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886800" y="2135656"/>
            <a:ext cx="23439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Free Energy: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4371975" y="2852738"/>
          <a:ext cx="2049463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27000" imgH="419040" progId="Equation.DSMT4">
                  <p:embed/>
                </p:oleObj>
              </mc:Choice>
              <mc:Fallback>
                <p:oleObj name="Equation" r:id="rId6" imgW="927000" imgH="419040" progId="Equation.DSMT4">
                  <p:embed/>
                  <p:pic>
                    <p:nvPicPr>
                      <p:cNvPr id="7" name="オブジェクト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2852738"/>
                        <a:ext cx="2049463" cy="925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15"/>
          <p:cNvSpPr txBox="1">
            <a:spLocks noChangeArrowheads="1"/>
          </p:cNvSpPr>
          <p:nvPr/>
        </p:nvSpPr>
        <p:spPr bwMode="auto">
          <a:xfrm>
            <a:off x="925385" y="3012732"/>
            <a:ext cx="15231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accent4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Entropy:</a:t>
            </a:r>
            <a:endParaRPr lang="ja-JP" altLang="en-US" sz="2800" dirty="0">
              <a:solidFill>
                <a:schemeClr val="accent4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9" name="オブジェクト 8"/>
          <p:cNvGraphicFramePr>
            <a:graphicFrameLocks noGrp="1" noChangeAspect="1"/>
          </p:cNvGraphicFramePr>
          <p:nvPr/>
        </p:nvGraphicFramePr>
        <p:xfrm>
          <a:off x="4398963" y="3868738"/>
          <a:ext cx="2611437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80800" imgH="419040" progId="Equation.DSMT4">
                  <p:embed/>
                </p:oleObj>
              </mc:Choice>
              <mc:Fallback>
                <p:oleObj name="Equation" r:id="rId8" imgW="1180800" imgH="419040" progId="Equation.DSMT4">
                  <p:embed/>
                  <p:pic>
                    <p:nvPicPr>
                      <p:cNvPr id="9" name="オブジェクト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963" y="3868738"/>
                        <a:ext cx="2611437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15"/>
          <p:cNvSpPr txBox="1">
            <a:spLocks noChangeArrowheads="1"/>
          </p:cNvSpPr>
          <p:nvPr/>
        </p:nvSpPr>
        <p:spPr bwMode="auto">
          <a:xfrm>
            <a:off x="949811" y="4006111"/>
            <a:ext cx="27238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Internal Energy:</a:t>
            </a:r>
            <a:endParaRPr lang="ja-JP" altLang="en-US" sz="2800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4335463" y="4859338"/>
          <a:ext cx="2133600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65160" imgH="419040" progId="Equation.DSMT4">
                  <p:embed/>
                </p:oleObj>
              </mc:Choice>
              <mc:Fallback>
                <p:oleObj name="Equation" r:id="rId10" imgW="965160" imgH="419040" progId="Equation.DSMT4">
                  <p:embed/>
                  <p:pic>
                    <p:nvPicPr>
                      <p:cNvPr id="11" name="オブジェクト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5463" y="4859338"/>
                        <a:ext cx="2133600" cy="925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>
            <a:spLocks noChangeArrowheads="1"/>
          </p:cNvSpPr>
          <p:nvPr/>
        </p:nvSpPr>
        <p:spPr bwMode="auto">
          <a:xfrm>
            <a:off x="949811" y="5021697"/>
            <a:ext cx="24625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capacity: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3" name="オブジェクト 12"/>
          <p:cNvGraphicFramePr>
            <a:graphicFrameLocks noGrp="1" noChangeAspect="1"/>
          </p:cNvGraphicFramePr>
          <p:nvPr/>
        </p:nvGraphicFramePr>
        <p:xfrm>
          <a:off x="4371975" y="5676900"/>
          <a:ext cx="137477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22080" imgH="393480" progId="Equation.DSMT4">
                  <p:embed/>
                </p:oleObj>
              </mc:Choice>
              <mc:Fallback>
                <p:oleObj name="Equation" r:id="rId12" imgW="622080" imgH="393480" progId="Equation.DSMT4">
                  <p:embed/>
                  <p:pic>
                    <p:nvPicPr>
                      <p:cNvPr id="13" name="オブジェクト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5676900"/>
                        <a:ext cx="1374775" cy="868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5"/>
          <p:cNvSpPr txBox="1">
            <a:spLocks noChangeArrowheads="1"/>
          </p:cNvSpPr>
          <p:nvPr/>
        </p:nvSpPr>
        <p:spPr bwMode="auto">
          <a:xfrm>
            <a:off x="1032484" y="5861579"/>
            <a:ext cx="81115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C000"/>
                </a:solidFill>
                <a:latin typeface="Arial Unicode MS"/>
                <a:ea typeface="Arial Unicode MS"/>
                <a:cs typeface="Arial Unicode MS"/>
              </a:rPr>
              <a:t>Susceptibility:                                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(for                ) 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5" name="オブジェクト 14"/>
          <p:cNvGraphicFramePr>
            <a:graphicFrameLocks noGrp="1" noChangeAspect="1"/>
          </p:cNvGraphicFramePr>
          <p:nvPr/>
        </p:nvGraphicFramePr>
        <p:xfrm>
          <a:off x="7234238" y="5970588"/>
          <a:ext cx="131762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96880" imgH="203040" progId="Equation.DSMT4">
                  <p:embed/>
                </p:oleObj>
              </mc:Choice>
              <mc:Fallback>
                <p:oleObj name="Equation" r:id="rId14" imgW="596880" imgH="203040" progId="Equation.DSMT4">
                  <p:embed/>
                  <p:pic>
                    <p:nvPicPr>
                      <p:cNvPr id="15" name="オブジェクト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238" y="5970588"/>
                        <a:ext cx="1317625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0717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Rotating wave approximation (RWA)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4282" y="5572140"/>
            <a:ext cx="69557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characteristic time of the system &gt;&gt; characteristic time of the bath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Energy scale of the system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&gt;&gt;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energy scale of the bath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(these conditions has to be verified each time)</a:t>
            </a:r>
          </a:p>
        </p:txBody>
      </p:sp>
      <p:graphicFrame>
        <p:nvGraphicFramePr>
          <p:cNvPr id="624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393208"/>
              </p:ext>
            </p:extLst>
          </p:nvPr>
        </p:nvGraphicFramePr>
        <p:xfrm>
          <a:off x="718335" y="4021526"/>
          <a:ext cx="5207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06680" imgH="457200" progId="Equation.DSMT4">
                  <p:embed/>
                </p:oleObj>
              </mc:Choice>
              <mc:Fallback>
                <p:oleObj name="Equation" r:id="rId2" imgW="5206680" imgH="457200" progId="Equation.DSMT4">
                  <p:embed/>
                  <p:pic>
                    <p:nvPicPr>
                      <p:cNvPr id="6246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335" y="4021526"/>
                        <a:ext cx="5207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357158" y="4857760"/>
            <a:ext cx="5442516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Rotating wave (secular) approximation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77871" y="1486527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Example of a spin-Boson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24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639546"/>
              </p:ext>
            </p:extLst>
          </p:nvPr>
        </p:nvGraphicFramePr>
        <p:xfrm>
          <a:off x="801688" y="2114527"/>
          <a:ext cx="5510212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511600" imgH="863280" progId="Equation.DSMT4">
                  <p:embed/>
                </p:oleObj>
              </mc:Choice>
              <mc:Fallback>
                <p:oleObj name="Equation" r:id="rId4" imgW="5511600" imgH="863280" progId="Equation.DSMT4">
                  <p:embed/>
                  <p:pic>
                    <p:nvPicPr>
                      <p:cNvPr id="6247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8" y="2114527"/>
                        <a:ext cx="5510212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107504" y="3218016"/>
            <a:ext cx="6032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Drop the term that does not satisfies energy conservation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247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2071678"/>
            <a:ext cx="2400301" cy="160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47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87025" y="4362539"/>
            <a:ext cx="2493408" cy="149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正方形/長方形 19"/>
          <p:cNvSpPr/>
          <p:nvPr/>
        </p:nvSpPr>
        <p:spPr>
          <a:xfrm>
            <a:off x="6572264" y="1428736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Resonance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6500826" y="3857628"/>
            <a:ext cx="2210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ea typeface="Arial Unicode MS" panose="020B0604020202020204" pitchFamily="50" charset="-128"/>
              </a:rPr>
              <a:t>Nonresonance</a:t>
            </a:r>
            <a:r>
              <a:rPr lang="en-US" altLang="ja-JP" dirty="0">
                <a:ea typeface="Arial Unicode MS" panose="020B0604020202020204" pitchFamily="50" charset="-128"/>
              </a:rPr>
              <a:t>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8"/>
          <p:cNvSpPr>
            <a:spLocks noChangeShapeType="1"/>
          </p:cNvSpPr>
          <p:nvPr/>
        </p:nvSpPr>
        <p:spPr bwMode="auto">
          <a:xfrm flipV="1">
            <a:off x="6787197" y="4495475"/>
            <a:ext cx="2071702" cy="128588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37"/>
          <p:cNvSpPr>
            <a:spLocks noChangeShapeType="1"/>
          </p:cNvSpPr>
          <p:nvPr/>
        </p:nvSpPr>
        <p:spPr bwMode="auto">
          <a:xfrm>
            <a:off x="6643701" y="4500569"/>
            <a:ext cx="2143141" cy="135732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250033" y="3717032"/>
            <a:ext cx="2834135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8" grpId="0"/>
      <p:bldP spid="4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5"/>
          <p:cNvSpPr txBox="1">
            <a:spLocks noChangeArrowheads="1"/>
          </p:cNvSpPr>
          <p:nvPr/>
        </p:nvSpPr>
        <p:spPr bwMode="auto">
          <a:xfrm>
            <a:off x="683568" y="570375"/>
            <a:ext cx="39212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For Spin-Boson system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4842707" y="593231"/>
          <a:ext cx="24701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17440" imgH="253800" progId="Equation.DSMT4">
                  <p:embed/>
                </p:oleObj>
              </mc:Choice>
              <mc:Fallback>
                <p:oleObj name="Equation" r:id="rId2" imgW="1117440" imgH="25380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2707" y="593231"/>
                        <a:ext cx="2470150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1187624" y="6228958"/>
            <a:ext cx="374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Dashed lines are without heat-bath</a:t>
            </a:r>
            <a:endParaRPr lang="ja-JP" altLang="en-US" dirty="0">
              <a:solidFill>
                <a:srgbClr val="0066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8" name="オブジェクト 7"/>
          <p:cNvGraphicFramePr>
            <a:graphicFrameLocks noGrp="1" noChangeAspect="1"/>
          </p:cNvGraphicFramePr>
          <p:nvPr/>
        </p:nvGraphicFramePr>
        <p:xfrm>
          <a:off x="7537040" y="658641"/>
          <a:ext cx="1011238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7200" imgH="253800" progId="Equation.DSMT4">
                  <p:embed/>
                </p:oleObj>
              </mc:Choice>
              <mc:Fallback>
                <p:oleObj name="Equation" r:id="rId4" imgW="457200" imgH="253800" progId="Equation.DSMT4">
                  <p:embed/>
                  <p:pic>
                    <p:nvPicPr>
                      <p:cNvPr id="8" name="オブジェクト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7040" y="658641"/>
                        <a:ext cx="1011238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Grp="1" noChangeAspect="1"/>
          </p:cNvGraphicFramePr>
          <p:nvPr/>
        </p:nvGraphicFramePr>
        <p:xfrm>
          <a:off x="6588224" y="6228958"/>
          <a:ext cx="78581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5320" imgH="164880" progId="Equation.DSMT4">
                  <p:embed/>
                </p:oleObj>
              </mc:Choice>
              <mc:Fallback>
                <p:oleObj name="Equation" r:id="rId6" imgW="355320" imgH="164880" progId="Equation.DSMT4">
                  <p:embed/>
                  <p:pic>
                    <p:nvPicPr>
                      <p:cNvPr id="9" name="オブジェクト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6228958"/>
                        <a:ext cx="785813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Grp="1" noChangeAspect="1"/>
          </p:cNvGraphicFramePr>
          <p:nvPr/>
        </p:nvGraphicFramePr>
        <p:xfrm>
          <a:off x="5299246" y="6174117"/>
          <a:ext cx="9271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228600" progId="Equation.DSMT4">
                  <p:embed/>
                </p:oleObj>
              </mc:Choice>
              <mc:Fallback>
                <p:oleObj name="Equation" r:id="rId8" imgW="419040" imgH="228600" progId="Equation.DSMT4">
                  <p:embed/>
                  <p:pic>
                    <p:nvPicPr>
                      <p:cNvPr id="10" name="オブジェクト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9246" y="6174117"/>
                        <a:ext cx="927100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868" y="1556792"/>
            <a:ext cx="6059169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28232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258720"/>
              </p:ext>
            </p:extLst>
          </p:nvPr>
        </p:nvGraphicFramePr>
        <p:xfrm>
          <a:off x="763588" y="1130300"/>
          <a:ext cx="7151687" cy="328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007280" imgH="4597200" progId="Equation.DSMT4">
                  <p:embed/>
                </p:oleObj>
              </mc:Choice>
              <mc:Fallback>
                <p:oleObj name="Equation" r:id="rId2" imgW="10007280" imgH="4597200" progId="Equation.DSMT4">
                  <p:embed/>
                  <p:pic>
                    <p:nvPicPr>
                      <p:cNvPr id="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130300"/>
                        <a:ext cx="7151687" cy="328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617240" y="537893"/>
            <a:ext cx="7664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Imaginary-time Quantum Hierarchal Fokker-Planck Eq.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3938245" y="1164879"/>
            <a:ext cx="4336792" cy="3380029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189741"/>
              </p:ext>
            </p:extLst>
          </p:nvPr>
        </p:nvGraphicFramePr>
        <p:xfrm>
          <a:off x="4127500" y="5270500"/>
          <a:ext cx="238601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40080" imgH="723600" progId="Equation.DSMT4">
                  <p:embed/>
                </p:oleObj>
              </mc:Choice>
              <mc:Fallback>
                <p:oleObj name="Equation" r:id="rId4" imgW="3340080" imgH="723600" progId="Equation.DSMT4">
                  <p:embed/>
                  <p:pic>
                    <p:nvPicPr>
                      <p:cNvPr id="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0" y="5270500"/>
                        <a:ext cx="2386013" cy="52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25"/>
          <p:cNvSpPr>
            <a:spLocks noChangeArrowheads="1"/>
          </p:cNvSpPr>
          <p:nvPr/>
        </p:nvSpPr>
        <p:spPr bwMode="auto">
          <a:xfrm>
            <a:off x="650548" y="4344152"/>
            <a:ext cx="25651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Initial distribution: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1" y="4813191"/>
            <a:ext cx="2281778" cy="1812458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7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4119393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85750" y="227647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distribution from </a:t>
            </a:r>
            <a:r>
              <a:rPr lang="en-US" altLang="ja-JP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ImQHFP</a:t>
            </a: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893" y="1346042"/>
            <a:ext cx="6011577" cy="4704863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5717729" y="3766057"/>
            <a:ext cx="2993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agrees with the exact result</a:t>
            </a:r>
            <a:endParaRPr kumimoji="1"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3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3935102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Thermo</a:t>
            </a:r>
            <a:r>
              <a:rPr lang="en-US" altLang="ja-JP" dirty="0"/>
              <a:t>dynamics quantities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350" y="1606937"/>
            <a:ext cx="5085077" cy="3444574"/>
          </a:xfrm>
          <a:prstGeom prst="rect">
            <a:avLst/>
          </a:prstGeom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3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5963694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896727" y="4396655"/>
            <a:ext cx="40190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Dynamical S-B coherence </a:t>
            </a:r>
          </a:p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         (S-B entanglement)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0344" y="148271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11. Non-Markovian tests</a:t>
            </a:r>
            <a:endParaRPr kumimoji="1" lang="ja-JP" altLang="en-US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5673725" y="5427663"/>
          <a:ext cx="148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431640" progId="Equation.DSMT4">
                  <p:embed/>
                </p:oleObj>
              </mc:Choice>
              <mc:Fallback>
                <p:oleObj name="Equation" r:id="rId8" imgW="1485720" imgH="431640" progId="Equation.DSMT4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73725" y="5427663"/>
                        <a:ext cx="1485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正方形/長方形 42"/>
          <p:cNvSpPr/>
          <p:nvPr/>
        </p:nvSpPr>
        <p:spPr>
          <a:xfrm>
            <a:off x="4236049" y="6157889"/>
            <a:ext cx="4135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Static S-B Coherence</a:t>
            </a:r>
            <a:endParaRPr lang="ja-JP" altLang="en-US" sz="2400" dirty="0">
              <a:solidFill>
                <a:schemeClr val="accent6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27000" imgH="545760" progId="Equation.DSMT4">
                  <p:embed/>
                </p:oleObj>
              </mc:Choice>
              <mc:Fallback>
                <p:oleObj name="Equation" r:id="rId10" imgW="927000" imgH="54576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972175" y="3683000"/>
          <a:ext cx="9382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54080" imgH="533160" progId="Equation.DSMT4">
                  <p:embed/>
                </p:oleObj>
              </mc:Choice>
              <mc:Fallback>
                <p:oleObj name="Equation" r:id="rId12" imgW="1054080" imgH="533160" progId="Equation.DSMT4">
                  <p:embed/>
                  <p:pic>
                    <p:nvPicPr>
                      <p:cNvPr id="45" name="オブジェクト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72175" y="3683000"/>
                        <a:ext cx="938213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6033476" y="2629815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760" imgH="533160" progId="Equation.DSMT4">
                  <p:embed/>
                </p:oleObj>
              </mc:Choice>
              <mc:Fallback>
                <p:oleObj name="Equation" r:id="rId14" imgW="977760" imgH="533160" progId="Equation.DSMT4">
                  <p:embed/>
                  <p:pic>
                    <p:nvPicPr>
                      <p:cNvPr id="47" name="オブジェクト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33476" y="2629815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正方形/長方形 52"/>
          <p:cNvSpPr/>
          <p:nvPr/>
        </p:nvSpPr>
        <p:spPr>
          <a:xfrm>
            <a:off x="5629531" y="5337270"/>
            <a:ext cx="1606765" cy="58650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3036113" y="609073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5089392" y="3198451"/>
            <a:ext cx="3154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5067981" y="2088804"/>
            <a:ext cx="15888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4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2" grpId="0" animBg="1"/>
      <p:bldP spid="48" grpId="0" animBg="1"/>
      <p:bldP spid="50" grpId="0" animBg="1"/>
      <p:bldP spid="49" grpId="0" animBg="1"/>
      <p:bldP spid="70" grpId="0"/>
      <p:bldP spid="43" grpId="0"/>
      <p:bldP spid="53" grpId="0" animBg="1"/>
      <p:bldP spid="54" grpId="0" animBg="1"/>
      <p:bldP spid="56" grpId="0"/>
      <p:bldP spid="57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315932" y="688881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 err="1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)   Fluctuation</a:t>
            </a:r>
            <a:r>
              <a:rPr lang="ja-JP" altLang="en-US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(heating)</a:t>
            </a:r>
          </a:p>
          <a:p>
            <a:pPr marL="0" indent="0">
              <a:buNone/>
            </a:pPr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ii)  Dissipation</a:t>
            </a:r>
            <a:r>
              <a:rPr lang="ja-JP" altLang="en-US" dirty="0">
                <a:solidFill>
                  <a:srgbClr val="0066FF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iii) Static system-bath coherence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iv) Dynamical system-bath coherence</a:t>
            </a:r>
          </a:p>
          <a:p>
            <a:pPr>
              <a:buNone/>
            </a:pPr>
            <a:r>
              <a:rPr lang="ja-JP" altLang="en-US" sz="24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　</a:t>
            </a:r>
            <a:r>
              <a:rPr lang="en-US" altLang="ja-JP" sz="2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Reveals only through non-linear response function</a:t>
            </a:r>
            <a:r>
              <a:rPr lang="ja-JP" altLang="en-US" sz="2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　</a:t>
            </a:r>
            <a:endParaRPr lang="en-US" altLang="ja-JP" sz="2000" b="1" dirty="0">
              <a:solidFill>
                <a:srgbClr val="FF0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611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sz="3600" dirty="0"/>
              <a:t>Non-Markovian tests for four bath effects</a:t>
            </a:r>
            <a:br>
              <a:rPr lang="en-US" altLang="ja-JP" dirty="0"/>
            </a:br>
            <a:r>
              <a:rPr lang="en-US" altLang="ja-JP" sz="2000" dirty="0"/>
              <a:t>(non-Markovian tests; </a:t>
            </a:r>
            <a:r>
              <a:rPr lang="en-US" altLang="ja-JP" sz="2000" dirty="0">
                <a:solidFill>
                  <a:srgbClr val="0070C0"/>
                </a:solidFill>
              </a:rPr>
              <a:t>Tanimura, JCP </a:t>
            </a:r>
            <a:r>
              <a:rPr lang="en-US" altLang="ja-JP" sz="2000" b="1" dirty="0">
                <a:solidFill>
                  <a:srgbClr val="0070C0"/>
                </a:solidFill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</a:rPr>
              <a:t>, 144110 (2015).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4959402" y="1403261"/>
            <a:ext cx="500066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459468" y="1320533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822832"/>
              </p:ext>
            </p:extLst>
          </p:nvPr>
        </p:nvGraphicFramePr>
        <p:xfrm>
          <a:off x="2070150" y="3271689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97280" imgH="469800" progId="Equation.DSMT4">
                  <p:embed/>
                </p:oleObj>
              </mc:Choice>
              <mc:Fallback>
                <p:oleObj name="Equation" r:id="rId2" imgW="3797280" imgH="46980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0150" y="3271689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761551"/>
              </p:ext>
            </p:extLst>
          </p:nvPr>
        </p:nvGraphicFramePr>
        <p:xfrm>
          <a:off x="971600" y="5013176"/>
          <a:ext cx="5172075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333760" imgH="1269720" progId="Equation.DSMT4">
                  <p:embed/>
                </p:oleObj>
              </mc:Choice>
              <mc:Fallback>
                <p:oleObj name="Equation" r:id="rId4" imgW="5333760" imgH="1269720" progId="Equation.DSMT4">
                  <p:embed/>
                  <p:pic>
                    <p:nvPicPr>
                      <p:cNvPr id="1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013176"/>
                        <a:ext cx="5172075" cy="1233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945584"/>
              </p:ext>
            </p:extLst>
          </p:nvPr>
        </p:nvGraphicFramePr>
        <p:xfrm>
          <a:off x="6624520" y="4327383"/>
          <a:ext cx="1858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17360" imgH="558720" progId="Equation.DSMT4">
                  <p:embed/>
                </p:oleObj>
              </mc:Choice>
              <mc:Fallback>
                <p:oleObj name="Equation" r:id="rId6" imgW="1917360" imgH="55872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4520" y="4327383"/>
                        <a:ext cx="1858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214892" y="565462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20642" y="5355850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time-propagator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for reduced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183349"/>
              </p:ext>
            </p:extLst>
          </p:nvPr>
        </p:nvGraphicFramePr>
        <p:xfrm>
          <a:off x="3465562" y="2057251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9680" imgH="152280" progId="Equation.DSMT4">
                  <p:embed/>
                </p:oleObj>
              </mc:Choice>
              <mc:Fallback>
                <p:oleObj name="Equation" r:id="rId8" imgW="139680" imgH="152280" progId="Equation.DSMT4">
                  <p:embed/>
                  <p:pic>
                    <p:nvPicPr>
                      <p:cNvPr id="5" name="オブジェクト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65562" y="2057251"/>
                        <a:ext cx="13970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6920672" y="5005990"/>
                <a:ext cx="1305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𝑖</m:t>
                        </m:r>
                        <m:sSubSup>
                          <m:sSubSup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ja-JP" altLang="en-US" i="0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bSup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𝛤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0672" y="5005990"/>
                <a:ext cx="1305870" cy="369332"/>
              </a:xfrm>
              <a:prstGeom prst="rect">
                <a:avLst/>
              </a:prstGeom>
              <a:blipFill>
                <a:blip r:embed="rId11"/>
                <a:stretch>
                  <a:fillRect t="-8197" r="-3738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E7979BC-E5D3-41F4-8A03-C7B25E5373C0}"/>
              </a:ext>
            </a:extLst>
          </p:cNvPr>
          <p:cNvSpPr txBox="1"/>
          <p:nvPr/>
        </p:nvSpPr>
        <p:spPr>
          <a:xfrm>
            <a:off x="89510" y="6318782"/>
            <a:ext cx="9083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 that the tests are handy but not sufficient for justify deep tunneling case, however,</a:t>
            </a:r>
          </a:p>
        </p:txBody>
      </p:sp>
    </p:spTree>
    <p:extLst>
      <p:ext uri="{BB962C8B-B14F-4D97-AF65-F5344CB8AC3E}">
        <p14:creationId xmlns:p14="http://schemas.microsoft.com/office/powerpoint/2010/main" val="21703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541608" y="1257386"/>
            <a:ext cx="27719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Brownian oscillator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1393919" y="1751605"/>
          <a:ext cx="2416175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89040" imgH="774360" progId="Equation.DSMT4">
                  <p:embed/>
                </p:oleObj>
              </mc:Choice>
              <mc:Fallback>
                <p:oleObj name="Equation" r:id="rId2" imgW="2489040" imgH="77436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919" y="1751605"/>
                        <a:ext cx="2416175" cy="750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3321345" y="1294230"/>
            <a:ext cx="3946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(</a:t>
            </a:r>
            <a:r>
              <a:rPr lang="en-US" altLang="ja-JP" sz="1400" dirty="0" err="1"/>
              <a:t>Grabert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Scharmm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Ingold</a:t>
            </a:r>
            <a:r>
              <a:rPr lang="en-US" altLang="ja-JP" sz="1400" dirty="0"/>
              <a:t> . </a:t>
            </a:r>
            <a:r>
              <a:rPr lang="en-US" altLang="ja-JP" sz="1400" dirty="0" err="1"/>
              <a:t>Phys</a:t>
            </a:r>
            <a:r>
              <a:rPr lang="en-US" altLang="ja-JP" sz="1400" dirty="0"/>
              <a:t> Rep</a:t>
            </a:r>
            <a:r>
              <a:rPr lang="en-US" altLang="ja-JP" dirty="0"/>
              <a:t>. </a:t>
            </a:r>
            <a:r>
              <a:rPr lang="en-US" altLang="ja-JP" sz="1400" dirty="0"/>
              <a:t>1980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468156" y="338768"/>
            <a:ext cx="68704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tx2"/>
                </a:solidFill>
              </a:rPr>
              <a:t>Non-Markovian Tests  </a:t>
            </a:r>
          </a:p>
        </p:txBody>
      </p:sp>
      <p:pic>
        <p:nvPicPr>
          <p:cNvPr id="18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9558" y="1597610"/>
            <a:ext cx="1847096" cy="129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1104995" y="3536525"/>
          <a:ext cx="3719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98320" imgH="342720" progId="Equation.DSMT4">
                  <p:embed/>
                </p:oleObj>
              </mc:Choice>
              <mc:Fallback>
                <p:oleObj name="Equation" r:id="rId5" imgW="1498320" imgH="342720" progId="Equation.DSMT4">
                  <p:embed/>
                  <p:pic>
                    <p:nvPicPr>
                      <p:cNvPr id="2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95" y="3536525"/>
                        <a:ext cx="37195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1143383" y="3259857"/>
          <a:ext cx="4699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720" imgH="1269720" progId="Equation.DSMT4">
                  <p:embed/>
                </p:oleObj>
              </mc:Choice>
              <mc:Fallback>
                <p:oleObj name="Equation" r:id="rId7" imgW="4698720" imgH="12697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383" y="3259857"/>
                        <a:ext cx="4699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/>
          <p:cNvSpPr txBox="1"/>
          <p:nvPr/>
        </p:nvSpPr>
        <p:spPr>
          <a:xfrm>
            <a:off x="864590" y="3102086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Symmetric correlation</a:t>
            </a:r>
            <a:endParaRPr kumimoji="1" lang="ja-JP" altLang="en-US" dirty="0"/>
          </a:p>
        </p:txBody>
      </p:sp>
      <p:graphicFrame>
        <p:nvGraphicFramePr>
          <p:cNvPr id="24" name="Object 3"/>
          <p:cNvGraphicFramePr>
            <a:graphicFrameLocks noChangeAspect="1"/>
          </p:cNvGraphicFramePr>
          <p:nvPr/>
        </p:nvGraphicFramePr>
        <p:xfrm>
          <a:off x="1104995" y="5662073"/>
          <a:ext cx="29940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06360" imgH="342720" progId="Equation.DSMT4">
                  <p:embed/>
                </p:oleObj>
              </mc:Choice>
              <mc:Fallback>
                <p:oleObj name="Equation" r:id="rId9" imgW="1206360" imgH="342720" progId="Equation.DSMT4">
                  <p:embed/>
                  <p:pic>
                    <p:nvPicPr>
                      <p:cNvPr id="2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95" y="5662073"/>
                        <a:ext cx="2994025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1143383" y="5717782"/>
          <a:ext cx="4902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902120" imgH="914400" progId="Equation.DSMT4">
                  <p:embed/>
                </p:oleObj>
              </mc:Choice>
              <mc:Fallback>
                <p:oleObj name="Equation" r:id="rId11" imgW="4902120" imgH="91440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383" y="5717782"/>
                        <a:ext cx="4902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テキスト ボックス 25"/>
          <p:cNvSpPr txBox="1"/>
          <p:nvPr/>
        </p:nvSpPr>
        <p:spPr>
          <a:xfrm>
            <a:off x="864590" y="5200889"/>
            <a:ext cx="5775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1st order response function (temperature independent)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409541" y="2559701"/>
            <a:ext cx="48839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err="1">
                <a:solidFill>
                  <a:srgbClr val="FF0000"/>
                </a:solidFill>
              </a:rPr>
              <a:t>i</a:t>
            </a:r>
            <a:r>
              <a:rPr lang="en-US" altLang="ja-JP" sz="2400" dirty="0">
                <a:solidFill>
                  <a:srgbClr val="FF0000"/>
                </a:solidFill>
              </a:rPr>
              <a:t>) Fluctuation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(temperature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effects)</a:t>
            </a:r>
            <a:endParaRPr lang="ja-JP" altLang="en-US" sz="2400" dirty="0"/>
          </a:p>
        </p:txBody>
      </p:sp>
      <p:sp>
        <p:nvSpPr>
          <p:cNvPr id="10" name="正方形/長方形 9"/>
          <p:cNvSpPr/>
          <p:nvPr/>
        </p:nvSpPr>
        <p:spPr>
          <a:xfrm>
            <a:off x="409541" y="4674117"/>
            <a:ext cx="51788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ii) Dissipation</a:t>
            </a:r>
            <a:r>
              <a:rPr lang="ja-JP" altLang="en-US" sz="2400" dirty="0">
                <a:solidFill>
                  <a:srgbClr val="0066FF"/>
                </a:solidFill>
              </a:rPr>
              <a:t> </a:t>
            </a:r>
            <a:r>
              <a:rPr lang="en-US" altLang="ja-JP" sz="2400" dirty="0">
                <a:solidFill>
                  <a:srgbClr val="0066FF"/>
                </a:solidFill>
              </a:rPr>
              <a:t>(non-Markovian effect)</a:t>
            </a:r>
          </a:p>
        </p:txBody>
      </p:sp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6390454" y="4085357"/>
          <a:ext cx="2616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616120" imgH="444240" progId="Equation.DSMT4">
                  <p:embed/>
                </p:oleObj>
              </mc:Choice>
              <mc:Fallback>
                <p:oleObj name="Equation" r:id="rId13" imgW="2616120" imgH="444240" progId="Equation.DSMT4">
                  <p:embed/>
                  <p:pic>
                    <p:nvPicPr>
                      <p:cNvPr id="2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0454" y="4085357"/>
                        <a:ext cx="2616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6377754" y="4594964"/>
          <a:ext cx="2628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28720" imgH="444240" progId="Equation.DSMT4">
                  <p:embed/>
                </p:oleObj>
              </mc:Choice>
              <mc:Fallback>
                <p:oleObj name="Equation" r:id="rId15" imgW="2628720" imgH="44424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7754" y="4594964"/>
                        <a:ext cx="26289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121176" y="3636191"/>
            <a:ext cx="3018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For any spectral distribution</a:t>
            </a:r>
            <a:endParaRPr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4007881" y="195364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</a:t>
            </a:r>
            <a:r>
              <a:rPr lang="en-US" altLang="ja-JP" dirty="0" err="1">
                <a:solidFill>
                  <a:srgbClr val="FF0000"/>
                </a:solidFill>
              </a:rPr>
              <a:t>eigen</a:t>
            </a:r>
            <a:r>
              <a:rPr lang="en-US" altLang="ja-JP" dirty="0">
                <a:solidFill>
                  <a:srgbClr val="FF0000"/>
                </a:solidFill>
              </a:rPr>
              <a:t> state for spin-Boson)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4567951" y="3123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hlinkClick r:id="rId17"/>
              </a:rPr>
              <a:t>Tanimura, JCP </a:t>
            </a:r>
            <a:r>
              <a:rPr lang="en-US" altLang="ja-JP" b="1" dirty="0">
                <a:solidFill>
                  <a:srgbClr val="0070C0"/>
                </a:solidFill>
                <a:hlinkClick r:id="rId17"/>
              </a:rPr>
              <a:t>142</a:t>
            </a:r>
            <a:r>
              <a:rPr lang="en-US" altLang="ja-JP" dirty="0">
                <a:solidFill>
                  <a:srgbClr val="0070C0"/>
                </a:solidFill>
                <a:hlinkClick r:id="rId17"/>
              </a:rPr>
              <a:t>, 144110 (2015).</a:t>
            </a:r>
            <a:r>
              <a:rPr lang="en-US" altLang="ja-JP" dirty="0">
                <a:hlinkClick r:id="rId17"/>
              </a:rPr>
              <a:t> </a:t>
            </a:r>
            <a:endParaRPr lang="en-US" altLang="ja-JP" dirty="0"/>
          </a:p>
          <a:p>
            <a:r>
              <a:rPr lang="en-US" altLang="ja-JP" dirty="0"/>
              <a:t>Fortran codes are also there in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A6BC34-4175-4EFC-8A42-31D5AEC33898}" type="slidenum">
              <a:rPr lang="ja-JP" altLang="en-US" smtClean="0"/>
              <a:pPr>
                <a:defRPr/>
              </a:pPr>
              <a:t>156</a:t>
            </a:fld>
            <a:endParaRPr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475656" y="906265"/>
            <a:ext cx="2810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For any </a:t>
            </a:r>
            <a:r>
              <a:rPr lang="en-US" altLang="ja-JP">
                <a:solidFill>
                  <a:srgbClr val="FF0000"/>
                </a:solidFill>
              </a:rPr>
              <a:t>spectral distribution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6310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>
            <a:extLst>
              <a:ext uri="{FF2B5EF4-FFF2-40B4-BE49-F238E27FC236}">
                <a16:creationId xmlns:a16="http://schemas.microsoft.com/office/drawing/2014/main" id="{B1D84A6A-1CAB-F119-852C-590A62142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6052" y="43542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1699966" y="1361885"/>
          <a:ext cx="5583237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52800" imgH="965160" progId="Equation.DSMT4">
                  <p:embed/>
                </p:oleObj>
              </mc:Choice>
              <mc:Fallback>
                <p:oleObj name="Equation" r:id="rId3" imgW="5752800" imgH="965160" progId="Equation.DSMT4">
                  <p:embed/>
                  <p:pic>
                    <p:nvPicPr>
                      <p:cNvPr id="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9966" y="1361885"/>
                        <a:ext cx="5583237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067" y="3546745"/>
            <a:ext cx="2600253" cy="72698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8067" y="2857152"/>
            <a:ext cx="2752366" cy="73340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5474" y="3651110"/>
            <a:ext cx="3473405" cy="71690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5474" y="2983786"/>
            <a:ext cx="3179760" cy="680453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4885298" y="2487820"/>
            <a:ext cx="416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 err="1">
                <a:solidFill>
                  <a:srgbClr val="FF0000"/>
                </a:solidFill>
                <a:sym typeface="Wingdings" pitchFamily="2" charset="2"/>
              </a:rPr>
              <a:t>nonFactorized</a:t>
            </a:r>
            <a:r>
              <a:rPr lang="en-US" altLang="ja-JP" dirty="0">
                <a:solidFill>
                  <a:srgbClr val="FF0000"/>
                </a:solidFill>
                <a:sym typeface="Wingdings" pitchFamily="2" charset="2"/>
              </a:rPr>
              <a:t> case (static correlation) 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965862" y="966439"/>
            <a:ext cx="2505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>
                <a:sym typeface="Wingdings" pitchFamily="2" charset="2"/>
              </a:rPr>
              <a:t>Equilibrium distribution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53847" y="2467482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Factorized case (system itself)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55786" y="404292"/>
            <a:ext cx="46346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FFC000"/>
                </a:solidFill>
              </a:rPr>
              <a:t>iii) Static system-bath coherence</a:t>
            </a:r>
          </a:p>
        </p:txBody>
      </p:sp>
      <p:graphicFrame>
        <p:nvGraphicFramePr>
          <p:cNvPr id="20" name="Object 7"/>
          <p:cNvGraphicFramePr>
            <a:graphicFrameLocks noChangeAspect="1"/>
          </p:cNvGraphicFramePr>
          <p:nvPr/>
        </p:nvGraphicFramePr>
        <p:xfrm>
          <a:off x="5182751" y="387994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797280" imgH="469800" progId="Equation.DSMT4">
                  <p:embed/>
                </p:oleObj>
              </mc:Choice>
              <mc:Fallback>
                <p:oleObj name="Equation" r:id="rId9" imgW="3797280" imgH="469800" progId="Equation.DSMT4">
                  <p:embed/>
                  <p:pic>
                    <p:nvPicPr>
                      <p:cNvPr id="2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2751" y="387994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/>
        </p:nvGraphicFramePr>
        <p:xfrm>
          <a:off x="781810" y="5530605"/>
          <a:ext cx="49974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155920" imgH="723600" progId="Equation.DSMT4">
                  <p:embed/>
                </p:oleObj>
              </mc:Choice>
              <mc:Fallback>
                <p:oleObj name="Equation" r:id="rId11" imgW="5155920" imgH="723600" progId="Equation.DSMT4">
                  <p:embed/>
                  <p:pic>
                    <p:nvPicPr>
                      <p:cNvPr id="2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810" y="5530605"/>
                        <a:ext cx="4997450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5570691" y="6297459"/>
          <a:ext cx="32781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20480" imgH="190440" progId="Equation.DSMT4">
                  <p:embed/>
                </p:oleObj>
              </mc:Choice>
              <mc:Fallback>
                <p:oleObj name="Equation" r:id="rId13" imgW="1320480" imgH="190440" progId="Equation.DSMT4">
                  <p:embed/>
                  <p:pic>
                    <p:nvPicPr>
                      <p:cNvPr id="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0691" y="6297459"/>
                        <a:ext cx="3278188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/>
        </p:nvGraphicFramePr>
        <p:xfrm>
          <a:off x="760820" y="5686793"/>
          <a:ext cx="32496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52680" imgH="419040" progId="Equation.DSMT4">
                  <p:embed/>
                </p:oleObj>
              </mc:Choice>
              <mc:Fallback>
                <p:oleObj name="Equation" r:id="rId15" imgW="3352680" imgH="419040" progId="Equation.DSMT4">
                  <p:embed/>
                  <p:pic>
                    <p:nvPicPr>
                      <p:cNvPr id="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820" y="5686793"/>
                        <a:ext cx="3249613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376500" y="4542802"/>
            <a:ext cx="7356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7030A0"/>
                </a:solidFill>
              </a:rPr>
              <a:t>iv) Dynamical system-bath coherence (2D spectrum)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149807" y="5686793"/>
            <a:ext cx="2699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Tanimura &amp; </a:t>
            </a:r>
            <a:r>
              <a:rPr lang="en-US" altLang="ja-JP" sz="1400" dirty="0" err="1"/>
              <a:t>Mukamel</a:t>
            </a:r>
            <a:r>
              <a:rPr lang="en-US" altLang="ja-JP" sz="1400" dirty="0"/>
              <a:t> </a:t>
            </a:r>
            <a:r>
              <a:rPr lang="en-US" altLang="ja-JP" sz="1400" dirty="0">
                <a:hlinkClick r:id="rId17"/>
              </a:rPr>
              <a:t>JCP 1993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753847" y="5004467"/>
            <a:ext cx="7021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b="1" dirty="0"/>
              <a:t>( = capability of handling </a:t>
            </a:r>
            <a:r>
              <a:rPr lang="en-US" altLang="ja-JP" b="1" dirty="0">
                <a:solidFill>
                  <a:srgbClr val="FF0000"/>
                </a:solidFill>
              </a:rPr>
              <a:t>a time-dependent external force</a:t>
            </a:r>
            <a:r>
              <a:rPr lang="en-US" altLang="ja-JP" b="1" dirty="0"/>
              <a:t>)</a:t>
            </a:r>
          </a:p>
        </p:txBody>
      </p:sp>
      <p:graphicFrame>
        <p:nvGraphicFramePr>
          <p:cNvPr id="12" name="Object 7">
            <a:extLst>
              <a:ext uri="{FF2B5EF4-FFF2-40B4-BE49-F238E27FC236}">
                <a16:creationId xmlns:a16="http://schemas.microsoft.com/office/drawing/2014/main" id="{A77966F0-CB7C-F83D-CE23-47CD4AFE57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44282" y="4587899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77760" imgH="482400" progId="Equation.DSMT4">
                  <p:embed/>
                </p:oleObj>
              </mc:Choice>
              <mc:Fallback>
                <p:oleObj name="Equation" r:id="rId18" imgW="977760" imgH="482400" progId="Equation.DSMT4">
                  <p:embed/>
                  <p:pic>
                    <p:nvPicPr>
                      <p:cNvPr id="12" name="Object 7">
                        <a:extLst>
                          <a:ext uri="{FF2B5EF4-FFF2-40B4-BE49-F238E27FC236}">
                            <a16:creationId xmlns:a16="http://schemas.microsoft.com/office/drawing/2014/main" id="{A77966F0-CB7C-F83D-CE23-47CD4AFE57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4282" y="4587899"/>
                        <a:ext cx="9779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08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769640" y="2518393"/>
            <a:ext cx="5681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 the Redfield tensor is defined by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912" y="1459092"/>
            <a:ext cx="6549227" cy="101817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40" y="3259314"/>
            <a:ext cx="7676426" cy="845207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0949" y="4222736"/>
            <a:ext cx="6266651" cy="599972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1128" y="5064300"/>
            <a:ext cx="3025222" cy="64628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5333" y="5598169"/>
            <a:ext cx="5935336" cy="771056"/>
          </a:xfrm>
          <a:prstGeom prst="rect">
            <a:avLst/>
          </a:prstGeom>
        </p:spPr>
      </p:pic>
      <p:sp>
        <p:nvSpPr>
          <p:cNvPr id="19" name="正方形/長方形 18"/>
          <p:cNvSpPr/>
          <p:nvPr/>
        </p:nvSpPr>
        <p:spPr>
          <a:xfrm>
            <a:off x="904912" y="5202774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</a:rPr>
              <a:t>Without RWA:</a:t>
            </a:r>
            <a:endParaRPr lang="ja-JP" altLang="en-US" dirty="0">
              <a:solidFill>
                <a:srgbClr val="0541EB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904912" y="5816041"/>
            <a:ext cx="1300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With RWA: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113455" y="6380995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Does not satisfy the Fluctuation-dissipation theorem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853949" y="52031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positivity problem 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7501833" y="1666737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8920" imgH="469800" progId="Equation.DSMT4">
                  <p:embed/>
                </p:oleObj>
              </mc:Choice>
              <mc:Fallback>
                <p:oleObj name="Equation" r:id="rId7" imgW="2158920" imgH="46980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1833" y="1666737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76170" y="327762"/>
            <a:ext cx="1688916" cy="118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A6BC34-4175-4EFC-8A42-31D5AEC33898}" type="slidenum">
              <a:rPr lang="ja-JP" altLang="en-US" smtClean="0"/>
              <a:pPr>
                <a:defRPr/>
              </a:pPr>
              <a:t>158</a:t>
            </a:fld>
            <a:endParaRPr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113097" y="213086"/>
            <a:ext cx="39727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/>
              <a:t>HEOM vs. TCL-Redfield</a:t>
            </a:r>
            <a:endParaRPr lang="ja-JP" altLang="en-US" sz="3200" dirty="0"/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739262" y="937489"/>
            <a:ext cx="60290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Time-</a:t>
            </a:r>
            <a:r>
              <a:rPr lang="en-US" altLang="ja-JP" sz="2400" dirty="0" err="1"/>
              <a:t>ConvolutionLess</a:t>
            </a:r>
            <a:r>
              <a:rPr lang="en-US" altLang="ja-JP" sz="2400" dirty="0"/>
              <a:t> (TCL) Redfield </a:t>
            </a:r>
            <a:r>
              <a:rPr lang="en-US" altLang="ja-JP" sz="2400" dirty="0" err="1"/>
              <a:t>Eqs</a:t>
            </a:r>
            <a:r>
              <a:rPr lang="en-US" altLang="ja-JP" sz="2400" dirty="0"/>
              <a:t>.</a:t>
            </a:r>
          </a:p>
        </p:txBody>
      </p:sp>
      <p:pic>
        <p:nvPicPr>
          <p:cNvPr id="18" name="Picture 1161" descr="Redfiel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36" y="50801"/>
            <a:ext cx="661748" cy="84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45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01280" y="2101385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08484" y="117229"/>
            <a:ext cx="8826152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Tests 1 &amp; 2: </a:t>
            </a:r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  <a:r>
              <a:rPr lang="en-US" altLang="ja-JP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972175" y="3683000"/>
          <a:ext cx="9382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54080" imgH="533160" progId="Equation.DSMT4">
                  <p:embed/>
                </p:oleObj>
              </mc:Choice>
              <mc:Fallback>
                <p:oleObj name="Equation" r:id="rId8" imgW="1054080" imgH="533160" progId="Equation.DSMT4">
                  <p:embed/>
                  <p:pic>
                    <p:nvPicPr>
                      <p:cNvPr id="45" name="オブジェクト 4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72175" y="3683000"/>
                        <a:ext cx="938213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6033476" y="2629815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760" imgH="533160" progId="Equation.DSMT4">
                  <p:embed/>
                </p:oleObj>
              </mc:Choice>
              <mc:Fallback>
                <p:oleObj name="Equation" r:id="rId10" imgW="977760" imgH="533160" progId="Equation.DSMT4">
                  <p:embed/>
                  <p:pic>
                    <p:nvPicPr>
                      <p:cNvPr id="47" name="オブジェクト 4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33476" y="2629815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5089392" y="3198451"/>
            <a:ext cx="3154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Test 2:  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5067981" y="2088804"/>
            <a:ext cx="26981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Test 1:  fluctuation</a:t>
            </a: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9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6" grpId="0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Factorized initial condition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66571" y="3079630"/>
            <a:ext cx="3571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Then, each term such as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325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351277"/>
              </p:ext>
            </p:extLst>
          </p:nvPr>
        </p:nvGraphicFramePr>
        <p:xfrm>
          <a:off x="573088" y="5949950"/>
          <a:ext cx="349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92360" imgH="419040" progId="Equation.DSMT4">
                  <p:embed/>
                </p:oleObj>
              </mc:Choice>
              <mc:Fallback>
                <p:oleObj name="Equation" r:id="rId2" imgW="3492360" imgH="419040" progId="Equation.DSMT4">
                  <p:embed/>
                  <p:pic>
                    <p:nvPicPr>
                      <p:cNvPr id="5325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88" y="5949950"/>
                        <a:ext cx="349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4108319" y="1733068"/>
            <a:ext cx="376417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Factorized initial cond.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190559"/>
              </p:ext>
            </p:extLst>
          </p:nvPr>
        </p:nvGraphicFramePr>
        <p:xfrm>
          <a:off x="827584" y="1700580"/>
          <a:ext cx="2819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19160" imgH="723600" progId="Equation.DSMT4">
                  <p:embed/>
                </p:oleObj>
              </mc:Choice>
              <mc:Fallback>
                <p:oleObj name="Equation" r:id="rId4" imgW="2819160" imgH="723600" progId="Equation.DSMT4">
                  <p:embed/>
                  <p:pic>
                    <p:nvPicPr>
                      <p:cNvPr id="1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700580"/>
                        <a:ext cx="2819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479000" y="1244662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Initial condition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79000" y="2424480"/>
            <a:ext cx="8269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(system-bath interaction is week  -&gt;  the total density matrix is decomposed)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The eq. total state  is not equal to the decomposed state (approximation)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140186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71" y="3541295"/>
            <a:ext cx="771061" cy="100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113602"/>
              </p:ext>
            </p:extLst>
          </p:nvPr>
        </p:nvGraphicFramePr>
        <p:xfrm>
          <a:off x="1123950" y="3757613"/>
          <a:ext cx="7391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91160" imgH="571320" progId="Equation.DSMT4">
                  <p:embed/>
                </p:oleObj>
              </mc:Choice>
              <mc:Fallback>
                <p:oleObj name="Equation" r:id="rId7" imgW="7391160" imgH="5713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3757613"/>
                        <a:ext cx="7391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074383"/>
              </p:ext>
            </p:extLst>
          </p:nvPr>
        </p:nvGraphicFramePr>
        <p:xfrm>
          <a:off x="1669919" y="5949280"/>
          <a:ext cx="2438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38280" imgH="380880" progId="Equation.DSMT4">
                  <p:embed/>
                </p:oleObj>
              </mc:Choice>
              <mc:Fallback>
                <p:oleObj name="Equation" r:id="rId9" imgW="2438280" imgH="3808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9919" y="5949280"/>
                        <a:ext cx="2438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883605"/>
              </p:ext>
            </p:extLst>
          </p:nvPr>
        </p:nvGraphicFramePr>
        <p:xfrm>
          <a:off x="4276725" y="5011738"/>
          <a:ext cx="4711700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711680" imgH="1587240" progId="Equation.DSMT4">
                  <p:embed/>
                </p:oleObj>
              </mc:Choice>
              <mc:Fallback>
                <p:oleObj name="Equation" r:id="rId11" imgW="4711680" imgH="15872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725" y="5011738"/>
                        <a:ext cx="4711700" cy="158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431920"/>
              </p:ext>
            </p:extLst>
          </p:nvPr>
        </p:nvGraphicFramePr>
        <p:xfrm>
          <a:off x="627063" y="5157788"/>
          <a:ext cx="349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92360" imgH="419040" progId="Equation.DSMT4">
                  <p:embed/>
                </p:oleObj>
              </mc:Choice>
              <mc:Fallback>
                <p:oleObj name="Equation" r:id="rId13" imgW="3492360" imgH="4190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5157788"/>
                        <a:ext cx="349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769751"/>
              </p:ext>
            </p:extLst>
          </p:nvPr>
        </p:nvGraphicFramePr>
        <p:xfrm>
          <a:off x="1758950" y="5229225"/>
          <a:ext cx="240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00120" imgH="380880" progId="Equation.DSMT4">
                  <p:embed/>
                </p:oleObj>
              </mc:Choice>
              <mc:Fallback>
                <p:oleObj name="Equation" r:id="rId15" imgW="2400120" imgH="3808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5229225"/>
                        <a:ext cx="240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802317"/>
              </p:ext>
            </p:extLst>
          </p:nvPr>
        </p:nvGraphicFramePr>
        <p:xfrm>
          <a:off x="326600" y="5229200"/>
          <a:ext cx="3048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04560" imgH="1231560" progId="Equation.DSMT4">
                  <p:embed/>
                </p:oleObj>
              </mc:Choice>
              <mc:Fallback>
                <p:oleObj name="Equation" r:id="rId17" imgW="304560" imgH="123156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600" y="5229200"/>
                        <a:ext cx="3048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291611" y="4582326"/>
            <a:ext cx="35413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can be decomposed into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正方形/長方形 11"/>
              <p:cNvSpPr/>
              <p:nvPr/>
            </p:nvSpPr>
            <p:spPr>
              <a:xfrm>
                <a:off x="5147451" y="4438900"/>
                <a:ext cx="1789849" cy="421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bSup>
                          <m:r>
                            <a:rPr lang="ja-JP" altLang="en-US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0070C0"/>
                  </a:solidFill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2" name="正方形/長方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451" y="4438900"/>
                <a:ext cx="1789849" cy="421334"/>
              </a:xfrm>
              <a:prstGeom prst="rect">
                <a:avLst/>
              </a:prstGeom>
              <a:blipFill rotWithShape="0">
                <a:blip r:embed="rId20"/>
                <a:stretch>
                  <a:fillRect b="-869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正方形/長方形 15"/>
              <p:cNvSpPr/>
              <p:nvPr/>
            </p:nvSpPr>
            <p:spPr>
              <a:xfrm>
                <a:off x="6930434" y="4460346"/>
                <a:ext cx="1789849" cy="421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bSup>
                          <m:r>
                            <a:rPr lang="ja-JP" altLang="en-US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7030A0"/>
                  </a:solidFill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6" name="正方形/長方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0434" y="4460346"/>
                <a:ext cx="1789849" cy="421334"/>
              </a:xfrm>
              <a:prstGeom prst="rect">
                <a:avLst/>
              </a:prstGeom>
              <a:blipFill rotWithShape="0">
                <a:blip r:embed="rId21"/>
                <a:stretch>
                  <a:fillRect b="-7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17449711">
            <a:off x="5898405" y="4243497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17449711">
            <a:off x="7418535" y="4243496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0526"/>
              </p:ext>
            </p:extLst>
          </p:nvPr>
        </p:nvGraphicFramePr>
        <p:xfrm>
          <a:off x="4584700" y="3141663"/>
          <a:ext cx="4457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457520" imgH="571320" progId="Equation.DSMT4">
                  <p:embed/>
                </p:oleObj>
              </mc:Choice>
              <mc:Fallback>
                <p:oleObj name="Equation" r:id="rId23" imgW="4457520" imgH="571320" progId="Equation.DSMT4">
                  <p:embed/>
                  <p:pic>
                    <p:nvPicPr>
                      <p:cNvPr id="18" name="オブジェクト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84700" y="3141663"/>
                        <a:ext cx="44577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アーチ 21"/>
          <p:cNvSpPr/>
          <p:nvPr/>
        </p:nvSpPr>
        <p:spPr>
          <a:xfrm>
            <a:off x="5706532" y="4221089"/>
            <a:ext cx="2689279" cy="567066"/>
          </a:xfrm>
          <a:prstGeom prst="blockArc">
            <a:avLst>
              <a:gd name="adj1" fmla="val 10708461"/>
              <a:gd name="adj2" fmla="val 49991"/>
              <a:gd name="adj3" fmla="val 4946"/>
            </a:avLst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アーチ 24"/>
          <p:cNvSpPr/>
          <p:nvPr/>
        </p:nvSpPr>
        <p:spPr>
          <a:xfrm flipV="1">
            <a:off x="6432384" y="4613526"/>
            <a:ext cx="1106292" cy="440543"/>
          </a:xfrm>
          <a:prstGeom prst="blockArc">
            <a:avLst>
              <a:gd name="adj1" fmla="val 10708461"/>
              <a:gd name="adj2" fmla="val 49991"/>
              <a:gd name="adj3" fmla="val 4946"/>
            </a:avLst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339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6" grpId="0"/>
      <p:bldP spid="22" grpId="0" animBg="1"/>
      <p:bldP spid="25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6951407" y="1205452"/>
          <a:ext cx="1765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774360" progId="Equation.DSMT4">
                  <p:embed/>
                </p:oleObj>
              </mc:Choice>
              <mc:Fallback>
                <p:oleObj name="Equation" r:id="rId2" imgW="1765080" imgH="77436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1407" y="1205452"/>
                        <a:ext cx="17653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タイトル 1"/>
          <p:cNvSpPr txBox="1">
            <a:spLocks/>
          </p:cNvSpPr>
          <p:nvPr/>
        </p:nvSpPr>
        <p:spPr>
          <a:xfrm>
            <a:off x="133143" y="213189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Fluctuation</a:t>
            </a:r>
            <a:r>
              <a:rPr lang="ja-JP" altLang="en-US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(temperature)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008708" y="1496708"/>
          <a:ext cx="3719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98320" imgH="342720" progId="Equation.DSMT4">
                  <p:embed/>
                </p:oleObj>
              </mc:Choice>
              <mc:Fallback>
                <p:oleObj name="Equation" r:id="rId4" imgW="1498320" imgH="342720" progId="Equation.DSMT4">
                  <p:embed/>
                  <p:pic>
                    <p:nvPicPr>
                      <p:cNvPr id="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708" y="1496708"/>
                        <a:ext cx="37195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973138" y="1215669"/>
          <a:ext cx="4699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720" imgH="1269720" progId="Equation.DSMT4">
                  <p:embed/>
                </p:oleObj>
              </mc:Choice>
              <mc:Fallback>
                <p:oleObj name="Equation" r:id="rId6" imgW="4698720" imgH="1269720" progId="Equation.DSMT4">
                  <p:embed/>
                  <p:pic>
                    <p:nvPicPr>
                      <p:cNvPr id="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138" y="1215669"/>
                        <a:ext cx="4699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/>
          <p:cNvSpPr txBox="1"/>
          <p:nvPr/>
        </p:nvSpPr>
        <p:spPr>
          <a:xfrm>
            <a:off x="589139" y="1028537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Symmetric correlation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2" name="Picture 6" descr="2006-09-14_22-45-48_anim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11478" y="341131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6872558" y="338752"/>
          <a:ext cx="217328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304560" progId="Equation.DSMT4">
                  <p:embed/>
                </p:oleObj>
              </mc:Choice>
              <mc:Fallback>
                <p:oleObj name="Equation" r:id="rId9" imgW="876240" imgH="30456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2558" y="338752"/>
                        <a:ext cx="217328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/>
          <p:cNvSpPr txBox="1"/>
          <p:nvPr/>
        </p:nvSpPr>
        <p:spPr>
          <a:xfrm>
            <a:off x="4403273" y="2461429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ea typeface="Arial Unicode MS" panose="020B0604020202020204" pitchFamily="50" charset="-128"/>
              </a:rPr>
              <a:t>Grabert</a:t>
            </a:r>
            <a:r>
              <a:rPr lang="en-US" altLang="ja-JP" sz="1400" dirty="0">
                <a:ea typeface="Arial Unicode MS" panose="020B0604020202020204" pitchFamily="50" charset="-128"/>
              </a:rPr>
              <a:t>, etc.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Phys</a:t>
            </a:r>
            <a:r>
              <a:rPr lang="en-US" altLang="ja-JP" sz="1400" dirty="0">
                <a:ea typeface="Arial Unicode MS" panose="020B0604020202020204" pitchFamily="50" charset="-128"/>
              </a:rPr>
              <a:t> Rep</a:t>
            </a:r>
            <a:r>
              <a:rPr lang="en-US" altLang="ja-JP" dirty="0">
                <a:ea typeface="Arial Unicode MS" panose="020B0604020202020204" pitchFamily="50" charset="-128"/>
              </a:rPr>
              <a:t>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3568" y="2830761"/>
            <a:ext cx="7920428" cy="3751991"/>
          </a:xfrm>
          <a:prstGeom prst="rect">
            <a:avLst/>
          </a:prstGeom>
        </p:spPr>
      </p:pic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6588224" y="2159109"/>
            <a:ext cx="30598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Difference becomes large </a:t>
            </a:r>
          </a:p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long time behavior</a:t>
            </a:r>
          </a:p>
        </p:txBody>
      </p:sp>
      <p:cxnSp>
        <p:nvCxnSpPr>
          <p:cNvPr id="16" name="直線矢印コネクタ 15"/>
          <p:cNvCxnSpPr>
            <a:cxnSpLocks/>
          </p:cNvCxnSpPr>
          <p:nvPr/>
        </p:nvCxnSpPr>
        <p:spPr>
          <a:xfrm flipH="1">
            <a:off x="2542510" y="5707262"/>
            <a:ext cx="445314" cy="142080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>
            <a:cxnSpLocks/>
          </p:cNvCxnSpPr>
          <p:nvPr/>
        </p:nvCxnSpPr>
        <p:spPr>
          <a:xfrm flipH="1">
            <a:off x="6486553" y="2682329"/>
            <a:ext cx="1075035" cy="2690887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84A1C72-8141-8B5B-94F1-BFCD5F6DFC8F}"/>
              </a:ext>
            </a:extLst>
          </p:cNvPr>
          <p:cNvSpPr txBox="1"/>
          <p:nvPr/>
        </p:nvSpPr>
        <p:spPr>
          <a:xfrm>
            <a:off x="2416812" y="5157192"/>
            <a:ext cx="1051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TCL(RWA)</a:t>
            </a:r>
            <a:endParaRPr kumimoji="1" lang="ja-JP" altLang="en-US" sz="14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FA16261-C976-056E-502C-07FCCE4A5943}"/>
              </a:ext>
            </a:extLst>
          </p:cNvPr>
          <p:cNvSpPr txBox="1"/>
          <p:nvPr/>
        </p:nvSpPr>
        <p:spPr>
          <a:xfrm>
            <a:off x="2926151" y="5521686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0066FF"/>
                </a:solidFill>
              </a:rPr>
              <a:t>TCL</a:t>
            </a:r>
            <a:endParaRPr kumimoji="1" lang="ja-JP" altLang="en-US" sz="1400" dirty="0">
              <a:solidFill>
                <a:srgbClr val="0066FF"/>
              </a:solidFill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FE5E6007-8FD5-D0D5-12B9-4C1E4ADEE734}"/>
              </a:ext>
            </a:extLst>
          </p:cNvPr>
          <p:cNvCxnSpPr>
            <a:cxnSpLocks/>
          </p:cNvCxnSpPr>
          <p:nvPr/>
        </p:nvCxnSpPr>
        <p:spPr>
          <a:xfrm flipH="1">
            <a:off x="6228184" y="2682329"/>
            <a:ext cx="1296144" cy="182679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7AE791E5-4E40-1BFF-DF4E-B5B7A3A9B463}"/>
              </a:ext>
            </a:extLst>
          </p:cNvPr>
          <p:cNvCxnSpPr>
            <a:cxnSpLocks/>
          </p:cNvCxnSpPr>
          <p:nvPr/>
        </p:nvCxnSpPr>
        <p:spPr>
          <a:xfrm flipH="1">
            <a:off x="2552236" y="5444743"/>
            <a:ext cx="214612" cy="2369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A5A12DE-E40E-D477-F75C-E86BCB2F31DC}"/>
              </a:ext>
            </a:extLst>
          </p:cNvPr>
          <p:cNvSpPr txBox="1"/>
          <p:nvPr/>
        </p:nvSpPr>
        <p:spPr>
          <a:xfrm>
            <a:off x="2425548" y="457396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HEOM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95EB4D0E-8FB3-3D9B-3E71-18419C38EDD9}"/>
              </a:ext>
            </a:extLst>
          </p:cNvPr>
          <p:cNvCxnSpPr>
            <a:cxnSpLocks/>
          </p:cNvCxnSpPr>
          <p:nvPr/>
        </p:nvCxnSpPr>
        <p:spPr>
          <a:xfrm flipH="1">
            <a:off x="1907704" y="4755850"/>
            <a:ext cx="555499" cy="26453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5A5ACF8E-34A1-7A4B-148E-F47C19B96B4A}"/>
              </a:ext>
            </a:extLst>
          </p:cNvPr>
          <p:cNvCxnSpPr>
            <a:cxnSpLocks/>
          </p:cNvCxnSpPr>
          <p:nvPr/>
        </p:nvCxnSpPr>
        <p:spPr>
          <a:xfrm flipH="1">
            <a:off x="2267744" y="4818798"/>
            <a:ext cx="260519" cy="408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72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8" grpId="0"/>
      <p:bldP spid="33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56" y="2864531"/>
            <a:ext cx="7820631" cy="4004904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-56204" y="278479"/>
            <a:ext cx="6249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Dissipation</a:t>
            </a:r>
            <a:r>
              <a:rPr lang="ja-JP" altLang="en-US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8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139825" y="1593850"/>
          <a:ext cx="293211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30120" progId="Equation.DSMT4">
                  <p:embed/>
                </p:oleObj>
              </mc:Choice>
              <mc:Fallback>
                <p:oleObj name="Equation" r:id="rId3" imgW="1180800" imgH="330120" progId="Equation.DSMT4">
                  <p:embed/>
                  <p:pic>
                    <p:nvPicPr>
                      <p:cNvPr id="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825" y="1593850"/>
                        <a:ext cx="2932113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1187624" y="1636059"/>
          <a:ext cx="4902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02120" imgH="914400" progId="Equation.DSMT4">
                  <p:embed/>
                </p:oleObj>
              </mc:Choice>
              <mc:Fallback>
                <p:oleObj name="Equation" r:id="rId5" imgW="4902120" imgH="91440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636059"/>
                        <a:ext cx="4902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矢印コネクタ 7"/>
          <p:cNvCxnSpPr/>
          <p:nvPr/>
        </p:nvCxnSpPr>
        <p:spPr>
          <a:xfrm flipH="1">
            <a:off x="6363909" y="2800024"/>
            <a:ext cx="278294" cy="1917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21"/>
          <p:cNvSpPr>
            <a:spLocks/>
          </p:cNvSpPr>
          <p:nvPr/>
        </p:nvSpPr>
        <p:spPr bwMode="auto">
          <a:xfrm>
            <a:off x="6807993" y="2574289"/>
            <a:ext cx="1765300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Non-Markovian </a:t>
            </a: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Bosonic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peak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13" name="Picture 6" descr="2006-09-14_22-45-48_anim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10502" y="406624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テキスト ボックス 1"/>
          <p:cNvSpPr txBox="1"/>
          <p:nvPr/>
        </p:nvSpPr>
        <p:spPr>
          <a:xfrm>
            <a:off x="503946" y="1151638"/>
            <a:ext cx="5775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1st order response function (temperature independent)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6871255" y="422196"/>
          <a:ext cx="217328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76240" imgH="304560" progId="Equation.DSMT4">
                  <p:embed/>
                </p:oleObj>
              </mc:Choice>
              <mc:Fallback>
                <p:oleObj name="Equation" r:id="rId8" imgW="876240" imgH="304560" progId="Equation.DSMT4">
                  <p:embed/>
                  <p:pic>
                    <p:nvPicPr>
                      <p:cNvPr id="1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1255" y="422196"/>
                        <a:ext cx="217328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6872558" y="1418675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ea typeface="Arial Unicode MS" panose="020B0604020202020204" pitchFamily="50" charset="-128"/>
              </a:rPr>
              <a:t>Grabert</a:t>
            </a:r>
            <a:r>
              <a:rPr lang="en-US" altLang="ja-JP" sz="1400" dirty="0">
                <a:ea typeface="Arial Unicode MS" panose="020B0604020202020204" pitchFamily="50" charset="-128"/>
              </a:rPr>
              <a:t>, etc.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Phys</a:t>
            </a:r>
            <a:r>
              <a:rPr lang="en-US" altLang="ja-JP" sz="1400" dirty="0">
                <a:ea typeface="Arial Unicode MS" panose="020B0604020202020204" pitchFamily="50" charset="-128"/>
              </a:rPr>
              <a:t> Rep</a:t>
            </a:r>
            <a:r>
              <a:rPr lang="en-US" altLang="ja-JP" dirty="0">
                <a:ea typeface="Arial Unicode MS" panose="020B0604020202020204" pitchFamily="50" charset="-128"/>
              </a:rPr>
              <a:t>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543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5906544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Non-Markovian peaks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52" y="1136025"/>
            <a:ext cx="5550274" cy="291110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52" y="3968856"/>
            <a:ext cx="5688329" cy="28079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691370" y="958322"/>
            <a:ext cx="1693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Weak coupling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98334" y="3709804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Intermediate coupling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6976916" y="858106"/>
          <a:ext cx="144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47560" imgH="787320" progId="Equation.DSMT4">
                  <p:embed/>
                </p:oleObj>
              </mc:Choice>
              <mc:Fallback>
                <p:oleObj name="Equation" r:id="rId4" imgW="1447560" imgH="787320" progId="Equation.DSMT4">
                  <p:embed/>
                  <p:pic>
                    <p:nvPicPr>
                      <p:cNvPr id="7" name="オブジェクト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6916" y="858106"/>
                        <a:ext cx="144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257632" y="382028"/>
            <a:ext cx="2886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Effective coupling strength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398781" y="1740128"/>
            <a:ext cx="2257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is fixed for different 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8561521" y="1824872"/>
          <a:ext cx="190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253800" progId="Equation.DSMT4">
                  <p:embed/>
                </p:oleObj>
              </mc:Choice>
              <mc:Fallback>
                <p:oleObj name="Equation" r:id="rId6" imgW="190440" imgH="253800" progId="Equation.DSMT4">
                  <p:embed/>
                  <p:pic>
                    <p:nvPicPr>
                      <p:cNvPr id="11" name="オブジェクト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1521" y="1824872"/>
                        <a:ext cx="1905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6279808" y="2302284"/>
            <a:ext cx="2899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(Pure </a:t>
            </a:r>
            <a:r>
              <a:rPr lang="en-US" altLang="ja-JP" dirty="0" err="1">
                <a:ea typeface="Arial Unicode MS" panose="020B0604020202020204" pitchFamily="50" charset="-128"/>
              </a:rPr>
              <a:t>nonMarkovian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r>
              <a:rPr lang="en-US" altLang="ja-JP" dirty="0" err="1">
                <a:ea typeface="Arial Unicode MS" panose="020B0604020202020204" pitchFamily="50" charset="-128"/>
              </a:rPr>
              <a:t>effct</a:t>
            </a:r>
            <a:r>
              <a:rPr lang="en-US" altLang="ja-JP" dirty="0">
                <a:ea typeface="Arial Unicode MS" panose="020B0604020202020204" pitchFamily="50" charset="-128"/>
              </a:rPr>
              <a:t>.)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>
            <a:off x="4742385" y="3935539"/>
            <a:ext cx="1672638" cy="21756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21"/>
          <p:cNvSpPr>
            <a:spLocks/>
          </p:cNvSpPr>
          <p:nvPr/>
        </p:nvSpPr>
        <p:spPr bwMode="auto">
          <a:xfrm>
            <a:off x="6580813" y="3709804"/>
            <a:ext cx="1765300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Non-Markovian </a:t>
            </a: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Bosonic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peak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 flipH="1">
            <a:off x="3188732" y="3919651"/>
            <a:ext cx="3210049" cy="21914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H="1">
            <a:off x="1471738" y="3964403"/>
            <a:ext cx="4892006" cy="21178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27000" imgH="545760" progId="Equation.DSMT4">
                  <p:embed/>
                </p:oleObj>
              </mc:Choice>
              <mc:Fallback>
                <p:oleObj name="Equation" r:id="rId8" imgW="927000" imgH="54576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正方形/長方形 53"/>
          <p:cNvSpPr/>
          <p:nvPr/>
        </p:nvSpPr>
        <p:spPr>
          <a:xfrm>
            <a:off x="3036113" y="609073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  <p:sp>
        <p:nvSpPr>
          <p:cNvPr id="51" name="タイトル 50"/>
          <p:cNvSpPr>
            <a:spLocks noGrp="1"/>
          </p:cNvSpPr>
          <p:nvPr>
            <p:ph type="title"/>
          </p:nvPr>
        </p:nvSpPr>
        <p:spPr>
          <a:xfrm>
            <a:off x="211138" y="395972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6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 3: Static S-B Coherence</a:t>
            </a:r>
            <a:endParaRPr lang="ja-JP" altLang="en-US" sz="3600" dirty="0">
              <a:solidFill>
                <a:schemeClr val="accent6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265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371" y="1637653"/>
            <a:ext cx="3037653" cy="2294967"/>
          </a:xfrm>
          <a:prstGeom prst="rect">
            <a:avLst/>
          </a:prstGeom>
        </p:spPr>
      </p:pic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308065" y="1115231"/>
            <a:ext cx="37087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HEOM vs. TCL Readfield</a:t>
            </a:r>
          </a:p>
          <a:p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382323" y="1540390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factorized state    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        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unfactorized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270913" y="6423812"/>
            <a:ext cx="554461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000" i="1" dirty="0">
                <a:ea typeface="Arial Unicode MS" panose="020B0604020202020204" pitchFamily="50" charset="-128"/>
              </a:rPr>
              <a:t> </a:t>
            </a:r>
            <a:r>
              <a:rPr lang="en-US" altLang="ja-JP" sz="2000" dirty="0">
                <a:ea typeface="Arial Unicode MS" panose="020B0604020202020204" pitchFamily="50" charset="-128"/>
                <a:hlinkClick r:id="rId3"/>
              </a:rPr>
              <a:t>JCP 142, 144110 (2015)</a:t>
            </a:r>
            <a:r>
              <a:rPr lang="en-US" altLang="ja-JP" sz="2000" dirty="0">
                <a:ea typeface="Arial Unicode MS" panose="020B0604020202020204" pitchFamily="50" charset="-128"/>
              </a:rPr>
              <a:t> </a:t>
            </a:r>
            <a:endParaRPr lang="ja-JP" altLang="en-US" sz="20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4483673" y="1021574"/>
          <a:ext cx="38163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36960" imgH="469800" progId="Equation.DSMT4">
                  <p:embed/>
                </p:oleObj>
              </mc:Choice>
              <mc:Fallback>
                <p:oleObj name="Equation" r:id="rId4" imgW="3936960" imgH="46980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673" y="1021574"/>
                        <a:ext cx="3816350" cy="45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6" descr="2006-09-14_22-45-48_anim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6023" y="2417056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3"/>
          <p:cNvGraphicFramePr>
            <a:graphicFrameLocks noChangeAspect="1"/>
          </p:cNvGraphicFramePr>
          <p:nvPr/>
        </p:nvGraphicFramePr>
        <p:xfrm>
          <a:off x="6171235" y="2740919"/>
          <a:ext cx="2173288" cy="720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304560" progId="Equation.DSMT4">
                  <p:embed/>
                </p:oleObj>
              </mc:Choice>
              <mc:Fallback>
                <p:oleObj name="Equation" r:id="rId7" imgW="876240" imgH="304560" progId="Equation.DSMT4">
                  <p:embed/>
                  <p:pic>
                    <p:nvPicPr>
                      <p:cNvPr id="1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1235" y="2740919"/>
                        <a:ext cx="2173288" cy="7207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9698" y="4298844"/>
            <a:ext cx="3130558" cy="224775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45603" y="4180509"/>
            <a:ext cx="3046720" cy="2205367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6236711" y="2279944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For harmonic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99933" y="208637"/>
            <a:ext cx="6106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32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Static system-bath coherence</a:t>
            </a: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3138438" y="3850255"/>
            <a:ext cx="390478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Closer to the factorized thermal state</a:t>
            </a:r>
          </a:p>
        </p:txBody>
      </p:sp>
      <p:cxnSp>
        <p:nvCxnSpPr>
          <p:cNvPr id="16" name="直線矢印コネクタ 15"/>
          <p:cNvCxnSpPr/>
          <p:nvPr/>
        </p:nvCxnSpPr>
        <p:spPr>
          <a:xfrm flipH="1">
            <a:off x="2856202" y="4177000"/>
            <a:ext cx="976928" cy="5963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3923928" y="4177000"/>
            <a:ext cx="1795706" cy="5963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38E75E5-6EA9-3F12-566B-4AD13A619217}"/>
              </a:ext>
            </a:extLst>
          </p:cNvPr>
          <p:cNvSpPr/>
          <p:nvPr/>
        </p:nvSpPr>
        <p:spPr>
          <a:xfrm>
            <a:off x="5004048" y="739301"/>
            <a:ext cx="28200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ea typeface="Arial Unicode MS" panose="020B0604020202020204" pitchFamily="50" charset="-128"/>
              </a:rPr>
              <a:t>Initial       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                           final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28339C8-2C28-DDC3-0BA7-AE4E999110A7}"/>
              </a:ext>
            </a:extLst>
          </p:cNvPr>
          <p:cNvSpPr/>
          <p:nvPr/>
        </p:nvSpPr>
        <p:spPr>
          <a:xfrm>
            <a:off x="3113271" y="1951967"/>
            <a:ext cx="6030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ea typeface="Arial Unicode MS" panose="020B0604020202020204" pitchFamily="50" charset="-128"/>
              </a:rPr>
              <a:t>Initial</a:t>
            </a:r>
            <a:endParaRPr lang="en-US" altLang="ja-JP" sz="14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5863ADC-BA35-9011-83DB-34965B982F40}"/>
              </a:ext>
            </a:extLst>
          </p:cNvPr>
          <p:cNvSpPr/>
          <p:nvPr/>
        </p:nvSpPr>
        <p:spPr>
          <a:xfrm>
            <a:off x="3462939" y="2282289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final </a:t>
            </a: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05BF2827-8D45-1ADA-CE96-B64236C5FCD9}"/>
              </a:ext>
            </a:extLst>
          </p:cNvPr>
          <p:cNvCxnSpPr>
            <a:cxnSpLocks/>
          </p:cNvCxnSpPr>
          <p:nvPr/>
        </p:nvCxnSpPr>
        <p:spPr>
          <a:xfrm flipH="1" flipV="1">
            <a:off x="2771800" y="2278389"/>
            <a:ext cx="761112" cy="1573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FFA9EDB4-F616-5E64-ADA2-989F7645DD3B}"/>
              </a:ext>
            </a:extLst>
          </p:cNvPr>
          <p:cNvCxnSpPr>
            <a:cxnSpLocks/>
          </p:cNvCxnSpPr>
          <p:nvPr/>
        </p:nvCxnSpPr>
        <p:spPr>
          <a:xfrm flipH="1">
            <a:off x="2777352" y="2124092"/>
            <a:ext cx="375004" cy="38917"/>
          </a:xfrm>
          <a:prstGeom prst="straightConnector1">
            <a:avLst/>
          </a:prstGeom>
          <a:ln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90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8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475002" y="435603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8531" y="463965"/>
            <a:ext cx="8229600" cy="1143000"/>
          </a:xfrm>
        </p:spPr>
        <p:txBody>
          <a:bodyPr>
            <a:noAutofit/>
          </a:bodyPr>
          <a:lstStyle/>
          <a:p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Test 4: Dynamical S-B coherence </a:t>
            </a:r>
            <a:b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            (S-B entanglement)</a:t>
            </a:r>
            <a:br>
              <a:rPr lang="ja-JP" altLang="en-US" sz="4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</a:br>
            <a:endParaRPr kumimoji="1" lang="ja-JP" altLang="en-US" sz="4000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4720165" y="5085432"/>
          <a:ext cx="148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431640" progId="Equation.DSMT4">
                  <p:embed/>
                </p:oleObj>
              </mc:Choice>
              <mc:Fallback>
                <p:oleObj name="Equation" r:id="rId8" imgW="1485720" imgH="431640" progId="Equation.DSMT4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20165" y="5085432"/>
                        <a:ext cx="1485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正方形/長方形 52"/>
          <p:cNvSpPr/>
          <p:nvPr/>
        </p:nvSpPr>
        <p:spPr>
          <a:xfrm>
            <a:off x="4688636" y="4960881"/>
            <a:ext cx="1606765" cy="58650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81418" y="1439588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4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49" grpId="0" animBg="1"/>
      <p:bldP spid="70" grpId="0"/>
      <p:bldP spid="53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78" y="2687585"/>
            <a:ext cx="7604052" cy="2876484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395536" y="180240"/>
            <a:ext cx="821925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Dynamical s-b coherence</a:t>
            </a:r>
          </a:p>
          <a:p>
            <a:endParaRPr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905229" y="1409526"/>
            <a:ext cx="6167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2nd order response function (=THz-THz-Raman response)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2114550" y="6134100"/>
          <a:ext cx="56896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67280" imgH="583920" progId="Equation.DSMT4">
                  <p:embed/>
                </p:oleObj>
              </mc:Choice>
              <mc:Fallback>
                <p:oleObj name="Equation" r:id="rId3" imgW="5867280" imgH="583920" progId="Equation.DSMT4">
                  <p:embed/>
                  <p:pic>
                    <p:nvPicPr>
                      <p:cNvPr id="1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6134100"/>
                        <a:ext cx="5689600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798791" y="623347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factorized: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円/楕円 1"/>
          <p:cNvSpPr/>
          <p:nvPr/>
        </p:nvSpPr>
        <p:spPr>
          <a:xfrm>
            <a:off x="6638810" y="4116769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6005637" y="4130458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Rectangle 21"/>
          <p:cNvSpPr>
            <a:spLocks/>
          </p:cNvSpPr>
          <p:nvPr/>
        </p:nvSpPr>
        <p:spPr bwMode="auto">
          <a:xfrm>
            <a:off x="7229208" y="3472746"/>
            <a:ext cx="1837526" cy="770449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Lack of dynamical correlation</a:t>
            </a:r>
          </a:p>
        </p:txBody>
      </p:sp>
      <p:cxnSp>
        <p:nvCxnSpPr>
          <p:cNvPr id="21" name="直線矢印コネクタ 20"/>
          <p:cNvCxnSpPr/>
          <p:nvPr/>
        </p:nvCxnSpPr>
        <p:spPr>
          <a:xfrm flipH="1">
            <a:off x="6289959" y="3816736"/>
            <a:ext cx="803740" cy="374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6901632" y="3847358"/>
            <a:ext cx="227055" cy="2968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905229" y="1869745"/>
          <a:ext cx="49974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155920" imgH="723600" progId="Equation.DSMT4">
                  <p:embed/>
                </p:oleObj>
              </mc:Choice>
              <mc:Fallback>
                <p:oleObj name="Equation" r:id="rId5" imgW="5155920" imgH="72360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229" y="1869745"/>
                        <a:ext cx="4997450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5590114" y="1978172"/>
          <a:ext cx="32781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20480" imgH="190440" progId="Equation.DSMT4">
                  <p:embed/>
                </p:oleObj>
              </mc:Choice>
              <mc:Fallback>
                <p:oleObj name="Equation" r:id="rId7" imgW="1320480" imgH="19044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0114" y="1978172"/>
                        <a:ext cx="3278188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896543" y="2018176"/>
          <a:ext cx="32496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52680" imgH="419040" progId="Equation.DSMT4">
                  <p:embed/>
                </p:oleObj>
              </mc:Choice>
              <mc:Fallback>
                <p:oleObj name="Equation" r:id="rId9" imgW="3352680" imgH="4190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543" y="2018176"/>
                        <a:ext cx="3249613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1225679" y="943555"/>
            <a:ext cx="7307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b="1" dirty="0">
                <a:ea typeface="Arial Unicode MS" panose="020B0604020202020204" pitchFamily="50" charset="-128"/>
              </a:rPr>
              <a:t>( = capability of handling </a:t>
            </a:r>
            <a:r>
              <a:rPr lang="en-US" altLang="ja-JP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a time-dependent external force</a:t>
            </a:r>
            <a:r>
              <a:rPr lang="en-US" altLang="ja-JP" b="1" dirty="0">
                <a:ea typeface="Arial Unicode MS" panose="020B0604020202020204" pitchFamily="50" charset="-128"/>
              </a:rPr>
              <a:t>)</a:t>
            </a:r>
          </a:p>
        </p:txBody>
      </p:sp>
      <p:graphicFrame>
        <p:nvGraphicFramePr>
          <p:cNvPr id="5" name="Object 7">
            <a:extLst>
              <a:ext uri="{FF2B5EF4-FFF2-40B4-BE49-F238E27FC236}">
                <a16:creationId xmlns:a16="http://schemas.microsoft.com/office/drawing/2014/main" id="{BA249015-D965-B6E3-D9B7-C8AF429CFE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12360" y="342786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482400" progId="Equation.DSMT4">
                  <p:embed/>
                </p:oleObj>
              </mc:Choice>
              <mc:Fallback>
                <p:oleObj name="Equation" r:id="rId11" imgW="977760" imgH="482400" progId="Equation.DSMT4">
                  <p:embed/>
                  <p:pic>
                    <p:nvPicPr>
                      <p:cNvPr id="5" name="Object 7">
                        <a:extLst>
                          <a:ext uri="{FF2B5EF4-FFF2-40B4-BE49-F238E27FC236}">
                            <a16:creationId xmlns:a16="http://schemas.microsoft.com/office/drawing/2014/main" id="{BA249015-D965-B6E3-D9B7-C8AF429CFE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0" y="342786"/>
                        <a:ext cx="9779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>
            <a:extLst>
              <a:ext uri="{FF2B5EF4-FFF2-40B4-BE49-F238E27FC236}">
                <a16:creationId xmlns:a16="http://schemas.microsoft.com/office/drawing/2014/main" id="{0E528F64-BA6E-4D49-B873-4FF5B4915B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14550" y="5582105"/>
          <a:ext cx="41370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267080" imgH="457200" progId="Equation.DSMT4">
                  <p:embed/>
                </p:oleObj>
              </mc:Choice>
              <mc:Fallback>
                <p:oleObj name="Equation" r:id="rId13" imgW="4267080" imgH="457200" progId="Equation.DSMT4">
                  <p:embed/>
                  <p:pic>
                    <p:nvPicPr>
                      <p:cNvPr id="23" name="Object 7">
                        <a:extLst>
                          <a:ext uri="{FF2B5EF4-FFF2-40B4-BE49-F238E27FC236}">
                            <a16:creationId xmlns:a16="http://schemas.microsoft.com/office/drawing/2014/main" id="{0E528F64-BA6E-4D49-B873-4FF5B4915B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5582105"/>
                        <a:ext cx="4137025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7CE2355-91D6-4EE3-92C5-FF23CBB6DC35}"/>
              </a:ext>
            </a:extLst>
          </p:cNvPr>
          <p:cNvSpPr/>
          <p:nvPr/>
        </p:nvSpPr>
        <p:spPr>
          <a:xfrm>
            <a:off x="798791" y="5664553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Corelated: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5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20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円/楕円 105"/>
          <p:cNvSpPr/>
          <p:nvPr/>
        </p:nvSpPr>
        <p:spPr>
          <a:xfrm>
            <a:off x="5575460" y="343954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5" name="円/楕円 64"/>
          <p:cNvSpPr/>
          <p:nvPr/>
        </p:nvSpPr>
        <p:spPr>
          <a:xfrm>
            <a:off x="3157295" y="1756792"/>
            <a:ext cx="1016496" cy="2088232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2077175" y="13247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2" name="円/楕円 101"/>
          <p:cNvSpPr/>
          <p:nvPr/>
        </p:nvSpPr>
        <p:spPr>
          <a:xfrm>
            <a:off x="3229303" y="13247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5724128" y="127930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6804248" y="135131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1933159" y="1540768"/>
            <a:ext cx="936104" cy="2160240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2013551" y="3277344"/>
            <a:ext cx="936104" cy="150378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円/楕円 45"/>
          <p:cNvSpPr/>
          <p:nvPr/>
        </p:nvSpPr>
        <p:spPr>
          <a:xfrm>
            <a:off x="2149183" y="398904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3229303" y="283691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>
            <a:off x="1933159" y="20448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3013279" y="211683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2941271" y="3124944"/>
            <a:ext cx="936104" cy="1584176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2077175" y="3052936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3085287" y="748680"/>
            <a:ext cx="936104" cy="1368152"/>
          </a:xfrm>
          <a:prstGeom prst="ellipse">
            <a:avLst/>
          </a:prstGeom>
          <a:noFill/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円/楕円 52"/>
          <p:cNvSpPr/>
          <p:nvPr/>
        </p:nvSpPr>
        <p:spPr>
          <a:xfrm>
            <a:off x="3085287" y="168478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円/楕円 53"/>
          <p:cNvSpPr/>
          <p:nvPr/>
        </p:nvSpPr>
        <p:spPr>
          <a:xfrm>
            <a:off x="1933159" y="1540768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円/楕円 54"/>
          <p:cNvSpPr/>
          <p:nvPr/>
        </p:nvSpPr>
        <p:spPr>
          <a:xfrm>
            <a:off x="2077175" y="82068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円/楕円 55"/>
          <p:cNvSpPr/>
          <p:nvPr/>
        </p:nvSpPr>
        <p:spPr>
          <a:xfrm>
            <a:off x="3157295" y="377301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2365207" y="676672"/>
            <a:ext cx="1224136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2365207" y="326896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>
            <a:off x="2365207" y="2548880"/>
            <a:ext cx="1224136" cy="13681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flipV="1">
            <a:off x="2365207" y="1468760"/>
            <a:ext cx="1224136" cy="2376264"/>
          </a:xfrm>
          <a:prstGeom prst="line">
            <a:avLst/>
          </a:prstGeom>
          <a:ln w="31750">
            <a:solidFill>
              <a:srgbClr val="AC1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2365207" y="139675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1835064" y="423033"/>
            <a:ext cx="252028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3589340" y="67667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2365207" y="676672"/>
            <a:ext cx="0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V="1">
            <a:off x="1645127" y="96470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5716148" y="236781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5544108" y="327007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5724128" y="35835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円/楕円 75"/>
          <p:cNvSpPr/>
          <p:nvPr/>
        </p:nvSpPr>
        <p:spPr>
          <a:xfrm>
            <a:off x="6804248" y="3223524"/>
            <a:ext cx="57606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円/楕円 76"/>
          <p:cNvSpPr/>
          <p:nvPr/>
        </p:nvSpPr>
        <p:spPr>
          <a:xfrm>
            <a:off x="5508104" y="21434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円/楕円 77"/>
          <p:cNvSpPr/>
          <p:nvPr/>
        </p:nvSpPr>
        <p:spPr>
          <a:xfrm>
            <a:off x="6588224" y="228742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9" name="円/楕円 78"/>
          <p:cNvSpPr/>
          <p:nvPr/>
        </p:nvSpPr>
        <p:spPr>
          <a:xfrm>
            <a:off x="6516216" y="3511556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円/楕円 79"/>
          <p:cNvSpPr/>
          <p:nvPr/>
        </p:nvSpPr>
        <p:spPr>
          <a:xfrm>
            <a:off x="5560682" y="2589425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6660232" y="991276"/>
            <a:ext cx="936104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6660232" y="2215412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5508104" y="2143404"/>
            <a:ext cx="93610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5508104" y="991276"/>
            <a:ext cx="79208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6732240" y="387159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5940152" y="991276"/>
            <a:ext cx="1224136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7" name="直線コネクタ 86"/>
          <p:cNvCxnSpPr/>
          <p:nvPr/>
        </p:nvCxnSpPr>
        <p:spPr>
          <a:xfrm flipV="1">
            <a:off x="5940152" y="3223524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5940152" y="3511556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V="1">
            <a:off x="5940152" y="228742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5940152" y="1207300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5471027" y="776883"/>
            <a:ext cx="230425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 flipH="1">
            <a:off x="7164285" y="703244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3" name="Line 9"/>
          <p:cNvSpPr>
            <a:spLocks noChangeShapeType="1"/>
          </p:cNvSpPr>
          <p:nvPr/>
        </p:nvSpPr>
        <p:spPr bwMode="auto">
          <a:xfrm flipH="1">
            <a:off x="5940149" y="703244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5" name="Line 17"/>
          <p:cNvSpPr>
            <a:spLocks noChangeShapeType="1"/>
          </p:cNvSpPr>
          <p:nvPr/>
        </p:nvSpPr>
        <p:spPr bwMode="auto">
          <a:xfrm flipV="1">
            <a:off x="5220072" y="991276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0" name="直線コネクタ 99"/>
          <p:cNvCxnSpPr/>
          <p:nvPr/>
        </p:nvCxnSpPr>
        <p:spPr>
          <a:xfrm>
            <a:off x="4020847" y="96470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>
            <a:off x="4020847" y="21168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5804116" y="230963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</a:t>
            </a: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2224878" y="206547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2" name="Text Box 6"/>
          <p:cNvSpPr txBox="1">
            <a:spLocks noChangeArrowheads="1"/>
          </p:cNvSpPr>
          <p:nvPr/>
        </p:nvSpPr>
        <p:spPr bwMode="auto">
          <a:xfrm>
            <a:off x="4716016" y="1567340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5868144" y="91926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2293199" y="89269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1069063" y="276490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1213079" y="154076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115" name="直線コネクタ 114"/>
          <p:cNvCxnSpPr/>
          <p:nvPr/>
        </p:nvCxnSpPr>
        <p:spPr>
          <a:xfrm>
            <a:off x="4092855" y="43490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星 7 117"/>
          <p:cNvSpPr>
            <a:spLocks noChangeAspect="1"/>
          </p:cNvSpPr>
          <p:nvPr/>
        </p:nvSpPr>
        <p:spPr>
          <a:xfrm>
            <a:off x="7141370" y="3330867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3532788" y="3328950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2" name="Line 17"/>
          <p:cNvSpPr>
            <a:spLocks noChangeShapeType="1"/>
          </p:cNvSpPr>
          <p:nvPr/>
        </p:nvSpPr>
        <p:spPr bwMode="auto">
          <a:xfrm flipV="1">
            <a:off x="1645127" y="211683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5220072" y="2143404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24" name="直線コネクタ 123"/>
          <p:cNvCxnSpPr/>
          <p:nvPr/>
        </p:nvCxnSpPr>
        <p:spPr>
          <a:xfrm>
            <a:off x="4020847" y="31969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6"/>
          <p:cNvSpPr txBox="1">
            <a:spLocks noChangeArrowheads="1"/>
          </p:cNvSpPr>
          <p:nvPr/>
        </p:nvSpPr>
        <p:spPr bwMode="auto">
          <a:xfrm>
            <a:off x="4644008" y="271946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6" name="星 7 125"/>
          <p:cNvSpPr>
            <a:spLocks noChangeAspect="1"/>
          </p:cNvSpPr>
          <p:nvPr/>
        </p:nvSpPr>
        <p:spPr>
          <a:xfrm>
            <a:off x="5868144" y="2071396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7" name="星 7 126"/>
          <p:cNvSpPr>
            <a:spLocks noChangeAspect="1"/>
          </p:cNvSpPr>
          <p:nvPr/>
        </p:nvSpPr>
        <p:spPr>
          <a:xfrm>
            <a:off x="2293199" y="204482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8" name="直線コネクタ 107"/>
          <p:cNvCxnSpPr/>
          <p:nvPr/>
        </p:nvCxnSpPr>
        <p:spPr>
          <a:xfrm flipH="1">
            <a:off x="1707878" y="966631"/>
            <a:ext cx="6187551" cy="320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 flipH="1">
            <a:off x="1678010" y="2144530"/>
            <a:ext cx="6247286" cy="25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flipH="1">
            <a:off x="1628060" y="3299148"/>
            <a:ext cx="6347185" cy="469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835628" y="3868071"/>
            <a:ext cx="8552864" cy="1477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4517593" y="3940312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7942653" y="3952125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3" name="Line 17"/>
          <p:cNvSpPr>
            <a:spLocks noChangeShapeType="1"/>
          </p:cNvSpPr>
          <p:nvPr/>
        </p:nvSpPr>
        <p:spPr bwMode="auto">
          <a:xfrm flipH="1" flipV="1">
            <a:off x="7201095" y="3364550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9" name="Line 17"/>
          <p:cNvSpPr>
            <a:spLocks noChangeShapeType="1"/>
          </p:cNvSpPr>
          <p:nvPr/>
        </p:nvSpPr>
        <p:spPr bwMode="auto">
          <a:xfrm flipH="1" flipV="1">
            <a:off x="3636067" y="3401181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3" name="Text Box 6"/>
          <p:cNvSpPr txBox="1">
            <a:spLocks noChangeArrowheads="1"/>
          </p:cNvSpPr>
          <p:nvPr/>
        </p:nvSpPr>
        <p:spPr bwMode="auto">
          <a:xfrm>
            <a:off x="2013102" y="4758299"/>
            <a:ext cx="20882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Hierarchy eq.</a:t>
            </a:r>
          </a:p>
        </p:txBody>
      </p:sp>
      <p:graphicFrame>
        <p:nvGraphicFramePr>
          <p:cNvPr id="135" name="Object 38"/>
          <p:cNvGraphicFramePr>
            <a:graphicFrameLocks noChangeAspect="1"/>
          </p:cNvGraphicFramePr>
          <p:nvPr/>
        </p:nvGraphicFramePr>
        <p:xfrm>
          <a:off x="1973466" y="5427493"/>
          <a:ext cx="20796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45960" imgH="419040" progId="Equation.DSMT4">
                  <p:embed/>
                </p:oleObj>
              </mc:Choice>
              <mc:Fallback>
                <p:oleObj name="Equation" r:id="rId2" imgW="2145960" imgH="419040" progId="Equation.DSMT4">
                  <p:embed/>
                  <p:pic>
                    <p:nvPicPr>
                      <p:cNvPr id="135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3466" y="5427493"/>
                        <a:ext cx="2079625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" name="Text Box 6"/>
          <p:cNvSpPr txBox="1">
            <a:spLocks noChangeArrowheads="1"/>
          </p:cNvSpPr>
          <p:nvPr/>
        </p:nvSpPr>
        <p:spPr bwMode="auto">
          <a:xfrm>
            <a:off x="5398180" y="4841638"/>
            <a:ext cx="30963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Master, Redfield, etc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34" name="Object 38"/>
          <p:cNvGraphicFramePr>
            <a:graphicFrameLocks noChangeAspect="1"/>
          </p:cNvGraphicFramePr>
          <p:nvPr/>
        </p:nvGraphicFramePr>
        <p:xfrm>
          <a:off x="5716148" y="5437549"/>
          <a:ext cx="2449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27200" imgH="431640" progId="Equation.DSMT4">
                  <p:embed/>
                </p:oleObj>
              </mc:Choice>
              <mc:Fallback>
                <p:oleObj name="Equation" r:id="rId4" imgW="2527200" imgH="431640" progId="Equation.DSMT4">
                  <p:embed/>
                  <p:pic>
                    <p:nvPicPr>
                      <p:cNvPr id="134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6148" y="5437549"/>
                        <a:ext cx="2449513" cy="41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08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1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249510" y="117584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535073" y="1919526"/>
          <a:ext cx="20062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280" imgH="838080" progId="Equation.DSMT4">
                  <p:embed/>
                </p:oleObj>
              </mc:Choice>
              <mc:Fallback>
                <p:oleObj name="Equation" r:id="rId3" imgW="2006280" imgH="83808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073" y="1919526"/>
                        <a:ext cx="20062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8"/>
          <p:cNvGraphicFramePr>
            <a:graphicFrameLocks noChangeAspect="1"/>
          </p:cNvGraphicFramePr>
          <p:nvPr/>
        </p:nvGraphicFramePr>
        <p:xfrm>
          <a:off x="1737073" y="4501975"/>
          <a:ext cx="5384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84520" imgH="876240" progId="Equation.DSMT4">
                  <p:embed/>
                </p:oleObj>
              </mc:Choice>
              <mc:Fallback>
                <p:oleObj name="Equation" r:id="rId5" imgW="5384520" imgH="876240" progId="Equation.DSMT4">
                  <p:embed/>
                  <p:pic>
                    <p:nvPicPr>
                      <p:cNvPr id="9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7073" y="4501975"/>
                        <a:ext cx="5384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3"/>
          <p:cNvGraphicFramePr>
            <a:graphicFrameLocks noChangeAspect="1"/>
          </p:cNvGraphicFramePr>
          <p:nvPr/>
        </p:nvGraphicFramePr>
        <p:xfrm>
          <a:off x="2683269" y="2782798"/>
          <a:ext cx="2171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71520" imgH="825480" progId="Equation.DSMT4">
                  <p:embed/>
                </p:oleObj>
              </mc:Choice>
              <mc:Fallback>
                <p:oleObj name="Equation" r:id="rId7" imgW="2171520" imgH="825480" progId="Equation.DSMT4">
                  <p:embed/>
                  <p:pic>
                    <p:nvPicPr>
                      <p:cNvPr id="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3269" y="2782798"/>
                        <a:ext cx="21717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570917" y="2904486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sp>
        <p:nvSpPr>
          <p:cNvPr id="101" name="Rectangle 21"/>
          <p:cNvSpPr>
            <a:spLocks noChangeArrowheads="1"/>
          </p:cNvSpPr>
          <p:nvPr/>
        </p:nvSpPr>
        <p:spPr bwMode="auto">
          <a:xfrm>
            <a:off x="578338" y="3691151"/>
            <a:ext cx="7522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(</a:t>
            </a:r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+ </a:t>
            </a:r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singularity)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5056881" y="3155190"/>
            <a:ext cx="425729" cy="1090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21"/>
          <p:cNvSpPr>
            <a:spLocks noChangeArrowheads="1"/>
          </p:cNvSpPr>
          <p:nvPr/>
        </p:nvSpPr>
        <p:spPr bwMode="auto">
          <a:xfrm>
            <a:off x="5739839" y="2848317"/>
            <a:ext cx="1845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en-US" altLang="ja-JP" sz="2400" dirty="0">
              <a:solidFill>
                <a:srgbClr val="0541EB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3" name="Rectangle 21"/>
          <p:cNvSpPr>
            <a:spLocks noChangeArrowheads="1"/>
          </p:cNvSpPr>
          <p:nvPr/>
        </p:nvSpPr>
        <p:spPr bwMode="auto">
          <a:xfrm>
            <a:off x="406291" y="6071971"/>
            <a:ext cx="32063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&amp; diverges</a:t>
            </a: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78339" y="1393902"/>
            <a:ext cx="61029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Ohmic bath (Markovian at high temp)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FF18774D-D3B4-452A-B6C3-1B1F3C631A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0227" y="6087819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42920" imgH="406080" progId="Equation.DSMT4">
                  <p:embed/>
                </p:oleObj>
              </mc:Choice>
              <mc:Fallback>
                <p:oleObj name="Equation" r:id="rId9" imgW="1942920" imgH="406080" progId="Equation.DSMT4">
                  <p:embed/>
                  <p:pic>
                    <p:nvPicPr>
                      <p:cNvPr id="15" name="Object 3">
                        <a:extLst>
                          <a:ext uri="{FF2B5EF4-FFF2-40B4-BE49-F238E27FC236}">
                            <a16:creationId xmlns:a16="http://schemas.microsoft.com/office/drawing/2014/main" id="{FF18774D-D3B4-452A-B6C3-1B1F3C631A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227" y="6087819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>
            <a:extLst>
              <a:ext uri="{FF2B5EF4-FFF2-40B4-BE49-F238E27FC236}">
                <a16:creationId xmlns:a16="http://schemas.microsoft.com/office/drawing/2014/main" id="{1B2F13FB-C4F0-4544-A0DD-BFD76A6C56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60183" y="5957905"/>
          <a:ext cx="1574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74640" imgH="583920" progId="Equation.DSMT4">
                  <p:embed/>
                </p:oleObj>
              </mc:Choice>
              <mc:Fallback>
                <p:oleObj name="Equation" r:id="rId11" imgW="1574640" imgH="583920" progId="Equation.DSMT4">
                  <p:embed/>
                  <p:pic>
                    <p:nvPicPr>
                      <p:cNvPr id="16" name="Object 3">
                        <a:extLst>
                          <a:ext uri="{FF2B5EF4-FFF2-40B4-BE49-F238E27FC236}">
                            <a16:creationId xmlns:a16="http://schemas.microsoft.com/office/drawing/2014/main" id="{1B2F13FB-C4F0-4544-A0DD-BFD76A6C56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0183" y="5957905"/>
                        <a:ext cx="1574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70BE790-1334-4DDC-9CF2-D53BE258B9D6}"/>
              </a:ext>
            </a:extLst>
          </p:cNvPr>
          <p:cNvSpPr/>
          <p:nvPr/>
        </p:nvSpPr>
        <p:spPr>
          <a:xfrm>
            <a:off x="5482610" y="6542105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80332E6-F26A-4FBB-9FB4-67BD98DCD51A}"/>
              </a:ext>
            </a:extLst>
          </p:cNvPr>
          <p:cNvSpPr txBox="1"/>
          <p:nvPr/>
        </p:nvSpPr>
        <p:spPr>
          <a:xfrm>
            <a:off x="5148064" y="5449848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</a:t>
            </a:r>
            <a:endParaRPr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7FB3539-7A84-49CE-9F40-1C7FE26DB9BF}"/>
              </a:ext>
            </a:extLst>
          </p:cNvPr>
          <p:cNvSpPr txBox="1"/>
          <p:nvPr/>
        </p:nvSpPr>
        <p:spPr>
          <a:xfrm>
            <a:off x="2972860" y="5517000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AE89B69-8B26-4D05-A85F-DDE4C4E617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56927" y="3488451"/>
            <a:ext cx="1845377" cy="2752378"/>
          </a:xfrm>
          <a:prstGeom prst="rect">
            <a:avLst/>
          </a:prstGeom>
        </p:spPr>
      </p:pic>
      <p:sp>
        <p:nvSpPr>
          <p:cNvPr id="23" name="円/楕円 49">
            <a:extLst>
              <a:ext uri="{FF2B5EF4-FFF2-40B4-BE49-F238E27FC236}">
                <a16:creationId xmlns:a16="http://schemas.microsoft.com/office/drawing/2014/main" id="{2960BF1A-0D89-43E5-A8A6-92D376304D4E}"/>
              </a:ext>
            </a:extLst>
          </p:cNvPr>
          <p:cNvSpPr/>
          <p:nvPr/>
        </p:nvSpPr>
        <p:spPr>
          <a:xfrm>
            <a:off x="7812360" y="4806775"/>
            <a:ext cx="808804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49">
            <a:extLst>
              <a:ext uri="{FF2B5EF4-FFF2-40B4-BE49-F238E27FC236}">
                <a16:creationId xmlns:a16="http://schemas.microsoft.com/office/drawing/2014/main" id="{35978419-F764-4D0D-96E2-24B4F7D7E467}"/>
              </a:ext>
            </a:extLst>
          </p:cNvPr>
          <p:cNvSpPr/>
          <p:nvPr/>
        </p:nvSpPr>
        <p:spPr>
          <a:xfrm>
            <a:off x="4880262" y="4374000"/>
            <a:ext cx="2363555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BE6D31AF-81C5-461D-B7A3-CB7BDEE66406}"/>
              </a:ext>
            </a:extLst>
          </p:cNvPr>
          <p:cNvCxnSpPr>
            <a:cxnSpLocks/>
          </p:cNvCxnSpPr>
          <p:nvPr/>
        </p:nvCxnSpPr>
        <p:spPr>
          <a:xfrm>
            <a:off x="7389820" y="5095351"/>
            <a:ext cx="361568" cy="13037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">
            <a:extLst>
              <a:ext uri="{FF2B5EF4-FFF2-40B4-BE49-F238E27FC236}">
                <a16:creationId xmlns:a16="http://schemas.microsoft.com/office/drawing/2014/main" id="{85614E84-57C9-4CC8-B99F-3FE31E76B1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4" y="155834"/>
            <a:ext cx="8643938" cy="850900"/>
          </a:xfrm>
        </p:spPr>
        <p:txBody>
          <a:bodyPr>
            <a:normAutofit fontScale="90000"/>
          </a:bodyPr>
          <a:lstStyle/>
          <a:p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12. </a:t>
            </a:r>
            <a:r>
              <a:rPr lang="en-US" altLang="ja-JP" sz="36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. Q. Fokker-Planck &amp; </a:t>
            </a:r>
            <a:r>
              <a:rPr lang="en-US" altLang="ja-JP" sz="3600" b="1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Smoluchowski </a:t>
            </a:r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Equations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68F2EF7-8AE8-46D1-BDF1-61E42282B2AE}"/>
              </a:ext>
            </a:extLst>
          </p:cNvPr>
          <p:cNvSpPr/>
          <p:nvPr/>
        </p:nvSpPr>
        <p:spPr>
          <a:xfrm>
            <a:off x="6666045" y="2200003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</a:p>
          <a:p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</a:t>
            </a: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F33BBF33-1B5A-4E35-9D9F-523899C80CA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476" y="866469"/>
            <a:ext cx="786064" cy="115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0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2646887" y="885451"/>
          <a:ext cx="4216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16320" imgH="914400" progId="Equation.DSMT4">
                  <p:embed/>
                </p:oleObj>
              </mc:Choice>
              <mc:Fallback>
                <p:oleObj name="Equation" r:id="rId2" imgW="4216320" imgH="914400" progId="Equation.DSMT4">
                  <p:embed/>
                  <p:pic>
                    <p:nvPicPr>
                      <p:cNvPr id="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887" y="885451"/>
                        <a:ext cx="42164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1246874" y="206109"/>
            <a:ext cx="8643938" cy="85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For a finite cutoff </a:t>
            </a:r>
            <a:r>
              <a:rPr lang="en-US" altLang="ja-JP" sz="36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3600" i="1" dirty="0">
                <a:latin typeface="Arial Unicode MS" pitchFamily="50" charset="-128"/>
                <a:cs typeface="Arial Unicode MS" pitchFamily="50" charset="-128"/>
              </a:rPr>
              <a:t>: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18039" y="2380999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Wigner distribution </a:t>
            </a:r>
            <a:endParaRPr lang="ja-JP" altLang="en-US" dirty="0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6448F1AD-F7B1-4E1E-ADD4-EE4683B695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23728" y="5391415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42920" imgH="406080" progId="Equation.DSMT4">
                  <p:embed/>
                </p:oleObj>
              </mc:Choice>
              <mc:Fallback>
                <p:oleObj name="Equation" r:id="rId4" imgW="1942920" imgH="4060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6448F1AD-F7B1-4E1E-ADD4-EE4683B695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391415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1FDA6B05-8991-4E13-A77B-A8282BA8AC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0194" y="5831704"/>
          <a:ext cx="144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583920" progId="Equation.DSMT4">
                  <p:embed/>
                </p:oleObj>
              </mc:Choice>
              <mc:Fallback>
                <p:oleObj name="Equation" r:id="rId6" imgW="1447560" imgH="58392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1FDA6B05-8991-4E13-A77B-A8282BA8AC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0194" y="5831704"/>
                        <a:ext cx="144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46DEFFEF-DC7D-45CC-88DD-C96D42EA4EAF}"/>
              </a:ext>
            </a:extLst>
          </p:cNvPr>
          <p:cNvSpPr/>
          <p:nvPr/>
        </p:nvSpPr>
        <p:spPr>
          <a:xfrm>
            <a:off x="2626723" y="6488668"/>
            <a:ext cx="1544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graphicFrame>
        <p:nvGraphicFramePr>
          <p:cNvPr id="16" name="Object 8">
            <a:extLst>
              <a:ext uri="{FF2B5EF4-FFF2-40B4-BE49-F238E27FC236}">
                <a16:creationId xmlns:a16="http://schemas.microsoft.com/office/drawing/2014/main" id="{91E5055F-7B30-4861-A06F-8DE69185FB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4526" y="5369631"/>
          <a:ext cx="939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291960" progId="Equation.DSMT4">
                  <p:embed/>
                </p:oleObj>
              </mc:Choice>
              <mc:Fallback>
                <p:oleObj name="Equation" r:id="rId8" imgW="939600" imgH="291960" progId="Equation.DSMT4">
                  <p:embed/>
                  <p:pic>
                    <p:nvPicPr>
                      <p:cNvPr id="16" name="Object 8">
                        <a:extLst>
                          <a:ext uri="{FF2B5EF4-FFF2-40B4-BE49-F238E27FC236}">
                            <a16:creationId xmlns:a16="http://schemas.microsoft.com/office/drawing/2014/main" id="{91E5055F-7B30-4861-A06F-8DE69185FB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526" y="5369631"/>
                        <a:ext cx="939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8478D2D2-3863-498F-A8B8-ADE10A177C5B}"/>
              </a:ext>
            </a:extLst>
          </p:cNvPr>
          <p:cNvGrpSpPr/>
          <p:nvPr/>
        </p:nvGrpSpPr>
        <p:grpSpPr>
          <a:xfrm>
            <a:off x="105436" y="2253930"/>
            <a:ext cx="2864097" cy="2876815"/>
            <a:chOff x="921213" y="3244764"/>
            <a:chExt cx="3394800" cy="3394800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AA07AB52-A575-4AC7-961B-96D2085E2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13" y="3244764"/>
              <a:ext cx="3394800" cy="3394800"/>
            </a:xfrm>
            <a:prstGeom prst="rect">
              <a:avLst/>
            </a:prstGeom>
          </p:spPr>
        </p:pic>
        <p:sp>
          <p:nvSpPr>
            <p:cNvPr id="21" name="矢印: 下 22">
              <a:extLst>
                <a:ext uri="{FF2B5EF4-FFF2-40B4-BE49-F238E27FC236}">
                  <a16:creationId xmlns:a16="http://schemas.microsoft.com/office/drawing/2014/main" id="{2896DA56-382C-4460-8C72-D156C8D393AC}"/>
                </a:ext>
              </a:extLst>
            </p:cNvPr>
            <p:cNvSpPr/>
            <p:nvPr/>
          </p:nvSpPr>
          <p:spPr>
            <a:xfrm>
              <a:off x="2443808" y="4561219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A22BE67-CE62-4ABC-8948-FAB59670A12A}"/>
              </a:ext>
            </a:extLst>
          </p:cNvPr>
          <p:cNvGrpSpPr/>
          <p:nvPr/>
        </p:nvGrpSpPr>
        <p:grpSpPr>
          <a:xfrm>
            <a:off x="2555776" y="2097269"/>
            <a:ext cx="2795120" cy="3226874"/>
            <a:chOff x="934950" y="3273328"/>
            <a:chExt cx="3394800" cy="3394800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69075900-5B0F-4436-8DBB-E9630D952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950" y="3273328"/>
              <a:ext cx="3394800" cy="3394800"/>
            </a:xfrm>
            <a:prstGeom prst="rect">
              <a:avLst/>
            </a:prstGeom>
          </p:spPr>
        </p:pic>
        <p:sp>
          <p:nvSpPr>
            <p:cNvPr id="24" name="矢印: 下 30">
              <a:extLst>
                <a:ext uri="{FF2B5EF4-FFF2-40B4-BE49-F238E27FC236}">
                  <a16:creationId xmlns:a16="http://schemas.microsoft.com/office/drawing/2014/main" id="{716E5F65-0738-44F6-AAFE-334ACF1917A8}"/>
                </a:ext>
              </a:extLst>
            </p:cNvPr>
            <p:cNvSpPr/>
            <p:nvPr/>
          </p:nvSpPr>
          <p:spPr>
            <a:xfrm>
              <a:off x="2411760" y="4898864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3A5B0EE3-7D87-4FDA-BC1A-CCEDAFB1957A}"/>
                </a:ext>
              </a:extLst>
            </p:cNvPr>
            <p:cNvSpPr txBox="1"/>
            <p:nvPr/>
          </p:nvSpPr>
          <p:spPr>
            <a:xfrm>
              <a:off x="2089461" y="4419244"/>
              <a:ext cx="10583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Increase </a:t>
              </a:r>
              <a:r>
                <a:rPr kumimoji="1" lang="en-US" altLang="ja-JP" sz="16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kumimoji="1" lang="ja-JP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960A2EB6-298E-45D9-A2D5-0EF07FF975A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98" y="2408074"/>
            <a:ext cx="3672408" cy="3672408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4CA3305-12D9-4D47-999A-C0964BB74D8C}"/>
              </a:ext>
            </a:extLst>
          </p:cNvPr>
          <p:cNvSpPr/>
          <p:nvPr/>
        </p:nvSpPr>
        <p:spPr>
          <a:xfrm>
            <a:off x="7382380" y="2870020"/>
            <a:ext cx="165618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6941636-9380-488A-B65E-9F0B65F7966B}"/>
              </a:ext>
            </a:extLst>
          </p:cNvPr>
          <p:cNvSpPr txBox="1"/>
          <p:nvPr/>
        </p:nvSpPr>
        <p:spPr>
          <a:xfrm>
            <a:off x="5004048" y="2069264"/>
            <a:ext cx="4985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Set </a:t>
            </a:r>
            <a:r>
              <a:rPr lang="en-US" altLang="ja-JP" sz="18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 </a:t>
            </a:r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to be not too large not too small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945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US" altLang="ja-JP" dirty="0"/>
              <a:t>Evaluation of the 2</a:t>
            </a:r>
            <a:r>
              <a:rPr lang="en-US" altLang="ja-JP" baseline="30000" dirty="0"/>
              <a:t>nd</a:t>
            </a:r>
            <a:r>
              <a:rPr lang="en-US" altLang="ja-JP" dirty="0"/>
              <a:t>-order term</a:t>
            </a:r>
            <a:endParaRPr kumimoji="1" lang="ja-JP" altLang="en-US" dirty="0"/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654686"/>
              </p:ext>
            </p:extLst>
          </p:nvPr>
        </p:nvGraphicFramePr>
        <p:xfrm>
          <a:off x="1403648" y="1772816"/>
          <a:ext cx="5092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92560" imgH="571320" progId="Equation.DSMT4">
                  <p:embed/>
                </p:oleObj>
              </mc:Choice>
              <mc:Fallback>
                <p:oleObj name="Equation" r:id="rId2" imgW="5092560" imgH="571320" progId="Equation.DSMT4">
                  <p:embed/>
                  <p:pic>
                    <p:nvPicPr>
                      <p:cNvPr id="6349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772816"/>
                        <a:ext cx="5092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393535"/>
              </p:ext>
            </p:extLst>
          </p:nvPr>
        </p:nvGraphicFramePr>
        <p:xfrm>
          <a:off x="1403648" y="2492896"/>
          <a:ext cx="6515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14920" imgH="571320" progId="Equation.DSMT4">
                  <p:embed/>
                </p:oleObj>
              </mc:Choice>
              <mc:Fallback>
                <p:oleObj name="Equation" r:id="rId4" imgW="6514920" imgH="571320" progId="Equation.DSMT4">
                  <p:embed/>
                  <p:pic>
                    <p:nvPicPr>
                      <p:cNvPr id="6349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492896"/>
                        <a:ext cx="65151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854887"/>
              </p:ext>
            </p:extLst>
          </p:nvPr>
        </p:nvGraphicFramePr>
        <p:xfrm>
          <a:off x="284870" y="3933056"/>
          <a:ext cx="844550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445240" imgH="761760" progId="Equation.DSMT4">
                  <p:embed/>
                </p:oleObj>
              </mc:Choice>
              <mc:Fallback>
                <p:oleObj name="Equation" r:id="rId6" imgW="8445240" imgH="761760" progId="Equation.DSMT4">
                  <p:embed/>
                  <p:pic>
                    <p:nvPicPr>
                      <p:cNvPr id="634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870" y="3933056"/>
                        <a:ext cx="8445500" cy="720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319286"/>
              </p:ext>
            </p:extLst>
          </p:nvPr>
        </p:nvGraphicFramePr>
        <p:xfrm>
          <a:off x="1565620" y="6073346"/>
          <a:ext cx="2159000" cy="552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8920" imgH="583920" progId="Equation.DSMT4">
                  <p:embed/>
                </p:oleObj>
              </mc:Choice>
              <mc:Fallback>
                <p:oleObj name="Equation" r:id="rId8" imgW="2158920" imgH="583920" progId="Equation.DSMT4">
                  <p:embed/>
                  <p:pic>
                    <p:nvPicPr>
                      <p:cNvPr id="6349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620" y="6073346"/>
                        <a:ext cx="2159000" cy="5520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710672"/>
              </p:ext>
            </p:extLst>
          </p:nvPr>
        </p:nvGraphicFramePr>
        <p:xfrm>
          <a:off x="4423140" y="6144784"/>
          <a:ext cx="2082800" cy="49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82600" imgH="520560" progId="Equation.DSMT4">
                  <p:embed/>
                </p:oleObj>
              </mc:Choice>
              <mc:Fallback>
                <p:oleObj name="Equation" r:id="rId10" imgW="2082600" imgH="520560" progId="Equation.DSMT4">
                  <p:embed/>
                  <p:pic>
                    <p:nvPicPr>
                      <p:cNvPr id="6349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140" y="6144784"/>
                        <a:ext cx="2082800" cy="4920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779802" y="5573280"/>
            <a:ext cx="8577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Spectral density of the bath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continuous distribution = infinite degrees of freedom)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349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055229"/>
              </p:ext>
            </p:extLst>
          </p:nvPr>
        </p:nvGraphicFramePr>
        <p:xfrm>
          <a:off x="279748" y="4077072"/>
          <a:ext cx="802640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026200" imgH="533160" progId="Equation.DSMT4">
                  <p:embed/>
                </p:oleObj>
              </mc:Choice>
              <mc:Fallback>
                <p:oleObj name="Equation" r:id="rId12" imgW="8026200" imgH="533160" progId="Equation.DSMT4">
                  <p:embed/>
                  <p:pic>
                    <p:nvPicPr>
                      <p:cNvPr id="6349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748" y="4077072"/>
                        <a:ext cx="8026400" cy="504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201166"/>
              </p:ext>
            </p:extLst>
          </p:nvPr>
        </p:nvGraphicFramePr>
        <p:xfrm>
          <a:off x="1136992" y="4787462"/>
          <a:ext cx="2857500" cy="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857320" imgH="596880" progId="Equation.DSMT4">
                  <p:embed/>
                </p:oleObj>
              </mc:Choice>
              <mc:Fallback>
                <p:oleObj name="Equation" r:id="rId14" imgW="2857320" imgH="596880" progId="Equation.DSMT4">
                  <p:embed/>
                  <p:pic>
                    <p:nvPicPr>
                      <p:cNvPr id="6350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992" y="4787462"/>
                        <a:ext cx="2857500" cy="56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926601"/>
              </p:ext>
            </p:extLst>
          </p:nvPr>
        </p:nvGraphicFramePr>
        <p:xfrm>
          <a:off x="1141755" y="4773174"/>
          <a:ext cx="294640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946240" imgH="685800" progId="Equation.DSMT4">
                  <p:embed/>
                </p:oleObj>
              </mc:Choice>
              <mc:Fallback>
                <p:oleObj name="Equation" r:id="rId16" imgW="2946240" imgH="685800" progId="Equation.DSMT4">
                  <p:embed/>
                  <p:pic>
                    <p:nvPicPr>
                      <p:cNvPr id="6350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1755" y="4773174"/>
                        <a:ext cx="294640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48395"/>
              </p:ext>
            </p:extLst>
          </p:nvPr>
        </p:nvGraphicFramePr>
        <p:xfrm>
          <a:off x="4851768" y="4716024"/>
          <a:ext cx="351790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517560" imgH="685800" progId="Equation.DSMT4">
                  <p:embed/>
                </p:oleObj>
              </mc:Choice>
              <mc:Fallback>
                <p:oleObj name="Equation" r:id="rId18" imgW="3517560" imgH="685800" progId="Equation.DSMT4">
                  <p:embed/>
                  <p:pic>
                    <p:nvPicPr>
                      <p:cNvPr id="6350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768" y="4716024"/>
                        <a:ext cx="351790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638723"/>
              </p:ext>
            </p:extLst>
          </p:nvPr>
        </p:nvGraphicFramePr>
        <p:xfrm>
          <a:off x="4856530" y="4739836"/>
          <a:ext cx="3378200" cy="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377880" imgH="596880" progId="Equation.DSMT4">
                  <p:embed/>
                </p:oleObj>
              </mc:Choice>
              <mc:Fallback>
                <p:oleObj name="Equation" r:id="rId20" imgW="3377880" imgH="596880" progId="Equation.DSMT4">
                  <p:embed/>
                  <p:pic>
                    <p:nvPicPr>
                      <p:cNvPr id="6350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530" y="4739836"/>
                        <a:ext cx="3378200" cy="56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928804"/>
              </p:ext>
            </p:extLst>
          </p:nvPr>
        </p:nvGraphicFramePr>
        <p:xfrm>
          <a:off x="558869" y="1124744"/>
          <a:ext cx="424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241520" imgH="545760" progId="Equation.DSMT4">
                  <p:embed/>
                </p:oleObj>
              </mc:Choice>
              <mc:Fallback>
                <p:oleObj name="Equation" r:id="rId22" imgW="4241520" imgH="54576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69" y="1124744"/>
                        <a:ext cx="42418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678802"/>
              </p:ext>
            </p:extLst>
          </p:nvPr>
        </p:nvGraphicFramePr>
        <p:xfrm>
          <a:off x="501940" y="1916832"/>
          <a:ext cx="424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241520" imgH="545760" progId="Equation.DSMT4">
                  <p:embed/>
                </p:oleObj>
              </mc:Choice>
              <mc:Fallback>
                <p:oleObj name="Equation" r:id="rId24" imgW="4241520" imgH="5457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940" y="1916832"/>
                        <a:ext cx="42418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417207"/>
              </p:ext>
            </p:extLst>
          </p:nvPr>
        </p:nvGraphicFramePr>
        <p:xfrm>
          <a:off x="4821162" y="1052736"/>
          <a:ext cx="1244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44520" imgH="660240" progId="Equation.DSMT4">
                  <p:embed/>
                </p:oleObj>
              </mc:Choice>
              <mc:Fallback>
                <p:oleObj name="Equation" r:id="rId26" imgW="1244520" imgH="66024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1162" y="1052736"/>
                        <a:ext cx="12446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996206"/>
              </p:ext>
            </p:extLst>
          </p:nvPr>
        </p:nvGraphicFramePr>
        <p:xfrm>
          <a:off x="4743740" y="1844824"/>
          <a:ext cx="1727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26920" imgH="660240" progId="Equation.DSMT4">
                  <p:embed/>
                </p:oleObj>
              </mc:Choice>
              <mc:Fallback>
                <p:oleObj name="Equation" r:id="rId28" imgW="1726920" imgH="66024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3740" y="1844824"/>
                        <a:ext cx="1727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46" y="2996952"/>
            <a:ext cx="771061" cy="100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2" name="オブジェクト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083498"/>
              </p:ext>
            </p:extLst>
          </p:nvPr>
        </p:nvGraphicFramePr>
        <p:xfrm>
          <a:off x="1044575" y="3356992"/>
          <a:ext cx="6731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730920" imgH="533160" progId="Equation.DSMT4">
                  <p:embed/>
                </p:oleObj>
              </mc:Choice>
              <mc:Fallback>
                <p:oleObj name="Equation" r:id="rId31" imgW="6730920" imgH="533160" progId="Equation.DSMT4">
                  <p:embed/>
                  <p:pic>
                    <p:nvPicPr>
                      <p:cNvPr id="22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3356992"/>
                        <a:ext cx="6731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48561DC7-97FB-4A3C-9B54-90F55B641865}"/>
              </a:ext>
            </a:extLst>
          </p:cNvPr>
          <p:cNvSpPr/>
          <p:nvPr/>
        </p:nvSpPr>
        <p:spPr>
          <a:xfrm>
            <a:off x="158358" y="3235915"/>
            <a:ext cx="8793357" cy="205797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1" name="Rectangle 2"/>
          <p:cNvSpPr txBox="1">
            <a:spLocks noChangeArrowheads="1"/>
          </p:cNvSpPr>
          <p:nvPr/>
        </p:nvSpPr>
        <p:spPr>
          <a:xfrm>
            <a:off x="61482" y="176525"/>
            <a:ext cx="8643938" cy="8509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Fokker-Planck </a:t>
            </a:r>
            <a:r>
              <a:rPr lang="en-US" altLang="ja-JP" sz="3600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(for Ohmic bath with a finite cutoff </a:t>
            </a:r>
            <a:r>
              <a:rPr lang="en-US" altLang="ja-JP" sz="2800" i="1" dirty="0"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)</a:t>
            </a:r>
            <a:endParaRPr lang="en-US" altLang="ja-JP" sz="2800" i="1" dirty="0">
              <a:latin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92" name="正方形/長方形 291"/>
          <p:cNvSpPr/>
          <p:nvPr/>
        </p:nvSpPr>
        <p:spPr>
          <a:xfrm>
            <a:off x="3661271" y="6091754"/>
            <a:ext cx="4384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  <a:endParaRPr lang="en-US" altLang="ja-JP" dirty="0"/>
          </a:p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J. Chem. Theory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Comput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. 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15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 2517 (2019).</a:t>
            </a:r>
            <a:endParaRPr lang="en-US" altLang="ja-JP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93" name="図 2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651" y="5715383"/>
            <a:ext cx="786064" cy="1156645"/>
          </a:xfrm>
          <a:prstGeom prst="rect">
            <a:avLst/>
          </a:prstGeom>
        </p:spPr>
      </p:pic>
      <p:graphicFrame>
        <p:nvGraphicFramePr>
          <p:cNvPr id="297" name="Object 13">
            <a:extLst>
              <a:ext uri="{FF2B5EF4-FFF2-40B4-BE49-F238E27FC236}">
                <a16:creationId xmlns:a16="http://schemas.microsoft.com/office/drawing/2014/main" id="{6EEC4855-60E6-467C-9FE2-812C3BF035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6114" y="3454931"/>
          <a:ext cx="83185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318160" imgH="1803240" progId="Equation.DSMT4">
                  <p:embed/>
                </p:oleObj>
              </mc:Choice>
              <mc:Fallback>
                <p:oleObj name="Equation" r:id="rId4" imgW="8318160" imgH="1803240" progId="Equation.DSMT4">
                  <p:embed/>
                  <p:pic>
                    <p:nvPicPr>
                      <p:cNvPr id="297" name="Object 13">
                        <a:extLst>
                          <a:ext uri="{FF2B5EF4-FFF2-40B4-BE49-F238E27FC236}">
                            <a16:creationId xmlns:a16="http://schemas.microsoft.com/office/drawing/2014/main" id="{6EEC4855-60E6-467C-9FE2-812C3BF035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114" y="3454931"/>
                        <a:ext cx="83185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8" name="Object 13">
            <a:extLst>
              <a:ext uri="{FF2B5EF4-FFF2-40B4-BE49-F238E27FC236}">
                <a16:creationId xmlns:a16="http://schemas.microsoft.com/office/drawing/2014/main" id="{24788AC9-854B-47B3-AA42-74A5092D4C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4964" y="5392205"/>
          <a:ext cx="640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00800" imgH="431640" progId="Equation.DSMT4">
                  <p:embed/>
                </p:oleObj>
              </mc:Choice>
              <mc:Fallback>
                <p:oleObj name="Equation" r:id="rId6" imgW="6400800" imgH="431640" progId="Equation.DSMT4">
                  <p:embed/>
                  <p:pic>
                    <p:nvPicPr>
                      <p:cNvPr id="298" name="Object 13">
                        <a:extLst>
                          <a:ext uri="{FF2B5EF4-FFF2-40B4-BE49-F238E27FC236}">
                            <a16:creationId xmlns:a16="http://schemas.microsoft.com/office/drawing/2014/main" id="{24788AC9-854B-47B3-AA42-74A5092D4C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964" y="5392205"/>
                        <a:ext cx="640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">
            <a:extLst>
              <a:ext uri="{FF2B5EF4-FFF2-40B4-BE49-F238E27FC236}">
                <a16:creationId xmlns:a16="http://schemas.microsoft.com/office/drawing/2014/main" id="{CC6EE923-D492-4A8D-A7FA-4241689DAB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67825" y="2285193"/>
          <a:ext cx="14509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90360" imgH="342720" progId="Equation.DSMT4">
                  <p:embed/>
                </p:oleObj>
              </mc:Choice>
              <mc:Fallback>
                <p:oleObj name="Equation" r:id="rId8" imgW="990360" imgH="342720" progId="Equation.DSMT4">
                  <p:embed/>
                  <p:pic>
                    <p:nvPicPr>
                      <p:cNvPr id="23" name="Object 5">
                        <a:extLst>
                          <a:ext uri="{FF2B5EF4-FFF2-40B4-BE49-F238E27FC236}">
                            <a16:creationId xmlns:a16="http://schemas.microsoft.com/office/drawing/2014/main" id="{CC6EE923-D492-4A8D-A7FA-4241689DAB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825" y="2285193"/>
                        <a:ext cx="145097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>
            <a:extLst>
              <a:ext uri="{FF2B5EF4-FFF2-40B4-BE49-F238E27FC236}">
                <a16:creationId xmlns:a16="http://schemas.microsoft.com/office/drawing/2014/main" id="{043685FC-6FE7-428F-A35F-8ED44750DB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60032" y="2518403"/>
          <a:ext cx="25495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39880" imgH="457200" progId="Equation.DSMT4">
                  <p:embed/>
                </p:oleObj>
              </mc:Choice>
              <mc:Fallback>
                <p:oleObj name="Equation" r:id="rId10" imgW="1739880" imgH="457200" progId="Equation.DSMT4">
                  <p:embed/>
                  <p:pic>
                    <p:nvPicPr>
                      <p:cNvPr id="24" name="Object 5">
                        <a:extLst>
                          <a:ext uri="{FF2B5EF4-FFF2-40B4-BE49-F238E27FC236}">
                            <a16:creationId xmlns:a16="http://schemas.microsoft.com/office/drawing/2014/main" id="{043685FC-6FE7-428F-A35F-8ED44750DB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2518403"/>
                        <a:ext cx="2549525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右中かっこ 24">
            <a:extLst>
              <a:ext uri="{FF2B5EF4-FFF2-40B4-BE49-F238E27FC236}">
                <a16:creationId xmlns:a16="http://schemas.microsoft.com/office/drawing/2014/main" id="{F3A3DEAE-E580-43A9-9ED8-F10208C6DB7C}"/>
              </a:ext>
            </a:extLst>
          </p:cNvPr>
          <p:cNvSpPr/>
          <p:nvPr/>
        </p:nvSpPr>
        <p:spPr>
          <a:xfrm rot="16200000">
            <a:off x="5650835" y="2335761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V 字形矢印 28">
            <a:extLst>
              <a:ext uri="{FF2B5EF4-FFF2-40B4-BE49-F238E27FC236}">
                <a16:creationId xmlns:a16="http://schemas.microsoft.com/office/drawing/2014/main" id="{75709EBE-6DC8-49BA-8C3E-4E7DE3766644}"/>
              </a:ext>
            </a:extLst>
          </p:cNvPr>
          <p:cNvSpPr/>
          <p:nvPr/>
        </p:nvSpPr>
        <p:spPr>
          <a:xfrm>
            <a:off x="3300874" y="1985949"/>
            <a:ext cx="720795" cy="431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7" name="Object 8">
            <a:extLst>
              <a:ext uri="{FF2B5EF4-FFF2-40B4-BE49-F238E27FC236}">
                <a16:creationId xmlns:a16="http://schemas.microsoft.com/office/drawing/2014/main" id="{89377B7E-C3C7-4629-A709-BA37B17637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78038" y="1341237"/>
          <a:ext cx="4495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95680" imgH="863280" progId="Equation.DSMT4">
                  <p:embed/>
                </p:oleObj>
              </mc:Choice>
              <mc:Fallback>
                <p:oleObj name="Equation" r:id="rId12" imgW="4495680" imgH="863280" progId="Equation.DSMT4">
                  <p:embed/>
                  <p:pic>
                    <p:nvPicPr>
                      <p:cNvPr id="27" name="Object 8">
                        <a:extLst>
                          <a:ext uri="{FF2B5EF4-FFF2-40B4-BE49-F238E27FC236}">
                            <a16:creationId xmlns:a16="http://schemas.microsoft.com/office/drawing/2014/main" id="{89377B7E-C3C7-4629-A709-BA37B17637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038" y="1341237"/>
                        <a:ext cx="4495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8">
            <a:extLst>
              <a:ext uri="{FF2B5EF4-FFF2-40B4-BE49-F238E27FC236}">
                <a16:creationId xmlns:a16="http://schemas.microsoft.com/office/drawing/2014/main" id="{5B7B3C17-AC35-4573-825F-88503D18E5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6574" y="1606661"/>
          <a:ext cx="194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42920" imgH="431640" progId="Equation.DSMT4">
                  <p:embed/>
                </p:oleObj>
              </mc:Choice>
              <mc:Fallback>
                <p:oleObj name="Equation" r:id="rId14" imgW="1942920" imgH="431640" progId="Equation.DSMT4">
                  <p:embed/>
                  <p:pic>
                    <p:nvPicPr>
                      <p:cNvPr id="28" name="Object 8">
                        <a:extLst>
                          <a:ext uri="{FF2B5EF4-FFF2-40B4-BE49-F238E27FC236}">
                            <a16:creationId xmlns:a16="http://schemas.microsoft.com/office/drawing/2014/main" id="{5B7B3C17-AC35-4573-825F-88503D18E5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574" y="1606661"/>
                        <a:ext cx="1943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/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dirty="0">
                    <a:latin typeface="Arial Unicode MS" pitchFamily="50" charset="-128"/>
                    <a:cs typeface="Arial Unicode MS" pitchFamily="50" charset="-128"/>
                  </a:rPr>
                  <a:t>e</a:t>
                </a:r>
                <a:r>
                  <a:rPr lang="en-US" altLang="ja-JP" sz="1800" dirty="0">
                    <a:latin typeface="Arial Unicode MS" pitchFamily="50" charset="-128"/>
                    <a:cs typeface="Arial Unicode MS" pitchFamily="50" charset="-128"/>
                  </a:rPr>
                  <a:t>xpand for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e>
                      <m:sub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1800" dirty="0">
                    <a:solidFill>
                      <a:srgbClr val="FF0000"/>
                    </a:solidFill>
                    <a:latin typeface="Arial Unicode MS" pitchFamily="50" charset="-128"/>
                    <a:cs typeface="Arial Unicode MS" pitchFamily="50" charset="-128"/>
                  </a:rPr>
                  <a:t> 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blipFill>
                <a:blip r:embed="rId17"/>
                <a:stretch>
                  <a:fillRect l="-1200" t="-3125"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586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 animBg="1"/>
      <p:bldP spid="14" grpId="0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21461" y="695015"/>
            <a:ext cx="7787208" cy="2373945"/>
          </a:xfrm>
        </p:spPr>
        <p:txBody>
          <a:bodyPr>
            <a:norm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In the case                     ,we have q. Fokker-Planck Eq.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267203" y="734749"/>
          <a:ext cx="1587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87240" imgH="431640" progId="Equation.DSMT4">
                  <p:embed/>
                </p:oleObj>
              </mc:Choice>
              <mc:Fallback>
                <p:oleObj name="Equation" r:id="rId2" imgW="158724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203" y="734749"/>
                        <a:ext cx="1587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952500" y="1357313"/>
          <a:ext cx="6111875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08080" imgH="393480" progId="Equation.DSMT4">
                  <p:embed/>
                </p:oleObj>
              </mc:Choice>
              <mc:Fallback>
                <p:oleObj name="Equation" r:id="rId4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1357313"/>
                        <a:ext cx="6111875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552825" y="3154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6880" imgH="241200" progId="Equation.DSMT4">
                  <p:embed/>
                </p:oleObj>
              </mc:Choice>
              <mc:Fallback>
                <p:oleObj name="Equation" r:id="rId6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154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0368" y="3105980"/>
            <a:ext cx="5757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</a:t>
            </a:r>
            <a:endParaRPr lang="ja-JP" altLang="en-US" sz="24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673100" y="4029075"/>
          <a:ext cx="73914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01840" imgH="431640" progId="Equation.DSMT4">
                  <p:embed/>
                </p:oleObj>
              </mc:Choice>
              <mc:Fallback>
                <p:oleObj name="Equation" r:id="rId8" imgW="41018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4029075"/>
                        <a:ext cx="73914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7889048" y="2984731"/>
            <a:ext cx="8996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(Leggett)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48" y="4903738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0443" name="Picture 1243" descr="http://upload.wikimedia.org/wikipedia/commons/thumb/5/50/Anthony_James_Leggett.jpg/220px-Anthony_James_Leggett.jpg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075" y="2085928"/>
            <a:ext cx="1123129" cy="9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41397" y="5757332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96800" imgH="406080" progId="Equation.DSMT4">
                  <p:embed/>
                </p:oleObj>
              </mc:Choice>
              <mc:Fallback>
                <p:oleObj name="Equation" r:id="rId13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1397" y="5757332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10113" y="5808663"/>
          <a:ext cx="20574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3000" imgH="393480" progId="Equation.DSMT4">
                  <p:embed/>
                </p:oleObj>
              </mc:Choice>
              <mc:Fallback>
                <p:oleObj name="Equation" r:id="rId15" imgW="114300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0113" y="5808663"/>
                        <a:ext cx="2057400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477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165D23FA-3D3E-45C3-951A-0CF00F26E40A}"/>
              </a:ext>
            </a:extLst>
          </p:cNvPr>
          <p:cNvGrpSpPr/>
          <p:nvPr/>
        </p:nvGrpSpPr>
        <p:grpSpPr>
          <a:xfrm>
            <a:off x="2619791" y="1581159"/>
            <a:ext cx="2833689" cy="542925"/>
            <a:chOff x="2012950" y="1182688"/>
            <a:chExt cx="944563" cy="18097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FBE777-0894-4272-BA3E-EAAA17512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2950" y="1236663"/>
              <a:ext cx="46038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8 w 93"/>
                <a:gd name="T11" fmla="*/ 13 h 150"/>
                <a:gd name="T12" fmla="*/ 70 w 93"/>
                <a:gd name="T13" fmla="*/ 8 h 150"/>
                <a:gd name="T14" fmla="*/ 75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3 h 150"/>
                <a:gd name="T24" fmla="*/ 75 w 93"/>
                <a:gd name="T25" fmla="*/ 0 h 150"/>
                <a:gd name="T26" fmla="*/ 52 w 93"/>
                <a:gd name="T27" fmla="*/ 13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30 w 93"/>
                <a:gd name="T39" fmla="*/ 122 h 150"/>
                <a:gd name="T40" fmla="*/ 27 w 93"/>
                <a:gd name="T41" fmla="*/ 136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2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10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4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3"/>
                  </a:cubicBezTo>
                  <a:cubicBezTo>
                    <a:pt x="93" y="5"/>
                    <a:pt x="85" y="0"/>
                    <a:pt x="75" y="0"/>
                  </a:cubicBezTo>
                  <a:cubicBezTo>
                    <a:pt x="67" y="0"/>
                    <a:pt x="57" y="3"/>
                    <a:pt x="52" y="13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2"/>
                  </a:lnTo>
                  <a:cubicBezTo>
                    <a:pt x="29" y="123"/>
                    <a:pt x="27" y="134"/>
                    <a:pt x="27" y="136"/>
                  </a:cubicBezTo>
                  <a:cubicBezTo>
                    <a:pt x="26" y="137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0C7F5E1-8DB8-4034-A8AB-1479276D9E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" y="1220788"/>
              <a:ext cx="30163" cy="39688"/>
            </a:xfrm>
            <a:custGeom>
              <a:avLst/>
              <a:gdLst>
                <a:gd name="T0" fmla="*/ 36 w 62"/>
                <a:gd name="T1" fmla="*/ 1 h 81"/>
                <a:gd name="T2" fmla="*/ 36 w 62"/>
                <a:gd name="T3" fmla="*/ 5 h 81"/>
                <a:gd name="T4" fmla="*/ 44 w 62"/>
                <a:gd name="T5" fmla="*/ 11 h 81"/>
                <a:gd name="T6" fmla="*/ 44 w 62"/>
                <a:gd name="T7" fmla="*/ 36 h 81"/>
                <a:gd name="T8" fmla="*/ 28 w 62"/>
                <a:gd name="T9" fmla="*/ 29 h 81"/>
                <a:gd name="T10" fmla="*/ 0 w 62"/>
                <a:gd name="T11" fmla="*/ 55 h 81"/>
                <a:gd name="T12" fmla="*/ 27 w 62"/>
                <a:gd name="T13" fmla="*/ 81 h 81"/>
                <a:gd name="T14" fmla="*/ 44 w 62"/>
                <a:gd name="T15" fmla="*/ 74 h 81"/>
                <a:gd name="T16" fmla="*/ 44 w 62"/>
                <a:gd name="T17" fmla="*/ 81 h 81"/>
                <a:gd name="T18" fmla="*/ 62 w 62"/>
                <a:gd name="T19" fmla="*/ 80 h 81"/>
                <a:gd name="T20" fmla="*/ 62 w 62"/>
                <a:gd name="T21" fmla="*/ 76 h 81"/>
                <a:gd name="T22" fmla="*/ 53 w 62"/>
                <a:gd name="T23" fmla="*/ 69 h 81"/>
                <a:gd name="T24" fmla="*/ 53 w 62"/>
                <a:gd name="T25" fmla="*/ 0 h 81"/>
                <a:gd name="T26" fmla="*/ 36 w 62"/>
                <a:gd name="T27" fmla="*/ 1 h 81"/>
                <a:gd name="T28" fmla="*/ 44 w 62"/>
                <a:gd name="T29" fmla="*/ 68 h 81"/>
                <a:gd name="T30" fmla="*/ 27 w 62"/>
                <a:gd name="T31" fmla="*/ 78 h 81"/>
                <a:gd name="T32" fmla="*/ 14 w 62"/>
                <a:gd name="T33" fmla="*/ 71 h 81"/>
                <a:gd name="T34" fmla="*/ 10 w 62"/>
                <a:gd name="T35" fmla="*/ 55 h 81"/>
                <a:gd name="T36" fmla="*/ 15 w 62"/>
                <a:gd name="T37" fmla="*/ 38 h 81"/>
                <a:gd name="T38" fmla="*/ 29 w 62"/>
                <a:gd name="T39" fmla="*/ 32 h 81"/>
                <a:gd name="T40" fmla="*/ 42 w 62"/>
                <a:gd name="T41" fmla="*/ 39 h 81"/>
                <a:gd name="T42" fmla="*/ 44 w 62"/>
                <a:gd name="T43" fmla="*/ 43 h 81"/>
                <a:gd name="T44" fmla="*/ 44 w 62"/>
                <a:gd name="T45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1">
                  <a:moveTo>
                    <a:pt x="36" y="1"/>
                  </a:moveTo>
                  <a:lnTo>
                    <a:pt x="36" y="5"/>
                  </a:lnTo>
                  <a:cubicBezTo>
                    <a:pt x="43" y="5"/>
                    <a:pt x="44" y="6"/>
                    <a:pt x="44" y="11"/>
                  </a:cubicBezTo>
                  <a:lnTo>
                    <a:pt x="44" y="36"/>
                  </a:lnTo>
                  <a:cubicBezTo>
                    <a:pt x="40" y="31"/>
                    <a:pt x="34" y="29"/>
                    <a:pt x="28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2" y="81"/>
                    <a:pt x="27" y="81"/>
                  </a:cubicBezTo>
                  <a:cubicBezTo>
                    <a:pt x="36" y="81"/>
                    <a:pt x="42" y="76"/>
                    <a:pt x="44" y="74"/>
                  </a:cubicBezTo>
                  <a:lnTo>
                    <a:pt x="44" y="81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4" y="76"/>
                    <a:pt x="53" y="75"/>
                    <a:pt x="53" y="69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3"/>
                    <a:pt x="35" y="78"/>
                    <a:pt x="27" y="78"/>
                  </a:cubicBezTo>
                  <a:cubicBezTo>
                    <a:pt x="21" y="78"/>
                    <a:pt x="16" y="74"/>
                    <a:pt x="14" y="71"/>
                  </a:cubicBezTo>
                  <a:cubicBezTo>
                    <a:pt x="11" y="67"/>
                    <a:pt x="10" y="63"/>
                    <a:pt x="10" y="55"/>
                  </a:cubicBezTo>
                  <a:cubicBezTo>
                    <a:pt x="10" y="53"/>
                    <a:pt x="10" y="44"/>
                    <a:pt x="15" y="38"/>
                  </a:cubicBezTo>
                  <a:cubicBezTo>
                    <a:pt x="20" y="33"/>
                    <a:pt x="25" y="32"/>
                    <a:pt x="29" y="32"/>
                  </a:cubicBezTo>
                  <a:cubicBezTo>
                    <a:pt x="34" y="32"/>
                    <a:pt x="39" y="35"/>
                    <a:pt x="42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780369-2ACA-4D94-8561-E4EEDDAE4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1231900"/>
              <a:ext cx="19050" cy="80963"/>
            </a:xfrm>
            <a:custGeom>
              <a:avLst/>
              <a:gdLst>
                <a:gd name="T0" fmla="*/ 39 w 39"/>
                <a:gd name="T1" fmla="*/ 165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3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5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AB5D3EC-1268-48F4-9A05-4AFDA90295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363" y="1257300"/>
              <a:ext cx="33338" cy="52388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1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6 h 106"/>
                <a:gd name="T12" fmla="*/ 42 w 68"/>
                <a:gd name="T13" fmla="*/ 66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3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9 h 106"/>
                <a:gd name="T46" fmla="*/ 44 w 68"/>
                <a:gd name="T47" fmla="*/ 57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2"/>
                    <a:pt x="68" y="1"/>
                    <a:pt x="67" y="1"/>
                  </a:cubicBezTo>
                  <a:cubicBezTo>
                    <a:pt x="65" y="1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6"/>
                    <a:pt x="22" y="76"/>
                  </a:cubicBezTo>
                  <a:cubicBezTo>
                    <a:pt x="29" y="76"/>
                    <a:pt x="36" y="72"/>
                    <a:pt x="42" y="66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1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3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9"/>
                  </a:cubicBezTo>
                  <a:cubicBezTo>
                    <a:pt x="53" y="20"/>
                    <a:pt x="44" y="56"/>
                    <a:pt x="44" y="57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167D5D5-1AA8-43ED-90F9-F360C528A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1284288"/>
              <a:ext cx="9525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4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66386FF-F703-4983-A755-74DB5A02C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388" y="1243013"/>
              <a:ext cx="25400" cy="50800"/>
            </a:xfrm>
            <a:custGeom>
              <a:avLst/>
              <a:gdLst>
                <a:gd name="T0" fmla="*/ 30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9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5 w 51"/>
                <a:gd name="T23" fmla="*/ 37 h 106"/>
                <a:gd name="T24" fmla="*/ 19 w 51"/>
                <a:gd name="T25" fmla="*/ 37 h 106"/>
                <a:gd name="T26" fmla="*/ 7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0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9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8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8F71B49-7305-4368-81F0-75865B1B7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138" y="12319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5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9"/>
                    <a:pt x="29" y="83"/>
                  </a:cubicBezTo>
                  <a:cubicBezTo>
                    <a:pt x="29" y="112"/>
                    <a:pt x="22" y="141"/>
                    <a:pt x="2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6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F4B9AE1-2076-402D-AB83-AD1624AFFF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7113" y="1255713"/>
              <a:ext cx="53975" cy="34925"/>
            </a:xfrm>
            <a:custGeom>
              <a:avLst/>
              <a:gdLst>
                <a:gd name="T0" fmla="*/ 105 w 111"/>
                <a:gd name="T1" fmla="*/ 6 h 71"/>
                <a:gd name="T2" fmla="*/ 111 w 111"/>
                <a:gd name="T3" fmla="*/ 3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3 h 71"/>
                <a:gd name="T10" fmla="*/ 6 w 111"/>
                <a:gd name="T11" fmla="*/ 6 h 71"/>
                <a:gd name="T12" fmla="*/ 105 w 111"/>
                <a:gd name="T13" fmla="*/ 6 h 71"/>
                <a:gd name="T14" fmla="*/ 105 w 111"/>
                <a:gd name="T15" fmla="*/ 71 h 71"/>
                <a:gd name="T16" fmla="*/ 111 w 111"/>
                <a:gd name="T17" fmla="*/ 67 h 71"/>
                <a:gd name="T18" fmla="*/ 105 w 111"/>
                <a:gd name="T19" fmla="*/ 64 h 71"/>
                <a:gd name="T20" fmla="*/ 6 w 111"/>
                <a:gd name="T21" fmla="*/ 64 h 71"/>
                <a:gd name="T22" fmla="*/ 0 w 111"/>
                <a:gd name="T23" fmla="*/ 67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5 h 71"/>
                <a:gd name="T32" fmla="*/ 105 w 111"/>
                <a:gd name="T33" fmla="*/ 32 h 71"/>
                <a:gd name="T34" fmla="*/ 6 w 111"/>
                <a:gd name="T35" fmla="*/ 32 h 71"/>
                <a:gd name="T36" fmla="*/ 0 w 111"/>
                <a:gd name="T37" fmla="*/ 35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6"/>
                  </a:moveTo>
                  <a:cubicBezTo>
                    <a:pt x="108" y="6"/>
                    <a:pt x="111" y="6"/>
                    <a:pt x="111" y="3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105" y="6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7"/>
                  </a:cubicBezTo>
                  <a:cubicBezTo>
                    <a:pt x="111" y="64"/>
                    <a:pt x="108" y="64"/>
                    <a:pt x="105" y="64"/>
                  </a:cubicBezTo>
                  <a:lnTo>
                    <a:pt x="6" y="64"/>
                  </a:lnTo>
                  <a:cubicBezTo>
                    <a:pt x="3" y="64"/>
                    <a:pt x="0" y="64"/>
                    <a:pt x="0" y="67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5"/>
                  </a:cubicBezTo>
                  <a:cubicBezTo>
                    <a:pt x="111" y="32"/>
                    <a:pt x="108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5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ABE5896-8B42-4E70-BDC0-FBD954B42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1182688"/>
              <a:ext cx="73025" cy="180975"/>
            </a:xfrm>
            <a:custGeom>
              <a:avLst/>
              <a:gdLst>
                <a:gd name="T0" fmla="*/ 8 w 148"/>
                <a:gd name="T1" fmla="*/ 361 h 369"/>
                <a:gd name="T2" fmla="*/ 17 w 148"/>
                <a:gd name="T3" fmla="*/ 353 h 369"/>
                <a:gd name="T4" fmla="*/ 9 w 148"/>
                <a:gd name="T5" fmla="*/ 345 h 369"/>
                <a:gd name="T6" fmla="*/ 0 w 148"/>
                <a:gd name="T7" fmla="*/ 353 h 369"/>
                <a:gd name="T8" fmla="*/ 19 w 148"/>
                <a:gd name="T9" fmla="*/ 369 h 369"/>
                <a:gd name="T10" fmla="*/ 65 w 148"/>
                <a:gd name="T11" fmla="*/ 282 h 369"/>
                <a:gd name="T12" fmla="*/ 98 w 148"/>
                <a:gd name="T13" fmla="*/ 123 h 369"/>
                <a:gd name="T14" fmla="*/ 116 w 148"/>
                <a:gd name="T15" fmla="*/ 33 h 369"/>
                <a:gd name="T16" fmla="*/ 130 w 148"/>
                <a:gd name="T17" fmla="*/ 3 h 369"/>
                <a:gd name="T18" fmla="*/ 140 w 148"/>
                <a:gd name="T19" fmla="*/ 7 h 369"/>
                <a:gd name="T20" fmla="*/ 132 w 148"/>
                <a:gd name="T21" fmla="*/ 15 h 369"/>
                <a:gd name="T22" fmla="*/ 140 w 148"/>
                <a:gd name="T23" fmla="*/ 23 h 369"/>
                <a:gd name="T24" fmla="*/ 148 w 148"/>
                <a:gd name="T25" fmla="*/ 15 h 369"/>
                <a:gd name="T26" fmla="*/ 130 w 148"/>
                <a:gd name="T27" fmla="*/ 0 h 369"/>
                <a:gd name="T28" fmla="*/ 99 w 148"/>
                <a:gd name="T29" fmla="*/ 52 h 369"/>
                <a:gd name="T30" fmla="*/ 57 w 148"/>
                <a:gd name="T31" fmla="*/ 245 h 369"/>
                <a:gd name="T32" fmla="*/ 43 w 148"/>
                <a:gd name="T33" fmla="*/ 322 h 369"/>
                <a:gd name="T34" fmla="*/ 19 w 148"/>
                <a:gd name="T35" fmla="*/ 365 h 369"/>
                <a:gd name="T36" fmla="*/ 8 w 148"/>
                <a:gd name="T37" fmla="*/ 36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8" h="369">
                  <a:moveTo>
                    <a:pt x="8" y="361"/>
                  </a:moveTo>
                  <a:cubicBezTo>
                    <a:pt x="14" y="361"/>
                    <a:pt x="17" y="357"/>
                    <a:pt x="17" y="353"/>
                  </a:cubicBezTo>
                  <a:cubicBezTo>
                    <a:pt x="17" y="348"/>
                    <a:pt x="12" y="345"/>
                    <a:pt x="9" y="345"/>
                  </a:cubicBezTo>
                  <a:cubicBezTo>
                    <a:pt x="5" y="345"/>
                    <a:pt x="0" y="347"/>
                    <a:pt x="0" y="353"/>
                  </a:cubicBezTo>
                  <a:cubicBezTo>
                    <a:pt x="0" y="362"/>
                    <a:pt x="9" y="369"/>
                    <a:pt x="19" y="369"/>
                  </a:cubicBezTo>
                  <a:cubicBezTo>
                    <a:pt x="44" y="369"/>
                    <a:pt x="54" y="330"/>
                    <a:pt x="65" y="282"/>
                  </a:cubicBezTo>
                  <a:cubicBezTo>
                    <a:pt x="78" y="229"/>
                    <a:pt x="89" y="176"/>
                    <a:pt x="98" y="123"/>
                  </a:cubicBezTo>
                  <a:cubicBezTo>
                    <a:pt x="104" y="88"/>
                    <a:pt x="110" y="54"/>
                    <a:pt x="116" y="33"/>
                  </a:cubicBezTo>
                  <a:cubicBezTo>
                    <a:pt x="118" y="25"/>
                    <a:pt x="124" y="3"/>
                    <a:pt x="130" y="3"/>
                  </a:cubicBezTo>
                  <a:cubicBezTo>
                    <a:pt x="135" y="3"/>
                    <a:pt x="139" y="7"/>
                    <a:pt x="140" y="7"/>
                  </a:cubicBezTo>
                  <a:cubicBezTo>
                    <a:pt x="134" y="8"/>
                    <a:pt x="132" y="11"/>
                    <a:pt x="132" y="15"/>
                  </a:cubicBezTo>
                  <a:cubicBezTo>
                    <a:pt x="132" y="21"/>
                    <a:pt x="136" y="23"/>
                    <a:pt x="140" y="23"/>
                  </a:cubicBezTo>
                  <a:cubicBezTo>
                    <a:pt x="144" y="23"/>
                    <a:pt x="148" y="21"/>
                    <a:pt x="148" y="15"/>
                  </a:cubicBezTo>
                  <a:cubicBezTo>
                    <a:pt x="148" y="6"/>
                    <a:pt x="139" y="0"/>
                    <a:pt x="130" y="0"/>
                  </a:cubicBezTo>
                  <a:cubicBezTo>
                    <a:pt x="117" y="0"/>
                    <a:pt x="108" y="18"/>
                    <a:pt x="99" y="52"/>
                  </a:cubicBezTo>
                  <a:cubicBezTo>
                    <a:pt x="98" y="54"/>
                    <a:pt x="76" y="137"/>
                    <a:pt x="57" y="245"/>
                  </a:cubicBezTo>
                  <a:cubicBezTo>
                    <a:pt x="53" y="271"/>
                    <a:pt x="48" y="299"/>
                    <a:pt x="43" y="322"/>
                  </a:cubicBezTo>
                  <a:cubicBezTo>
                    <a:pt x="40" y="334"/>
                    <a:pt x="32" y="365"/>
                    <a:pt x="19" y="365"/>
                  </a:cubicBezTo>
                  <a:cubicBezTo>
                    <a:pt x="13" y="365"/>
                    <a:pt x="9" y="361"/>
                    <a:pt x="8" y="3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A2DF765-DE45-4DE7-8AC6-B83D6AF73E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00" y="1236663"/>
              <a:ext cx="38100" cy="57150"/>
            </a:xfrm>
            <a:custGeom>
              <a:avLst/>
              <a:gdLst>
                <a:gd name="T0" fmla="*/ 79 w 79"/>
                <a:gd name="T1" fmla="*/ 2 h 118"/>
                <a:gd name="T2" fmla="*/ 77 w 79"/>
                <a:gd name="T3" fmla="*/ 0 h 118"/>
                <a:gd name="T4" fmla="*/ 56 w 79"/>
                <a:gd name="T5" fmla="*/ 2 h 118"/>
                <a:gd name="T6" fmla="*/ 53 w 79"/>
                <a:gd name="T7" fmla="*/ 5 h 118"/>
                <a:gd name="T8" fmla="*/ 57 w 79"/>
                <a:gd name="T9" fmla="*/ 7 h 118"/>
                <a:gd name="T10" fmla="*/ 66 w 79"/>
                <a:gd name="T11" fmla="*/ 10 h 118"/>
                <a:gd name="T12" fmla="*/ 65 w 79"/>
                <a:gd name="T13" fmla="*/ 14 h 118"/>
                <a:gd name="T14" fmla="*/ 55 w 79"/>
                <a:gd name="T15" fmla="*/ 53 h 118"/>
                <a:gd name="T16" fmla="*/ 40 w 79"/>
                <a:gd name="T17" fmla="*/ 42 h 118"/>
                <a:gd name="T18" fmla="*/ 0 w 79"/>
                <a:gd name="T19" fmla="*/ 91 h 118"/>
                <a:gd name="T20" fmla="*/ 22 w 79"/>
                <a:gd name="T21" fmla="*/ 118 h 118"/>
                <a:gd name="T22" fmla="*/ 44 w 79"/>
                <a:gd name="T23" fmla="*/ 105 h 118"/>
                <a:gd name="T24" fmla="*/ 59 w 79"/>
                <a:gd name="T25" fmla="*/ 118 h 118"/>
                <a:gd name="T26" fmla="*/ 71 w 79"/>
                <a:gd name="T27" fmla="*/ 108 h 118"/>
                <a:gd name="T28" fmla="*/ 76 w 79"/>
                <a:gd name="T29" fmla="*/ 92 h 118"/>
                <a:gd name="T30" fmla="*/ 74 w 79"/>
                <a:gd name="T31" fmla="*/ 90 h 118"/>
                <a:gd name="T32" fmla="*/ 72 w 79"/>
                <a:gd name="T33" fmla="*/ 93 h 118"/>
                <a:gd name="T34" fmla="*/ 59 w 79"/>
                <a:gd name="T35" fmla="*/ 114 h 118"/>
                <a:gd name="T36" fmla="*/ 54 w 79"/>
                <a:gd name="T37" fmla="*/ 106 h 118"/>
                <a:gd name="T38" fmla="*/ 55 w 79"/>
                <a:gd name="T39" fmla="*/ 98 h 118"/>
                <a:gd name="T40" fmla="*/ 79 w 79"/>
                <a:gd name="T41" fmla="*/ 2 h 118"/>
                <a:gd name="T42" fmla="*/ 44 w 79"/>
                <a:gd name="T43" fmla="*/ 96 h 118"/>
                <a:gd name="T44" fmla="*/ 41 w 79"/>
                <a:gd name="T45" fmla="*/ 102 h 118"/>
                <a:gd name="T46" fmla="*/ 22 w 79"/>
                <a:gd name="T47" fmla="*/ 114 h 118"/>
                <a:gd name="T48" fmla="*/ 12 w 79"/>
                <a:gd name="T49" fmla="*/ 98 h 118"/>
                <a:gd name="T50" fmla="*/ 21 w 79"/>
                <a:gd name="T51" fmla="*/ 62 h 118"/>
                <a:gd name="T52" fmla="*/ 40 w 79"/>
                <a:gd name="T53" fmla="*/ 46 h 118"/>
                <a:gd name="T54" fmla="*/ 53 w 79"/>
                <a:gd name="T55" fmla="*/ 61 h 118"/>
                <a:gd name="T56" fmla="*/ 53 w 79"/>
                <a:gd name="T57" fmla="*/ 63 h 118"/>
                <a:gd name="T58" fmla="*/ 44 w 79"/>
                <a:gd name="T59" fmla="*/ 9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118">
                  <a:moveTo>
                    <a:pt x="79" y="2"/>
                  </a:moveTo>
                  <a:cubicBezTo>
                    <a:pt x="79" y="2"/>
                    <a:pt x="79" y="0"/>
                    <a:pt x="77" y="0"/>
                  </a:cubicBezTo>
                  <a:cubicBezTo>
                    <a:pt x="74" y="0"/>
                    <a:pt x="58" y="2"/>
                    <a:pt x="56" y="2"/>
                  </a:cubicBezTo>
                  <a:cubicBezTo>
                    <a:pt x="54" y="2"/>
                    <a:pt x="53" y="3"/>
                    <a:pt x="53" y="5"/>
                  </a:cubicBezTo>
                  <a:cubicBezTo>
                    <a:pt x="53" y="7"/>
                    <a:pt x="55" y="7"/>
                    <a:pt x="57" y="7"/>
                  </a:cubicBezTo>
                  <a:cubicBezTo>
                    <a:pt x="65" y="7"/>
                    <a:pt x="66" y="9"/>
                    <a:pt x="66" y="10"/>
                  </a:cubicBezTo>
                  <a:lnTo>
                    <a:pt x="65" y="14"/>
                  </a:lnTo>
                  <a:lnTo>
                    <a:pt x="55" y="53"/>
                  </a:lnTo>
                  <a:cubicBezTo>
                    <a:pt x="52" y="47"/>
                    <a:pt x="47" y="42"/>
                    <a:pt x="40" y="42"/>
                  </a:cubicBezTo>
                  <a:cubicBezTo>
                    <a:pt x="20" y="42"/>
                    <a:pt x="0" y="67"/>
                    <a:pt x="0" y="91"/>
                  </a:cubicBezTo>
                  <a:cubicBezTo>
                    <a:pt x="0" y="107"/>
                    <a:pt x="9" y="118"/>
                    <a:pt x="22" y="118"/>
                  </a:cubicBezTo>
                  <a:cubicBezTo>
                    <a:pt x="25" y="118"/>
                    <a:pt x="34" y="117"/>
                    <a:pt x="44" y="105"/>
                  </a:cubicBezTo>
                  <a:cubicBezTo>
                    <a:pt x="45" y="112"/>
                    <a:pt x="51" y="118"/>
                    <a:pt x="59" y="118"/>
                  </a:cubicBezTo>
                  <a:cubicBezTo>
                    <a:pt x="64" y="118"/>
                    <a:pt x="68" y="114"/>
                    <a:pt x="71" y="108"/>
                  </a:cubicBezTo>
                  <a:cubicBezTo>
                    <a:pt x="74" y="102"/>
                    <a:pt x="76" y="92"/>
                    <a:pt x="76" y="92"/>
                  </a:cubicBezTo>
                  <a:cubicBezTo>
                    <a:pt x="76" y="90"/>
                    <a:pt x="74" y="90"/>
                    <a:pt x="74" y="90"/>
                  </a:cubicBezTo>
                  <a:cubicBezTo>
                    <a:pt x="72" y="90"/>
                    <a:pt x="72" y="91"/>
                    <a:pt x="72" y="93"/>
                  </a:cubicBezTo>
                  <a:cubicBezTo>
                    <a:pt x="69" y="104"/>
                    <a:pt x="66" y="114"/>
                    <a:pt x="59" y="114"/>
                  </a:cubicBezTo>
                  <a:cubicBezTo>
                    <a:pt x="54" y="114"/>
                    <a:pt x="54" y="110"/>
                    <a:pt x="54" y="106"/>
                  </a:cubicBezTo>
                  <a:cubicBezTo>
                    <a:pt x="54" y="102"/>
                    <a:pt x="54" y="101"/>
                    <a:pt x="55" y="98"/>
                  </a:cubicBezTo>
                  <a:lnTo>
                    <a:pt x="79" y="2"/>
                  </a:lnTo>
                  <a:close/>
                  <a:moveTo>
                    <a:pt x="44" y="96"/>
                  </a:moveTo>
                  <a:cubicBezTo>
                    <a:pt x="44" y="99"/>
                    <a:pt x="44" y="99"/>
                    <a:pt x="41" y="102"/>
                  </a:cubicBezTo>
                  <a:cubicBezTo>
                    <a:pt x="34" y="111"/>
                    <a:pt x="27" y="114"/>
                    <a:pt x="22" y="114"/>
                  </a:cubicBezTo>
                  <a:cubicBezTo>
                    <a:pt x="14" y="114"/>
                    <a:pt x="12" y="105"/>
                    <a:pt x="12" y="98"/>
                  </a:cubicBezTo>
                  <a:cubicBezTo>
                    <a:pt x="12" y="90"/>
                    <a:pt x="17" y="70"/>
                    <a:pt x="21" y="62"/>
                  </a:cubicBezTo>
                  <a:cubicBezTo>
                    <a:pt x="26" y="52"/>
                    <a:pt x="33" y="46"/>
                    <a:pt x="40" y="46"/>
                  </a:cubicBezTo>
                  <a:cubicBezTo>
                    <a:pt x="51" y="46"/>
                    <a:pt x="53" y="60"/>
                    <a:pt x="53" y="61"/>
                  </a:cubicBezTo>
                  <a:cubicBezTo>
                    <a:pt x="53" y="62"/>
                    <a:pt x="53" y="63"/>
                    <a:pt x="53" y="63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CF90701-6CAF-409C-8C9E-3F865D70C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1257300"/>
              <a:ext cx="42863" cy="52388"/>
            </a:xfrm>
            <a:custGeom>
              <a:avLst/>
              <a:gdLst>
                <a:gd name="T0" fmla="*/ 13 w 87"/>
                <a:gd name="T1" fmla="*/ 94 h 106"/>
                <a:gd name="T2" fmla="*/ 4 w 87"/>
                <a:gd name="T3" fmla="*/ 101 h 106"/>
                <a:gd name="T4" fmla="*/ 0 w 87"/>
                <a:gd name="T5" fmla="*/ 104 h 106"/>
                <a:gd name="T6" fmla="*/ 2 w 87"/>
                <a:gd name="T7" fmla="*/ 106 h 106"/>
                <a:gd name="T8" fmla="*/ 16 w 87"/>
                <a:gd name="T9" fmla="*/ 105 h 106"/>
                <a:gd name="T10" fmla="*/ 33 w 87"/>
                <a:gd name="T11" fmla="*/ 106 h 106"/>
                <a:gd name="T12" fmla="*/ 36 w 87"/>
                <a:gd name="T13" fmla="*/ 103 h 106"/>
                <a:gd name="T14" fmla="*/ 32 w 87"/>
                <a:gd name="T15" fmla="*/ 101 h 106"/>
                <a:gd name="T16" fmla="*/ 24 w 87"/>
                <a:gd name="T17" fmla="*/ 98 h 106"/>
                <a:gd name="T18" fmla="*/ 32 w 87"/>
                <a:gd name="T19" fmla="*/ 65 h 106"/>
                <a:gd name="T20" fmla="*/ 47 w 87"/>
                <a:gd name="T21" fmla="*/ 76 h 106"/>
                <a:gd name="T22" fmla="*/ 87 w 87"/>
                <a:gd name="T23" fmla="*/ 27 h 106"/>
                <a:gd name="T24" fmla="*/ 65 w 87"/>
                <a:gd name="T25" fmla="*/ 0 h 106"/>
                <a:gd name="T26" fmla="*/ 43 w 87"/>
                <a:gd name="T27" fmla="*/ 13 h 106"/>
                <a:gd name="T28" fmla="*/ 28 w 87"/>
                <a:gd name="T29" fmla="*/ 0 h 106"/>
                <a:gd name="T30" fmla="*/ 16 w 87"/>
                <a:gd name="T31" fmla="*/ 10 h 106"/>
                <a:gd name="T32" fmla="*/ 11 w 87"/>
                <a:gd name="T33" fmla="*/ 26 h 106"/>
                <a:gd name="T34" fmla="*/ 13 w 87"/>
                <a:gd name="T35" fmla="*/ 28 h 106"/>
                <a:gd name="T36" fmla="*/ 16 w 87"/>
                <a:gd name="T37" fmla="*/ 24 h 106"/>
                <a:gd name="T38" fmla="*/ 28 w 87"/>
                <a:gd name="T39" fmla="*/ 4 h 106"/>
                <a:gd name="T40" fmla="*/ 33 w 87"/>
                <a:gd name="T41" fmla="*/ 12 h 106"/>
                <a:gd name="T42" fmla="*/ 32 w 87"/>
                <a:gd name="T43" fmla="*/ 20 h 106"/>
                <a:gd name="T44" fmla="*/ 13 w 87"/>
                <a:gd name="T45" fmla="*/ 94 h 106"/>
                <a:gd name="T46" fmla="*/ 42 w 87"/>
                <a:gd name="T47" fmla="*/ 22 h 106"/>
                <a:gd name="T48" fmla="*/ 51 w 87"/>
                <a:gd name="T49" fmla="*/ 10 h 106"/>
                <a:gd name="T50" fmla="*/ 64 w 87"/>
                <a:gd name="T51" fmla="*/ 4 h 106"/>
                <a:gd name="T52" fmla="*/ 75 w 87"/>
                <a:gd name="T53" fmla="*/ 20 h 106"/>
                <a:gd name="T54" fmla="*/ 67 w 87"/>
                <a:gd name="T55" fmla="*/ 55 h 106"/>
                <a:gd name="T56" fmla="*/ 47 w 87"/>
                <a:gd name="T57" fmla="*/ 72 h 106"/>
                <a:gd name="T58" fmla="*/ 34 w 87"/>
                <a:gd name="T59" fmla="*/ 57 h 106"/>
                <a:gd name="T60" fmla="*/ 34 w 87"/>
                <a:gd name="T61" fmla="*/ 54 h 106"/>
                <a:gd name="T62" fmla="*/ 42 w 87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06">
                  <a:moveTo>
                    <a:pt x="13" y="94"/>
                  </a:moveTo>
                  <a:cubicBezTo>
                    <a:pt x="12" y="100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7" y="106"/>
                    <a:pt x="12" y="105"/>
                    <a:pt x="16" y="105"/>
                  </a:cubicBezTo>
                  <a:cubicBezTo>
                    <a:pt x="22" y="105"/>
                    <a:pt x="28" y="106"/>
                    <a:pt x="33" y="106"/>
                  </a:cubicBezTo>
                  <a:cubicBezTo>
                    <a:pt x="34" y="106"/>
                    <a:pt x="36" y="106"/>
                    <a:pt x="36" y="103"/>
                  </a:cubicBezTo>
                  <a:cubicBezTo>
                    <a:pt x="36" y="101"/>
                    <a:pt x="34" y="101"/>
                    <a:pt x="32" y="101"/>
                  </a:cubicBezTo>
                  <a:cubicBezTo>
                    <a:pt x="24" y="101"/>
                    <a:pt x="24" y="100"/>
                    <a:pt x="24" y="98"/>
                  </a:cubicBezTo>
                  <a:cubicBezTo>
                    <a:pt x="24" y="96"/>
                    <a:pt x="31" y="69"/>
                    <a:pt x="32" y="65"/>
                  </a:cubicBezTo>
                  <a:cubicBezTo>
                    <a:pt x="34" y="70"/>
                    <a:pt x="39" y="76"/>
                    <a:pt x="47" y="76"/>
                  </a:cubicBezTo>
                  <a:cubicBezTo>
                    <a:pt x="66" y="76"/>
                    <a:pt x="87" y="51"/>
                    <a:pt x="87" y="27"/>
                  </a:cubicBezTo>
                  <a:cubicBezTo>
                    <a:pt x="87" y="11"/>
                    <a:pt x="78" y="0"/>
                    <a:pt x="65" y="0"/>
                  </a:cubicBezTo>
                  <a:cubicBezTo>
                    <a:pt x="57" y="0"/>
                    <a:pt x="49" y="6"/>
                    <a:pt x="43" y="13"/>
                  </a:cubicBezTo>
                  <a:cubicBezTo>
                    <a:pt x="42" y="4"/>
                    <a:pt x="34" y="0"/>
                    <a:pt x="28" y="0"/>
                  </a:cubicBezTo>
                  <a:cubicBezTo>
                    <a:pt x="21" y="0"/>
                    <a:pt x="17" y="7"/>
                    <a:pt x="16" y="10"/>
                  </a:cubicBezTo>
                  <a:cubicBezTo>
                    <a:pt x="13" y="15"/>
                    <a:pt x="11" y="25"/>
                    <a:pt x="11" y="26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8"/>
                    <a:pt x="15" y="27"/>
                    <a:pt x="16" y="24"/>
                  </a:cubicBezTo>
                  <a:cubicBezTo>
                    <a:pt x="18" y="12"/>
                    <a:pt x="22" y="4"/>
                    <a:pt x="28" y="4"/>
                  </a:cubicBezTo>
                  <a:cubicBezTo>
                    <a:pt x="31" y="4"/>
                    <a:pt x="33" y="5"/>
                    <a:pt x="33" y="12"/>
                  </a:cubicBezTo>
                  <a:cubicBezTo>
                    <a:pt x="33" y="15"/>
                    <a:pt x="32" y="17"/>
                    <a:pt x="32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4" y="17"/>
                    <a:pt x="48" y="13"/>
                    <a:pt x="51" y="10"/>
                  </a:cubicBezTo>
                  <a:cubicBezTo>
                    <a:pt x="57" y="5"/>
                    <a:pt x="62" y="4"/>
                    <a:pt x="64" y="4"/>
                  </a:cubicBezTo>
                  <a:cubicBezTo>
                    <a:pt x="71" y="4"/>
                    <a:pt x="75" y="10"/>
                    <a:pt x="75" y="20"/>
                  </a:cubicBezTo>
                  <a:cubicBezTo>
                    <a:pt x="75" y="29"/>
                    <a:pt x="70" y="48"/>
                    <a:pt x="67" y="55"/>
                  </a:cubicBezTo>
                  <a:cubicBezTo>
                    <a:pt x="61" y="66"/>
                    <a:pt x="53" y="72"/>
                    <a:pt x="47" y="72"/>
                  </a:cubicBezTo>
                  <a:cubicBezTo>
                    <a:pt x="36" y="72"/>
                    <a:pt x="34" y="58"/>
                    <a:pt x="34" y="57"/>
                  </a:cubicBezTo>
                  <a:cubicBezTo>
                    <a:pt x="34" y="57"/>
                    <a:pt x="34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9A7678B-9555-4852-822A-A05C3C483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225" y="1238250"/>
              <a:ext cx="92075" cy="57150"/>
            </a:xfrm>
            <a:custGeom>
              <a:avLst/>
              <a:gdLst>
                <a:gd name="T0" fmla="*/ 170 w 189"/>
                <a:gd name="T1" fmla="*/ 14 h 117"/>
                <a:gd name="T2" fmla="*/ 184 w 189"/>
                <a:gd name="T3" fmla="*/ 8 h 117"/>
                <a:gd name="T4" fmla="*/ 189 w 189"/>
                <a:gd name="T5" fmla="*/ 3 h 117"/>
                <a:gd name="T6" fmla="*/ 186 w 189"/>
                <a:gd name="T7" fmla="*/ 0 h 117"/>
                <a:gd name="T8" fmla="*/ 172 w 189"/>
                <a:gd name="T9" fmla="*/ 0 h 117"/>
                <a:gd name="T10" fmla="*/ 153 w 189"/>
                <a:gd name="T11" fmla="*/ 0 h 117"/>
                <a:gd name="T12" fmla="*/ 149 w 189"/>
                <a:gd name="T13" fmla="*/ 5 h 117"/>
                <a:gd name="T14" fmla="*/ 153 w 189"/>
                <a:gd name="T15" fmla="*/ 8 h 117"/>
                <a:gd name="T16" fmla="*/ 164 w 189"/>
                <a:gd name="T17" fmla="*/ 9 h 117"/>
                <a:gd name="T18" fmla="*/ 116 w 189"/>
                <a:gd name="T19" fmla="*/ 85 h 117"/>
                <a:gd name="T20" fmla="*/ 106 w 189"/>
                <a:gd name="T21" fmla="*/ 8 h 117"/>
                <a:gd name="T22" fmla="*/ 117 w 189"/>
                <a:gd name="T23" fmla="*/ 8 h 117"/>
                <a:gd name="T24" fmla="*/ 123 w 189"/>
                <a:gd name="T25" fmla="*/ 3 h 117"/>
                <a:gd name="T26" fmla="*/ 120 w 189"/>
                <a:gd name="T27" fmla="*/ 0 h 117"/>
                <a:gd name="T28" fmla="*/ 95 w 189"/>
                <a:gd name="T29" fmla="*/ 0 h 117"/>
                <a:gd name="T30" fmla="*/ 85 w 189"/>
                <a:gd name="T31" fmla="*/ 0 h 117"/>
                <a:gd name="T32" fmla="*/ 74 w 189"/>
                <a:gd name="T33" fmla="*/ 0 h 117"/>
                <a:gd name="T34" fmla="*/ 69 w 189"/>
                <a:gd name="T35" fmla="*/ 5 h 117"/>
                <a:gd name="T36" fmla="*/ 75 w 189"/>
                <a:gd name="T37" fmla="*/ 8 h 117"/>
                <a:gd name="T38" fmla="*/ 83 w 189"/>
                <a:gd name="T39" fmla="*/ 8 h 117"/>
                <a:gd name="T40" fmla="*/ 85 w 189"/>
                <a:gd name="T41" fmla="*/ 25 h 117"/>
                <a:gd name="T42" fmla="*/ 84 w 189"/>
                <a:gd name="T43" fmla="*/ 27 h 117"/>
                <a:gd name="T44" fmla="*/ 47 w 189"/>
                <a:gd name="T45" fmla="*/ 85 h 117"/>
                <a:gd name="T46" fmla="*/ 37 w 189"/>
                <a:gd name="T47" fmla="*/ 8 h 117"/>
                <a:gd name="T48" fmla="*/ 48 w 189"/>
                <a:gd name="T49" fmla="*/ 8 h 117"/>
                <a:gd name="T50" fmla="*/ 52 w 189"/>
                <a:gd name="T51" fmla="*/ 7 h 117"/>
                <a:gd name="T52" fmla="*/ 54 w 189"/>
                <a:gd name="T53" fmla="*/ 3 h 117"/>
                <a:gd name="T54" fmla="*/ 50 w 189"/>
                <a:gd name="T55" fmla="*/ 0 h 117"/>
                <a:gd name="T56" fmla="*/ 26 w 189"/>
                <a:gd name="T57" fmla="*/ 0 h 117"/>
                <a:gd name="T58" fmla="*/ 15 w 189"/>
                <a:gd name="T59" fmla="*/ 0 h 117"/>
                <a:gd name="T60" fmla="*/ 4 w 189"/>
                <a:gd name="T61" fmla="*/ 0 h 117"/>
                <a:gd name="T62" fmla="*/ 0 w 189"/>
                <a:gd name="T63" fmla="*/ 5 h 117"/>
                <a:gd name="T64" fmla="*/ 5 w 189"/>
                <a:gd name="T65" fmla="*/ 8 h 117"/>
                <a:gd name="T66" fmla="*/ 13 w 189"/>
                <a:gd name="T67" fmla="*/ 8 h 117"/>
                <a:gd name="T68" fmla="*/ 27 w 189"/>
                <a:gd name="T69" fmla="*/ 112 h 117"/>
                <a:gd name="T70" fmla="*/ 31 w 189"/>
                <a:gd name="T71" fmla="*/ 117 h 117"/>
                <a:gd name="T72" fmla="*/ 38 w 189"/>
                <a:gd name="T73" fmla="*/ 112 h 117"/>
                <a:gd name="T74" fmla="*/ 86 w 189"/>
                <a:gd name="T75" fmla="*/ 36 h 117"/>
                <a:gd name="T76" fmla="*/ 96 w 189"/>
                <a:gd name="T77" fmla="*/ 112 h 117"/>
                <a:gd name="T78" fmla="*/ 101 w 189"/>
                <a:gd name="T79" fmla="*/ 117 h 117"/>
                <a:gd name="T80" fmla="*/ 108 w 189"/>
                <a:gd name="T81" fmla="*/ 112 h 117"/>
                <a:gd name="T82" fmla="*/ 170 w 189"/>
                <a:gd name="T83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9" h="117">
                  <a:moveTo>
                    <a:pt x="170" y="14"/>
                  </a:moveTo>
                  <a:cubicBezTo>
                    <a:pt x="172" y="11"/>
                    <a:pt x="174" y="8"/>
                    <a:pt x="184" y="8"/>
                  </a:cubicBezTo>
                  <a:cubicBezTo>
                    <a:pt x="186" y="8"/>
                    <a:pt x="189" y="8"/>
                    <a:pt x="189" y="3"/>
                  </a:cubicBezTo>
                  <a:cubicBezTo>
                    <a:pt x="189" y="1"/>
                    <a:pt x="188" y="0"/>
                    <a:pt x="186" y="0"/>
                  </a:cubicBezTo>
                  <a:cubicBezTo>
                    <a:pt x="182" y="0"/>
                    <a:pt x="177" y="0"/>
                    <a:pt x="172" y="0"/>
                  </a:cubicBezTo>
                  <a:cubicBezTo>
                    <a:pt x="166" y="0"/>
                    <a:pt x="159" y="0"/>
                    <a:pt x="153" y="0"/>
                  </a:cubicBezTo>
                  <a:cubicBezTo>
                    <a:pt x="152" y="0"/>
                    <a:pt x="149" y="0"/>
                    <a:pt x="149" y="5"/>
                  </a:cubicBezTo>
                  <a:cubicBezTo>
                    <a:pt x="149" y="8"/>
                    <a:pt x="152" y="8"/>
                    <a:pt x="153" y="8"/>
                  </a:cubicBezTo>
                  <a:cubicBezTo>
                    <a:pt x="153" y="8"/>
                    <a:pt x="160" y="8"/>
                    <a:pt x="164" y="9"/>
                  </a:cubicBezTo>
                  <a:lnTo>
                    <a:pt x="116" y="85"/>
                  </a:lnTo>
                  <a:lnTo>
                    <a:pt x="106" y="8"/>
                  </a:lnTo>
                  <a:cubicBezTo>
                    <a:pt x="110" y="8"/>
                    <a:pt x="115" y="8"/>
                    <a:pt x="117" y="8"/>
                  </a:cubicBezTo>
                  <a:cubicBezTo>
                    <a:pt x="121" y="8"/>
                    <a:pt x="123" y="8"/>
                    <a:pt x="123" y="3"/>
                  </a:cubicBezTo>
                  <a:cubicBezTo>
                    <a:pt x="123" y="3"/>
                    <a:pt x="123" y="0"/>
                    <a:pt x="120" y="0"/>
                  </a:cubicBezTo>
                  <a:cubicBezTo>
                    <a:pt x="114" y="0"/>
                    <a:pt x="101" y="0"/>
                    <a:pt x="95" y="0"/>
                  </a:cubicBezTo>
                  <a:cubicBezTo>
                    <a:pt x="92" y="0"/>
                    <a:pt x="88" y="0"/>
                    <a:pt x="85" y="0"/>
                  </a:cubicBezTo>
                  <a:cubicBezTo>
                    <a:pt x="80" y="0"/>
                    <a:pt x="74" y="0"/>
                    <a:pt x="74" y="0"/>
                  </a:cubicBezTo>
                  <a:cubicBezTo>
                    <a:pt x="73" y="0"/>
                    <a:pt x="69" y="0"/>
                    <a:pt x="69" y="5"/>
                  </a:cubicBezTo>
                  <a:cubicBezTo>
                    <a:pt x="69" y="8"/>
                    <a:pt x="72" y="8"/>
                    <a:pt x="75" y="8"/>
                  </a:cubicBezTo>
                  <a:cubicBezTo>
                    <a:pt x="77" y="8"/>
                    <a:pt x="81" y="8"/>
                    <a:pt x="83" y="8"/>
                  </a:cubicBezTo>
                  <a:lnTo>
                    <a:pt x="85" y="25"/>
                  </a:lnTo>
                  <a:cubicBezTo>
                    <a:pt x="85" y="25"/>
                    <a:pt x="85" y="25"/>
                    <a:pt x="84" y="27"/>
                  </a:cubicBezTo>
                  <a:lnTo>
                    <a:pt x="47" y="85"/>
                  </a:lnTo>
                  <a:lnTo>
                    <a:pt x="37" y="8"/>
                  </a:lnTo>
                  <a:cubicBezTo>
                    <a:pt x="40" y="8"/>
                    <a:pt x="45" y="8"/>
                    <a:pt x="48" y="8"/>
                  </a:cubicBezTo>
                  <a:cubicBezTo>
                    <a:pt x="51" y="8"/>
                    <a:pt x="52" y="7"/>
                    <a:pt x="52" y="7"/>
                  </a:cubicBezTo>
                  <a:cubicBezTo>
                    <a:pt x="53" y="6"/>
                    <a:pt x="54" y="3"/>
                    <a:pt x="54" y="3"/>
                  </a:cubicBezTo>
                  <a:cubicBezTo>
                    <a:pt x="54" y="3"/>
                    <a:pt x="54" y="0"/>
                    <a:pt x="50" y="0"/>
                  </a:cubicBezTo>
                  <a:cubicBezTo>
                    <a:pt x="45" y="0"/>
                    <a:pt x="31" y="0"/>
                    <a:pt x="26" y="0"/>
                  </a:cubicBezTo>
                  <a:cubicBezTo>
                    <a:pt x="22" y="0"/>
                    <a:pt x="19" y="0"/>
                    <a:pt x="15" y="0"/>
                  </a:cubicBezTo>
                  <a:cubicBezTo>
                    <a:pt x="11" y="0"/>
                    <a:pt x="4" y="0"/>
                    <a:pt x="4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8"/>
                    <a:pt x="2" y="8"/>
                    <a:pt x="5" y="8"/>
                  </a:cubicBezTo>
                  <a:cubicBezTo>
                    <a:pt x="8" y="8"/>
                    <a:pt x="11" y="8"/>
                    <a:pt x="13" y="8"/>
                  </a:cubicBezTo>
                  <a:lnTo>
                    <a:pt x="27" y="112"/>
                  </a:lnTo>
                  <a:cubicBezTo>
                    <a:pt x="27" y="115"/>
                    <a:pt x="27" y="117"/>
                    <a:pt x="31" y="117"/>
                  </a:cubicBezTo>
                  <a:cubicBezTo>
                    <a:pt x="35" y="117"/>
                    <a:pt x="36" y="115"/>
                    <a:pt x="38" y="112"/>
                  </a:cubicBezTo>
                  <a:lnTo>
                    <a:pt x="86" y="36"/>
                  </a:lnTo>
                  <a:lnTo>
                    <a:pt x="96" y="112"/>
                  </a:lnTo>
                  <a:cubicBezTo>
                    <a:pt x="97" y="115"/>
                    <a:pt x="97" y="117"/>
                    <a:pt x="101" y="117"/>
                  </a:cubicBezTo>
                  <a:cubicBezTo>
                    <a:pt x="105" y="117"/>
                    <a:pt x="106" y="115"/>
                    <a:pt x="108" y="112"/>
                  </a:cubicBezTo>
                  <a:lnTo>
                    <a:pt x="17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FBBD29C5-FA0D-49BE-8A12-6650484249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1220788"/>
              <a:ext cx="30163" cy="39688"/>
            </a:xfrm>
            <a:custGeom>
              <a:avLst/>
              <a:gdLst>
                <a:gd name="T0" fmla="*/ 36 w 62"/>
                <a:gd name="T1" fmla="*/ 1 h 81"/>
                <a:gd name="T2" fmla="*/ 36 w 62"/>
                <a:gd name="T3" fmla="*/ 5 h 81"/>
                <a:gd name="T4" fmla="*/ 45 w 62"/>
                <a:gd name="T5" fmla="*/ 11 h 81"/>
                <a:gd name="T6" fmla="*/ 45 w 62"/>
                <a:gd name="T7" fmla="*/ 36 h 81"/>
                <a:gd name="T8" fmla="*/ 29 w 62"/>
                <a:gd name="T9" fmla="*/ 29 h 81"/>
                <a:gd name="T10" fmla="*/ 0 w 62"/>
                <a:gd name="T11" fmla="*/ 55 h 81"/>
                <a:gd name="T12" fmla="*/ 27 w 62"/>
                <a:gd name="T13" fmla="*/ 81 h 81"/>
                <a:gd name="T14" fmla="*/ 44 w 62"/>
                <a:gd name="T15" fmla="*/ 74 h 81"/>
                <a:gd name="T16" fmla="*/ 44 w 62"/>
                <a:gd name="T17" fmla="*/ 81 h 81"/>
                <a:gd name="T18" fmla="*/ 62 w 62"/>
                <a:gd name="T19" fmla="*/ 80 h 81"/>
                <a:gd name="T20" fmla="*/ 62 w 62"/>
                <a:gd name="T21" fmla="*/ 76 h 81"/>
                <a:gd name="T22" fmla="*/ 54 w 62"/>
                <a:gd name="T23" fmla="*/ 69 h 81"/>
                <a:gd name="T24" fmla="*/ 54 w 62"/>
                <a:gd name="T25" fmla="*/ 0 h 81"/>
                <a:gd name="T26" fmla="*/ 36 w 62"/>
                <a:gd name="T27" fmla="*/ 1 h 81"/>
                <a:gd name="T28" fmla="*/ 44 w 62"/>
                <a:gd name="T29" fmla="*/ 68 h 81"/>
                <a:gd name="T30" fmla="*/ 28 w 62"/>
                <a:gd name="T31" fmla="*/ 78 h 81"/>
                <a:gd name="T32" fmla="*/ 15 w 62"/>
                <a:gd name="T33" fmla="*/ 71 h 81"/>
                <a:gd name="T34" fmla="*/ 11 w 62"/>
                <a:gd name="T35" fmla="*/ 55 h 81"/>
                <a:gd name="T36" fmla="*/ 16 w 62"/>
                <a:gd name="T37" fmla="*/ 38 h 81"/>
                <a:gd name="T38" fmla="*/ 29 w 62"/>
                <a:gd name="T39" fmla="*/ 32 h 81"/>
                <a:gd name="T40" fmla="*/ 43 w 62"/>
                <a:gd name="T41" fmla="*/ 39 h 81"/>
                <a:gd name="T42" fmla="*/ 44 w 62"/>
                <a:gd name="T43" fmla="*/ 43 h 81"/>
                <a:gd name="T44" fmla="*/ 44 w 62"/>
                <a:gd name="T45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1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1"/>
                  </a:cubicBezTo>
                  <a:lnTo>
                    <a:pt x="45" y="36"/>
                  </a:lnTo>
                  <a:cubicBezTo>
                    <a:pt x="41" y="31"/>
                    <a:pt x="35" y="29"/>
                    <a:pt x="29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3" y="81"/>
                    <a:pt x="27" y="81"/>
                  </a:cubicBezTo>
                  <a:cubicBezTo>
                    <a:pt x="37" y="81"/>
                    <a:pt x="43" y="76"/>
                    <a:pt x="44" y="74"/>
                  </a:cubicBezTo>
                  <a:lnTo>
                    <a:pt x="44" y="81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5" y="76"/>
                    <a:pt x="54" y="75"/>
                    <a:pt x="54" y="69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3"/>
                    <a:pt x="36" y="78"/>
                    <a:pt x="28" y="78"/>
                  </a:cubicBezTo>
                  <a:cubicBezTo>
                    <a:pt x="21" y="78"/>
                    <a:pt x="17" y="74"/>
                    <a:pt x="15" y="71"/>
                  </a:cubicBezTo>
                  <a:cubicBezTo>
                    <a:pt x="12" y="67"/>
                    <a:pt x="11" y="63"/>
                    <a:pt x="11" y="55"/>
                  </a:cubicBezTo>
                  <a:cubicBezTo>
                    <a:pt x="11" y="53"/>
                    <a:pt x="11" y="44"/>
                    <a:pt x="16" y="38"/>
                  </a:cubicBezTo>
                  <a:cubicBezTo>
                    <a:pt x="20" y="33"/>
                    <a:pt x="26" y="32"/>
                    <a:pt x="29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D9221E1-17A6-4B3C-9A0E-829371CB1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100" y="1231900"/>
              <a:ext cx="19050" cy="80963"/>
            </a:xfrm>
            <a:custGeom>
              <a:avLst/>
              <a:gdLst>
                <a:gd name="T0" fmla="*/ 38 w 38"/>
                <a:gd name="T1" fmla="*/ 165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21E529A-9C28-47D2-9129-12461AC067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257300"/>
              <a:ext cx="41275" cy="52388"/>
            </a:xfrm>
            <a:custGeom>
              <a:avLst/>
              <a:gdLst>
                <a:gd name="T0" fmla="*/ 13 w 86"/>
                <a:gd name="T1" fmla="*/ 94 h 106"/>
                <a:gd name="T2" fmla="*/ 4 w 86"/>
                <a:gd name="T3" fmla="*/ 101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3 h 106"/>
                <a:gd name="T14" fmla="*/ 31 w 86"/>
                <a:gd name="T15" fmla="*/ 101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6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3 h 106"/>
                <a:gd name="T28" fmla="*/ 28 w 86"/>
                <a:gd name="T29" fmla="*/ 0 h 106"/>
                <a:gd name="T30" fmla="*/ 15 w 86"/>
                <a:gd name="T31" fmla="*/ 10 h 106"/>
                <a:gd name="T32" fmla="*/ 10 w 86"/>
                <a:gd name="T33" fmla="*/ 26 h 106"/>
                <a:gd name="T34" fmla="*/ 12 w 86"/>
                <a:gd name="T35" fmla="*/ 28 h 106"/>
                <a:gd name="T36" fmla="*/ 15 w 86"/>
                <a:gd name="T37" fmla="*/ 24 h 106"/>
                <a:gd name="T38" fmla="*/ 27 w 86"/>
                <a:gd name="T39" fmla="*/ 4 h 106"/>
                <a:gd name="T40" fmla="*/ 32 w 86"/>
                <a:gd name="T41" fmla="*/ 12 h 106"/>
                <a:gd name="T42" fmla="*/ 31 w 86"/>
                <a:gd name="T43" fmla="*/ 20 h 106"/>
                <a:gd name="T44" fmla="*/ 13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20 h 106"/>
                <a:gd name="T54" fmla="*/ 66 w 86"/>
                <a:gd name="T55" fmla="*/ 55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3" y="94"/>
                  </a:moveTo>
                  <a:cubicBezTo>
                    <a:pt x="11" y="100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3"/>
                  </a:cubicBezTo>
                  <a:cubicBezTo>
                    <a:pt x="35" y="101"/>
                    <a:pt x="34" y="101"/>
                    <a:pt x="31" y="101"/>
                  </a:cubicBezTo>
                  <a:cubicBezTo>
                    <a:pt x="23" y="101"/>
                    <a:pt x="23" y="100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70"/>
                    <a:pt x="38" y="76"/>
                    <a:pt x="46" y="76"/>
                  </a:cubicBezTo>
                  <a:cubicBezTo>
                    <a:pt x="66" y="76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3"/>
                  </a:cubicBezTo>
                  <a:cubicBezTo>
                    <a:pt x="41" y="4"/>
                    <a:pt x="34" y="0"/>
                    <a:pt x="28" y="0"/>
                  </a:cubicBezTo>
                  <a:cubicBezTo>
                    <a:pt x="20" y="0"/>
                    <a:pt x="17" y="7"/>
                    <a:pt x="15" y="10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8"/>
                    <a:pt x="12" y="28"/>
                    <a:pt x="12" y="28"/>
                  </a:cubicBezTo>
                  <a:cubicBezTo>
                    <a:pt x="14" y="28"/>
                    <a:pt x="14" y="27"/>
                    <a:pt x="15" y="24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2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3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1" y="4"/>
                    <a:pt x="74" y="10"/>
                    <a:pt x="74" y="20"/>
                  </a:cubicBezTo>
                  <a:cubicBezTo>
                    <a:pt x="74" y="29"/>
                    <a:pt x="69" y="48"/>
                    <a:pt x="66" y="55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7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173AB33-BEA5-45E8-8536-10EF91B72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38" y="1284288"/>
              <a:ext cx="9525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5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3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5F1EA5F-0861-4EF3-9A8E-327897190E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9875" y="1257300"/>
              <a:ext cx="31750" cy="52388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1 h 106"/>
                <a:gd name="T4" fmla="*/ 56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6 h 106"/>
                <a:gd name="T12" fmla="*/ 42 w 68"/>
                <a:gd name="T13" fmla="*/ 66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3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9 h 106"/>
                <a:gd name="T46" fmla="*/ 44 w 68"/>
                <a:gd name="T47" fmla="*/ 57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2"/>
                    <a:pt x="68" y="1"/>
                    <a:pt x="67" y="1"/>
                  </a:cubicBezTo>
                  <a:cubicBezTo>
                    <a:pt x="65" y="1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6"/>
                    <a:pt x="22" y="76"/>
                  </a:cubicBezTo>
                  <a:cubicBezTo>
                    <a:pt x="29" y="76"/>
                    <a:pt x="36" y="72"/>
                    <a:pt x="42" y="66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1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3"/>
                  </a:cubicBezTo>
                  <a:cubicBezTo>
                    <a:pt x="57" y="101"/>
                    <a:pt x="56" y="101"/>
                    <a:pt x="53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9"/>
                  </a:cubicBezTo>
                  <a:cubicBezTo>
                    <a:pt x="53" y="20"/>
                    <a:pt x="44" y="56"/>
                    <a:pt x="44" y="57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66B157AD-994A-44A2-8B63-3C37F9377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1284288"/>
              <a:ext cx="7938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4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E3D8CB8-315A-44C6-88A5-385C8B7B5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1243013"/>
              <a:ext cx="25400" cy="50800"/>
            </a:xfrm>
            <a:custGeom>
              <a:avLst/>
              <a:gdLst>
                <a:gd name="T0" fmla="*/ 31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9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5 w 51"/>
                <a:gd name="T23" fmla="*/ 37 h 106"/>
                <a:gd name="T24" fmla="*/ 19 w 51"/>
                <a:gd name="T25" fmla="*/ 37 h 106"/>
                <a:gd name="T26" fmla="*/ 7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1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9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8" y="89"/>
                    <a:pt x="18" y="86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4898D5BB-2CEF-4AC1-B881-247A4601D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4650" y="12319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5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9"/>
                    <a:pt x="29" y="83"/>
                  </a:cubicBezTo>
                  <a:cubicBezTo>
                    <a:pt x="29" y="112"/>
                    <a:pt x="22" y="141"/>
                    <a:pt x="2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6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B91B0FA-4278-4825-BD0F-6E5C74D1F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7988" y="1284288"/>
              <a:ext cx="9525" cy="952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144" name="グループ化 143">
            <a:extLst>
              <a:ext uri="{FF2B5EF4-FFF2-40B4-BE49-F238E27FC236}">
                <a16:creationId xmlns:a16="http://schemas.microsoft.com/office/drawing/2014/main" id="{0167A8F4-2706-483F-996B-0C9F61996443}"/>
              </a:ext>
            </a:extLst>
          </p:cNvPr>
          <p:cNvGrpSpPr/>
          <p:nvPr/>
        </p:nvGrpSpPr>
        <p:grpSpPr>
          <a:xfrm>
            <a:off x="793373" y="2748185"/>
            <a:ext cx="5681664" cy="3052764"/>
            <a:chOff x="1539875" y="1181100"/>
            <a:chExt cx="1893888" cy="1017588"/>
          </a:xfrm>
        </p:grpSpPr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1D1F2975-66A7-4D50-98E6-90ABB9387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8925" y="1181100"/>
              <a:ext cx="42863" cy="60325"/>
            </a:xfrm>
            <a:custGeom>
              <a:avLst/>
              <a:gdLst>
                <a:gd name="T0" fmla="*/ 70 w 87"/>
                <a:gd name="T1" fmla="*/ 63 h 123"/>
                <a:gd name="T2" fmla="*/ 48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19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2 w 87"/>
                <a:gd name="T31" fmla="*/ 99 h 123"/>
                <a:gd name="T32" fmla="*/ 23 w 87"/>
                <a:gd name="T33" fmla="*/ 62 h 123"/>
                <a:gd name="T34" fmla="*/ 48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2"/>
                    <a:pt x="61" y="43"/>
                    <a:pt x="48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19" y="22"/>
                    <a:pt x="19" y="26"/>
                  </a:cubicBezTo>
                  <a:cubicBezTo>
                    <a:pt x="19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2" y="118"/>
                    <a:pt x="12" y="101"/>
                    <a:pt x="12" y="99"/>
                  </a:cubicBezTo>
                  <a:cubicBezTo>
                    <a:pt x="12" y="95"/>
                    <a:pt x="17" y="72"/>
                    <a:pt x="23" y="62"/>
                  </a:cubicBezTo>
                  <a:cubicBezTo>
                    <a:pt x="30" y="52"/>
                    <a:pt x="38" y="47"/>
                    <a:pt x="48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3" name="Rectangle 30">
              <a:extLst>
                <a:ext uri="{FF2B5EF4-FFF2-40B4-BE49-F238E27FC236}">
                  <a16:creationId xmlns:a16="http://schemas.microsoft.com/office/drawing/2014/main" id="{9AE04A77-31B9-4313-AB0C-562E755CE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273175"/>
              <a:ext cx="77788" cy="15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09043ED8-6D19-435C-A683-4C20913146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4638" y="1290638"/>
              <a:ext cx="41275" cy="60325"/>
            </a:xfrm>
            <a:custGeom>
              <a:avLst/>
              <a:gdLst>
                <a:gd name="T0" fmla="*/ 70 w 87"/>
                <a:gd name="T1" fmla="*/ 63 h 123"/>
                <a:gd name="T2" fmla="*/ 48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19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2 w 87"/>
                <a:gd name="T31" fmla="*/ 100 h 123"/>
                <a:gd name="T32" fmla="*/ 23 w 87"/>
                <a:gd name="T33" fmla="*/ 62 h 123"/>
                <a:gd name="T34" fmla="*/ 48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1" y="43"/>
                    <a:pt x="48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19" y="22"/>
                    <a:pt x="19" y="27"/>
                  </a:cubicBezTo>
                  <a:cubicBezTo>
                    <a:pt x="19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2" y="118"/>
                    <a:pt x="12" y="101"/>
                    <a:pt x="12" y="100"/>
                  </a:cubicBezTo>
                  <a:cubicBezTo>
                    <a:pt x="12" y="95"/>
                    <a:pt x="17" y="72"/>
                    <a:pt x="23" y="62"/>
                  </a:cubicBezTo>
                  <a:cubicBezTo>
                    <a:pt x="30" y="52"/>
                    <a:pt x="38" y="47"/>
                    <a:pt x="48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53AE616C-6778-4210-8A64-D8C114797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088" y="1298575"/>
              <a:ext cx="25400" cy="52388"/>
            </a:xfrm>
            <a:custGeom>
              <a:avLst/>
              <a:gdLst>
                <a:gd name="T0" fmla="*/ 31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7 w 51"/>
                <a:gd name="T7" fmla="*/ 33 h 106"/>
                <a:gd name="T8" fmla="*/ 32 w 51"/>
                <a:gd name="T9" fmla="*/ 33 h 106"/>
                <a:gd name="T10" fmla="*/ 39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9 w 51"/>
                <a:gd name="T31" fmla="*/ 81 h 106"/>
                <a:gd name="T32" fmla="*/ 47 w 51"/>
                <a:gd name="T33" fmla="*/ 79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5 h 106"/>
                <a:gd name="T40" fmla="*/ 18 w 51"/>
                <a:gd name="T41" fmla="*/ 87 h 106"/>
                <a:gd name="T42" fmla="*/ 31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8"/>
                  </a:moveTo>
                  <a:lnTo>
                    <a:pt x="46" y="38"/>
                  </a:lnTo>
                  <a:cubicBezTo>
                    <a:pt x="50" y="38"/>
                    <a:pt x="51" y="38"/>
                    <a:pt x="51" y="35"/>
                  </a:cubicBezTo>
                  <a:cubicBezTo>
                    <a:pt x="51" y="33"/>
                    <a:pt x="50" y="33"/>
                    <a:pt x="47" y="33"/>
                  </a:cubicBezTo>
                  <a:lnTo>
                    <a:pt x="32" y="33"/>
                  </a:lnTo>
                  <a:cubicBezTo>
                    <a:pt x="38" y="9"/>
                    <a:pt x="39" y="6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2" y="38"/>
                    <a:pt x="5" y="38"/>
                  </a:cubicBezTo>
                  <a:lnTo>
                    <a:pt x="19" y="38"/>
                  </a:lnTo>
                  <a:cubicBezTo>
                    <a:pt x="8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9" y="82"/>
                    <a:pt x="49" y="81"/>
                  </a:cubicBezTo>
                  <a:cubicBezTo>
                    <a:pt x="49" y="79"/>
                    <a:pt x="47" y="79"/>
                    <a:pt x="47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5"/>
                  </a:cubicBezTo>
                  <a:cubicBezTo>
                    <a:pt x="17" y="91"/>
                    <a:pt x="18" y="90"/>
                    <a:pt x="18" y="87"/>
                  </a:cubicBezTo>
                  <a:lnTo>
                    <a:pt x="31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D85C0BD3-9307-403D-A46F-8BDF2FB77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950" y="1236663"/>
              <a:ext cx="46038" cy="73025"/>
            </a:xfrm>
            <a:custGeom>
              <a:avLst/>
              <a:gdLst>
                <a:gd name="T0" fmla="*/ 61 w 93"/>
                <a:gd name="T1" fmla="*/ 50 h 150"/>
                <a:gd name="T2" fmla="*/ 80 w 93"/>
                <a:gd name="T3" fmla="*/ 50 h 150"/>
                <a:gd name="T4" fmla="*/ 86 w 93"/>
                <a:gd name="T5" fmla="*/ 46 h 150"/>
                <a:gd name="T6" fmla="*/ 80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69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5 h 150"/>
                <a:gd name="T22" fmla="*/ 93 w 93"/>
                <a:gd name="T23" fmla="*/ 13 h 150"/>
                <a:gd name="T24" fmla="*/ 74 w 93"/>
                <a:gd name="T25" fmla="*/ 0 h 150"/>
                <a:gd name="T26" fmla="*/ 51 w 93"/>
                <a:gd name="T27" fmla="*/ 12 h 150"/>
                <a:gd name="T28" fmla="*/ 43 w 93"/>
                <a:gd name="T29" fmla="*/ 43 h 150"/>
                <a:gd name="T30" fmla="*/ 27 w 93"/>
                <a:gd name="T31" fmla="*/ 43 h 150"/>
                <a:gd name="T32" fmla="*/ 21 w 93"/>
                <a:gd name="T33" fmla="*/ 47 h 150"/>
                <a:gd name="T34" fmla="*/ 27 w 93"/>
                <a:gd name="T35" fmla="*/ 50 h 150"/>
                <a:gd name="T36" fmla="*/ 42 w 93"/>
                <a:gd name="T37" fmla="*/ 50 h 150"/>
                <a:gd name="T38" fmla="*/ 29 w 93"/>
                <a:gd name="T39" fmla="*/ 121 h 150"/>
                <a:gd name="T40" fmla="*/ 26 w 93"/>
                <a:gd name="T41" fmla="*/ 135 h 150"/>
                <a:gd name="T42" fmla="*/ 18 w 93"/>
                <a:gd name="T43" fmla="*/ 144 h 150"/>
                <a:gd name="T44" fmla="*/ 12 w 93"/>
                <a:gd name="T45" fmla="*/ 143 h 150"/>
                <a:gd name="T46" fmla="*/ 20 w 93"/>
                <a:gd name="T47" fmla="*/ 132 h 150"/>
                <a:gd name="T48" fmla="*/ 12 w 93"/>
                <a:gd name="T49" fmla="*/ 124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5 h 150"/>
                <a:gd name="T56" fmla="*/ 52 w 93"/>
                <a:gd name="T57" fmla="*/ 101 h 150"/>
                <a:gd name="T58" fmla="*/ 61 w 93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3" y="43"/>
                    <a:pt x="80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69" y="8"/>
                  </a:cubicBezTo>
                  <a:cubicBezTo>
                    <a:pt x="72" y="6"/>
                    <a:pt x="73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1" y="25"/>
                  </a:cubicBezTo>
                  <a:cubicBezTo>
                    <a:pt x="88" y="25"/>
                    <a:pt x="93" y="19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6" y="0"/>
                    <a:pt x="57" y="3"/>
                    <a:pt x="51" y="12"/>
                  </a:cubicBezTo>
                  <a:cubicBezTo>
                    <a:pt x="48" y="18"/>
                    <a:pt x="47" y="25"/>
                    <a:pt x="43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5"/>
                  </a:cubicBezTo>
                  <a:cubicBezTo>
                    <a:pt x="26" y="136"/>
                    <a:pt x="23" y="144"/>
                    <a:pt x="18" y="144"/>
                  </a:cubicBezTo>
                  <a:cubicBezTo>
                    <a:pt x="15" y="144"/>
                    <a:pt x="14" y="143"/>
                    <a:pt x="12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7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8E3EFD85-F1C9-48A0-9ECA-65FBF8F83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207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5609F1AE-6AD2-4CC4-9552-55BC70C6C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0" y="1273175"/>
              <a:ext cx="28575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3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10 h 24"/>
                <a:gd name="T14" fmla="*/ 49 w 57"/>
                <a:gd name="T15" fmla="*/ 3 h 24"/>
                <a:gd name="T16" fmla="*/ 46 w 57"/>
                <a:gd name="T17" fmla="*/ 0 h 24"/>
                <a:gd name="T18" fmla="*/ 44 w 57"/>
                <a:gd name="T19" fmla="*/ 3 h 24"/>
                <a:gd name="T20" fmla="*/ 46 w 57"/>
                <a:gd name="T21" fmla="*/ 10 h 24"/>
                <a:gd name="T22" fmla="*/ 5 w 57"/>
                <a:gd name="T23" fmla="*/ 10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20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4"/>
                    <a:pt x="45" y="23"/>
                  </a:cubicBezTo>
                  <a:cubicBezTo>
                    <a:pt x="47" y="19"/>
                    <a:pt x="51" y="17"/>
                    <a:pt x="54" y="15"/>
                  </a:cubicBezTo>
                  <a:cubicBezTo>
                    <a:pt x="56" y="15"/>
                    <a:pt x="57" y="14"/>
                    <a:pt x="57" y="12"/>
                  </a:cubicBezTo>
                  <a:cubicBezTo>
                    <a:pt x="57" y="11"/>
                    <a:pt x="56" y="10"/>
                    <a:pt x="55" y="10"/>
                  </a:cubicBezTo>
                  <a:cubicBezTo>
                    <a:pt x="51" y="7"/>
                    <a:pt x="50" y="4"/>
                    <a:pt x="49" y="3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5"/>
                    <a:pt x="45" y="8"/>
                    <a:pt x="46" y="10"/>
                  </a:cubicBezTo>
                  <a:lnTo>
                    <a:pt x="5" y="10"/>
                  </a:lnTo>
                  <a:cubicBezTo>
                    <a:pt x="3" y="10"/>
                    <a:pt x="0" y="10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A4B90B41-ECB2-4EE8-B518-84A3A5E1B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400" y="1289050"/>
              <a:ext cx="33338" cy="25400"/>
            </a:xfrm>
            <a:custGeom>
              <a:avLst/>
              <a:gdLst>
                <a:gd name="T0" fmla="*/ 9 w 71"/>
                <a:gd name="T1" fmla="*/ 44 h 52"/>
                <a:gd name="T2" fmla="*/ 8 w 71"/>
                <a:gd name="T3" fmla="*/ 48 h 52"/>
                <a:gd name="T4" fmla="*/ 12 w 71"/>
                <a:gd name="T5" fmla="*/ 52 h 52"/>
                <a:gd name="T6" fmla="*/ 16 w 71"/>
                <a:gd name="T7" fmla="*/ 50 h 52"/>
                <a:gd name="T8" fmla="*/ 18 w 71"/>
                <a:gd name="T9" fmla="*/ 42 h 52"/>
                <a:gd name="T10" fmla="*/ 21 w 71"/>
                <a:gd name="T11" fmla="*/ 32 h 52"/>
                <a:gd name="T12" fmla="*/ 23 w 71"/>
                <a:gd name="T13" fmla="*/ 24 h 52"/>
                <a:gd name="T14" fmla="*/ 28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4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4 w 71"/>
                <a:gd name="T37" fmla="*/ 35 h 52"/>
                <a:gd name="T38" fmla="*/ 61 w 71"/>
                <a:gd name="T39" fmla="*/ 13 h 52"/>
                <a:gd name="T40" fmla="*/ 46 w 71"/>
                <a:gd name="T41" fmla="*/ 0 h 52"/>
                <a:gd name="T42" fmla="*/ 26 w 71"/>
                <a:gd name="T43" fmla="*/ 10 h 52"/>
                <a:gd name="T44" fmla="*/ 13 w 71"/>
                <a:gd name="T45" fmla="*/ 0 h 52"/>
                <a:gd name="T46" fmla="*/ 4 w 71"/>
                <a:gd name="T47" fmla="*/ 6 h 52"/>
                <a:gd name="T48" fmla="*/ 0 w 71"/>
                <a:gd name="T49" fmla="*/ 17 h 52"/>
                <a:gd name="T50" fmla="*/ 2 w 71"/>
                <a:gd name="T51" fmla="*/ 19 h 52"/>
                <a:gd name="T52" fmla="*/ 5 w 71"/>
                <a:gd name="T53" fmla="*/ 15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2 w 71"/>
                <a:gd name="T61" fmla="*/ 29 h 52"/>
                <a:gd name="T62" fmla="*/ 9 w 71"/>
                <a:gd name="T6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4"/>
                  </a:moveTo>
                  <a:cubicBezTo>
                    <a:pt x="8" y="45"/>
                    <a:pt x="8" y="48"/>
                    <a:pt x="8" y="48"/>
                  </a:cubicBezTo>
                  <a:cubicBezTo>
                    <a:pt x="8" y="51"/>
                    <a:pt x="10" y="52"/>
                    <a:pt x="12" y="52"/>
                  </a:cubicBezTo>
                  <a:cubicBezTo>
                    <a:pt x="14" y="52"/>
                    <a:pt x="16" y="51"/>
                    <a:pt x="16" y="50"/>
                  </a:cubicBezTo>
                  <a:cubicBezTo>
                    <a:pt x="17" y="48"/>
                    <a:pt x="18" y="45"/>
                    <a:pt x="18" y="42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1" y="29"/>
                    <a:pt x="22" y="27"/>
                    <a:pt x="23" y="24"/>
                  </a:cubicBezTo>
                  <a:cubicBezTo>
                    <a:pt x="24" y="19"/>
                    <a:pt x="24" y="18"/>
                    <a:pt x="28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8" y="52"/>
                    <a:pt x="54" y="52"/>
                  </a:cubicBezTo>
                  <a:cubicBezTo>
                    <a:pt x="66" y="52"/>
                    <a:pt x="71" y="36"/>
                    <a:pt x="71" y="34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7" y="33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1"/>
                    <a:pt x="54" y="35"/>
                  </a:cubicBezTo>
                  <a:cubicBezTo>
                    <a:pt x="56" y="32"/>
                    <a:pt x="61" y="19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29" y="6"/>
                    <a:pt x="26" y="10"/>
                  </a:cubicBezTo>
                  <a:cubicBezTo>
                    <a:pt x="25" y="2"/>
                    <a:pt x="18" y="0"/>
                    <a:pt x="13" y="0"/>
                  </a:cubicBezTo>
                  <a:cubicBezTo>
                    <a:pt x="8" y="0"/>
                    <a:pt x="6" y="3"/>
                    <a:pt x="4" y="6"/>
                  </a:cubicBezTo>
                  <a:cubicBezTo>
                    <a:pt x="2" y="10"/>
                    <a:pt x="0" y="17"/>
                    <a:pt x="0" y="17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5"/>
                  </a:cubicBezTo>
                  <a:cubicBezTo>
                    <a:pt x="6" y="9"/>
                    <a:pt x="9" y="3"/>
                    <a:pt x="13" y="3"/>
                  </a:cubicBezTo>
                  <a:cubicBezTo>
                    <a:pt x="16" y="3"/>
                    <a:pt x="17" y="5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1"/>
                    <a:pt x="13" y="26"/>
                    <a:pt x="12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FB2FEC0A-EAEC-4D3B-9871-A953A1B5C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75" y="1233488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82DB7FEA-CC3C-41D8-8518-7E80DCBC8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7363" y="1258888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A99EE905-0B6A-46BE-8BCD-8FB836733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225" y="1285875"/>
              <a:ext cx="9525" cy="23813"/>
            </a:xfrm>
            <a:custGeom>
              <a:avLst/>
              <a:gdLst>
                <a:gd name="T0" fmla="*/ 19 w 19"/>
                <a:gd name="T1" fmla="*/ 17 h 49"/>
                <a:gd name="T2" fmla="*/ 8 w 19"/>
                <a:gd name="T3" fmla="*/ 0 h 49"/>
                <a:gd name="T4" fmla="*/ 0 w 19"/>
                <a:gd name="T5" fmla="*/ 9 h 49"/>
                <a:gd name="T6" fmla="*/ 8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5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2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29"/>
                    <a:pt x="9" y="39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A14639A7-0206-47F3-817C-23B2F1E71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1243013"/>
              <a:ext cx="25400" cy="52388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2 w 51"/>
                <a:gd name="T9" fmla="*/ 33 h 106"/>
                <a:gd name="T10" fmla="*/ 38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0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6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4 w 51"/>
                <a:gd name="T35" fmla="*/ 81 h 106"/>
                <a:gd name="T36" fmla="*/ 22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2" y="33"/>
                  </a:lnTo>
                  <a:cubicBezTo>
                    <a:pt x="38" y="9"/>
                    <a:pt x="38" y="6"/>
                    <a:pt x="38" y="5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0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1" y="38"/>
                    <a:pt x="5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2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F736D607-2A9C-4816-A780-380D140F2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12334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06E3CEB3-DC0F-4FDD-A536-599E27250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7338" y="1500188"/>
              <a:ext cx="53975" cy="190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4 h 39"/>
                <a:gd name="T4" fmla="*/ 104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5 w 110"/>
                <a:gd name="T11" fmla="*/ 7 h 39"/>
                <a:gd name="T12" fmla="*/ 104 w 110"/>
                <a:gd name="T13" fmla="*/ 7 h 39"/>
                <a:gd name="T14" fmla="*/ 104 w 110"/>
                <a:gd name="T15" fmla="*/ 39 h 39"/>
                <a:gd name="T16" fmla="*/ 110 w 110"/>
                <a:gd name="T17" fmla="*/ 36 h 39"/>
                <a:gd name="T18" fmla="*/ 104 w 110"/>
                <a:gd name="T19" fmla="*/ 33 h 39"/>
                <a:gd name="T20" fmla="*/ 5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4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4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4" y="33"/>
                  </a:cubicBezTo>
                  <a:lnTo>
                    <a:pt x="5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4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0C36D79B-2BA8-4F22-ACF2-5F478378C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650" y="1508125"/>
              <a:ext cx="50800" cy="3175"/>
            </a:xfrm>
            <a:custGeom>
              <a:avLst/>
              <a:gdLst>
                <a:gd name="T0" fmla="*/ 96 w 102"/>
                <a:gd name="T1" fmla="*/ 7 h 7"/>
                <a:gd name="T2" fmla="*/ 102 w 102"/>
                <a:gd name="T3" fmla="*/ 4 h 7"/>
                <a:gd name="T4" fmla="*/ 96 w 102"/>
                <a:gd name="T5" fmla="*/ 0 h 7"/>
                <a:gd name="T6" fmla="*/ 6 w 102"/>
                <a:gd name="T7" fmla="*/ 0 h 7"/>
                <a:gd name="T8" fmla="*/ 0 w 102"/>
                <a:gd name="T9" fmla="*/ 4 h 7"/>
                <a:gd name="T10" fmla="*/ 6 w 102"/>
                <a:gd name="T11" fmla="*/ 7 h 7"/>
                <a:gd name="T12" fmla="*/ 96 w 10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cubicBezTo>
                    <a:pt x="99" y="7"/>
                    <a:pt x="102" y="7"/>
                    <a:pt x="102" y="4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F6B10DFE-F478-4DA7-BC75-ACC19316C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1412875"/>
              <a:ext cx="20638" cy="193675"/>
            </a:xfrm>
            <a:custGeom>
              <a:avLst/>
              <a:gdLst>
                <a:gd name="T0" fmla="*/ 0 w 44"/>
                <a:gd name="T1" fmla="*/ 399 h 399"/>
                <a:gd name="T2" fmla="*/ 44 w 44"/>
                <a:gd name="T3" fmla="*/ 399 h 399"/>
                <a:gd name="T4" fmla="*/ 44 w 44"/>
                <a:gd name="T5" fmla="*/ 390 h 399"/>
                <a:gd name="T6" fmla="*/ 9 w 44"/>
                <a:gd name="T7" fmla="*/ 390 h 399"/>
                <a:gd name="T8" fmla="*/ 9 w 44"/>
                <a:gd name="T9" fmla="*/ 10 h 399"/>
                <a:gd name="T10" fmla="*/ 44 w 44"/>
                <a:gd name="T11" fmla="*/ 10 h 399"/>
                <a:gd name="T12" fmla="*/ 44 w 44"/>
                <a:gd name="T13" fmla="*/ 0 h 399"/>
                <a:gd name="T14" fmla="*/ 0 w 44"/>
                <a:gd name="T15" fmla="*/ 0 h 399"/>
                <a:gd name="T16" fmla="*/ 0 w 44"/>
                <a:gd name="T17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99">
                  <a:moveTo>
                    <a:pt x="0" y="399"/>
                  </a:moveTo>
                  <a:lnTo>
                    <a:pt x="44" y="399"/>
                  </a:lnTo>
                  <a:lnTo>
                    <a:pt x="44" y="390"/>
                  </a:lnTo>
                  <a:lnTo>
                    <a:pt x="9" y="390"/>
                  </a:lnTo>
                  <a:lnTo>
                    <a:pt x="9" y="10"/>
                  </a:lnTo>
                  <a:lnTo>
                    <a:pt x="44" y="1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1E31D766-2320-4D2C-917E-F575600EC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250" y="1473200"/>
              <a:ext cx="44450" cy="58738"/>
            </a:xfrm>
            <a:custGeom>
              <a:avLst/>
              <a:gdLst>
                <a:gd name="T0" fmla="*/ 35 w 89"/>
                <a:gd name="T1" fmla="*/ 57 h 121"/>
                <a:gd name="T2" fmla="*/ 0 w 89"/>
                <a:gd name="T3" fmla="*/ 100 h 121"/>
                <a:gd name="T4" fmla="*/ 28 w 89"/>
                <a:gd name="T5" fmla="*/ 121 h 121"/>
                <a:gd name="T6" fmla="*/ 78 w 89"/>
                <a:gd name="T7" fmla="*/ 91 h 121"/>
                <a:gd name="T8" fmla="*/ 76 w 89"/>
                <a:gd name="T9" fmla="*/ 90 h 121"/>
                <a:gd name="T10" fmla="*/ 64 w 89"/>
                <a:gd name="T11" fmla="*/ 97 h 121"/>
                <a:gd name="T12" fmla="*/ 39 w 89"/>
                <a:gd name="T13" fmla="*/ 112 h 121"/>
                <a:gd name="T14" fmla="*/ 14 w 89"/>
                <a:gd name="T15" fmla="*/ 93 h 121"/>
                <a:gd name="T16" fmla="*/ 50 w 89"/>
                <a:gd name="T17" fmla="*/ 59 h 121"/>
                <a:gd name="T18" fmla="*/ 63 w 89"/>
                <a:gd name="T19" fmla="*/ 52 h 121"/>
                <a:gd name="T20" fmla="*/ 62 w 89"/>
                <a:gd name="T21" fmla="*/ 50 h 121"/>
                <a:gd name="T22" fmla="*/ 33 w 89"/>
                <a:gd name="T23" fmla="*/ 31 h 121"/>
                <a:gd name="T24" fmla="*/ 59 w 89"/>
                <a:gd name="T25" fmla="*/ 9 h 121"/>
                <a:gd name="T26" fmla="*/ 75 w 89"/>
                <a:gd name="T27" fmla="*/ 18 h 121"/>
                <a:gd name="T28" fmla="*/ 73 w 89"/>
                <a:gd name="T29" fmla="*/ 24 h 121"/>
                <a:gd name="T30" fmla="*/ 72 w 89"/>
                <a:gd name="T31" fmla="*/ 26 h 121"/>
                <a:gd name="T32" fmla="*/ 74 w 89"/>
                <a:gd name="T33" fmla="*/ 27 h 121"/>
                <a:gd name="T34" fmla="*/ 89 w 89"/>
                <a:gd name="T35" fmla="*/ 11 h 121"/>
                <a:gd name="T36" fmla="*/ 70 w 89"/>
                <a:gd name="T37" fmla="*/ 0 h 121"/>
                <a:gd name="T38" fmla="*/ 19 w 89"/>
                <a:gd name="T39" fmla="*/ 38 h 121"/>
                <a:gd name="T40" fmla="*/ 35 w 89"/>
                <a:gd name="T41" fmla="*/ 5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1">
                  <a:moveTo>
                    <a:pt x="35" y="57"/>
                  </a:moveTo>
                  <a:cubicBezTo>
                    <a:pt x="2" y="75"/>
                    <a:pt x="0" y="96"/>
                    <a:pt x="0" y="100"/>
                  </a:cubicBezTo>
                  <a:cubicBezTo>
                    <a:pt x="0" y="113"/>
                    <a:pt x="12" y="121"/>
                    <a:pt x="28" y="121"/>
                  </a:cubicBezTo>
                  <a:cubicBezTo>
                    <a:pt x="56" y="121"/>
                    <a:pt x="78" y="95"/>
                    <a:pt x="78" y="91"/>
                  </a:cubicBezTo>
                  <a:cubicBezTo>
                    <a:pt x="78" y="90"/>
                    <a:pt x="77" y="90"/>
                    <a:pt x="76" y="90"/>
                  </a:cubicBezTo>
                  <a:cubicBezTo>
                    <a:pt x="74" y="90"/>
                    <a:pt x="68" y="92"/>
                    <a:pt x="64" y="97"/>
                  </a:cubicBezTo>
                  <a:cubicBezTo>
                    <a:pt x="61" y="102"/>
                    <a:pt x="54" y="112"/>
                    <a:pt x="39" y="112"/>
                  </a:cubicBezTo>
                  <a:cubicBezTo>
                    <a:pt x="27" y="112"/>
                    <a:pt x="14" y="106"/>
                    <a:pt x="14" y="93"/>
                  </a:cubicBezTo>
                  <a:cubicBezTo>
                    <a:pt x="14" y="85"/>
                    <a:pt x="23" y="60"/>
                    <a:pt x="50" y="59"/>
                  </a:cubicBezTo>
                  <a:cubicBezTo>
                    <a:pt x="57" y="59"/>
                    <a:pt x="63" y="53"/>
                    <a:pt x="63" y="52"/>
                  </a:cubicBezTo>
                  <a:cubicBezTo>
                    <a:pt x="63" y="51"/>
                    <a:pt x="62" y="50"/>
                    <a:pt x="62" y="50"/>
                  </a:cubicBezTo>
                  <a:cubicBezTo>
                    <a:pt x="38" y="49"/>
                    <a:pt x="33" y="38"/>
                    <a:pt x="33" y="31"/>
                  </a:cubicBezTo>
                  <a:cubicBezTo>
                    <a:pt x="33" y="27"/>
                    <a:pt x="36" y="9"/>
                    <a:pt x="59" y="9"/>
                  </a:cubicBezTo>
                  <a:cubicBezTo>
                    <a:pt x="62" y="9"/>
                    <a:pt x="75" y="10"/>
                    <a:pt x="75" y="18"/>
                  </a:cubicBezTo>
                  <a:cubicBezTo>
                    <a:pt x="75" y="21"/>
                    <a:pt x="74" y="23"/>
                    <a:pt x="73" y="24"/>
                  </a:cubicBezTo>
                  <a:cubicBezTo>
                    <a:pt x="73" y="25"/>
                    <a:pt x="72" y="26"/>
                    <a:pt x="72" y="26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9" y="27"/>
                    <a:pt x="89" y="21"/>
                    <a:pt x="89" y="11"/>
                  </a:cubicBezTo>
                  <a:cubicBezTo>
                    <a:pt x="89" y="2"/>
                    <a:pt x="78" y="0"/>
                    <a:pt x="70" y="0"/>
                  </a:cubicBezTo>
                  <a:cubicBezTo>
                    <a:pt x="48" y="0"/>
                    <a:pt x="19" y="18"/>
                    <a:pt x="19" y="38"/>
                  </a:cubicBezTo>
                  <a:cubicBezTo>
                    <a:pt x="19" y="48"/>
                    <a:pt x="27" y="54"/>
                    <a:pt x="35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3EC7DDC2-25E4-4C3A-B1EF-08A6C8E6CF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7050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32AC77BA-8070-43EB-AE2C-BF95E7FAF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3088" y="146843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EAA34E3F-EEA7-4D15-A430-3166BC033C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0075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88D1405E-DC31-4044-BE96-C3967101F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763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4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CE7BD596-6C87-4541-BCB7-653E02F82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801" y="1482725"/>
              <a:ext cx="57149" cy="60326"/>
            </a:xfrm>
            <a:custGeom>
              <a:avLst/>
              <a:gdLst>
                <a:gd name="T0" fmla="*/ 58 w 110"/>
                <a:gd name="T1" fmla="*/ 59 h 111"/>
                <a:gd name="T2" fmla="*/ 105 w 110"/>
                <a:gd name="T3" fmla="*/ 59 h 111"/>
                <a:gd name="T4" fmla="*/ 110 w 110"/>
                <a:gd name="T5" fmla="*/ 56 h 111"/>
                <a:gd name="T6" fmla="*/ 105 w 110"/>
                <a:gd name="T7" fmla="*/ 52 h 111"/>
                <a:gd name="T8" fmla="*/ 58 w 110"/>
                <a:gd name="T9" fmla="*/ 52 h 111"/>
                <a:gd name="T10" fmla="*/ 58 w 110"/>
                <a:gd name="T11" fmla="*/ 6 h 111"/>
                <a:gd name="T12" fmla="*/ 55 w 110"/>
                <a:gd name="T13" fmla="*/ 0 h 111"/>
                <a:gd name="T14" fmla="*/ 52 w 110"/>
                <a:gd name="T15" fmla="*/ 6 h 111"/>
                <a:gd name="T16" fmla="*/ 52 w 110"/>
                <a:gd name="T17" fmla="*/ 52 h 111"/>
                <a:gd name="T18" fmla="*/ 5 w 110"/>
                <a:gd name="T19" fmla="*/ 52 h 111"/>
                <a:gd name="T20" fmla="*/ 0 w 110"/>
                <a:gd name="T21" fmla="*/ 56 h 111"/>
                <a:gd name="T22" fmla="*/ 5 w 110"/>
                <a:gd name="T23" fmla="*/ 59 h 111"/>
                <a:gd name="T24" fmla="*/ 52 w 110"/>
                <a:gd name="T25" fmla="*/ 59 h 111"/>
                <a:gd name="T26" fmla="*/ 52 w 110"/>
                <a:gd name="T27" fmla="*/ 106 h 111"/>
                <a:gd name="T28" fmla="*/ 55 w 110"/>
                <a:gd name="T29" fmla="*/ 111 h 111"/>
                <a:gd name="T30" fmla="*/ 58 w 110"/>
                <a:gd name="T31" fmla="*/ 106 h 111"/>
                <a:gd name="T32" fmla="*/ 58 w 110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1">
                  <a:moveTo>
                    <a:pt x="58" y="59"/>
                  </a:moveTo>
                  <a:lnTo>
                    <a:pt x="105" y="59"/>
                  </a:lnTo>
                  <a:cubicBezTo>
                    <a:pt x="107" y="59"/>
                    <a:pt x="110" y="59"/>
                    <a:pt x="110" y="56"/>
                  </a:cubicBezTo>
                  <a:cubicBezTo>
                    <a:pt x="110" y="52"/>
                    <a:pt x="107" y="52"/>
                    <a:pt x="105" y="52"/>
                  </a:cubicBezTo>
                  <a:lnTo>
                    <a:pt x="58" y="52"/>
                  </a:lnTo>
                  <a:lnTo>
                    <a:pt x="58" y="6"/>
                  </a:lnTo>
                  <a:cubicBezTo>
                    <a:pt x="58" y="4"/>
                    <a:pt x="58" y="0"/>
                    <a:pt x="55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5" y="52"/>
                  </a:lnTo>
                  <a:cubicBezTo>
                    <a:pt x="3" y="52"/>
                    <a:pt x="0" y="52"/>
                    <a:pt x="0" y="56"/>
                  </a:cubicBezTo>
                  <a:cubicBezTo>
                    <a:pt x="0" y="59"/>
                    <a:pt x="3" y="59"/>
                    <a:pt x="5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5" y="111"/>
                  </a:cubicBezTo>
                  <a:cubicBezTo>
                    <a:pt x="58" y="111"/>
                    <a:pt x="58" y="108"/>
                    <a:pt x="58" y="106"/>
                  </a:cubicBezTo>
                  <a:lnTo>
                    <a:pt x="5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A6BABF46-8C12-437E-AC7E-B97474AB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513" y="1389063"/>
              <a:ext cx="52388" cy="39688"/>
            </a:xfrm>
            <a:custGeom>
              <a:avLst/>
              <a:gdLst>
                <a:gd name="T0" fmla="*/ 58 w 105"/>
                <a:gd name="T1" fmla="*/ 33 h 80"/>
                <a:gd name="T2" fmla="*/ 57 w 105"/>
                <a:gd name="T3" fmla="*/ 32 h 80"/>
                <a:gd name="T4" fmla="*/ 60 w 105"/>
                <a:gd name="T5" fmla="*/ 29 h 80"/>
                <a:gd name="T6" fmla="*/ 72 w 105"/>
                <a:gd name="T7" fmla="*/ 21 h 80"/>
                <a:gd name="T8" fmla="*/ 103 w 105"/>
                <a:gd name="T9" fmla="*/ 5 h 80"/>
                <a:gd name="T10" fmla="*/ 105 w 105"/>
                <a:gd name="T11" fmla="*/ 2 h 80"/>
                <a:gd name="T12" fmla="*/ 104 w 105"/>
                <a:gd name="T13" fmla="*/ 0 h 80"/>
                <a:gd name="T14" fmla="*/ 96 w 105"/>
                <a:gd name="T15" fmla="*/ 1 h 80"/>
                <a:gd name="T16" fmla="*/ 82 w 105"/>
                <a:gd name="T17" fmla="*/ 0 h 80"/>
                <a:gd name="T18" fmla="*/ 79 w 105"/>
                <a:gd name="T19" fmla="*/ 3 h 80"/>
                <a:gd name="T20" fmla="*/ 81 w 105"/>
                <a:gd name="T21" fmla="*/ 5 h 80"/>
                <a:gd name="T22" fmla="*/ 84 w 105"/>
                <a:gd name="T23" fmla="*/ 6 h 80"/>
                <a:gd name="T24" fmla="*/ 79 w 105"/>
                <a:gd name="T25" fmla="*/ 12 h 80"/>
                <a:gd name="T26" fmla="*/ 30 w 105"/>
                <a:gd name="T27" fmla="*/ 46 h 80"/>
                <a:gd name="T28" fmla="*/ 40 w 105"/>
                <a:gd name="T29" fmla="*/ 9 h 80"/>
                <a:gd name="T30" fmla="*/ 50 w 105"/>
                <a:gd name="T31" fmla="*/ 5 h 80"/>
                <a:gd name="T32" fmla="*/ 53 w 105"/>
                <a:gd name="T33" fmla="*/ 2 h 80"/>
                <a:gd name="T34" fmla="*/ 51 w 105"/>
                <a:gd name="T35" fmla="*/ 0 h 80"/>
                <a:gd name="T36" fmla="*/ 36 w 105"/>
                <a:gd name="T37" fmla="*/ 1 h 80"/>
                <a:gd name="T38" fmla="*/ 28 w 105"/>
                <a:gd name="T39" fmla="*/ 1 h 80"/>
                <a:gd name="T40" fmla="*/ 21 w 105"/>
                <a:gd name="T41" fmla="*/ 0 h 80"/>
                <a:gd name="T42" fmla="*/ 18 w 105"/>
                <a:gd name="T43" fmla="*/ 3 h 80"/>
                <a:gd name="T44" fmla="*/ 22 w 105"/>
                <a:gd name="T45" fmla="*/ 5 h 80"/>
                <a:gd name="T46" fmla="*/ 27 w 105"/>
                <a:gd name="T47" fmla="*/ 5 h 80"/>
                <a:gd name="T48" fmla="*/ 29 w 105"/>
                <a:gd name="T49" fmla="*/ 6 h 80"/>
                <a:gd name="T50" fmla="*/ 29 w 105"/>
                <a:gd name="T51" fmla="*/ 9 h 80"/>
                <a:gd name="T52" fmla="*/ 13 w 105"/>
                <a:gd name="T53" fmla="*/ 71 h 80"/>
                <a:gd name="T54" fmla="*/ 3 w 105"/>
                <a:gd name="T55" fmla="*/ 76 h 80"/>
                <a:gd name="T56" fmla="*/ 0 w 105"/>
                <a:gd name="T57" fmla="*/ 78 h 80"/>
                <a:gd name="T58" fmla="*/ 1 w 105"/>
                <a:gd name="T59" fmla="*/ 80 h 80"/>
                <a:gd name="T60" fmla="*/ 17 w 105"/>
                <a:gd name="T61" fmla="*/ 79 h 80"/>
                <a:gd name="T62" fmla="*/ 25 w 105"/>
                <a:gd name="T63" fmla="*/ 79 h 80"/>
                <a:gd name="T64" fmla="*/ 32 w 105"/>
                <a:gd name="T65" fmla="*/ 80 h 80"/>
                <a:gd name="T66" fmla="*/ 35 w 105"/>
                <a:gd name="T67" fmla="*/ 77 h 80"/>
                <a:gd name="T68" fmla="*/ 31 w 105"/>
                <a:gd name="T69" fmla="*/ 76 h 80"/>
                <a:gd name="T70" fmla="*/ 26 w 105"/>
                <a:gd name="T71" fmla="*/ 75 h 80"/>
                <a:gd name="T72" fmla="*/ 24 w 105"/>
                <a:gd name="T73" fmla="*/ 74 h 80"/>
                <a:gd name="T74" fmla="*/ 29 w 105"/>
                <a:gd name="T75" fmla="*/ 51 h 80"/>
                <a:gd name="T76" fmla="*/ 48 w 105"/>
                <a:gd name="T77" fmla="*/ 38 h 80"/>
                <a:gd name="T78" fmla="*/ 65 w 105"/>
                <a:gd name="T79" fmla="*/ 70 h 80"/>
                <a:gd name="T80" fmla="*/ 66 w 105"/>
                <a:gd name="T81" fmla="*/ 73 h 80"/>
                <a:gd name="T82" fmla="*/ 61 w 105"/>
                <a:gd name="T83" fmla="*/ 76 h 80"/>
                <a:gd name="T84" fmla="*/ 58 w 105"/>
                <a:gd name="T85" fmla="*/ 78 h 80"/>
                <a:gd name="T86" fmla="*/ 60 w 105"/>
                <a:gd name="T87" fmla="*/ 80 h 80"/>
                <a:gd name="T88" fmla="*/ 75 w 105"/>
                <a:gd name="T89" fmla="*/ 79 h 80"/>
                <a:gd name="T90" fmla="*/ 86 w 105"/>
                <a:gd name="T91" fmla="*/ 80 h 80"/>
                <a:gd name="T92" fmla="*/ 88 w 105"/>
                <a:gd name="T93" fmla="*/ 77 h 80"/>
                <a:gd name="T94" fmla="*/ 86 w 105"/>
                <a:gd name="T95" fmla="*/ 76 h 80"/>
                <a:gd name="T96" fmla="*/ 78 w 105"/>
                <a:gd name="T97" fmla="*/ 72 h 80"/>
                <a:gd name="T98" fmla="*/ 58 w 105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0">
                  <a:moveTo>
                    <a:pt x="58" y="33"/>
                  </a:moveTo>
                  <a:cubicBezTo>
                    <a:pt x="58" y="32"/>
                    <a:pt x="57" y="32"/>
                    <a:pt x="57" y="32"/>
                  </a:cubicBezTo>
                  <a:cubicBezTo>
                    <a:pt x="57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4" y="5"/>
                    <a:pt x="103" y="5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101" y="0"/>
                    <a:pt x="98" y="1"/>
                    <a:pt x="96" y="1"/>
                  </a:cubicBezTo>
                  <a:cubicBezTo>
                    <a:pt x="93" y="1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5"/>
                  </a:cubicBezTo>
                  <a:cubicBezTo>
                    <a:pt x="83" y="5"/>
                    <a:pt x="84" y="5"/>
                    <a:pt x="84" y="6"/>
                  </a:cubicBezTo>
                  <a:cubicBezTo>
                    <a:pt x="84" y="8"/>
                    <a:pt x="80" y="11"/>
                    <a:pt x="79" y="12"/>
                  </a:cubicBezTo>
                  <a:lnTo>
                    <a:pt x="30" y="46"/>
                  </a:lnTo>
                  <a:lnTo>
                    <a:pt x="40" y="9"/>
                  </a:lnTo>
                  <a:cubicBezTo>
                    <a:pt x="41" y="5"/>
                    <a:pt x="41" y="5"/>
                    <a:pt x="50" y="5"/>
                  </a:cubicBezTo>
                  <a:cubicBezTo>
                    <a:pt x="52" y="5"/>
                    <a:pt x="53" y="5"/>
                    <a:pt x="53" y="2"/>
                  </a:cubicBezTo>
                  <a:cubicBezTo>
                    <a:pt x="53" y="1"/>
                    <a:pt x="53" y="0"/>
                    <a:pt x="51" y="0"/>
                  </a:cubicBezTo>
                  <a:cubicBezTo>
                    <a:pt x="48" y="0"/>
                    <a:pt x="40" y="1"/>
                    <a:pt x="36" y="1"/>
                  </a:cubicBezTo>
                  <a:cubicBezTo>
                    <a:pt x="34" y="1"/>
                    <a:pt x="30" y="1"/>
                    <a:pt x="28" y="1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20" y="0"/>
                    <a:pt x="18" y="0"/>
                    <a:pt x="18" y="3"/>
                  </a:cubicBezTo>
                  <a:cubicBezTo>
                    <a:pt x="18" y="5"/>
                    <a:pt x="20" y="5"/>
                    <a:pt x="22" y="5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7"/>
                    <a:pt x="29" y="7"/>
                    <a:pt x="29" y="9"/>
                  </a:cubicBezTo>
                  <a:lnTo>
                    <a:pt x="13" y="71"/>
                  </a:lnTo>
                  <a:cubicBezTo>
                    <a:pt x="12" y="75"/>
                    <a:pt x="12" y="76"/>
                    <a:pt x="3" y="76"/>
                  </a:cubicBezTo>
                  <a:cubicBezTo>
                    <a:pt x="1" y="76"/>
                    <a:pt x="0" y="76"/>
                    <a:pt x="0" y="78"/>
                  </a:cubicBezTo>
                  <a:cubicBezTo>
                    <a:pt x="0" y="78"/>
                    <a:pt x="0" y="80"/>
                    <a:pt x="1" y="80"/>
                  </a:cubicBezTo>
                  <a:cubicBezTo>
                    <a:pt x="5" y="80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80"/>
                    <a:pt x="32" y="80"/>
                  </a:cubicBezTo>
                  <a:cubicBezTo>
                    <a:pt x="33" y="80"/>
                    <a:pt x="35" y="80"/>
                    <a:pt x="35" y="77"/>
                  </a:cubicBezTo>
                  <a:cubicBezTo>
                    <a:pt x="35" y="76"/>
                    <a:pt x="33" y="76"/>
                    <a:pt x="31" y="76"/>
                  </a:cubicBezTo>
                  <a:cubicBezTo>
                    <a:pt x="31" y="76"/>
                    <a:pt x="28" y="76"/>
                    <a:pt x="26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4" y="73"/>
                    <a:pt x="25" y="68"/>
                    <a:pt x="29" y="51"/>
                  </a:cubicBezTo>
                  <a:lnTo>
                    <a:pt x="48" y="38"/>
                  </a:lnTo>
                  <a:lnTo>
                    <a:pt x="65" y="70"/>
                  </a:lnTo>
                  <a:cubicBezTo>
                    <a:pt x="66" y="72"/>
                    <a:pt x="66" y="72"/>
                    <a:pt x="66" y="73"/>
                  </a:cubicBezTo>
                  <a:cubicBezTo>
                    <a:pt x="66" y="75"/>
                    <a:pt x="63" y="76"/>
                    <a:pt x="61" y="76"/>
                  </a:cubicBezTo>
                  <a:cubicBezTo>
                    <a:pt x="59" y="76"/>
                    <a:pt x="58" y="76"/>
                    <a:pt x="58" y="78"/>
                  </a:cubicBezTo>
                  <a:cubicBezTo>
                    <a:pt x="58" y="78"/>
                    <a:pt x="58" y="80"/>
                    <a:pt x="60" y="80"/>
                  </a:cubicBezTo>
                  <a:cubicBezTo>
                    <a:pt x="63" y="80"/>
                    <a:pt x="71" y="79"/>
                    <a:pt x="75" y="79"/>
                  </a:cubicBezTo>
                  <a:cubicBezTo>
                    <a:pt x="78" y="79"/>
                    <a:pt x="83" y="80"/>
                    <a:pt x="86" y="80"/>
                  </a:cubicBezTo>
                  <a:cubicBezTo>
                    <a:pt x="88" y="80"/>
                    <a:pt x="88" y="79"/>
                    <a:pt x="88" y="77"/>
                  </a:cubicBezTo>
                  <a:cubicBezTo>
                    <a:pt x="88" y="76"/>
                    <a:pt x="87" y="76"/>
                    <a:pt x="86" y="76"/>
                  </a:cubicBezTo>
                  <a:cubicBezTo>
                    <a:pt x="84" y="76"/>
                    <a:pt x="80" y="75"/>
                    <a:pt x="78" y="72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DF4EA661-6F03-46EC-AE2E-121A1A6B7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9938" y="1452563"/>
              <a:ext cx="107950" cy="114300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2 h 232"/>
                <a:gd name="T8" fmla="*/ 122 w 221"/>
                <a:gd name="T9" fmla="*/ 218 h 232"/>
                <a:gd name="T10" fmla="*/ 22 w 221"/>
                <a:gd name="T11" fmla="*/ 218 h 232"/>
                <a:gd name="T12" fmla="*/ 106 w 221"/>
                <a:gd name="T13" fmla="*/ 118 h 232"/>
                <a:gd name="T14" fmla="*/ 108 w 221"/>
                <a:gd name="T15" fmla="*/ 116 h 232"/>
                <a:gd name="T16" fmla="*/ 107 w 221"/>
                <a:gd name="T17" fmla="*/ 113 h 232"/>
                <a:gd name="T18" fmla="*/ 29 w 221"/>
                <a:gd name="T19" fmla="*/ 7 h 232"/>
                <a:gd name="T20" fmla="*/ 120 w 221"/>
                <a:gd name="T21" fmla="*/ 7 h 232"/>
                <a:gd name="T22" fmla="*/ 159 w 221"/>
                <a:gd name="T23" fmla="*/ 10 h 232"/>
                <a:gd name="T24" fmla="*/ 196 w 221"/>
                <a:gd name="T25" fmla="*/ 23 h 232"/>
                <a:gd name="T26" fmla="*/ 217 w 221"/>
                <a:gd name="T27" fmla="*/ 46 h 232"/>
                <a:gd name="T28" fmla="*/ 221 w 221"/>
                <a:gd name="T29" fmla="*/ 46 h 232"/>
                <a:gd name="T30" fmla="*/ 201 w 221"/>
                <a:gd name="T31" fmla="*/ 0 h 232"/>
                <a:gd name="T32" fmla="*/ 4 w 221"/>
                <a:gd name="T33" fmla="*/ 0 h 232"/>
                <a:gd name="T34" fmla="*/ 0 w 221"/>
                <a:gd name="T35" fmla="*/ 1 h 232"/>
                <a:gd name="T36" fmla="*/ 0 w 221"/>
                <a:gd name="T37" fmla="*/ 6 h 232"/>
                <a:gd name="T38" fmla="*/ 88 w 221"/>
                <a:gd name="T39" fmla="*/ 126 h 232"/>
                <a:gd name="T40" fmla="*/ 2 w 221"/>
                <a:gd name="T41" fmla="*/ 227 h 232"/>
                <a:gd name="T42" fmla="*/ 0 w 221"/>
                <a:gd name="T43" fmla="*/ 230 h 232"/>
                <a:gd name="T44" fmla="*/ 4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6"/>
                    <a:pt x="193" y="207"/>
                    <a:pt x="174" y="212"/>
                  </a:cubicBezTo>
                  <a:cubicBezTo>
                    <a:pt x="170" y="213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8"/>
                  </a:lnTo>
                  <a:cubicBezTo>
                    <a:pt x="107" y="117"/>
                    <a:pt x="108" y="117"/>
                    <a:pt x="108" y="116"/>
                  </a:cubicBezTo>
                  <a:cubicBezTo>
                    <a:pt x="108" y="115"/>
                    <a:pt x="108" y="115"/>
                    <a:pt x="107" y="113"/>
                  </a:cubicBezTo>
                  <a:lnTo>
                    <a:pt x="29" y="7"/>
                  </a:lnTo>
                  <a:lnTo>
                    <a:pt x="120" y="7"/>
                  </a:lnTo>
                  <a:cubicBezTo>
                    <a:pt x="142" y="7"/>
                    <a:pt x="158" y="10"/>
                    <a:pt x="159" y="10"/>
                  </a:cubicBezTo>
                  <a:cubicBezTo>
                    <a:pt x="168" y="11"/>
                    <a:pt x="182" y="14"/>
                    <a:pt x="196" y="23"/>
                  </a:cubicBezTo>
                  <a:cubicBezTo>
                    <a:pt x="200" y="25"/>
                    <a:pt x="211" y="33"/>
                    <a:pt x="217" y="46"/>
                  </a:cubicBezTo>
                  <a:lnTo>
                    <a:pt x="221" y="46"/>
                  </a:lnTo>
                  <a:lnTo>
                    <a:pt x="201" y="0"/>
                  </a:lnTo>
                  <a:lnTo>
                    <a:pt x="4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6"/>
                  </a:cubicBezTo>
                  <a:lnTo>
                    <a:pt x="88" y="126"/>
                  </a:lnTo>
                  <a:lnTo>
                    <a:pt x="2" y="227"/>
                  </a:lnTo>
                  <a:cubicBezTo>
                    <a:pt x="0" y="229"/>
                    <a:pt x="0" y="230"/>
                    <a:pt x="0" y="230"/>
                  </a:cubicBezTo>
                  <a:cubicBezTo>
                    <a:pt x="0" y="232"/>
                    <a:pt x="2" y="232"/>
                    <a:pt x="4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C8608388-6F46-46A1-8477-EAAACA84F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213" y="1587500"/>
              <a:ext cx="26988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8 w 57"/>
                <a:gd name="T9" fmla="*/ 4 h 82"/>
                <a:gd name="T10" fmla="*/ 11 w 57"/>
                <a:gd name="T11" fmla="*/ 6 h 82"/>
                <a:gd name="T12" fmla="*/ 17 w 57"/>
                <a:gd name="T13" fmla="*/ 8 h 82"/>
                <a:gd name="T14" fmla="*/ 16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3 w 57"/>
                <a:gd name="T21" fmla="*/ 82 h 82"/>
                <a:gd name="T22" fmla="*/ 9 w 57"/>
                <a:gd name="T23" fmla="*/ 77 h 82"/>
                <a:gd name="T24" fmla="*/ 14 w 57"/>
                <a:gd name="T25" fmla="*/ 55 h 82"/>
                <a:gd name="T26" fmla="*/ 29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1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29 w 57"/>
                <a:gd name="T51" fmla="*/ 44 h 82"/>
                <a:gd name="T52" fmla="*/ 48 w 57"/>
                <a:gd name="T53" fmla="*/ 33 h 82"/>
                <a:gd name="T54" fmla="*/ 51 w 57"/>
                <a:gd name="T55" fmla="*/ 34 h 82"/>
                <a:gd name="T56" fmla="*/ 45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14" y="1"/>
                    <a:pt x="11" y="1"/>
                  </a:cubicBezTo>
                  <a:cubicBezTo>
                    <a:pt x="10" y="2"/>
                    <a:pt x="8" y="2"/>
                    <a:pt x="8" y="4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9"/>
                    <a:pt x="16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3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4" y="55"/>
                  </a:cubicBezTo>
                  <a:cubicBezTo>
                    <a:pt x="23" y="56"/>
                    <a:pt x="29" y="58"/>
                    <a:pt x="29" y="64"/>
                  </a:cubicBezTo>
                  <a:cubicBezTo>
                    <a:pt x="29" y="65"/>
                    <a:pt x="29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5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1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7" y="46"/>
                    <a:pt x="29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1" y="34"/>
                  </a:cubicBezTo>
                  <a:cubicBezTo>
                    <a:pt x="46" y="35"/>
                    <a:pt x="45" y="39"/>
                    <a:pt x="45" y="41"/>
                  </a:cubicBezTo>
                  <a:cubicBezTo>
                    <a:pt x="45" y="44"/>
                    <a:pt x="47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4"/>
                    <a:pt x="29" y="40"/>
                  </a:cubicBezTo>
                  <a:cubicBezTo>
                    <a:pt x="24" y="45"/>
                    <a:pt x="20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361B776F-AA69-4B5A-B0C6-F88BF7E4F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525" y="1493838"/>
              <a:ext cx="44450" cy="36513"/>
            </a:xfrm>
            <a:custGeom>
              <a:avLst/>
              <a:gdLst>
                <a:gd name="T0" fmla="*/ 10 w 90"/>
                <a:gd name="T1" fmla="*/ 63 h 75"/>
                <a:gd name="T2" fmla="*/ 8 w 90"/>
                <a:gd name="T3" fmla="*/ 71 h 75"/>
                <a:gd name="T4" fmla="*/ 13 w 90"/>
                <a:gd name="T5" fmla="*/ 75 h 75"/>
                <a:gd name="T6" fmla="*/ 19 w 90"/>
                <a:gd name="T7" fmla="*/ 70 h 75"/>
                <a:gd name="T8" fmla="*/ 22 w 90"/>
                <a:gd name="T9" fmla="*/ 58 h 75"/>
                <a:gd name="T10" fmla="*/ 26 w 90"/>
                <a:gd name="T11" fmla="*/ 43 h 75"/>
                <a:gd name="T12" fmla="*/ 29 w 90"/>
                <a:gd name="T13" fmla="*/ 32 h 75"/>
                <a:gd name="T14" fmla="*/ 31 w 90"/>
                <a:gd name="T15" fmla="*/ 24 h 75"/>
                <a:gd name="T16" fmla="*/ 58 w 90"/>
                <a:gd name="T17" fmla="*/ 4 h 75"/>
                <a:gd name="T18" fmla="*/ 67 w 90"/>
                <a:gd name="T19" fmla="*/ 15 h 75"/>
                <a:gd name="T20" fmla="*/ 56 w 90"/>
                <a:gd name="T21" fmla="*/ 54 h 75"/>
                <a:gd name="T22" fmla="*/ 55 w 90"/>
                <a:gd name="T23" fmla="*/ 61 h 75"/>
                <a:gd name="T24" fmla="*/ 68 w 90"/>
                <a:gd name="T25" fmla="*/ 75 h 75"/>
                <a:gd name="T26" fmla="*/ 90 w 90"/>
                <a:gd name="T27" fmla="*/ 50 h 75"/>
                <a:gd name="T28" fmla="*/ 88 w 90"/>
                <a:gd name="T29" fmla="*/ 48 h 75"/>
                <a:gd name="T30" fmla="*/ 85 w 90"/>
                <a:gd name="T31" fmla="*/ 51 h 75"/>
                <a:gd name="T32" fmla="*/ 68 w 90"/>
                <a:gd name="T33" fmla="*/ 71 h 75"/>
                <a:gd name="T34" fmla="*/ 64 w 90"/>
                <a:gd name="T35" fmla="*/ 66 h 75"/>
                <a:gd name="T36" fmla="*/ 67 w 90"/>
                <a:gd name="T37" fmla="*/ 54 h 75"/>
                <a:gd name="T38" fmla="*/ 78 w 90"/>
                <a:gd name="T39" fmla="*/ 18 h 75"/>
                <a:gd name="T40" fmla="*/ 58 w 90"/>
                <a:gd name="T41" fmla="*/ 0 h 75"/>
                <a:gd name="T42" fmla="*/ 33 w 90"/>
                <a:gd name="T43" fmla="*/ 14 h 75"/>
                <a:gd name="T44" fmla="*/ 17 w 90"/>
                <a:gd name="T45" fmla="*/ 0 h 75"/>
                <a:gd name="T46" fmla="*/ 5 w 90"/>
                <a:gd name="T47" fmla="*/ 9 h 75"/>
                <a:gd name="T48" fmla="*/ 0 w 90"/>
                <a:gd name="T49" fmla="*/ 25 h 75"/>
                <a:gd name="T50" fmla="*/ 2 w 90"/>
                <a:gd name="T51" fmla="*/ 27 h 75"/>
                <a:gd name="T52" fmla="*/ 5 w 90"/>
                <a:gd name="T53" fmla="*/ 23 h 75"/>
                <a:gd name="T54" fmla="*/ 17 w 90"/>
                <a:gd name="T55" fmla="*/ 4 h 75"/>
                <a:gd name="T56" fmla="*/ 22 w 90"/>
                <a:gd name="T57" fmla="*/ 11 h 75"/>
                <a:gd name="T58" fmla="*/ 19 w 90"/>
                <a:gd name="T59" fmla="*/ 25 h 75"/>
                <a:gd name="T60" fmla="*/ 10 w 90"/>
                <a:gd name="T61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75">
                  <a:moveTo>
                    <a:pt x="10" y="63"/>
                  </a:moveTo>
                  <a:cubicBezTo>
                    <a:pt x="9" y="66"/>
                    <a:pt x="8" y="70"/>
                    <a:pt x="8" y="71"/>
                  </a:cubicBezTo>
                  <a:cubicBezTo>
                    <a:pt x="8" y="74"/>
                    <a:pt x="11" y="75"/>
                    <a:pt x="13" y="75"/>
                  </a:cubicBezTo>
                  <a:cubicBezTo>
                    <a:pt x="15" y="75"/>
                    <a:pt x="18" y="74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40"/>
                    <a:pt x="28" y="36"/>
                    <a:pt x="29" y="32"/>
                  </a:cubicBezTo>
                  <a:cubicBezTo>
                    <a:pt x="29" y="29"/>
                    <a:pt x="31" y="24"/>
                    <a:pt x="31" y="24"/>
                  </a:cubicBezTo>
                  <a:cubicBezTo>
                    <a:pt x="33" y="19"/>
                    <a:pt x="42" y="4"/>
                    <a:pt x="58" y="4"/>
                  </a:cubicBezTo>
                  <a:cubicBezTo>
                    <a:pt x="65" y="4"/>
                    <a:pt x="67" y="10"/>
                    <a:pt x="67" y="15"/>
                  </a:cubicBezTo>
                  <a:cubicBezTo>
                    <a:pt x="67" y="25"/>
                    <a:pt x="59" y="47"/>
                    <a:pt x="56" y="54"/>
                  </a:cubicBezTo>
                  <a:cubicBezTo>
                    <a:pt x="55" y="58"/>
                    <a:pt x="55" y="60"/>
                    <a:pt x="55" y="61"/>
                  </a:cubicBezTo>
                  <a:cubicBezTo>
                    <a:pt x="55" y="69"/>
                    <a:pt x="60" y="75"/>
                    <a:pt x="68" y="75"/>
                  </a:cubicBezTo>
                  <a:cubicBezTo>
                    <a:pt x="84" y="75"/>
                    <a:pt x="90" y="51"/>
                    <a:pt x="90" y="50"/>
                  </a:cubicBezTo>
                  <a:cubicBezTo>
                    <a:pt x="90" y="48"/>
                    <a:pt x="88" y="48"/>
                    <a:pt x="88" y="48"/>
                  </a:cubicBezTo>
                  <a:cubicBezTo>
                    <a:pt x="86" y="48"/>
                    <a:pt x="86" y="48"/>
                    <a:pt x="85" y="51"/>
                  </a:cubicBezTo>
                  <a:cubicBezTo>
                    <a:pt x="82" y="62"/>
                    <a:pt x="77" y="71"/>
                    <a:pt x="68" y="71"/>
                  </a:cubicBezTo>
                  <a:cubicBezTo>
                    <a:pt x="66" y="71"/>
                    <a:pt x="64" y="70"/>
                    <a:pt x="64" y="66"/>
                  </a:cubicBezTo>
                  <a:cubicBezTo>
                    <a:pt x="64" y="62"/>
                    <a:pt x="66" y="58"/>
                    <a:pt x="67" y="54"/>
                  </a:cubicBezTo>
                  <a:cubicBezTo>
                    <a:pt x="71" y="45"/>
                    <a:pt x="78" y="27"/>
                    <a:pt x="78" y="18"/>
                  </a:cubicBezTo>
                  <a:cubicBezTo>
                    <a:pt x="78" y="7"/>
                    <a:pt x="70" y="0"/>
                    <a:pt x="58" y="0"/>
                  </a:cubicBezTo>
                  <a:cubicBezTo>
                    <a:pt x="44" y="0"/>
                    <a:pt x="35" y="11"/>
                    <a:pt x="33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7" y="6"/>
                    <a:pt x="5" y="9"/>
                  </a:cubicBezTo>
                  <a:cubicBezTo>
                    <a:pt x="2" y="15"/>
                    <a:pt x="0" y="25"/>
                    <a:pt x="0" y="25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4" y="27"/>
                    <a:pt x="4" y="27"/>
                    <a:pt x="5" y="23"/>
                  </a:cubicBezTo>
                  <a:cubicBezTo>
                    <a:pt x="8" y="11"/>
                    <a:pt x="11" y="4"/>
                    <a:pt x="17" y="4"/>
                  </a:cubicBezTo>
                  <a:cubicBezTo>
                    <a:pt x="20" y="4"/>
                    <a:pt x="22" y="6"/>
                    <a:pt x="22" y="11"/>
                  </a:cubicBezTo>
                  <a:cubicBezTo>
                    <a:pt x="22" y="15"/>
                    <a:pt x="21" y="16"/>
                    <a:pt x="19" y="25"/>
                  </a:cubicBezTo>
                  <a:lnTo>
                    <a:pt x="10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2352735F-5D08-464B-940E-724DE1137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325" y="1503363"/>
              <a:ext cx="28575" cy="39688"/>
            </a:xfrm>
            <a:custGeom>
              <a:avLst/>
              <a:gdLst>
                <a:gd name="T0" fmla="*/ 28 w 58"/>
                <a:gd name="T1" fmla="*/ 3 h 81"/>
                <a:gd name="T2" fmla="*/ 29 w 58"/>
                <a:gd name="T3" fmla="*/ 1 h 81"/>
                <a:gd name="T4" fmla="*/ 27 w 58"/>
                <a:gd name="T5" fmla="*/ 0 h 81"/>
                <a:gd name="T6" fmla="*/ 12 w 58"/>
                <a:gd name="T7" fmla="*/ 1 h 81"/>
                <a:gd name="T8" fmla="*/ 9 w 58"/>
                <a:gd name="T9" fmla="*/ 3 h 81"/>
                <a:gd name="T10" fmla="*/ 12 w 58"/>
                <a:gd name="T11" fmla="*/ 5 h 81"/>
                <a:gd name="T12" fmla="*/ 18 w 58"/>
                <a:gd name="T13" fmla="*/ 7 h 81"/>
                <a:gd name="T14" fmla="*/ 17 w 58"/>
                <a:gd name="T15" fmla="*/ 9 h 81"/>
                <a:gd name="T16" fmla="*/ 1 w 58"/>
                <a:gd name="T17" fmla="*/ 75 h 81"/>
                <a:gd name="T18" fmla="*/ 0 w 58"/>
                <a:gd name="T19" fmla="*/ 78 h 81"/>
                <a:gd name="T20" fmla="*/ 4 w 58"/>
                <a:gd name="T21" fmla="*/ 81 h 81"/>
                <a:gd name="T22" fmla="*/ 10 w 58"/>
                <a:gd name="T23" fmla="*/ 76 h 81"/>
                <a:gd name="T24" fmla="*/ 15 w 58"/>
                <a:gd name="T25" fmla="*/ 54 h 81"/>
                <a:gd name="T26" fmla="*/ 30 w 58"/>
                <a:gd name="T27" fmla="*/ 63 h 81"/>
                <a:gd name="T28" fmla="*/ 30 w 58"/>
                <a:gd name="T29" fmla="*/ 66 h 81"/>
                <a:gd name="T30" fmla="*/ 30 w 58"/>
                <a:gd name="T31" fmla="*/ 69 h 81"/>
                <a:gd name="T32" fmla="*/ 42 w 58"/>
                <a:gd name="T33" fmla="*/ 81 h 81"/>
                <a:gd name="T34" fmla="*/ 57 w 58"/>
                <a:gd name="T35" fmla="*/ 64 h 81"/>
                <a:gd name="T36" fmla="*/ 55 w 58"/>
                <a:gd name="T37" fmla="*/ 62 h 81"/>
                <a:gd name="T38" fmla="*/ 53 w 58"/>
                <a:gd name="T39" fmla="*/ 65 h 81"/>
                <a:gd name="T40" fmla="*/ 42 w 58"/>
                <a:gd name="T41" fmla="*/ 78 h 81"/>
                <a:gd name="T42" fmla="*/ 38 w 58"/>
                <a:gd name="T43" fmla="*/ 72 h 81"/>
                <a:gd name="T44" fmla="*/ 39 w 58"/>
                <a:gd name="T45" fmla="*/ 67 h 81"/>
                <a:gd name="T46" fmla="*/ 40 w 58"/>
                <a:gd name="T47" fmla="*/ 63 h 81"/>
                <a:gd name="T48" fmla="*/ 21 w 58"/>
                <a:gd name="T49" fmla="*/ 51 h 81"/>
                <a:gd name="T50" fmla="*/ 30 w 58"/>
                <a:gd name="T51" fmla="*/ 43 h 81"/>
                <a:gd name="T52" fmla="*/ 49 w 58"/>
                <a:gd name="T53" fmla="*/ 32 h 81"/>
                <a:gd name="T54" fmla="*/ 52 w 58"/>
                <a:gd name="T55" fmla="*/ 34 h 81"/>
                <a:gd name="T56" fmla="*/ 46 w 58"/>
                <a:gd name="T57" fmla="*/ 40 h 81"/>
                <a:gd name="T58" fmla="*/ 51 w 58"/>
                <a:gd name="T59" fmla="*/ 44 h 81"/>
                <a:gd name="T60" fmla="*/ 58 w 58"/>
                <a:gd name="T61" fmla="*/ 37 h 81"/>
                <a:gd name="T62" fmla="*/ 49 w 58"/>
                <a:gd name="T63" fmla="*/ 29 h 81"/>
                <a:gd name="T64" fmla="*/ 30 w 58"/>
                <a:gd name="T65" fmla="*/ 39 h 81"/>
                <a:gd name="T66" fmla="*/ 17 w 58"/>
                <a:gd name="T67" fmla="*/ 49 h 81"/>
                <a:gd name="T68" fmla="*/ 28 w 58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1">
                  <a:moveTo>
                    <a:pt x="28" y="3"/>
                  </a:moveTo>
                  <a:cubicBezTo>
                    <a:pt x="28" y="3"/>
                    <a:pt x="29" y="1"/>
                    <a:pt x="29" y="1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4" y="0"/>
                    <a:pt x="15" y="0"/>
                    <a:pt x="12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8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7"/>
                    <a:pt x="0" y="78"/>
                  </a:cubicBezTo>
                  <a:cubicBezTo>
                    <a:pt x="0" y="79"/>
                    <a:pt x="2" y="81"/>
                    <a:pt x="4" y="81"/>
                  </a:cubicBezTo>
                  <a:cubicBezTo>
                    <a:pt x="8" y="81"/>
                    <a:pt x="9" y="79"/>
                    <a:pt x="10" y="76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4" y="55"/>
                    <a:pt x="30" y="57"/>
                    <a:pt x="30" y="63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30" y="67"/>
                    <a:pt x="30" y="68"/>
                    <a:pt x="30" y="69"/>
                  </a:cubicBezTo>
                  <a:cubicBezTo>
                    <a:pt x="30" y="78"/>
                    <a:pt x="36" y="81"/>
                    <a:pt x="42" y="81"/>
                  </a:cubicBezTo>
                  <a:cubicBezTo>
                    <a:pt x="53" y="81"/>
                    <a:pt x="57" y="64"/>
                    <a:pt x="57" y="64"/>
                  </a:cubicBezTo>
                  <a:cubicBezTo>
                    <a:pt x="57" y="62"/>
                    <a:pt x="55" y="62"/>
                    <a:pt x="55" y="62"/>
                  </a:cubicBezTo>
                  <a:cubicBezTo>
                    <a:pt x="53" y="62"/>
                    <a:pt x="53" y="63"/>
                    <a:pt x="53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0" y="53"/>
                    <a:pt x="26" y="51"/>
                    <a:pt x="21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9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4"/>
                    <a:pt x="46" y="38"/>
                    <a:pt x="46" y="40"/>
                  </a:cubicBezTo>
                  <a:cubicBezTo>
                    <a:pt x="46" y="43"/>
                    <a:pt x="48" y="44"/>
                    <a:pt x="51" y="44"/>
                  </a:cubicBezTo>
                  <a:cubicBezTo>
                    <a:pt x="54" y="44"/>
                    <a:pt x="58" y="42"/>
                    <a:pt x="58" y="37"/>
                  </a:cubicBezTo>
                  <a:cubicBezTo>
                    <a:pt x="58" y="33"/>
                    <a:pt x="55" y="29"/>
                    <a:pt x="49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7"/>
                    <a:pt x="17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42048029-D4F3-44EC-9EC1-E81A11926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013" y="1493838"/>
              <a:ext cx="38100" cy="36513"/>
            </a:xfrm>
            <a:custGeom>
              <a:avLst/>
              <a:gdLst>
                <a:gd name="T0" fmla="*/ 29 w 78"/>
                <a:gd name="T1" fmla="*/ 2 h 73"/>
                <a:gd name="T2" fmla="*/ 26 w 78"/>
                <a:gd name="T3" fmla="*/ 0 h 73"/>
                <a:gd name="T4" fmla="*/ 6 w 78"/>
                <a:gd name="T5" fmla="*/ 2 h 73"/>
                <a:gd name="T6" fmla="*/ 3 w 78"/>
                <a:gd name="T7" fmla="*/ 5 h 73"/>
                <a:gd name="T8" fmla="*/ 7 w 78"/>
                <a:gd name="T9" fmla="*/ 7 h 73"/>
                <a:gd name="T10" fmla="*/ 15 w 78"/>
                <a:gd name="T11" fmla="*/ 10 h 73"/>
                <a:gd name="T12" fmla="*/ 12 w 78"/>
                <a:gd name="T13" fmla="*/ 23 h 73"/>
                <a:gd name="T14" fmla="*/ 2 w 78"/>
                <a:gd name="T15" fmla="*/ 64 h 73"/>
                <a:gd name="T16" fmla="*/ 0 w 78"/>
                <a:gd name="T17" fmla="*/ 71 h 73"/>
                <a:gd name="T18" fmla="*/ 3 w 78"/>
                <a:gd name="T19" fmla="*/ 73 h 73"/>
                <a:gd name="T20" fmla="*/ 5 w 78"/>
                <a:gd name="T21" fmla="*/ 73 h 73"/>
                <a:gd name="T22" fmla="*/ 52 w 78"/>
                <a:gd name="T23" fmla="*/ 49 h 73"/>
                <a:gd name="T24" fmla="*/ 78 w 78"/>
                <a:gd name="T25" fmla="*/ 4 h 73"/>
                <a:gd name="T26" fmla="*/ 74 w 78"/>
                <a:gd name="T27" fmla="*/ 0 h 73"/>
                <a:gd name="T28" fmla="*/ 67 w 78"/>
                <a:gd name="T29" fmla="*/ 5 h 73"/>
                <a:gd name="T30" fmla="*/ 12 w 78"/>
                <a:gd name="T31" fmla="*/ 68 h 73"/>
                <a:gd name="T32" fmla="*/ 29 w 78"/>
                <a:gd name="T33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3">
                  <a:moveTo>
                    <a:pt x="29" y="2"/>
                  </a:moveTo>
                  <a:cubicBezTo>
                    <a:pt x="29" y="2"/>
                    <a:pt x="29" y="0"/>
                    <a:pt x="26" y="0"/>
                  </a:cubicBezTo>
                  <a:cubicBezTo>
                    <a:pt x="23" y="0"/>
                    <a:pt x="11" y="1"/>
                    <a:pt x="6" y="2"/>
                  </a:cubicBezTo>
                  <a:cubicBezTo>
                    <a:pt x="5" y="2"/>
                    <a:pt x="3" y="2"/>
                    <a:pt x="3" y="5"/>
                  </a:cubicBezTo>
                  <a:cubicBezTo>
                    <a:pt x="3" y="7"/>
                    <a:pt x="5" y="7"/>
                    <a:pt x="7" y="7"/>
                  </a:cubicBezTo>
                  <a:cubicBezTo>
                    <a:pt x="15" y="7"/>
                    <a:pt x="15" y="8"/>
                    <a:pt x="15" y="10"/>
                  </a:cubicBezTo>
                  <a:cubicBezTo>
                    <a:pt x="15" y="11"/>
                    <a:pt x="13" y="19"/>
                    <a:pt x="12" y="23"/>
                  </a:cubicBezTo>
                  <a:lnTo>
                    <a:pt x="2" y="64"/>
                  </a:lnTo>
                  <a:cubicBezTo>
                    <a:pt x="1" y="66"/>
                    <a:pt x="0" y="71"/>
                    <a:pt x="0" y="71"/>
                  </a:cubicBezTo>
                  <a:cubicBezTo>
                    <a:pt x="0" y="73"/>
                    <a:pt x="2" y="73"/>
                    <a:pt x="3" y="73"/>
                  </a:cubicBezTo>
                  <a:lnTo>
                    <a:pt x="5" y="73"/>
                  </a:lnTo>
                  <a:cubicBezTo>
                    <a:pt x="17" y="71"/>
                    <a:pt x="35" y="65"/>
                    <a:pt x="52" y="49"/>
                  </a:cubicBezTo>
                  <a:cubicBezTo>
                    <a:pt x="74" y="28"/>
                    <a:pt x="78" y="6"/>
                    <a:pt x="78" y="4"/>
                  </a:cubicBezTo>
                  <a:cubicBezTo>
                    <a:pt x="78" y="2"/>
                    <a:pt x="76" y="0"/>
                    <a:pt x="74" y="0"/>
                  </a:cubicBezTo>
                  <a:cubicBezTo>
                    <a:pt x="72" y="0"/>
                    <a:pt x="68" y="1"/>
                    <a:pt x="67" y="5"/>
                  </a:cubicBezTo>
                  <a:cubicBezTo>
                    <a:pt x="57" y="43"/>
                    <a:pt x="31" y="62"/>
                    <a:pt x="12" y="68"/>
                  </a:cubicBezTo>
                  <a:lnTo>
                    <a:pt x="29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1CA06FC6-8811-4172-8BC8-C00147C1E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8700" y="1503363"/>
              <a:ext cx="28575" cy="39688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2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8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6 h 81"/>
                <a:gd name="T24" fmla="*/ 15 w 57"/>
                <a:gd name="T25" fmla="*/ 54 h 81"/>
                <a:gd name="T26" fmla="*/ 30 w 57"/>
                <a:gd name="T27" fmla="*/ 63 h 81"/>
                <a:gd name="T28" fmla="*/ 30 w 57"/>
                <a:gd name="T29" fmla="*/ 66 h 81"/>
                <a:gd name="T30" fmla="*/ 29 w 57"/>
                <a:gd name="T31" fmla="*/ 69 h 81"/>
                <a:gd name="T32" fmla="*/ 42 w 57"/>
                <a:gd name="T33" fmla="*/ 81 h 81"/>
                <a:gd name="T34" fmla="*/ 56 w 57"/>
                <a:gd name="T35" fmla="*/ 64 h 81"/>
                <a:gd name="T36" fmla="*/ 55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9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4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49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0"/>
                    <a:pt x="12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7"/>
                    <a:pt x="0" y="78"/>
                  </a:cubicBezTo>
                  <a:cubicBezTo>
                    <a:pt x="0" y="79"/>
                    <a:pt x="2" y="81"/>
                    <a:pt x="4" y="81"/>
                  </a:cubicBezTo>
                  <a:cubicBezTo>
                    <a:pt x="7" y="81"/>
                    <a:pt x="9" y="79"/>
                    <a:pt x="9" y="76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7"/>
                    <a:pt x="30" y="63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7"/>
                    <a:pt x="29" y="68"/>
                    <a:pt x="29" y="69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5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6"/>
                    <a:pt x="39" y="64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4"/>
                    <a:pt x="46" y="38"/>
                    <a:pt x="46" y="40"/>
                  </a:cubicBezTo>
                  <a:cubicBezTo>
                    <a:pt x="46" y="43"/>
                    <a:pt x="48" y="44"/>
                    <a:pt x="51" y="44"/>
                  </a:cubicBezTo>
                  <a:cubicBezTo>
                    <a:pt x="54" y="44"/>
                    <a:pt x="57" y="42"/>
                    <a:pt x="57" y="37"/>
                  </a:cubicBezTo>
                  <a:cubicBezTo>
                    <a:pt x="57" y="33"/>
                    <a:pt x="55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7"/>
                    <a:pt x="16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6EDF8FB6-093E-44B2-AEA2-1CC0FCA19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7438" y="1482725"/>
              <a:ext cx="53975" cy="53975"/>
            </a:xfrm>
            <a:custGeom>
              <a:avLst/>
              <a:gdLst>
                <a:gd name="T0" fmla="*/ 59 w 111"/>
                <a:gd name="T1" fmla="*/ 59 h 111"/>
                <a:gd name="T2" fmla="*/ 105 w 111"/>
                <a:gd name="T3" fmla="*/ 59 h 111"/>
                <a:gd name="T4" fmla="*/ 111 w 111"/>
                <a:gd name="T5" fmla="*/ 56 h 111"/>
                <a:gd name="T6" fmla="*/ 105 w 111"/>
                <a:gd name="T7" fmla="*/ 52 h 111"/>
                <a:gd name="T8" fmla="*/ 59 w 111"/>
                <a:gd name="T9" fmla="*/ 52 h 111"/>
                <a:gd name="T10" fmla="*/ 59 w 111"/>
                <a:gd name="T11" fmla="*/ 6 h 111"/>
                <a:gd name="T12" fmla="*/ 56 w 111"/>
                <a:gd name="T13" fmla="*/ 0 h 111"/>
                <a:gd name="T14" fmla="*/ 52 w 111"/>
                <a:gd name="T15" fmla="*/ 6 h 111"/>
                <a:gd name="T16" fmla="*/ 52 w 111"/>
                <a:gd name="T17" fmla="*/ 52 h 111"/>
                <a:gd name="T18" fmla="*/ 6 w 111"/>
                <a:gd name="T19" fmla="*/ 52 h 111"/>
                <a:gd name="T20" fmla="*/ 0 w 111"/>
                <a:gd name="T21" fmla="*/ 56 h 111"/>
                <a:gd name="T22" fmla="*/ 6 w 111"/>
                <a:gd name="T23" fmla="*/ 59 h 111"/>
                <a:gd name="T24" fmla="*/ 52 w 111"/>
                <a:gd name="T25" fmla="*/ 59 h 111"/>
                <a:gd name="T26" fmla="*/ 52 w 111"/>
                <a:gd name="T27" fmla="*/ 106 h 111"/>
                <a:gd name="T28" fmla="*/ 56 w 111"/>
                <a:gd name="T29" fmla="*/ 111 h 111"/>
                <a:gd name="T30" fmla="*/ 59 w 111"/>
                <a:gd name="T31" fmla="*/ 106 h 111"/>
                <a:gd name="T32" fmla="*/ 59 w 111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1">
                  <a:moveTo>
                    <a:pt x="59" y="59"/>
                  </a:moveTo>
                  <a:lnTo>
                    <a:pt x="105" y="59"/>
                  </a:lnTo>
                  <a:cubicBezTo>
                    <a:pt x="108" y="59"/>
                    <a:pt x="111" y="59"/>
                    <a:pt x="111" y="56"/>
                  </a:cubicBezTo>
                  <a:cubicBezTo>
                    <a:pt x="111" y="52"/>
                    <a:pt x="108" y="52"/>
                    <a:pt x="105" y="52"/>
                  </a:cubicBezTo>
                  <a:lnTo>
                    <a:pt x="59" y="52"/>
                  </a:lnTo>
                  <a:lnTo>
                    <a:pt x="59" y="6"/>
                  </a:lnTo>
                  <a:cubicBezTo>
                    <a:pt x="59" y="4"/>
                    <a:pt x="59" y="0"/>
                    <a:pt x="56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6" y="52"/>
                  </a:lnTo>
                  <a:cubicBezTo>
                    <a:pt x="4" y="52"/>
                    <a:pt x="0" y="52"/>
                    <a:pt x="0" y="56"/>
                  </a:cubicBezTo>
                  <a:cubicBezTo>
                    <a:pt x="0" y="59"/>
                    <a:pt x="4" y="59"/>
                    <a:pt x="6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6" y="111"/>
                  </a:cubicBezTo>
                  <a:cubicBezTo>
                    <a:pt x="59" y="111"/>
                    <a:pt x="59" y="108"/>
                    <a:pt x="59" y="106"/>
                  </a:cubicBezTo>
                  <a:lnTo>
                    <a:pt x="59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id="{5190D73A-0912-48A2-975E-D94EDB3EF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750" y="1439863"/>
              <a:ext cx="47625" cy="36513"/>
            </a:xfrm>
            <a:custGeom>
              <a:avLst/>
              <a:gdLst>
                <a:gd name="T0" fmla="*/ 98 w 98"/>
                <a:gd name="T1" fmla="*/ 11 h 75"/>
                <a:gd name="T2" fmla="*/ 92 w 98"/>
                <a:gd name="T3" fmla="*/ 0 h 75"/>
                <a:gd name="T4" fmla="*/ 83 w 98"/>
                <a:gd name="T5" fmla="*/ 7 h 75"/>
                <a:gd name="T6" fmla="*/ 86 w 98"/>
                <a:gd name="T7" fmla="*/ 12 h 75"/>
                <a:gd name="T8" fmla="*/ 91 w 98"/>
                <a:gd name="T9" fmla="*/ 26 h 75"/>
                <a:gd name="T10" fmla="*/ 83 w 98"/>
                <a:gd name="T11" fmla="*/ 50 h 75"/>
                <a:gd name="T12" fmla="*/ 64 w 98"/>
                <a:gd name="T13" fmla="*/ 63 h 75"/>
                <a:gd name="T14" fmla="*/ 48 w 98"/>
                <a:gd name="T15" fmla="*/ 48 h 75"/>
                <a:gd name="T16" fmla="*/ 54 w 98"/>
                <a:gd name="T17" fmla="*/ 28 h 75"/>
                <a:gd name="T18" fmla="*/ 51 w 98"/>
                <a:gd name="T19" fmla="*/ 25 h 75"/>
                <a:gd name="T20" fmla="*/ 46 w 98"/>
                <a:gd name="T21" fmla="*/ 27 h 75"/>
                <a:gd name="T22" fmla="*/ 42 w 98"/>
                <a:gd name="T23" fmla="*/ 48 h 75"/>
                <a:gd name="T24" fmla="*/ 20 w 98"/>
                <a:gd name="T25" fmla="*/ 63 h 75"/>
                <a:gd name="T26" fmla="*/ 5 w 98"/>
                <a:gd name="T27" fmla="*/ 44 h 75"/>
                <a:gd name="T28" fmla="*/ 22 w 98"/>
                <a:gd name="T29" fmla="*/ 3 h 75"/>
                <a:gd name="T30" fmla="*/ 19 w 98"/>
                <a:gd name="T31" fmla="*/ 0 h 75"/>
                <a:gd name="T32" fmla="*/ 15 w 98"/>
                <a:gd name="T33" fmla="*/ 4 h 75"/>
                <a:gd name="T34" fmla="*/ 0 w 98"/>
                <a:gd name="T35" fmla="*/ 51 h 75"/>
                <a:gd name="T36" fmla="*/ 17 w 98"/>
                <a:gd name="T37" fmla="*/ 75 h 75"/>
                <a:gd name="T38" fmla="*/ 43 w 98"/>
                <a:gd name="T39" fmla="*/ 57 h 75"/>
                <a:gd name="T40" fmla="*/ 61 w 98"/>
                <a:gd name="T41" fmla="*/ 75 h 75"/>
                <a:gd name="T42" fmla="*/ 88 w 98"/>
                <a:gd name="T43" fmla="*/ 52 h 75"/>
                <a:gd name="T44" fmla="*/ 98 w 98"/>
                <a:gd name="T45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75">
                  <a:moveTo>
                    <a:pt x="98" y="11"/>
                  </a:moveTo>
                  <a:cubicBezTo>
                    <a:pt x="98" y="4"/>
                    <a:pt x="95" y="0"/>
                    <a:pt x="92" y="0"/>
                  </a:cubicBezTo>
                  <a:cubicBezTo>
                    <a:pt x="88" y="0"/>
                    <a:pt x="83" y="4"/>
                    <a:pt x="83" y="7"/>
                  </a:cubicBezTo>
                  <a:cubicBezTo>
                    <a:pt x="83" y="9"/>
                    <a:pt x="84" y="11"/>
                    <a:pt x="86" y="12"/>
                  </a:cubicBezTo>
                  <a:cubicBezTo>
                    <a:pt x="88" y="15"/>
                    <a:pt x="91" y="19"/>
                    <a:pt x="91" y="26"/>
                  </a:cubicBezTo>
                  <a:cubicBezTo>
                    <a:pt x="91" y="33"/>
                    <a:pt x="88" y="42"/>
                    <a:pt x="83" y="50"/>
                  </a:cubicBezTo>
                  <a:cubicBezTo>
                    <a:pt x="78" y="57"/>
                    <a:pt x="72" y="63"/>
                    <a:pt x="64" y="63"/>
                  </a:cubicBezTo>
                  <a:cubicBezTo>
                    <a:pt x="55" y="63"/>
                    <a:pt x="49" y="57"/>
                    <a:pt x="48" y="48"/>
                  </a:cubicBezTo>
                  <a:cubicBezTo>
                    <a:pt x="50" y="44"/>
                    <a:pt x="54" y="33"/>
                    <a:pt x="54" y="28"/>
                  </a:cubicBezTo>
                  <a:cubicBezTo>
                    <a:pt x="54" y="26"/>
                    <a:pt x="53" y="25"/>
                    <a:pt x="51" y="25"/>
                  </a:cubicBezTo>
                  <a:cubicBezTo>
                    <a:pt x="49" y="25"/>
                    <a:pt x="47" y="25"/>
                    <a:pt x="46" y="27"/>
                  </a:cubicBezTo>
                  <a:cubicBezTo>
                    <a:pt x="44" y="31"/>
                    <a:pt x="42" y="42"/>
                    <a:pt x="42" y="48"/>
                  </a:cubicBezTo>
                  <a:cubicBezTo>
                    <a:pt x="37" y="55"/>
                    <a:pt x="30" y="63"/>
                    <a:pt x="20" y="63"/>
                  </a:cubicBezTo>
                  <a:cubicBezTo>
                    <a:pt x="9" y="63"/>
                    <a:pt x="5" y="53"/>
                    <a:pt x="5" y="44"/>
                  </a:cubicBezTo>
                  <a:cubicBezTo>
                    <a:pt x="5" y="23"/>
                    <a:pt x="22" y="6"/>
                    <a:pt x="22" y="3"/>
                  </a:cubicBezTo>
                  <a:cubicBezTo>
                    <a:pt x="22" y="2"/>
                    <a:pt x="21" y="0"/>
                    <a:pt x="19" y="0"/>
                  </a:cubicBezTo>
                  <a:cubicBezTo>
                    <a:pt x="17" y="0"/>
                    <a:pt x="16" y="2"/>
                    <a:pt x="15" y="4"/>
                  </a:cubicBezTo>
                  <a:cubicBezTo>
                    <a:pt x="6" y="16"/>
                    <a:pt x="0" y="36"/>
                    <a:pt x="0" y="51"/>
                  </a:cubicBezTo>
                  <a:cubicBezTo>
                    <a:pt x="0" y="62"/>
                    <a:pt x="4" y="75"/>
                    <a:pt x="17" y="75"/>
                  </a:cubicBezTo>
                  <a:cubicBezTo>
                    <a:pt x="29" y="75"/>
                    <a:pt x="37" y="66"/>
                    <a:pt x="43" y="57"/>
                  </a:cubicBezTo>
                  <a:cubicBezTo>
                    <a:pt x="45" y="67"/>
                    <a:pt x="51" y="75"/>
                    <a:pt x="61" y="75"/>
                  </a:cubicBezTo>
                  <a:cubicBezTo>
                    <a:pt x="74" y="75"/>
                    <a:pt x="82" y="65"/>
                    <a:pt x="88" y="52"/>
                  </a:cubicBezTo>
                  <a:cubicBezTo>
                    <a:pt x="92" y="44"/>
                    <a:pt x="98" y="21"/>
                    <a:pt x="98" y="1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id="{8E722D7F-BECF-4ECB-BB4D-C437EC1DEE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7138" y="1449388"/>
              <a:ext cx="25400" cy="38100"/>
            </a:xfrm>
            <a:custGeom>
              <a:avLst/>
              <a:gdLst>
                <a:gd name="T0" fmla="*/ 54 w 54"/>
                <a:gd name="T1" fmla="*/ 40 h 79"/>
                <a:gd name="T2" fmla="*/ 47 w 54"/>
                <a:gd name="T3" fmla="*/ 10 h 79"/>
                <a:gd name="T4" fmla="*/ 27 w 54"/>
                <a:gd name="T5" fmla="*/ 0 h 79"/>
                <a:gd name="T6" fmla="*/ 0 w 54"/>
                <a:gd name="T7" fmla="*/ 40 h 79"/>
                <a:gd name="T8" fmla="*/ 27 w 54"/>
                <a:gd name="T9" fmla="*/ 79 h 79"/>
                <a:gd name="T10" fmla="*/ 54 w 54"/>
                <a:gd name="T11" fmla="*/ 40 h 79"/>
                <a:gd name="T12" fmla="*/ 27 w 54"/>
                <a:gd name="T13" fmla="*/ 76 h 79"/>
                <a:gd name="T14" fmla="*/ 13 w 54"/>
                <a:gd name="T15" fmla="*/ 63 h 79"/>
                <a:gd name="T16" fmla="*/ 11 w 54"/>
                <a:gd name="T17" fmla="*/ 38 h 79"/>
                <a:gd name="T18" fmla="*/ 13 w 54"/>
                <a:gd name="T19" fmla="*/ 15 h 79"/>
                <a:gd name="T20" fmla="*/ 27 w 54"/>
                <a:gd name="T21" fmla="*/ 3 h 79"/>
                <a:gd name="T22" fmla="*/ 42 w 54"/>
                <a:gd name="T23" fmla="*/ 13 h 79"/>
                <a:gd name="T24" fmla="*/ 44 w 54"/>
                <a:gd name="T25" fmla="*/ 38 h 79"/>
                <a:gd name="T26" fmla="*/ 42 w 54"/>
                <a:gd name="T27" fmla="*/ 63 h 79"/>
                <a:gd name="T28" fmla="*/ 27 w 54"/>
                <a:gd name="T2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79">
                  <a:moveTo>
                    <a:pt x="54" y="40"/>
                  </a:moveTo>
                  <a:cubicBezTo>
                    <a:pt x="54" y="27"/>
                    <a:pt x="53" y="18"/>
                    <a:pt x="47" y="10"/>
                  </a:cubicBezTo>
                  <a:cubicBezTo>
                    <a:pt x="44" y="4"/>
                    <a:pt x="37" y="0"/>
                    <a:pt x="27" y="0"/>
                  </a:cubicBezTo>
                  <a:cubicBezTo>
                    <a:pt x="0" y="0"/>
                    <a:pt x="0" y="31"/>
                    <a:pt x="0" y="40"/>
                  </a:cubicBezTo>
                  <a:cubicBezTo>
                    <a:pt x="0" y="48"/>
                    <a:pt x="0" y="79"/>
                    <a:pt x="27" y="79"/>
                  </a:cubicBezTo>
                  <a:cubicBezTo>
                    <a:pt x="54" y="79"/>
                    <a:pt x="54" y="48"/>
                    <a:pt x="54" y="40"/>
                  </a:cubicBezTo>
                  <a:close/>
                  <a:moveTo>
                    <a:pt x="27" y="76"/>
                  </a:moveTo>
                  <a:cubicBezTo>
                    <a:pt x="22" y="76"/>
                    <a:pt x="15" y="73"/>
                    <a:pt x="13" y="63"/>
                  </a:cubicBezTo>
                  <a:cubicBezTo>
                    <a:pt x="11" y="56"/>
                    <a:pt x="11" y="47"/>
                    <a:pt x="11" y="38"/>
                  </a:cubicBezTo>
                  <a:cubicBezTo>
                    <a:pt x="11" y="30"/>
                    <a:pt x="11" y="21"/>
                    <a:pt x="13" y="15"/>
                  </a:cubicBezTo>
                  <a:cubicBezTo>
                    <a:pt x="15" y="5"/>
                    <a:pt x="23" y="3"/>
                    <a:pt x="27" y="3"/>
                  </a:cubicBezTo>
                  <a:cubicBezTo>
                    <a:pt x="34" y="3"/>
                    <a:pt x="40" y="7"/>
                    <a:pt x="42" y="13"/>
                  </a:cubicBezTo>
                  <a:cubicBezTo>
                    <a:pt x="44" y="20"/>
                    <a:pt x="44" y="28"/>
                    <a:pt x="44" y="38"/>
                  </a:cubicBezTo>
                  <a:cubicBezTo>
                    <a:pt x="44" y="47"/>
                    <a:pt x="44" y="55"/>
                    <a:pt x="42" y="63"/>
                  </a:cubicBezTo>
                  <a:cubicBezTo>
                    <a:pt x="40" y="73"/>
                    <a:pt x="32" y="76"/>
                    <a:pt x="27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4" name="Rectangle 61">
              <a:extLst>
                <a:ext uri="{FF2B5EF4-FFF2-40B4-BE49-F238E27FC236}">
                  <a16:creationId xmlns:a16="http://schemas.microsoft.com/office/drawing/2014/main" id="{31F3BCE6-FC1C-4980-8753-D128605B7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3163" y="1508125"/>
              <a:ext cx="8731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id="{AF6CFB6E-4A74-4E45-B05A-0FAA0B048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70150" y="1528763"/>
              <a:ext cx="34925" cy="73025"/>
            </a:xfrm>
            <a:custGeom>
              <a:avLst/>
              <a:gdLst>
                <a:gd name="T0" fmla="*/ 46 w 71"/>
                <a:gd name="T1" fmla="*/ 20 h 150"/>
                <a:gd name="T2" fmla="*/ 56 w 71"/>
                <a:gd name="T3" fmla="*/ 23 h 150"/>
                <a:gd name="T4" fmla="*/ 71 w 71"/>
                <a:gd name="T5" fmla="*/ 18 h 150"/>
                <a:gd name="T6" fmla="*/ 58 w 71"/>
                <a:gd name="T7" fmla="*/ 13 h 150"/>
                <a:gd name="T8" fmla="*/ 47 w 71"/>
                <a:gd name="T9" fmla="*/ 15 h 150"/>
                <a:gd name="T10" fmla="*/ 46 w 71"/>
                <a:gd name="T11" fmla="*/ 9 h 150"/>
                <a:gd name="T12" fmla="*/ 47 w 71"/>
                <a:gd name="T13" fmla="*/ 3 h 150"/>
                <a:gd name="T14" fmla="*/ 45 w 71"/>
                <a:gd name="T15" fmla="*/ 0 h 150"/>
                <a:gd name="T16" fmla="*/ 42 w 71"/>
                <a:gd name="T17" fmla="*/ 9 h 150"/>
                <a:gd name="T18" fmla="*/ 44 w 71"/>
                <a:gd name="T19" fmla="*/ 17 h 150"/>
                <a:gd name="T20" fmla="*/ 0 w 71"/>
                <a:gd name="T21" fmla="*/ 88 h 150"/>
                <a:gd name="T22" fmla="*/ 27 w 71"/>
                <a:gd name="T23" fmla="*/ 121 h 150"/>
                <a:gd name="T24" fmla="*/ 37 w 71"/>
                <a:gd name="T25" fmla="*/ 124 h 150"/>
                <a:gd name="T26" fmla="*/ 48 w 71"/>
                <a:gd name="T27" fmla="*/ 136 h 150"/>
                <a:gd name="T28" fmla="*/ 38 w 71"/>
                <a:gd name="T29" fmla="*/ 147 h 150"/>
                <a:gd name="T30" fmla="*/ 26 w 71"/>
                <a:gd name="T31" fmla="*/ 142 h 150"/>
                <a:gd name="T32" fmla="*/ 24 w 71"/>
                <a:gd name="T33" fmla="*/ 140 h 150"/>
                <a:gd name="T34" fmla="*/ 22 w 71"/>
                <a:gd name="T35" fmla="*/ 142 h 150"/>
                <a:gd name="T36" fmla="*/ 38 w 71"/>
                <a:gd name="T37" fmla="*/ 150 h 150"/>
                <a:gd name="T38" fmla="*/ 56 w 71"/>
                <a:gd name="T39" fmla="*/ 130 h 150"/>
                <a:gd name="T40" fmla="*/ 52 w 71"/>
                <a:gd name="T41" fmla="*/ 119 h 150"/>
                <a:gd name="T42" fmla="*/ 36 w 71"/>
                <a:gd name="T43" fmla="*/ 112 h 150"/>
                <a:gd name="T44" fmla="*/ 16 w 71"/>
                <a:gd name="T45" fmla="*/ 103 h 150"/>
                <a:gd name="T46" fmla="*/ 9 w 71"/>
                <a:gd name="T47" fmla="*/ 84 h 150"/>
                <a:gd name="T48" fmla="*/ 46 w 71"/>
                <a:gd name="T49" fmla="*/ 20 h 150"/>
                <a:gd name="T50" fmla="*/ 50 w 71"/>
                <a:gd name="T51" fmla="*/ 18 h 150"/>
                <a:gd name="T52" fmla="*/ 58 w 71"/>
                <a:gd name="T53" fmla="*/ 17 h 150"/>
                <a:gd name="T54" fmla="*/ 67 w 71"/>
                <a:gd name="T55" fmla="*/ 18 h 150"/>
                <a:gd name="T56" fmla="*/ 57 w 71"/>
                <a:gd name="T57" fmla="*/ 19 h 150"/>
                <a:gd name="T58" fmla="*/ 50 w 71"/>
                <a:gd name="T59" fmla="*/ 1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" h="150">
                  <a:moveTo>
                    <a:pt x="46" y="20"/>
                  </a:moveTo>
                  <a:cubicBezTo>
                    <a:pt x="49" y="23"/>
                    <a:pt x="53" y="23"/>
                    <a:pt x="56" y="23"/>
                  </a:cubicBezTo>
                  <a:cubicBezTo>
                    <a:pt x="61" y="23"/>
                    <a:pt x="71" y="23"/>
                    <a:pt x="71" y="18"/>
                  </a:cubicBezTo>
                  <a:cubicBezTo>
                    <a:pt x="71" y="14"/>
                    <a:pt x="65" y="13"/>
                    <a:pt x="58" y="13"/>
                  </a:cubicBezTo>
                  <a:cubicBezTo>
                    <a:pt x="56" y="13"/>
                    <a:pt x="52" y="13"/>
                    <a:pt x="47" y="15"/>
                  </a:cubicBezTo>
                  <a:cubicBezTo>
                    <a:pt x="46" y="13"/>
                    <a:pt x="46" y="12"/>
                    <a:pt x="46" y="9"/>
                  </a:cubicBezTo>
                  <a:cubicBezTo>
                    <a:pt x="46" y="6"/>
                    <a:pt x="47" y="3"/>
                    <a:pt x="47" y="3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2" y="0"/>
                    <a:pt x="42" y="8"/>
                    <a:pt x="42" y="9"/>
                  </a:cubicBezTo>
                  <a:cubicBezTo>
                    <a:pt x="42" y="11"/>
                    <a:pt x="42" y="14"/>
                    <a:pt x="44" y="17"/>
                  </a:cubicBezTo>
                  <a:cubicBezTo>
                    <a:pt x="26" y="26"/>
                    <a:pt x="0" y="56"/>
                    <a:pt x="0" y="88"/>
                  </a:cubicBezTo>
                  <a:cubicBezTo>
                    <a:pt x="0" y="112"/>
                    <a:pt x="15" y="117"/>
                    <a:pt x="27" y="121"/>
                  </a:cubicBezTo>
                  <a:cubicBezTo>
                    <a:pt x="32" y="123"/>
                    <a:pt x="33" y="123"/>
                    <a:pt x="37" y="124"/>
                  </a:cubicBezTo>
                  <a:cubicBezTo>
                    <a:pt x="41" y="125"/>
                    <a:pt x="48" y="128"/>
                    <a:pt x="48" y="136"/>
                  </a:cubicBezTo>
                  <a:cubicBezTo>
                    <a:pt x="48" y="140"/>
                    <a:pt x="44" y="147"/>
                    <a:pt x="38" y="147"/>
                  </a:cubicBezTo>
                  <a:cubicBezTo>
                    <a:pt x="34" y="147"/>
                    <a:pt x="30" y="145"/>
                    <a:pt x="26" y="142"/>
                  </a:cubicBezTo>
                  <a:cubicBezTo>
                    <a:pt x="25" y="141"/>
                    <a:pt x="25" y="140"/>
                    <a:pt x="24" y="140"/>
                  </a:cubicBezTo>
                  <a:cubicBezTo>
                    <a:pt x="23" y="140"/>
                    <a:pt x="22" y="141"/>
                    <a:pt x="22" y="142"/>
                  </a:cubicBezTo>
                  <a:cubicBezTo>
                    <a:pt x="22" y="144"/>
                    <a:pt x="30" y="150"/>
                    <a:pt x="38" y="150"/>
                  </a:cubicBezTo>
                  <a:cubicBezTo>
                    <a:pt x="49" y="150"/>
                    <a:pt x="56" y="140"/>
                    <a:pt x="56" y="130"/>
                  </a:cubicBezTo>
                  <a:cubicBezTo>
                    <a:pt x="56" y="124"/>
                    <a:pt x="53" y="120"/>
                    <a:pt x="52" y="119"/>
                  </a:cubicBezTo>
                  <a:cubicBezTo>
                    <a:pt x="49" y="116"/>
                    <a:pt x="46" y="115"/>
                    <a:pt x="36" y="112"/>
                  </a:cubicBezTo>
                  <a:cubicBezTo>
                    <a:pt x="23" y="107"/>
                    <a:pt x="20" y="106"/>
                    <a:pt x="16" y="103"/>
                  </a:cubicBezTo>
                  <a:cubicBezTo>
                    <a:pt x="9" y="96"/>
                    <a:pt x="9" y="87"/>
                    <a:pt x="9" y="84"/>
                  </a:cubicBezTo>
                  <a:cubicBezTo>
                    <a:pt x="9" y="58"/>
                    <a:pt x="30" y="29"/>
                    <a:pt x="46" y="20"/>
                  </a:cubicBezTo>
                  <a:close/>
                  <a:moveTo>
                    <a:pt x="50" y="18"/>
                  </a:moveTo>
                  <a:cubicBezTo>
                    <a:pt x="53" y="17"/>
                    <a:pt x="56" y="17"/>
                    <a:pt x="58" y="17"/>
                  </a:cubicBezTo>
                  <a:cubicBezTo>
                    <a:pt x="63" y="17"/>
                    <a:pt x="64" y="17"/>
                    <a:pt x="67" y="18"/>
                  </a:cubicBezTo>
                  <a:cubicBezTo>
                    <a:pt x="66" y="19"/>
                    <a:pt x="64" y="19"/>
                    <a:pt x="57" y="19"/>
                  </a:cubicBezTo>
                  <a:cubicBezTo>
                    <a:pt x="53" y="19"/>
                    <a:pt x="52" y="19"/>
                    <a:pt x="5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6" name="Freeform 63">
              <a:extLst>
                <a:ext uri="{FF2B5EF4-FFF2-40B4-BE49-F238E27FC236}">
                  <a16:creationId xmlns:a16="http://schemas.microsoft.com/office/drawing/2014/main" id="{2FAB8DB7-9EC2-411F-A233-5E3FA1BD4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288" y="1436688"/>
              <a:ext cx="31750" cy="146050"/>
            </a:xfrm>
            <a:custGeom>
              <a:avLst/>
              <a:gdLst>
                <a:gd name="T0" fmla="*/ 55 w 63"/>
                <a:gd name="T1" fmla="*/ 297 h 299"/>
                <a:gd name="T2" fmla="*/ 57 w 63"/>
                <a:gd name="T3" fmla="*/ 299 h 299"/>
                <a:gd name="T4" fmla="*/ 61 w 63"/>
                <a:gd name="T5" fmla="*/ 299 h 299"/>
                <a:gd name="T6" fmla="*/ 63 w 63"/>
                <a:gd name="T7" fmla="*/ 297 h 299"/>
                <a:gd name="T8" fmla="*/ 62 w 63"/>
                <a:gd name="T9" fmla="*/ 296 h 299"/>
                <a:gd name="T10" fmla="*/ 37 w 63"/>
                <a:gd name="T11" fmla="*/ 262 h 299"/>
                <a:gd name="T12" fmla="*/ 12 w 63"/>
                <a:gd name="T13" fmla="*/ 150 h 299"/>
                <a:gd name="T14" fmla="*/ 62 w 63"/>
                <a:gd name="T15" fmla="*/ 3 h 299"/>
                <a:gd name="T16" fmla="*/ 63 w 63"/>
                <a:gd name="T17" fmla="*/ 2 h 299"/>
                <a:gd name="T18" fmla="*/ 60 w 63"/>
                <a:gd name="T19" fmla="*/ 0 h 299"/>
                <a:gd name="T20" fmla="*/ 56 w 63"/>
                <a:gd name="T21" fmla="*/ 2 h 299"/>
                <a:gd name="T22" fmla="*/ 11 w 63"/>
                <a:gd name="T23" fmla="*/ 73 h 299"/>
                <a:gd name="T24" fmla="*/ 0 w 63"/>
                <a:gd name="T25" fmla="*/ 150 h 299"/>
                <a:gd name="T26" fmla="*/ 33 w 63"/>
                <a:gd name="T27" fmla="*/ 272 h 299"/>
                <a:gd name="T28" fmla="*/ 44 w 63"/>
                <a:gd name="T29" fmla="*/ 285 h 299"/>
                <a:gd name="T30" fmla="*/ 49 w 63"/>
                <a:gd name="T31" fmla="*/ 291 h 299"/>
                <a:gd name="T32" fmla="*/ 55 w 63"/>
                <a:gd name="T33" fmla="*/ 29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299">
                  <a:moveTo>
                    <a:pt x="55" y="297"/>
                  </a:moveTo>
                  <a:cubicBezTo>
                    <a:pt x="56" y="297"/>
                    <a:pt x="57" y="299"/>
                    <a:pt x="57" y="299"/>
                  </a:cubicBezTo>
                  <a:lnTo>
                    <a:pt x="61" y="299"/>
                  </a:lnTo>
                  <a:cubicBezTo>
                    <a:pt x="61" y="299"/>
                    <a:pt x="63" y="299"/>
                    <a:pt x="63" y="297"/>
                  </a:cubicBezTo>
                  <a:cubicBezTo>
                    <a:pt x="63" y="297"/>
                    <a:pt x="62" y="296"/>
                    <a:pt x="62" y="296"/>
                  </a:cubicBezTo>
                  <a:cubicBezTo>
                    <a:pt x="56" y="290"/>
                    <a:pt x="47" y="281"/>
                    <a:pt x="37" y="262"/>
                  </a:cubicBezTo>
                  <a:cubicBezTo>
                    <a:pt x="19" y="231"/>
                    <a:pt x="12" y="190"/>
                    <a:pt x="12" y="150"/>
                  </a:cubicBezTo>
                  <a:cubicBezTo>
                    <a:pt x="12" y="76"/>
                    <a:pt x="33" y="33"/>
                    <a:pt x="62" y="3"/>
                  </a:cubicBezTo>
                  <a:cubicBezTo>
                    <a:pt x="63" y="3"/>
                    <a:pt x="63" y="2"/>
                    <a:pt x="63" y="2"/>
                  </a:cubicBezTo>
                  <a:cubicBezTo>
                    <a:pt x="63" y="0"/>
                    <a:pt x="62" y="0"/>
                    <a:pt x="60" y="0"/>
                  </a:cubicBezTo>
                  <a:cubicBezTo>
                    <a:pt x="57" y="0"/>
                    <a:pt x="57" y="0"/>
                    <a:pt x="56" y="2"/>
                  </a:cubicBezTo>
                  <a:cubicBezTo>
                    <a:pt x="40" y="15"/>
                    <a:pt x="22" y="38"/>
                    <a:pt x="11" y="73"/>
                  </a:cubicBezTo>
                  <a:cubicBezTo>
                    <a:pt x="3" y="95"/>
                    <a:pt x="0" y="122"/>
                    <a:pt x="0" y="150"/>
                  </a:cubicBezTo>
                  <a:cubicBezTo>
                    <a:pt x="0" y="189"/>
                    <a:pt x="7" y="233"/>
                    <a:pt x="33" y="272"/>
                  </a:cubicBezTo>
                  <a:cubicBezTo>
                    <a:pt x="37" y="278"/>
                    <a:pt x="44" y="285"/>
                    <a:pt x="44" y="285"/>
                  </a:cubicBezTo>
                  <a:cubicBezTo>
                    <a:pt x="45" y="287"/>
                    <a:pt x="47" y="290"/>
                    <a:pt x="49" y="291"/>
                  </a:cubicBezTo>
                  <a:lnTo>
                    <a:pt x="55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7" name="Freeform 64">
              <a:extLst>
                <a:ext uri="{FF2B5EF4-FFF2-40B4-BE49-F238E27FC236}">
                  <a16:creationId xmlns:a16="http://schemas.microsoft.com/office/drawing/2014/main" id="{1959BA5F-2B2C-4211-B523-6CA6E6A35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3" y="1474788"/>
              <a:ext cx="66675" cy="57150"/>
            </a:xfrm>
            <a:custGeom>
              <a:avLst/>
              <a:gdLst>
                <a:gd name="T0" fmla="*/ 135 w 135"/>
                <a:gd name="T1" fmla="*/ 7 h 120"/>
                <a:gd name="T2" fmla="*/ 117 w 135"/>
                <a:gd name="T3" fmla="*/ 1 h 120"/>
                <a:gd name="T4" fmla="*/ 54 w 135"/>
                <a:gd name="T5" fmla="*/ 1 h 120"/>
                <a:gd name="T6" fmla="*/ 28 w 135"/>
                <a:gd name="T7" fmla="*/ 14 h 120"/>
                <a:gd name="T8" fmla="*/ 30 w 135"/>
                <a:gd name="T9" fmla="*/ 16 h 120"/>
                <a:gd name="T10" fmla="*/ 41 w 135"/>
                <a:gd name="T11" fmla="*/ 10 h 120"/>
                <a:gd name="T12" fmla="*/ 56 w 135"/>
                <a:gd name="T13" fmla="*/ 10 h 120"/>
                <a:gd name="T14" fmla="*/ 67 w 135"/>
                <a:gd name="T15" fmla="*/ 10 h 120"/>
                <a:gd name="T16" fmla="*/ 66 w 135"/>
                <a:gd name="T17" fmla="*/ 13 h 120"/>
                <a:gd name="T18" fmla="*/ 42 w 135"/>
                <a:gd name="T19" fmla="*/ 85 h 120"/>
                <a:gd name="T20" fmla="*/ 30 w 135"/>
                <a:gd name="T21" fmla="*/ 110 h 120"/>
                <a:gd name="T22" fmla="*/ 14 w 135"/>
                <a:gd name="T23" fmla="*/ 100 h 120"/>
                <a:gd name="T24" fmla="*/ 13 w 135"/>
                <a:gd name="T25" fmla="*/ 98 h 120"/>
                <a:gd name="T26" fmla="*/ 0 w 135"/>
                <a:gd name="T27" fmla="*/ 106 h 120"/>
                <a:gd name="T28" fmla="*/ 0 w 135"/>
                <a:gd name="T29" fmla="*/ 107 h 120"/>
                <a:gd name="T30" fmla="*/ 19 w 135"/>
                <a:gd name="T31" fmla="*/ 120 h 120"/>
                <a:gd name="T32" fmla="*/ 42 w 135"/>
                <a:gd name="T33" fmla="*/ 107 h 120"/>
                <a:gd name="T34" fmla="*/ 63 w 135"/>
                <a:gd name="T35" fmla="*/ 64 h 120"/>
                <a:gd name="T36" fmla="*/ 95 w 135"/>
                <a:gd name="T37" fmla="*/ 64 h 120"/>
                <a:gd name="T38" fmla="*/ 95 w 135"/>
                <a:gd name="T39" fmla="*/ 64 h 120"/>
                <a:gd name="T40" fmla="*/ 96 w 135"/>
                <a:gd name="T41" fmla="*/ 65 h 120"/>
                <a:gd name="T42" fmla="*/ 110 w 135"/>
                <a:gd name="T43" fmla="*/ 56 h 120"/>
                <a:gd name="T44" fmla="*/ 106 w 135"/>
                <a:gd name="T45" fmla="*/ 55 h 120"/>
                <a:gd name="T46" fmla="*/ 67 w 135"/>
                <a:gd name="T47" fmla="*/ 55 h 120"/>
                <a:gd name="T48" fmla="*/ 79 w 135"/>
                <a:gd name="T49" fmla="*/ 10 h 120"/>
                <a:gd name="T50" fmla="*/ 101 w 135"/>
                <a:gd name="T51" fmla="*/ 10 h 120"/>
                <a:gd name="T52" fmla="*/ 120 w 135"/>
                <a:gd name="T53" fmla="*/ 13 h 120"/>
                <a:gd name="T54" fmla="*/ 120 w 135"/>
                <a:gd name="T55" fmla="*/ 16 h 120"/>
                <a:gd name="T56" fmla="*/ 122 w 135"/>
                <a:gd name="T57" fmla="*/ 17 h 120"/>
                <a:gd name="T58" fmla="*/ 135 w 135"/>
                <a:gd name="T5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" h="120">
                  <a:moveTo>
                    <a:pt x="135" y="7"/>
                  </a:moveTo>
                  <a:cubicBezTo>
                    <a:pt x="135" y="0"/>
                    <a:pt x="122" y="1"/>
                    <a:pt x="117" y="1"/>
                  </a:cubicBezTo>
                  <a:lnTo>
                    <a:pt x="54" y="1"/>
                  </a:lnTo>
                  <a:cubicBezTo>
                    <a:pt x="46" y="1"/>
                    <a:pt x="31" y="6"/>
                    <a:pt x="28" y="14"/>
                  </a:cubicBezTo>
                  <a:cubicBezTo>
                    <a:pt x="29" y="15"/>
                    <a:pt x="29" y="16"/>
                    <a:pt x="30" y="16"/>
                  </a:cubicBezTo>
                  <a:cubicBezTo>
                    <a:pt x="34" y="16"/>
                    <a:pt x="39" y="13"/>
                    <a:pt x="41" y="10"/>
                  </a:cubicBezTo>
                  <a:cubicBezTo>
                    <a:pt x="46" y="10"/>
                    <a:pt x="51" y="10"/>
                    <a:pt x="56" y="10"/>
                  </a:cubicBezTo>
                  <a:lnTo>
                    <a:pt x="67" y="10"/>
                  </a:lnTo>
                  <a:cubicBezTo>
                    <a:pt x="67" y="10"/>
                    <a:pt x="66" y="13"/>
                    <a:pt x="66" y="13"/>
                  </a:cubicBezTo>
                  <a:cubicBezTo>
                    <a:pt x="60" y="43"/>
                    <a:pt x="50" y="69"/>
                    <a:pt x="42" y="85"/>
                  </a:cubicBezTo>
                  <a:cubicBezTo>
                    <a:pt x="41" y="88"/>
                    <a:pt x="32" y="108"/>
                    <a:pt x="30" y="110"/>
                  </a:cubicBezTo>
                  <a:cubicBezTo>
                    <a:pt x="23" y="110"/>
                    <a:pt x="17" y="106"/>
                    <a:pt x="14" y="100"/>
                  </a:cubicBezTo>
                  <a:cubicBezTo>
                    <a:pt x="14" y="99"/>
                    <a:pt x="14" y="98"/>
                    <a:pt x="13" y="98"/>
                  </a:cubicBezTo>
                  <a:cubicBezTo>
                    <a:pt x="9" y="98"/>
                    <a:pt x="0" y="103"/>
                    <a:pt x="0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" y="115"/>
                    <a:pt x="11" y="120"/>
                    <a:pt x="19" y="120"/>
                  </a:cubicBezTo>
                  <a:cubicBezTo>
                    <a:pt x="27" y="120"/>
                    <a:pt x="37" y="113"/>
                    <a:pt x="42" y="107"/>
                  </a:cubicBezTo>
                  <a:cubicBezTo>
                    <a:pt x="48" y="101"/>
                    <a:pt x="59" y="74"/>
                    <a:pt x="63" y="64"/>
                  </a:cubicBezTo>
                  <a:lnTo>
                    <a:pt x="95" y="64"/>
                  </a:ln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6" y="65"/>
                    <a:pt x="96" y="65"/>
                  </a:cubicBezTo>
                  <a:cubicBezTo>
                    <a:pt x="100" y="65"/>
                    <a:pt x="110" y="61"/>
                    <a:pt x="110" y="56"/>
                  </a:cubicBezTo>
                  <a:cubicBezTo>
                    <a:pt x="110" y="54"/>
                    <a:pt x="108" y="55"/>
                    <a:pt x="106" y="55"/>
                  </a:cubicBezTo>
                  <a:lnTo>
                    <a:pt x="67" y="55"/>
                  </a:lnTo>
                  <a:cubicBezTo>
                    <a:pt x="71" y="40"/>
                    <a:pt x="76" y="25"/>
                    <a:pt x="79" y="10"/>
                  </a:cubicBezTo>
                  <a:lnTo>
                    <a:pt x="101" y="10"/>
                  </a:lnTo>
                  <a:cubicBezTo>
                    <a:pt x="106" y="10"/>
                    <a:pt x="117" y="9"/>
                    <a:pt x="120" y="13"/>
                  </a:cubicBezTo>
                  <a:cubicBezTo>
                    <a:pt x="120" y="14"/>
                    <a:pt x="120" y="15"/>
                    <a:pt x="120" y="16"/>
                  </a:cubicBezTo>
                  <a:cubicBezTo>
                    <a:pt x="121" y="16"/>
                    <a:pt x="121" y="17"/>
                    <a:pt x="122" y="17"/>
                  </a:cubicBezTo>
                  <a:cubicBezTo>
                    <a:pt x="126" y="17"/>
                    <a:pt x="135" y="12"/>
                    <a:pt x="135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id="{AF39F7D3-1CE9-47F6-9BA6-9A76773AC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7475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9" name="Freeform 66">
              <a:extLst>
                <a:ext uri="{FF2B5EF4-FFF2-40B4-BE49-F238E27FC236}">
                  <a16:creationId xmlns:a16="http://schemas.microsoft.com/office/drawing/2014/main" id="{F9EACCAF-D901-4126-929F-311A785D0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925" y="1468438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0" name="Freeform 67">
              <a:extLst>
                <a:ext uri="{FF2B5EF4-FFF2-40B4-BE49-F238E27FC236}">
                  <a16:creationId xmlns:a16="http://schemas.microsoft.com/office/drawing/2014/main" id="{477DCDB1-6F44-4BBE-B06A-C60649FFCF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8913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id="{2289790A-3F80-416B-8F44-BAAA0A2F6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1468438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8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2" name="Freeform 69">
              <a:extLst>
                <a:ext uri="{FF2B5EF4-FFF2-40B4-BE49-F238E27FC236}">
                  <a16:creationId xmlns:a16="http://schemas.microsoft.com/office/drawing/2014/main" id="{A5A5D246-DE05-4C3D-B957-95AEBC0A0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482725"/>
              <a:ext cx="53975" cy="53975"/>
            </a:xfrm>
            <a:custGeom>
              <a:avLst/>
              <a:gdLst>
                <a:gd name="T0" fmla="*/ 58 w 110"/>
                <a:gd name="T1" fmla="*/ 59 h 111"/>
                <a:gd name="T2" fmla="*/ 105 w 110"/>
                <a:gd name="T3" fmla="*/ 59 h 111"/>
                <a:gd name="T4" fmla="*/ 110 w 110"/>
                <a:gd name="T5" fmla="*/ 56 h 111"/>
                <a:gd name="T6" fmla="*/ 105 w 110"/>
                <a:gd name="T7" fmla="*/ 52 h 111"/>
                <a:gd name="T8" fmla="*/ 58 w 110"/>
                <a:gd name="T9" fmla="*/ 52 h 111"/>
                <a:gd name="T10" fmla="*/ 58 w 110"/>
                <a:gd name="T11" fmla="*/ 6 h 111"/>
                <a:gd name="T12" fmla="*/ 55 w 110"/>
                <a:gd name="T13" fmla="*/ 0 h 111"/>
                <a:gd name="T14" fmla="*/ 52 w 110"/>
                <a:gd name="T15" fmla="*/ 6 h 111"/>
                <a:gd name="T16" fmla="*/ 52 w 110"/>
                <a:gd name="T17" fmla="*/ 52 h 111"/>
                <a:gd name="T18" fmla="*/ 5 w 110"/>
                <a:gd name="T19" fmla="*/ 52 h 111"/>
                <a:gd name="T20" fmla="*/ 0 w 110"/>
                <a:gd name="T21" fmla="*/ 56 h 111"/>
                <a:gd name="T22" fmla="*/ 5 w 110"/>
                <a:gd name="T23" fmla="*/ 59 h 111"/>
                <a:gd name="T24" fmla="*/ 52 w 110"/>
                <a:gd name="T25" fmla="*/ 59 h 111"/>
                <a:gd name="T26" fmla="*/ 52 w 110"/>
                <a:gd name="T27" fmla="*/ 106 h 111"/>
                <a:gd name="T28" fmla="*/ 55 w 110"/>
                <a:gd name="T29" fmla="*/ 111 h 111"/>
                <a:gd name="T30" fmla="*/ 58 w 110"/>
                <a:gd name="T31" fmla="*/ 106 h 111"/>
                <a:gd name="T32" fmla="*/ 58 w 110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1">
                  <a:moveTo>
                    <a:pt x="58" y="59"/>
                  </a:moveTo>
                  <a:lnTo>
                    <a:pt x="105" y="59"/>
                  </a:lnTo>
                  <a:cubicBezTo>
                    <a:pt x="107" y="59"/>
                    <a:pt x="110" y="59"/>
                    <a:pt x="110" y="56"/>
                  </a:cubicBezTo>
                  <a:cubicBezTo>
                    <a:pt x="110" y="52"/>
                    <a:pt x="107" y="52"/>
                    <a:pt x="105" y="52"/>
                  </a:cubicBezTo>
                  <a:lnTo>
                    <a:pt x="58" y="52"/>
                  </a:lnTo>
                  <a:lnTo>
                    <a:pt x="58" y="6"/>
                  </a:lnTo>
                  <a:cubicBezTo>
                    <a:pt x="58" y="4"/>
                    <a:pt x="58" y="0"/>
                    <a:pt x="55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5" y="52"/>
                  </a:lnTo>
                  <a:cubicBezTo>
                    <a:pt x="3" y="52"/>
                    <a:pt x="0" y="52"/>
                    <a:pt x="0" y="56"/>
                  </a:cubicBezTo>
                  <a:cubicBezTo>
                    <a:pt x="0" y="59"/>
                    <a:pt x="3" y="59"/>
                    <a:pt x="5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5" y="111"/>
                  </a:cubicBezTo>
                  <a:cubicBezTo>
                    <a:pt x="58" y="111"/>
                    <a:pt x="58" y="108"/>
                    <a:pt x="58" y="106"/>
                  </a:cubicBezTo>
                  <a:lnTo>
                    <a:pt x="5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3" name="Freeform 70">
              <a:extLst>
                <a:ext uri="{FF2B5EF4-FFF2-40B4-BE49-F238E27FC236}">
                  <a16:creationId xmlns:a16="http://schemas.microsoft.com/office/drawing/2014/main" id="{AD9E5EC1-178B-4AA2-AAD6-4BC93E43A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775" y="1474788"/>
              <a:ext cx="44450" cy="55563"/>
            </a:xfrm>
            <a:custGeom>
              <a:avLst/>
              <a:gdLst>
                <a:gd name="T0" fmla="*/ 87 w 91"/>
                <a:gd name="T1" fmla="*/ 0 h 113"/>
                <a:gd name="T2" fmla="*/ 0 w 91"/>
                <a:gd name="T3" fmla="*/ 0 h 113"/>
                <a:gd name="T4" fmla="*/ 0 w 91"/>
                <a:gd name="T5" fmla="*/ 6 h 113"/>
                <a:gd name="T6" fmla="*/ 4 w 91"/>
                <a:gd name="T7" fmla="*/ 6 h 113"/>
                <a:gd name="T8" fmla="*/ 17 w 91"/>
                <a:gd name="T9" fmla="*/ 13 h 113"/>
                <a:gd name="T10" fmla="*/ 17 w 91"/>
                <a:gd name="T11" fmla="*/ 100 h 113"/>
                <a:gd name="T12" fmla="*/ 4 w 91"/>
                <a:gd name="T13" fmla="*/ 108 h 113"/>
                <a:gd name="T14" fmla="*/ 0 w 91"/>
                <a:gd name="T15" fmla="*/ 108 h 113"/>
                <a:gd name="T16" fmla="*/ 0 w 91"/>
                <a:gd name="T17" fmla="*/ 113 h 113"/>
                <a:gd name="T18" fmla="*/ 25 w 91"/>
                <a:gd name="T19" fmla="*/ 113 h 113"/>
                <a:gd name="T20" fmla="*/ 53 w 91"/>
                <a:gd name="T21" fmla="*/ 113 h 113"/>
                <a:gd name="T22" fmla="*/ 53 w 91"/>
                <a:gd name="T23" fmla="*/ 108 h 113"/>
                <a:gd name="T24" fmla="*/ 48 w 91"/>
                <a:gd name="T25" fmla="*/ 108 h 113"/>
                <a:gd name="T26" fmla="*/ 32 w 91"/>
                <a:gd name="T27" fmla="*/ 100 h 113"/>
                <a:gd name="T28" fmla="*/ 32 w 91"/>
                <a:gd name="T29" fmla="*/ 12 h 113"/>
                <a:gd name="T30" fmla="*/ 40 w 91"/>
                <a:gd name="T31" fmla="*/ 6 h 113"/>
                <a:gd name="T32" fmla="*/ 57 w 91"/>
                <a:gd name="T33" fmla="*/ 6 h 113"/>
                <a:gd name="T34" fmla="*/ 87 w 91"/>
                <a:gd name="T35" fmla="*/ 38 h 113"/>
                <a:gd name="T36" fmla="*/ 91 w 91"/>
                <a:gd name="T37" fmla="*/ 38 h 113"/>
                <a:gd name="T38" fmla="*/ 87 w 91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113">
                  <a:moveTo>
                    <a:pt x="87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4" y="6"/>
                  </a:lnTo>
                  <a:cubicBezTo>
                    <a:pt x="17" y="6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7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cubicBezTo>
                    <a:pt x="6" y="113"/>
                    <a:pt x="19" y="113"/>
                    <a:pt x="25" y="113"/>
                  </a:cubicBezTo>
                  <a:cubicBezTo>
                    <a:pt x="32" y="113"/>
                    <a:pt x="47" y="113"/>
                    <a:pt x="53" y="113"/>
                  </a:cubicBezTo>
                  <a:lnTo>
                    <a:pt x="53" y="108"/>
                  </a:lnTo>
                  <a:lnTo>
                    <a:pt x="48" y="108"/>
                  </a:lnTo>
                  <a:cubicBezTo>
                    <a:pt x="32" y="108"/>
                    <a:pt x="32" y="106"/>
                    <a:pt x="32" y="100"/>
                  </a:cubicBezTo>
                  <a:lnTo>
                    <a:pt x="32" y="12"/>
                  </a:lnTo>
                  <a:cubicBezTo>
                    <a:pt x="32" y="7"/>
                    <a:pt x="32" y="6"/>
                    <a:pt x="40" y="6"/>
                  </a:cubicBezTo>
                  <a:lnTo>
                    <a:pt x="57" y="6"/>
                  </a:lnTo>
                  <a:cubicBezTo>
                    <a:pt x="81" y="6"/>
                    <a:pt x="84" y="15"/>
                    <a:pt x="87" y="38"/>
                  </a:cubicBezTo>
                  <a:lnTo>
                    <a:pt x="91" y="38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id="{2B8BBBC5-1810-446B-8EAD-51C92BF220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9575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4 w 62"/>
                <a:gd name="T5" fmla="*/ 12 h 82"/>
                <a:gd name="T6" fmla="*/ 44 w 62"/>
                <a:gd name="T7" fmla="*/ 36 h 82"/>
                <a:gd name="T8" fmla="*/ 28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7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4" y="6"/>
                    <a:pt x="44" y="12"/>
                  </a:cubicBezTo>
                  <a:lnTo>
                    <a:pt x="44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7" y="79"/>
                  </a:cubicBezTo>
                  <a:cubicBezTo>
                    <a:pt x="21" y="79"/>
                    <a:pt x="16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4"/>
                    <a:pt x="15" y="39"/>
                  </a:cubicBezTo>
                  <a:cubicBezTo>
                    <a:pt x="20" y="34"/>
                    <a:pt x="25" y="33"/>
                    <a:pt x="29" y="33"/>
                  </a:cubicBezTo>
                  <a:cubicBezTo>
                    <a:pt x="34" y="33"/>
                    <a:pt x="39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5" name="Freeform 72">
              <a:extLst>
                <a:ext uri="{FF2B5EF4-FFF2-40B4-BE49-F238E27FC236}">
                  <a16:creationId xmlns:a16="http://schemas.microsoft.com/office/drawing/2014/main" id="{53F39435-72C0-417D-B104-EBD80A27E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163" y="1511300"/>
              <a:ext cx="26988" cy="38100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1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8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7 h 81"/>
                <a:gd name="T24" fmla="*/ 15 w 57"/>
                <a:gd name="T25" fmla="*/ 54 h 81"/>
                <a:gd name="T26" fmla="*/ 30 w 57"/>
                <a:gd name="T27" fmla="*/ 64 h 81"/>
                <a:gd name="T28" fmla="*/ 30 w 57"/>
                <a:gd name="T29" fmla="*/ 66 h 81"/>
                <a:gd name="T30" fmla="*/ 29 w 57"/>
                <a:gd name="T31" fmla="*/ 70 h 81"/>
                <a:gd name="T32" fmla="*/ 42 w 57"/>
                <a:gd name="T33" fmla="*/ 81 h 81"/>
                <a:gd name="T34" fmla="*/ 56 w 57"/>
                <a:gd name="T35" fmla="*/ 64 h 81"/>
                <a:gd name="T36" fmla="*/ 54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9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5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50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1"/>
                    <a:pt x="4" y="81"/>
                  </a:cubicBezTo>
                  <a:cubicBezTo>
                    <a:pt x="7" y="81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6" name="Freeform 73">
              <a:extLst>
                <a:ext uri="{FF2B5EF4-FFF2-40B4-BE49-F238E27FC236}">
                  <a16:creationId xmlns:a16="http://schemas.microsoft.com/office/drawing/2014/main" id="{665BBAA9-87CC-4991-BF4D-302983384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025" y="1468438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0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0"/>
                  </a:cubicBezTo>
                  <a:cubicBezTo>
                    <a:pt x="14" y="140"/>
                    <a:pt x="9" y="108"/>
                    <a:pt x="9" y="83"/>
                  </a:cubicBezTo>
                  <a:cubicBezTo>
                    <a:pt x="9" y="54"/>
                    <a:pt x="15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1" y="50"/>
                    <a:pt x="0" y="69"/>
                    <a:pt x="0" y="83"/>
                  </a:cubicBezTo>
                  <a:cubicBezTo>
                    <a:pt x="0" y="96"/>
                    <a:pt x="1" y="116"/>
                    <a:pt x="10" y="135"/>
                  </a:cubicBezTo>
                  <a:cubicBezTo>
                    <a:pt x="20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7" name="Freeform 74">
              <a:extLst>
                <a:ext uri="{FF2B5EF4-FFF2-40B4-BE49-F238E27FC236}">
                  <a16:creationId xmlns:a16="http://schemas.microsoft.com/office/drawing/2014/main" id="{5409DA67-3C5B-419C-9781-94C5FF030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1013" y="1493838"/>
              <a:ext cx="33338" cy="508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9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4 w 69"/>
                <a:gd name="T25" fmla="*/ 105 h 105"/>
                <a:gd name="T26" fmla="*/ 57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4 h 105"/>
                <a:gd name="T44" fmla="*/ 53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8" name="Freeform 75">
              <a:extLst>
                <a:ext uri="{FF2B5EF4-FFF2-40B4-BE49-F238E27FC236}">
                  <a16:creationId xmlns:a16="http://schemas.microsoft.com/office/drawing/2014/main" id="{DAAD4B47-24C4-4390-BE6B-0E5F1D01A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700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8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id="{0C6CDF5E-89DF-4D35-A012-325F94E03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3" y="1436688"/>
              <a:ext cx="31750" cy="146050"/>
            </a:xfrm>
            <a:custGeom>
              <a:avLst/>
              <a:gdLst>
                <a:gd name="T0" fmla="*/ 63 w 63"/>
                <a:gd name="T1" fmla="*/ 150 h 299"/>
                <a:gd name="T2" fmla="*/ 20 w 63"/>
                <a:gd name="T3" fmla="*/ 14 h 299"/>
                <a:gd name="T4" fmla="*/ 7 w 63"/>
                <a:gd name="T5" fmla="*/ 1 h 299"/>
                <a:gd name="T6" fmla="*/ 3 w 63"/>
                <a:gd name="T7" fmla="*/ 0 h 299"/>
                <a:gd name="T8" fmla="*/ 0 w 63"/>
                <a:gd name="T9" fmla="*/ 2 h 299"/>
                <a:gd name="T10" fmla="*/ 1 w 63"/>
                <a:gd name="T11" fmla="*/ 4 h 299"/>
                <a:gd name="T12" fmla="*/ 26 w 63"/>
                <a:gd name="T13" fmla="*/ 37 h 299"/>
                <a:gd name="T14" fmla="*/ 51 w 63"/>
                <a:gd name="T15" fmla="*/ 150 h 299"/>
                <a:gd name="T16" fmla="*/ 1 w 63"/>
                <a:gd name="T17" fmla="*/ 296 h 299"/>
                <a:gd name="T18" fmla="*/ 0 w 63"/>
                <a:gd name="T19" fmla="*/ 297 h 299"/>
                <a:gd name="T20" fmla="*/ 3 w 63"/>
                <a:gd name="T21" fmla="*/ 299 h 299"/>
                <a:gd name="T22" fmla="*/ 7 w 63"/>
                <a:gd name="T23" fmla="*/ 298 h 299"/>
                <a:gd name="T24" fmla="*/ 52 w 63"/>
                <a:gd name="T25" fmla="*/ 226 h 299"/>
                <a:gd name="T26" fmla="*/ 63 w 63"/>
                <a:gd name="T27" fmla="*/ 15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9">
                  <a:moveTo>
                    <a:pt x="63" y="150"/>
                  </a:moveTo>
                  <a:cubicBezTo>
                    <a:pt x="63" y="102"/>
                    <a:pt x="52" y="51"/>
                    <a:pt x="20" y="14"/>
                  </a:cubicBezTo>
                  <a:cubicBezTo>
                    <a:pt x="17" y="11"/>
                    <a:pt x="11" y="5"/>
                    <a:pt x="7" y="1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7" y="9"/>
                    <a:pt x="16" y="19"/>
                    <a:pt x="26" y="37"/>
                  </a:cubicBezTo>
                  <a:cubicBezTo>
                    <a:pt x="44" y="69"/>
                    <a:pt x="51" y="110"/>
                    <a:pt x="51" y="150"/>
                  </a:cubicBezTo>
                  <a:cubicBezTo>
                    <a:pt x="51" y="222"/>
                    <a:pt x="31" y="266"/>
                    <a:pt x="1" y="296"/>
                  </a:cubicBezTo>
                  <a:cubicBezTo>
                    <a:pt x="1" y="296"/>
                    <a:pt x="0" y="297"/>
                    <a:pt x="0" y="297"/>
                  </a:cubicBezTo>
                  <a:cubicBezTo>
                    <a:pt x="0" y="299"/>
                    <a:pt x="2" y="299"/>
                    <a:pt x="3" y="299"/>
                  </a:cubicBezTo>
                  <a:cubicBezTo>
                    <a:pt x="6" y="299"/>
                    <a:pt x="6" y="299"/>
                    <a:pt x="7" y="298"/>
                  </a:cubicBezTo>
                  <a:cubicBezTo>
                    <a:pt x="23" y="284"/>
                    <a:pt x="41" y="261"/>
                    <a:pt x="52" y="226"/>
                  </a:cubicBezTo>
                  <a:cubicBezTo>
                    <a:pt x="60" y="203"/>
                    <a:pt x="63" y="176"/>
                    <a:pt x="63" y="15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0" name="Freeform 77">
              <a:extLst>
                <a:ext uri="{FF2B5EF4-FFF2-40B4-BE49-F238E27FC236}">
                  <a16:creationId xmlns:a16="http://schemas.microsoft.com/office/drawing/2014/main" id="{E2678E67-A77C-469D-B7D1-1048397CF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1412875"/>
              <a:ext cx="20638" cy="193675"/>
            </a:xfrm>
            <a:custGeom>
              <a:avLst/>
              <a:gdLst>
                <a:gd name="T0" fmla="*/ 34 w 43"/>
                <a:gd name="T1" fmla="*/ 390 h 399"/>
                <a:gd name="T2" fmla="*/ 0 w 43"/>
                <a:gd name="T3" fmla="*/ 390 h 399"/>
                <a:gd name="T4" fmla="*/ 0 w 43"/>
                <a:gd name="T5" fmla="*/ 399 h 399"/>
                <a:gd name="T6" fmla="*/ 43 w 43"/>
                <a:gd name="T7" fmla="*/ 399 h 399"/>
                <a:gd name="T8" fmla="*/ 43 w 43"/>
                <a:gd name="T9" fmla="*/ 0 h 399"/>
                <a:gd name="T10" fmla="*/ 0 w 43"/>
                <a:gd name="T11" fmla="*/ 0 h 399"/>
                <a:gd name="T12" fmla="*/ 0 w 43"/>
                <a:gd name="T13" fmla="*/ 10 h 399"/>
                <a:gd name="T14" fmla="*/ 34 w 43"/>
                <a:gd name="T15" fmla="*/ 10 h 399"/>
                <a:gd name="T16" fmla="*/ 34 w 43"/>
                <a:gd name="T17" fmla="*/ 39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99">
                  <a:moveTo>
                    <a:pt x="34" y="390"/>
                  </a:moveTo>
                  <a:lnTo>
                    <a:pt x="0" y="390"/>
                  </a:lnTo>
                  <a:lnTo>
                    <a:pt x="0" y="399"/>
                  </a:lnTo>
                  <a:lnTo>
                    <a:pt x="43" y="399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4" y="10"/>
                  </a:lnTo>
                  <a:lnTo>
                    <a:pt x="34" y="39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id="{32310096-11BD-49A3-9EE6-52E2424CB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525" y="1473200"/>
              <a:ext cx="46038" cy="73025"/>
            </a:xfrm>
            <a:custGeom>
              <a:avLst/>
              <a:gdLst>
                <a:gd name="T0" fmla="*/ 61 w 94"/>
                <a:gd name="T1" fmla="*/ 50 h 150"/>
                <a:gd name="T2" fmla="*/ 81 w 94"/>
                <a:gd name="T3" fmla="*/ 50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2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7 h 150"/>
                <a:gd name="T34" fmla="*/ 27 w 94"/>
                <a:gd name="T35" fmla="*/ 50 h 150"/>
                <a:gd name="T36" fmla="*/ 43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5 h 150"/>
                <a:gd name="T56" fmla="*/ 52 w 94"/>
                <a:gd name="T57" fmla="*/ 100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1" y="50"/>
                  </a:lnTo>
                  <a:cubicBezTo>
                    <a:pt x="84" y="50"/>
                    <a:pt x="87" y="50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2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5"/>
                    <a:pt x="82" y="25"/>
                  </a:cubicBezTo>
                  <a:cubicBezTo>
                    <a:pt x="89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7"/>
                  </a:cubicBezTo>
                  <a:cubicBezTo>
                    <a:pt x="22" y="50"/>
                    <a:pt x="25" y="50"/>
                    <a:pt x="27" y="50"/>
                  </a:cubicBezTo>
                  <a:lnTo>
                    <a:pt x="43" y="50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5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7" y="124"/>
                    <a:pt x="12" y="124"/>
                  </a:cubicBezTo>
                  <a:cubicBezTo>
                    <a:pt x="6" y="124"/>
                    <a:pt x="0" y="130"/>
                    <a:pt x="0" y="137"/>
                  </a:cubicBezTo>
                  <a:cubicBezTo>
                    <a:pt x="0" y="145"/>
                    <a:pt x="10" y="150"/>
                    <a:pt x="18" y="150"/>
                  </a:cubicBezTo>
                  <a:cubicBezTo>
                    <a:pt x="31" y="150"/>
                    <a:pt x="40" y="138"/>
                    <a:pt x="41" y="135"/>
                  </a:cubicBezTo>
                  <a:cubicBezTo>
                    <a:pt x="48" y="124"/>
                    <a:pt x="52" y="103"/>
                    <a:pt x="52" y="100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2" name="Freeform 79">
              <a:extLst>
                <a:ext uri="{FF2B5EF4-FFF2-40B4-BE49-F238E27FC236}">
                  <a16:creationId xmlns:a16="http://schemas.microsoft.com/office/drawing/2014/main" id="{0BB714E2-4482-410B-A6B2-73560EB1D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6913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3" name="Freeform 80">
              <a:extLst>
                <a:ext uri="{FF2B5EF4-FFF2-40B4-BE49-F238E27FC236}">
                  <a16:creationId xmlns:a16="http://schemas.microsoft.com/office/drawing/2014/main" id="{479CCBCD-24E3-4DF0-B95A-564C3C6FD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6913" y="1509713"/>
              <a:ext cx="26988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3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3 h 24"/>
                <a:gd name="T16" fmla="*/ 46 w 57"/>
                <a:gd name="T17" fmla="*/ 0 h 24"/>
                <a:gd name="T18" fmla="*/ 43 w 57"/>
                <a:gd name="T19" fmla="*/ 3 h 24"/>
                <a:gd name="T20" fmla="*/ 46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20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3"/>
                    <a:pt x="44" y="23"/>
                  </a:cubicBezTo>
                  <a:cubicBezTo>
                    <a:pt x="47" y="19"/>
                    <a:pt x="51" y="17"/>
                    <a:pt x="54" y="15"/>
                  </a:cubicBezTo>
                  <a:cubicBezTo>
                    <a:pt x="56" y="15"/>
                    <a:pt x="57" y="14"/>
                    <a:pt x="57" y="12"/>
                  </a:cubicBezTo>
                  <a:cubicBezTo>
                    <a:pt x="57" y="11"/>
                    <a:pt x="56" y="10"/>
                    <a:pt x="55" y="9"/>
                  </a:cubicBezTo>
                  <a:cubicBezTo>
                    <a:pt x="51" y="7"/>
                    <a:pt x="50" y="4"/>
                    <a:pt x="49" y="3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5"/>
                    <a:pt x="45" y="8"/>
                    <a:pt x="46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4" name="Freeform 81">
              <a:extLst>
                <a:ext uri="{FF2B5EF4-FFF2-40B4-BE49-F238E27FC236}">
                  <a16:creationId xmlns:a16="http://schemas.microsoft.com/office/drawing/2014/main" id="{A40B05DB-16CC-4FA8-A065-91B9FF3CA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8975" y="1525588"/>
              <a:ext cx="33338" cy="25400"/>
            </a:xfrm>
            <a:custGeom>
              <a:avLst/>
              <a:gdLst>
                <a:gd name="T0" fmla="*/ 9 w 71"/>
                <a:gd name="T1" fmla="*/ 43 h 52"/>
                <a:gd name="T2" fmla="*/ 7 w 71"/>
                <a:gd name="T3" fmla="*/ 48 h 52"/>
                <a:gd name="T4" fmla="*/ 11 w 71"/>
                <a:gd name="T5" fmla="*/ 52 h 52"/>
                <a:gd name="T6" fmla="*/ 16 w 71"/>
                <a:gd name="T7" fmla="*/ 49 h 52"/>
                <a:gd name="T8" fmla="*/ 18 w 71"/>
                <a:gd name="T9" fmla="*/ 42 h 52"/>
                <a:gd name="T10" fmla="*/ 21 w 71"/>
                <a:gd name="T11" fmla="*/ 32 h 52"/>
                <a:gd name="T12" fmla="*/ 23 w 71"/>
                <a:gd name="T13" fmla="*/ 24 h 52"/>
                <a:gd name="T14" fmla="*/ 27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4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4 w 71"/>
                <a:gd name="T37" fmla="*/ 35 h 52"/>
                <a:gd name="T38" fmla="*/ 60 w 71"/>
                <a:gd name="T39" fmla="*/ 13 h 52"/>
                <a:gd name="T40" fmla="*/ 45 w 71"/>
                <a:gd name="T41" fmla="*/ 0 h 52"/>
                <a:gd name="T42" fmla="*/ 26 w 71"/>
                <a:gd name="T43" fmla="*/ 10 h 52"/>
                <a:gd name="T44" fmla="*/ 13 w 71"/>
                <a:gd name="T45" fmla="*/ 0 h 52"/>
                <a:gd name="T46" fmla="*/ 4 w 71"/>
                <a:gd name="T47" fmla="*/ 6 h 52"/>
                <a:gd name="T48" fmla="*/ 0 w 71"/>
                <a:gd name="T49" fmla="*/ 17 h 52"/>
                <a:gd name="T50" fmla="*/ 2 w 71"/>
                <a:gd name="T51" fmla="*/ 19 h 52"/>
                <a:gd name="T52" fmla="*/ 4 w 71"/>
                <a:gd name="T53" fmla="*/ 15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2 w 71"/>
                <a:gd name="T61" fmla="*/ 29 h 52"/>
                <a:gd name="T62" fmla="*/ 9 w 71"/>
                <a:gd name="T63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3"/>
                  </a:moveTo>
                  <a:cubicBezTo>
                    <a:pt x="8" y="45"/>
                    <a:pt x="7" y="48"/>
                    <a:pt x="7" y="48"/>
                  </a:cubicBezTo>
                  <a:cubicBezTo>
                    <a:pt x="7" y="51"/>
                    <a:pt x="10" y="52"/>
                    <a:pt x="11" y="52"/>
                  </a:cubicBezTo>
                  <a:cubicBezTo>
                    <a:pt x="13" y="52"/>
                    <a:pt x="15" y="50"/>
                    <a:pt x="16" y="49"/>
                  </a:cubicBezTo>
                  <a:cubicBezTo>
                    <a:pt x="17" y="48"/>
                    <a:pt x="17" y="45"/>
                    <a:pt x="18" y="42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1" y="29"/>
                    <a:pt x="22" y="27"/>
                    <a:pt x="23" y="24"/>
                  </a:cubicBezTo>
                  <a:cubicBezTo>
                    <a:pt x="24" y="19"/>
                    <a:pt x="24" y="18"/>
                    <a:pt x="27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8" y="52"/>
                    <a:pt x="54" y="52"/>
                  </a:cubicBezTo>
                  <a:cubicBezTo>
                    <a:pt x="66" y="52"/>
                    <a:pt x="71" y="36"/>
                    <a:pt x="71" y="34"/>
                  </a:cubicBezTo>
                  <a:cubicBezTo>
                    <a:pt x="71" y="33"/>
                    <a:pt x="69" y="33"/>
                    <a:pt x="69" y="33"/>
                  </a:cubicBezTo>
                  <a:cubicBezTo>
                    <a:pt x="67" y="33"/>
                    <a:pt x="67" y="33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0"/>
                    <a:pt x="54" y="35"/>
                  </a:cubicBezTo>
                  <a:cubicBezTo>
                    <a:pt x="56" y="32"/>
                    <a:pt x="60" y="19"/>
                    <a:pt x="60" y="13"/>
                  </a:cubicBezTo>
                  <a:cubicBezTo>
                    <a:pt x="60" y="2"/>
                    <a:pt x="51" y="0"/>
                    <a:pt x="45" y="0"/>
                  </a:cubicBezTo>
                  <a:cubicBezTo>
                    <a:pt x="36" y="0"/>
                    <a:pt x="29" y="5"/>
                    <a:pt x="26" y="10"/>
                  </a:cubicBezTo>
                  <a:cubicBezTo>
                    <a:pt x="25" y="2"/>
                    <a:pt x="18" y="0"/>
                    <a:pt x="13" y="0"/>
                  </a:cubicBezTo>
                  <a:cubicBezTo>
                    <a:pt x="8" y="0"/>
                    <a:pt x="6" y="3"/>
                    <a:pt x="4" y="6"/>
                  </a:cubicBezTo>
                  <a:cubicBezTo>
                    <a:pt x="2" y="10"/>
                    <a:pt x="0" y="17"/>
                    <a:pt x="0" y="17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3" y="19"/>
                    <a:pt x="4" y="19"/>
                    <a:pt x="4" y="15"/>
                  </a:cubicBezTo>
                  <a:cubicBezTo>
                    <a:pt x="6" y="9"/>
                    <a:pt x="8" y="3"/>
                    <a:pt x="13" y="3"/>
                  </a:cubicBezTo>
                  <a:cubicBezTo>
                    <a:pt x="16" y="3"/>
                    <a:pt x="17" y="5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1"/>
                    <a:pt x="13" y="26"/>
                    <a:pt x="12" y="29"/>
                  </a:cubicBezTo>
                  <a:lnTo>
                    <a:pt x="9" y="4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id="{BC840AE2-1F77-45D1-9B62-638E2442B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50" y="146843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6" name="Freeform 83">
              <a:extLst>
                <a:ext uri="{FF2B5EF4-FFF2-40B4-BE49-F238E27FC236}">
                  <a16:creationId xmlns:a16="http://schemas.microsoft.com/office/drawing/2014/main" id="{D10061B6-B3BD-441A-B474-7EEFBB457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9938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id="{F5FD67A2-689C-43C8-B174-B6B209B46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213" y="1520825"/>
              <a:ext cx="11113" cy="23813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8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7 h 49"/>
                <a:gd name="T18" fmla="*/ 5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6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9"/>
                    <a:pt x="4" y="49"/>
                    <a:pt x="5" y="49"/>
                  </a:cubicBezTo>
                  <a:cubicBezTo>
                    <a:pt x="6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id="{4F88CECE-4FA5-490D-9B3E-61970F0DC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479550"/>
              <a:ext cx="25400" cy="50800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1 w 51"/>
                <a:gd name="T9" fmla="*/ 33 h 106"/>
                <a:gd name="T10" fmla="*/ 38 w 51"/>
                <a:gd name="T11" fmla="*/ 5 h 106"/>
                <a:gd name="T12" fmla="*/ 33 w 51"/>
                <a:gd name="T13" fmla="*/ 0 h 106"/>
                <a:gd name="T14" fmla="*/ 27 w 51"/>
                <a:gd name="T15" fmla="*/ 6 h 106"/>
                <a:gd name="T16" fmla="*/ 20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4 w 51"/>
                <a:gd name="T23" fmla="*/ 38 h 106"/>
                <a:gd name="T24" fmla="*/ 19 w 51"/>
                <a:gd name="T25" fmla="*/ 38 h 106"/>
                <a:gd name="T26" fmla="*/ 6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3 w 51"/>
                <a:gd name="T35" fmla="*/ 81 h 106"/>
                <a:gd name="T36" fmla="*/ 22 w 51"/>
                <a:gd name="T37" fmla="*/ 102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1" y="33"/>
                  </a:lnTo>
                  <a:cubicBezTo>
                    <a:pt x="37" y="9"/>
                    <a:pt x="38" y="6"/>
                    <a:pt x="38" y="5"/>
                  </a:cubicBezTo>
                  <a:cubicBezTo>
                    <a:pt x="38" y="2"/>
                    <a:pt x="36" y="0"/>
                    <a:pt x="33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3"/>
                  </a:lnTo>
                  <a:lnTo>
                    <a:pt x="5" y="33"/>
                  </a:lnTo>
                  <a:cubicBezTo>
                    <a:pt x="1" y="33"/>
                    <a:pt x="0" y="33"/>
                    <a:pt x="0" y="36"/>
                  </a:cubicBezTo>
                  <a:cubicBezTo>
                    <a:pt x="0" y="38"/>
                    <a:pt x="1" y="38"/>
                    <a:pt x="4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4" y="79"/>
                    <a:pt x="44" y="79"/>
                    <a:pt x="43" y="81"/>
                  </a:cubicBezTo>
                  <a:cubicBezTo>
                    <a:pt x="36" y="98"/>
                    <a:pt x="28" y="102"/>
                    <a:pt x="22" y="102"/>
                  </a:cubicBezTo>
                  <a:cubicBezTo>
                    <a:pt x="18" y="102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9" name="Freeform 86">
              <a:extLst>
                <a:ext uri="{FF2B5EF4-FFF2-40B4-BE49-F238E27FC236}">
                  <a16:creationId xmlns:a16="http://schemas.microsoft.com/office/drawing/2014/main" id="{FE2B19BA-74C9-4219-B820-579AE1AEE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id="{EC52536D-FA8F-4495-B1B7-1255E6A62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713" y="1793875"/>
              <a:ext cx="49213" cy="3175"/>
            </a:xfrm>
            <a:custGeom>
              <a:avLst/>
              <a:gdLst>
                <a:gd name="T0" fmla="*/ 95 w 101"/>
                <a:gd name="T1" fmla="*/ 6 h 6"/>
                <a:gd name="T2" fmla="*/ 101 w 101"/>
                <a:gd name="T3" fmla="*/ 3 h 6"/>
                <a:gd name="T4" fmla="*/ 95 w 101"/>
                <a:gd name="T5" fmla="*/ 0 h 6"/>
                <a:gd name="T6" fmla="*/ 6 w 101"/>
                <a:gd name="T7" fmla="*/ 0 h 6"/>
                <a:gd name="T8" fmla="*/ 0 w 101"/>
                <a:gd name="T9" fmla="*/ 3 h 6"/>
                <a:gd name="T10" fmla="*/ 6 w 101"/>
                <a:gd name="T11" fmla="*/ 6 h 6"/>
                <a:gd name="T12" fmla="*/ 95 w 10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">
                  <a:moveTo>
                    <a:pt x="95" y="6"/>
                  </a:moveTo>
                  <a:cubicBezTo>
                    <a:pt x="98" y="6"/>
                    <a:pt x="101" y="6"/>
                    <a:pt x="101" y="3"/>
                  </a:cubicBezTo>
                  <a:cubicBezTo>
                    <a:pt x="101" y="0"/>
                    <a:pt x="98" y="0"/>
                    <a:pt x="9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5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1" name="Freeform 88">
              <a:extLst>
                <a:ext uri="{FF2B5EF4-FFF2-40B4-BE49-F238E27FC236}">
                  <a16:creationId xmlns:a16="http://schemas.microsoft.com/office/drawing/2014/main" id="{899241C9-21B3-4B2E-8660-68D5DFFCC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1676400"/>
              <a:ext cx="50800" cy="38100"/>
            </a:xfrm>
            <a:custGeom>
              <a:avLst/>
              <a:gdLst>
                <a:gd name="T0" fmla="*/ 59 w 106"/>
                <a:gd name="T1" fmla="*/ 32 h 79"/>
                <a:gd name="T2" fmla="*/ 58 w 106"/>
                <a:gd name="T3" fmla="*/ 31 h 79"/>
                <a:gd name="T4" fmla="*/ 61 w 106"/>
                <a:gd name="T5" fmla="*/ 29 h 79"/>
                <a:gd name="T6" fmla="*/ 72 w 106"/>
                <a:gd name="T7" fmla="*/ 20 h 79"/>
                <a:gd name="T8" fmla="*/ 103 w 106"/>
                <a:gd name="T9" fmla="*/ 4 h 79"/>
                <a:gd name="T10" fmla="*/ 106 w 106"/>
                <a:gd name="T11" fmla="*/ 1 h 79"/>
                <a:gd name="T12" fmla="*/ 104 w 106"/>
                <a:gd name="T13" fmla="*/ 0 h 79"/>
                <a:gd name="T14" fmla="*/ 96 w 106"/>
                <a:gd name="T15" fmla="*/ 0 h 79"/>
                <a:gd name="T16" fmla="*/ 82 w 106"/>
                <a:gd name="T17" fmla="*/ 0 h 79"/>
                <a:gd name="T18" fmla="*/ 80 w 106"/>
                <a:gd name="T19" fmla="*/ 2 h 79"/>
                <a:gd name="T20" fmla="*/ 82 w 106"/>
                <a:gd name="T21" fmla="*/ 4 h 79"/>
                <a:gd name="T22" fmla="*/ 85 w 106"/>
                <a:gd name="T23" fmla="*/ 5 h 79"/>
                <a:gd name="T24" fmla="*/ 79 w 106"/>
                <a:gd name="T25" fmla="*/ 11 h 79"/>
                <a:gd name="T26" fmla="*/ 31 w 106"/>
                <a:gd name="T27" fmla="*/ 45 h 79"/>
                <a:gd name="T28" fmla="*/ 40 w 106"/>
                <a:gd name="T29" fmla="*/ 9 h 79"/>
                <a:gd name="T30" fmla="*/ 50 w 106"/>
                <a:gd name="T31" fmla="*/ 4 h 79"/>
                <a:gd name="T32" fmla="*/ 54 w 106"/>
                <a:gd name="T33" fmla="*/ 1 h 79"/>
                <a:gd name="T34" fmla="*/ 52 w 106"/>
                <a:gd name="T35" fmla="*/ 0 h 79"/>
                <a:gd name="T36" fmla="*/ 37 w 106"/>
                <a:gd name="T37" fmla="*/ 0 h 79"/>
                <a:gd name="T38" fmla="*/ 29 w 106"/>
                <a:gd name="T39" fmla="*/ 0 h 79"/>
                <a:gd name="T40" fmla="*/ 21 w 106"/>
                <a:gd name="T41" fmla="*/ 0 h 79"/>
                <a:gd name="T42" fmla="*/ 19 w 106"/>
                <a:gd name="T43" fmla="*/ 2 h 79"/>
                <a:gd name="T44" fmla="*/ 23 w 106"/>
                <a:gd name="T45" fmla="*/ 4 h 79"/>
                <a:gd name="T46" fmla="*/ 27 w 106"/>
                <a:gd name="T47" fmla="*/ 4 h 79"/>
                <a:gd name="T48" fmla="*/ 30 w 106"/>
                <a:gd name="T49" fmla="*/ 6 h 79"/>
                <a:gd name="T50" fmla="*/ 29 w 106"/>
                <a:gd name="T51" fmla="*/ 8 h 79"/>
                <a:gd name="T52" fmla="*/ 14 w 106"/>
                <a:gd name="T53" fmla="*/ 70 h 79"/>
                <a:gd name="T54" fmla="*/ 4 w 106"/>
                <a:gd name="T55" fmla="*/ 75 h 79"/>
                <a:gd name="T56" fmla="*/ 0 w 106"/>
                <a:gd name="T57" fmla="*/ 77 h 79"/>
                <a:gd name="T58" fmla="*/ 2 w 106"/>
                <a:gd name="T59" fmla="*/ 79 h 79"/>
                <a:gd name="T60" fmla="*/ 17 w 106"/>
                <a:gd name="T61" fmla="*/ 79 h 79"/>
                <a:gd name="T62" fmla="*/ 25 w 106"/>
                <a:gd name="T63" fmla="*/ 79 h 79"/>
                <a:gd name="T64" fmla="*/ 33 w 106"/>
                <a:gd name="T65" fmla="*/ 79 h 79"/>
                <a:gd name="T66" fmla="*/ 35 w 106"/>
                <a:gd name="T67" fmla="*/ 76 h 79"/>
                <a:gd name="T68" fmla="*/ 31 w 106"/>
                <a:gd name="T69" fmla="*/ 75 h 79"/>
                <a:gd name="T70" fmla="*/ 27 w 106"/>
                <a:gd name="T71" fmla="*/ 75 h 79"/>
                <a:gd name="T72" fmla="*/ 24 w 106"/>
                <a:gd name="T73" fmla="*/ 73 h 79"/>
                <a:gd name="T74" fmla="*/ 30 w 106"/>
                <a:gd name="T75" fmla="*/ 51 h 79"/>
                <a:gd name="T76" fmla="*/ 49 w 106"/>
                <a:gd name="T77" fmla="*/ 37 h 79"/>
                <a:gd name="T78" fmla="*/ 66 w 106"/>
                <a:gd name="T79" fmla="*/ 70 h 79"/>
                <a:gd name="T80" fmla="*/ 67 w 106"/>
                <a:gd name="T81" fmla="*/ 72 h 79"/>
                <a:gd name="T82" fmla="*/ 61 w 106"/>
                <a:gd name="T83" fmla="*/ 75 h 79"/>
                <a:gd name="T84" fmla="*/ 58 w 106"/>
                <a:gd name="T85" fmla="*/ 77 h 79"/>
                <a:gd name="T86" fmla="*/ 60 w 106"/>
                <a:gd name="T87" fmla="*/ 79 h 79"/>
                <a:gd name="T88" fmla="*/ 75 w 106"/>
                <a:gd name="T89" fmla="*/ 79 h 79"/>
                <a:gd name="T90" fmla="*/ 87 w 106"/>
                <a:gd name="T91" fmla="*/ 79 h 79"/>
                <a:gd name="T92" fmla="*/ 89 w 106"/>
                <a:gd name="T93" fmla="*/ 77 h 79"/>
                <a:gd name="T94" fmla="*/ 86 w 106"/>
                <a:gd name="T95" fmla="*/ 75 h 79"/>
                <a:gd name="T96" fmla="*/ 78 w 106"/>
                <a:gd name="T97" fmla="*/ 71 h 79"/>
                <a:gd name="T98" fmla="*/ 59 w 106"/>
                <a:gd name="T99" fmla="*/ 3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79">
                  <a:moveTo>
                    <a:pt x="59" y="32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61" y="29"/>
                  </a:cubicBezTo>
                  <a:lnTo>
                    <a:pt x="72" y="20"/>
                  </a:lnTo>
                  <a:cubicBezTo>
                    <a:pt x="88" y="10"/>
                    <a:pt x="95" y="5"/>
                    <a:pt x="103" y="4"/>
                  </a:cubicBezTo>
                  <a:cubicBezTo>
                    <a:pt x="105" y="4"/>
                    <a:pt x="106" y="4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102" y="0"/>
                    <a:pt x="99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2" y="0"/>
                    <a:pt x="80" y="0"/>
                    <a:pt x="80" y="2"/>
                  </a:cubicBezTo>
                  <a:cubicBezTo>
                    <a:pt x="80" y="2"/>
                    <a:pt x="80" y="4"/>
                    <a:pt x="82" y="4"/>
                  </a:cubicBezTo>
                  <a:cubicBezTo>
                    <a:pt x="83" y="4"/>
                    <a:pt x="85" y="4"/>
                    <a:pt x="85" y="5"/>
                  </a:cubicBezTo>
                  <a:cubicBezTo>
                    <a:pt x="85" y="8"/>
                    <a:pt x="81" y="10"/>
                    <a:pt x="79" y="11"/>
                  </a:cubicBezTo>
                  <a:lnTo>
                    <a:pt x="31" y="45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4" y="4"/>
                    <a:pt x="54" y="1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49" y="0"/>
                    <a:pt x="40" y="0"/>
                    <a:pt x="37" y="0"/>
                  </a:cubicBezTo>
                  <a:cubicBezTo>
                    <a:pt x="35" y="0"/>
                    <a:pt x="31" y="0"/>
                    <a:pt x="29" y="0"/>
                  </a:cubicBezTo>
                  <a:cubicBezTo>
                    <a:pt x="26" y="0"/>
                    <a:pt x="24" y="0"/>
                    <a:pt x="21" y="0"/>
                  </a:cubicBezTo>
                  <a:cubicBezTo>
                    <a:pt x="21" y="0"/>
                    <a:pt x="19" y="0"/>
                    <a:pt x="19" y="2"/>
                  </a:cubicBezTo>
                  <a:cubicBezTo>
                    <a:pt x="19" y="4"/>
                    <a:pt x="20" y="4"/>
                    <a:pt x="23" y="4"/>
                  </a:cubicBezTo>
                  <a:cubicBezTo>
                    <a:pt x="25" y="4"/>
                    <a:pt x="25" y="4"/>
                    <a:pt x="27" y="4"/>
                  </a:cubicBezTo>
                  <a:cubicBezTo>
                    <a:pt x="30" y="4"/>
                    <a:pt x="30" y="5"/>
                    <a:pt x="30" y="6"/>
                  </a:cubicBezTo>
                  <a:cubicBezTo>
                    <a:pt x="30" y="6"/>
                    <a:pt x="30" y="7"/>
                    <a:pt x="29" y="8"/>
                  </a:cubicBezTo>
                  <a:lnTo>
                    <a:pt x="14" y="70"/>
                  </a:lnTo>
                  <a:cubicBezTo>
                    <a:pt x="13" y="74"/>
                    <a:pt x="13" y="75"/>
                    <a:pt x="4" y="75"/>
                  </a:cubicBezTo>
                  <a:cubicBezTo>
                    <a:pt x="2" y="75"/>
                    <a:pt x="0" y="75"/>
                    <a:pt x="0" y="77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5" y="79"/>
                    <a:pt x="14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79"/>
                    <a:pt x="33" y="79"/>
                  </a:cubicBezTo>
                  <a:cubicBezTo>
                    <a:pt x="33" y="79"/>
                    <a:pt x="35" y="79"/>
                    <a:pt x="35" y="76"/>
                  </a:cubicBezTo>
                  <a:cubicBezTo>
                    <a:pt x="35" y="75"/>
                    <a:pt x="34" y="75"/>
                    <a:pt x="31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4" y="74"/>
                    <a:pt x="24" y="74"/>
                    <a:pt x="24" y="73"/>
                  </a:cubicBezTo>
                  <a:cubicBezTo>
                    <a:pt x="24" y="72"/>
                    <a:pt x="25" y="68"/>
                    <a:pt x="30" y="51"/>
                  </a:cubicBezTo>
                  <a:lnTo>
                    <a:pt x="49" y="37"/>
                  </a:lnTo>
                  <a:lnTo>
                    <a:pt x="66" y="70"/>
                  </a:lnTo>
                  <a:cubicBezTo>
                    <a:pt x="67" y="71"/>
                    <a:pt x="67" y="71"/>
                    <a:pt x="67" y="72"/>
                  </a:cubicBezTo>
                  <a:cubicBezTo>
                    <a:pt x="67" y="75"/>
                    <a:pt x="63" y="75"/>
                    <a:pt x="61" y="75"/>
                  </a:cubicBezTo>
                  <a:cubicBezTo>
                    <a:pt x="60" y="75"/>
                    <a:pt x="58" y="75"/>
                    <a:pt x="58" y="77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2" y="79"/>
                    <a:pt x="75" y="79"/>
                  </a:cubicBezTo>
                  <a:cubicBezTo>
                    <a:pt x="79" y="79"/>
                    <a:pt x="83" y="79"/>
                    <a:pt x="87" y="79"/>
                  </a:cubicBezTo>
                  <a:cubicBezTo>
                    <a:pt x="88" y="79"/>
                    <a:pt x="89" y="78"/>
                    <a:pt x="89" y="77"/>
                  </a:cubicBezTo>
                  <a:cubicBezTo>
                    <a:pt x="89" y="75"/>
                    <a:pt x="87" y="75"/>
                    <a:pt x="86" y="75"/>
                  </a:cubicBezTo>
                  <a:cubicBezTo>
                    <a:pt x="84" y="75"/>
                    <a:pt x="80" y="75"/>
                    <a:pt x="78" y="71"/>
                  </a:cubicBezTo>
                  <a:lnTo>
                    <a:pt x="59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2" name="Freeform 89">
              <a:extLst>
                <a:ext uri="{FF2B5EF4-FFF2-40B4-BE49-F238E27FC236}">
                  <a16:creationId xmlns:a16="http://schemas.microsoft.com/office/drawing/2014/main" id="{DD389268-837C-4DB8-AECB-B59C1FB08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1738313"/>
              <a:ext cx="107950" cy="112713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3 h 232"/>
                <a:gd name="T8" fmla="*/ 122 w 221"/>
                <a:gd name="T9" fmla="*/ 218 h 232"/>
                <a:gd name="T10" fmla="*/ 22 w 221"/>
                <a:gd name="T11" fmla="*/ 218 h 232"/>
                <a:gd name="T12" fmla="*/ 107 w 221"/>
                <a:gd name="T13" fmla="*/ 119 h 232"/>
                <a:gd name="T14" fmla="*/ 108 w 221"/>
                <a:gd name="T15" fmla="*/ 116 h 232"/>
                <a:gd name="T16" fmla="*/ 107 w 221"/>
                <a:gd name="T17" fmla="*/ 114 h 232"/>
                <a:gd name="T18" fmla="*/ 30 w 221"/>
                <a:gd name="T19" fmla="*/ 8 h 232"/>
                <a:gd name="T20" fmla="*/ 121 w 221"/>
                <a:gd name="T21" fmla="*/ 8 h 232"/>
                <a:gd name="T22" fmla="*/ 160 w 221"/>
                <a:gd name="T23" fmla="*/ 10 h 232"/>
                <a:gd name="T24" fmla="*/ 196 w 221"/>
                <a:gd name="T25" fmla="*/ 23 h 232"/>
                <a:gd name="T26" fmla="*/ 217 w 221"/>
                <a:gd name="T27" fmla="*/ 47 h 232"/>
                <a:gd name="T28" fmla="*/ 221 w 221"/>
                <a:gd name="T29" fmla="*/ 47 h 232"/>
                <a:gd name="T30" fmla="*/ 201 w 221"/>
                <a:gd name="T31" fmla="*/ 0 h 232"/>
                <a:gd name="T32" fmla="*/ 5 w 221"/>
                <a:gd name="T33" fmla="*/ 0 h 232"/>
                <a:gd name="T34" fmla="*/ 1 w 221"/>
                <a:gd name="T35" fmla="*/ 1 h 232"/>
                <a:gd name="T36" fmla="*/ 0 w 221"/>
                <a:gd name="T37" fmla="*/ 6 h 232"/>
                <a:gd name="T38" fmla="*/ 88 w 221"/>
                <a:gd name="T39" fmla="*/ 127 h 232"/>
                <a:gd name="T40" fmla="*/ 2 w 221"/>
                <a:gd name="T41" fmla="*/ 227 h 232"/>
                <a:gd name="T42" fmla="*/ 1 w 221"/>
                <a:gd name="T43" fmla="*/ 230 h 232"/>
                <a:gd name="T44" fmla="*/ 5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1" y="196"/>
                    <a:pt x="193" y="208"/>
                    <a:pt x="174" y="213"/>
                  </a:cubicBezTo>
                  <a:cubicBezTo>
                    <a:pt x="171" y="214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7" y="119"/>
                  </a:lnTo>
                  <a:cubicBezTo>
                    <a:pt x="108" y="117"/>
                    <a:pt x="108" y="117"/>
                    <a:pt x="108" y="116"/>
                  </a:cubicBezTo>
                  <a:cubicBezTo>
                    <a:pt x="108" y="116"/>
                    <a:pt x="108" y="115"/>
                    <a:pt x="107" y="114"/>
                  </a:cubicBezTo>
                  <a:lnTo>
                    <a:pt x="30" y="8"/>
                  </a:lnTo>
                  <a:lnTo>
                    <a:pt x="121" y="8"/>
                  </a:lnTo>
                  <a:cubicBezTo>
                    <a:pt x="143" y="8"/>
                    <a:pt x="158" y="10"/>
                    <a:pt x="160" y="10"/>
                  </a:cubicBezTo>
                  <a:cubicBezTo>
                    <a:pt x="169" y="12"/>
                    <a:pt x="183" y="15"/>
                    <a:pt x="196" y="23"/>
                  </a:cubicBezTo>
                  <a:cubicBezTo>
                    <a:pt x="200" y="26"/>
                    <a:pt x="212" y="33"/>
                    <a:pt x="217" y="47"/>
                  </a:cubicBezTo>
                  <a:lnTo>
                    <a:pt x="221" y="47"/>
                  </a:lnTo>
                  <a:lnTo>
                    <a:pt x="201" y="0"/>
                  </a:lnTo>
                  <a:lnTo>
                    <a:pt x="5" y="0"/>
                  </a:ln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lnTo>
                    <a:pt x="88" y="127"/>
                  </a:lnTo>
                  <a:lnTo>
                    <a:pt x="2" y="227"/>
                  </a:lnTo>
                  <a:cubicBezTo>
                    <a:pt x="1" y="229"/>
                    <a:pt x="1" y="230"/>
                    <a:pt x="1" y="230"/>
                  </a:cubicBezTo>
                  <a:cubicBezTo>
                    <a:pt x="1" y="232"/>
                    <a:pt x="2" y="232"/>
                    <a:pt x="5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id="{E4D74807-089C-464A-9772-7FA563A9B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775" y="1873250"/>
              <a:ext cx="28575" cy="39688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1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7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7 h 81"/>
                <a:gd name="T24" fmla="*/ 15 w 57"/>
                <a:gd name="T25" fmla="*/ 54 h 81"/>
                <a:gd name="T26" fmla="*/ 30 w 57"/>
                <a:gd name="T27" fmla="*/ 64 h 81"/>
                <a:gd name="T28" fmla="*/ 30 w 57"/>
                <a:gd name="T29" fmla="*/ 66 h 81"/>
                <a:gd name="T30" fmla="*/ 29 w 57"/>
                <a:gd name="T31" fmla="*/ 69 h 81"/>
                <a:gd name="T32" fmla="*/ 42 w 57"/>
                <a:gd name="T33" fmla="*/ 81 h 81"/>
                <a:gd name="T34" fmla="*/ 56 w 57"/>
                <a:gd name="T35" fmla="*/ 64 h 81"/>
                <a:gd name="T36" fmla="*/ 54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8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5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49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9" y="1"/>
                    <a:pt x="9" y="3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79"/>
                    <a:pt x="1" y="81"/>
                    <a:pt x="4" y="81"/>
                  </a:cubicBezTo>
                  <a:cubicBezTo>
                    <a:pt x="7" y="81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69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8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4" name="Freeform 91">
              <a:extLst>
                <a:ext uri="{FF2B5EF4-FFF2-40B4-BE49-F238E27FC236}">
                  <a16:creationId xmlns:a16="http://schemas.microsoft.com/office/drawing/2014/main" id="{A695B870-5922-4D45-9D13-D496302D5D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6263" y="1758950"/>
              <a:ext cx="41275" cy="73025"/>
            </a:xfrm>
            <a:custGeom>
              <a:avLst/>
              <a:gdLst>
                <a:gd name="T0" fmla="*/ 64 w 87"/>
                <a:gd name="T1" fmla="*/ 4 h 150"/>
                <a:gd name="T2" fmla="*/ 65 w 87"/>
                <a:gd name="T3" fmla="*/ 2 h 150"/>
                <a:gd name="T4" fmla="*/ 63 w 87"/>
                <a:gd name="T5" fmla="*/ 0 h 150"/>
                <a:gd name="T6" fmla="*/ 60 w 87"/>
                <a:gd name="T7" fmla="*/ 4 h 150"/>
                <a:gd name="T8" fmla="*/ 51 w 87"/>
                <a:gd name="T9" fmla="*/ 42 h 150"/>
                <a:gd name="T10" fmla="*/ 0 w 87"/>
                <a:gd name="T11" fmla="*/ 88 h 150"/>
                <a:gd name="T12" fmla="*/ 32 w 87"/>
                <a:gd name="T13" fmla="*/ 118 h 150"/>
                <a:gd name="T14" fmla="*/ 28 w 87"/>
                <a:gd name="T15" fmla="*/ 133 h 150"/>
                <a:gd name="T16" fmla="*/ 24 w 87"/>
                <a:gd name="T17" fmla="*/ 148 h 150"/>
                <a:gd name="T18" fmla="*/ 26 w 87"/>
                <a:gd name="T19" fmla="*/ 150 h 150"/>
                <a:gd name="T20" fmla="*/ 28 w 87"/>
                <a:gd name="T21" fmla="*/ 149 h 150"/>
                <a:gd name="T22" fmla="*/ 30 w 87"/>
                <a:gd name="T23" fmla="*/ 142 h 150"/>
                <a:gd name="T24" fmla="*/ 36 w 87"/>
                <a:gd name="T25" fmla="*/ 118 h 150"/>
                <a:gd name="T26" fmla="*/ 87 w 87"/>
                <a:gd name="T27" fmla="*/ 72 h 150"/>
                <a:gd name="T28" fmla="*/ 55 w 87"/>
                <a:gd name="T29" fmla="*/ 42 h 150"/>
                <a:gd name="T30" fmla="*/ 64 w 87"/>
                <a:gd name="T31" fmla="*/ 4 h 150"/>
                <a:gd name="T32" fmla="*/ 32 w 87"/>
                <a:gd name="T33" fmla="*/ 114 h 150"/>
                <a:gd name="T34" fmla="*/ 11 w 87"/>
                <a:gd name="T35" fmla="*/ 91 h 150"/>
                <a:gd name="T36" fmla="*/ 50 w 87"/>
                <a:gd name="T37" fmla="*/ 46 h 150"/>
                <a:gd name="T38" fmla="*/ 32 w 87"/>
                <a:gd name="T39" fmla="*/ 114 h 150"/>
                <a:gd name="T40" fmla="*/ 54 w 87"/>
                <a:gd name="T41" fmla="*/ 46 h 150"/>
                <a:gd name="T42" fmla="*/ 76 w 87"/>
                <a:gd name="T43" fmla="*/ 69 h 150"/>
                <a:gd name="T44" fmla="*/ 37 w 87"/>
                <a:gd name="T45" fmla="*/ 114 h 150"/>
                <a:gd name="T46" fmla="*/ 54 w 87"/>
                <a:gd name="T47" fmla="*/ 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50">
                  <a:moveTo>
                    <a:pt x="64" y="4"/>
                  </a:moveTo>
                  <a:cubicBezTo>
                    <a:pt x="64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1" y="0"/>
                    <a:pt x="61" y="1"/>
                    <a:pt x="60" y="4"/>
                  </a:cubicBezTo>
                  <a:lnTo>
                    <a:pt x="51" y="42"/>
                  </a:lnTo>
                  <a:cubicBezTo>
                    <a:pt x="24" y="43"/>
                    <a:pt x="0" y="65"/>
                    <a:pt x="0" y="88"/>
                  </a:cubicBezTo>
                  <a:cubicBezTo>
                    <a:pt x="0" y="103"/>
                    <a:pt x="11" y="116"/>
                    <a:pt x="32" y="118"/>
                  </a:cubicBezTo>
                  <a:cubicBezTo>
                    <a:pt x="30" y="123"/>
                    <a:pt x="29" y="128"/>
                    <a:pt x="28" y="133"/>
                  </a:cubicBezTo>
                  <a:cubicBezTo>
                    <a:pt x="26" y="141"/>
                    <a:pt x="24" y="147"/>
                    <a:pt x="24" y="148"/>
                  </a:cubicBezTo>
                  <a:cubicBezTo>
                    <a:pt x="24" y="149"/>
                    <a:pt x="25" y="150"/>
                    <a:pt x="26" y="150"/>
                  </a:cubicBezTo>
                  <a:cubicBezTo>
                    <a:pt x="27" y="150"/>
                    <a:pt x="27" y="149"/>
                    <a:pt x="28" y="149"/>
                  </a:cubicBezTo>
                  <a:cubicBezTo>
                    <a:pt x="28" y="149"/>
                    <a:pt x="29" y="145"/>
                    <a:pt x="30" y="142"/>
                  </a:cubicBezTo>
                  <a:lnTo>
                    <a:pt x="36" y="118"/>
                  </a:lnTo>
                  <a:cubicBezTo>
                    <a:pt x="63" y="117"/>
                    <a:pt x="87" y="94"/>
                    <a:pt x="87" y="72"/>
                  </a:cubicBezTo>
                  <a:cubicBezTo>
                    <a:pt x="87" y="59"/>
                    <a:pt x="78" y="44"/>
                    <a:pt x="55" y="42"/>
                  </a:cubicBezTo>
                  <a:lnTo>
                    <a:pt x="64" y="4"/>
                  </a:lnTo>
                  <a:close/>
                  <a:moveTo>
                    <a:pt x="32" y="114"/>
                  </a:moveTo>
                  <a:cubicBezTo>
                    <a:pt x="22" y="113"/>
                    <a:pt x="11" y="108"/>
                    <a:pt x="11" y="91"/>
                  </a:cubicBezTo>
                  <a:cubicBezTo>
                    <a:pt x="11" y="71"/>
                    <a:pt x="25" y="48"/>
                    <a:pt x="50" y="46"/>
                  </a:cubicBezTo>
                  <a:lnTo>
                    <a:pt x="32" y="114"/>
                  </a:lnTo>
                  <a:close/>
                  <a:moveTo>
                    <a:pt x="54" y="46"/>
                  </a:moveTo>
                  <a:cubicBezTo>
                    <a:pt x="66" y="46"/>
                    <a:pt x="76" y="54"/>
                    <a:pt x="76" y="69"/>
                  </a:cubicBezTo>
                  <a:cubicBezTo>
                    <a:pt x="76" y="88"/>
                    <a:pt x="62" y="112"/>
                    <a:pt x="37" y="114"/>
                  </a:cubicBezTo>
                  <a:lnTo>
                    <a:pt x="54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5" name="Freeform 92">
              <a:extLst>
                <a:ext uri="{FF2B5EF4-FFF2-40B4-BE49-F238E27FC236}">
                  <a16:creationId xmlns:a16="http://schemas.microsoft.com/office/drawing/2014/main" id="{8F21A989-E510-4613-AFD4-64A99ED3C9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2300" y="1743075"/>
              <a:ext cx="30163" cy="39688"/>
            </a:xfrm>
            <a:custGeom>
              <a:avLst/>
              <a:gdLst>
                <a:gd name="T0" fmla="*/ 36 w 62"/>
                <a:gd name="T1" fmla="*/ 2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2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2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2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2"/>
                  </a:cubicBezTo>
                  <a:cubicBezTo>
                    <a:pt x="12" y="68"/>
                    <a:pt x="10" y="64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4" y="42"/>
                    <a:pt x="44" y="42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6" name="Freeform 93">
              <a:extLst>
                <a:ext uri="{FF2B5EF4-FFF2-40B4-BE49-F238E27FC236}">
                  <a16:creationId xmlns:a16="http://schemas.microsoft.com/office/drawing/2014/main" id="{C0B98D1A-8E27-4101-B7C9-9A03B4868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175418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6" y="166"/>
                  </a:cubicBezTo>
                  <a:cubicBezTo>
                    <a:pt x="37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id="{080F45D2-5D47-40FB-9350-3C71C6DE8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3738" y="1779588"/>
              <a:ext cx="33338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7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2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8" name="Freeform 95">
              <a:extLst>
                <a:ext uri="{FF2B5EF4-FFF2-40B4-BE49-F238E27FC236}">
                  <a16:creationId xmlns:a16="http://schemas.microsoft.com/office/drawing/2014/main" id="{F2C38351-F67C-4A3D-AE71-8F2026AFC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013" y="17541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9" name="Freeform 96">
              <a:extLst>
                <a:ext uri="{FF2B5EF4-FFF2-40B4-BE49-F238E27FC236}">
                  <a16:creationId xmlns:a16="http://schemas.microsoft.com/office/drawing/2014/main" id="{81ED431D-35A3-4A7F-9031-49EED1486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763" y="1758950"/>
              <a:ext cx="46038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3 h 150"/>
                <a:gd name="T24" fmla="*/ 74 w 93"/>
                <a:gd name="T25" fmla="*/ 0 h 150"/>
                <a:gd name="T26" fmla="*/ 52 w 93"/>
                <a:gd name="T27" fmla="*/ 12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29 w 93"/>
                <a:gd name="T39" fmla="*/ 121 h 150"/>
                <a:gd name="T40" fmla="*/ 26 w 93"/>
                <a:gd name="T41" fmla="*/ 136 h 150"/>
                <a:gd name="T42" fmla="*/ 18 w 93"/>
                <a:gd name="T43" fmla="*/ 144 h 150"/>
                <a:gd name="T44" fmla="*/ 12 w 93"/>
                <a:gd name="T45" fmla="*/ 143 h 150"/>
                <a:gd name="T46" fmla="*/ 20 w 93"/>
                <a:gd name="T47" fmla="*/ 132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6"/>
                  </a:cubicBezTo>
                  <a:cubicBezTo>
                    <a:pt x="26" y="137"/>
                    <a:pt x="23" y="144"/>
                    <a:pt x="18" y="144"/>
                  </a:cubicBezTo>
                  <a:cubicBezTo>
                    <a:pt x="15" y="144"/>
                    <a:pt x="14" y="144"/>
                    <a:pt x="12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0" name="Freeform 97">
              <a:extLst>
                <a:ext uri="{FF2B5EF4-FFF2-40B4-BE49-F238E27FC236}">
                  <a16:creationId xmlns:a16="http://schemas.microsoft.com/office/drawing/2014/main" id="{414F6B09-AE3D-496F-8E0F-CA57E27C19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150" y="1743075"/>
              <a:ext cx="30163" cy="39688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7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1" name="Freeform 98">
              <a:extLst>
                <a:ext uri="{FF2B5EF4-FFF2-40B4-BE49-F238E27FC236}">
                  <a16:creationId xmlns:a16="http://schemas.microsoft.com/office/drawing/2014/main" id="{9E7D0987-5BCD-4F5D-8761-B91039923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1795463"/>
              <a:ext cx="28575" cy="11113"/>
            </a:xfrm>
            <a:custGeom>
              <a:avLst/>
              <a:gdLst>
                <a:gd name="T0" fmla="*/ 44 w 57"/>
                <a:gd name="T1" fmla="*/ 14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2 h 24"/>
                <a:gd name="T16" fmla="*/ 47 w 57"/>
                <a:gd name="T17" fmla="*/ 0 h 24"/>
                <a:gd name="T18" fmla="*/ 44 w 57"/>
                <a:gd name="T19" fmla="*/ 2 h 24"/>
                <a:gd name="T20" fmla="*/ 47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4 h 24"/>
                <a:gd name="T28" fmla="*/ 44 w 57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4"/>
                  </a:moveTo>
                  <a:cubicBezTo>
                    <a:pt x="43" y="15"/>
                    <a:pt x="39" y="19"/>
                    <a:pt x="39" y="21"/>
                  </a:cubicBezTo>
                  <a:cubicBezTo>
                    <a:pt x="39" y="22"/>
                    <a:pt x="40" y="24"/>
                    <a:pt x="42" y="24"/>
                  </a:cubicBezTo>
                  <a:cubicBezTo>
                    <a:pt x="43" y="24"/>
                    <a:pt x="44" y="23"/>
                    <a:pt x="45" y="22"/>
                  </a:cubicBezTo>
                  <a:cubicBezTo>
                    <a:pt x="48" y="19"/>
                    <a:pt x="51" y="16"/>
                    <a:pt x="54" y="15"/>
                  </a:cubicBezTo>
                  <a:cubicBezTo>
                    <a:pt x="56" y="14"/>
                    <a:pt x="57" y="13"/>
                    <a:pt x="57" y="12"/>
                  </a:cubicBezTo>
                  <a:cubicBezTo>
                    <a:pt x="57" y="10"/>
                    <a:pt x="56" y="9"/>
                    <a:pt x="55" y="9"/>
                  </a:cubicBezTo>
                  <a:cubicBezTo>
                    <a:pt x="51" y="6"/>
                    <a:pt x="50" y="4"/>
                    <a:pt x="49" y="2"/>
                  </a:cubicBezTo>
                  <a:cubicBezTo>
                    <a:pt x="49" y="1"/>
                    <a:pt x="49" y="0"/>
                    <a:pt x="47" y="0"/>
                  </a:cubicBezTo>
                  <a:cubicBezTo>
                    <a:pt x="46" y="0"/>
                    <a:pt x="44" y="0"/>
                    <a:pt x="44" y="2"/>
                  </a:cubicBezTo>
                  <a:cubicBezTo>
                    <a:pt x="44" y="4"/>
                    <a:pt x="45" y="7"/>
                    <a:pt x="47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4"/>
                    <a:pt x="3" y="14"/>
                    <a:pt x="5" y="14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2" name="Freeform 99">
              <a:extLst>
                <a:ext uri="{FF2B5EF4-FFF2-40B4-BE49-F238E27FC236}">
                  <a16:creationId xmlns:a16="http://schemas.microsoft.com/office/drawing/2014/main" id="{5BF91B88-1106-464B-8906-E1916E825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9625" y="1811338"/>
              <a:ext cx="34925" cy="25400"/>
            </a:xfrm>
            <a:custGeom>
              <a:avLst/>
              <a:gdLst>
                <a:gd name="T0" fmla="*/ 9 w 71"/>
                <a:gd name="T1" fmla="*/ 44 h 52"/>
                <a:gd name="T2" fmla="*/ 8 w 71"/>
                <a:gd name="T3" fmla="*/ 49 h 52"/>
                <a:gd name="T4" fmla="*/ 12 w 71"/>
                <a:gd name="T5" fmla="*/ 52 h 52"/>
                <a:gd name="T6" fmla="*/ 16 w 71"/>
                <a:gd name="T7" fmla="*/ 50 h 52"/>
                <a:gd name="T8" fmla="*/ 18 w 71"/>
                <a:gd name="T9" fmla="*/ 43 h 52"/>
                <a:gd name="T10" fmla="*/ 21 w 71"/>
                <a:gd name="T11" fmla="*/ 32 h 52"/>
                <a:gd name="T12" fmla="*/ 23 w 71"/>
                <a:gd name="T13" fmla="*/ 24 h 52"/>
                <a:gd name="T14" fmla="*/ 28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5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5 w 71"/>
                <a:gd name="T37" fmla="*/ 36 h 52"/>
                <a:gd name="T38" fmla="*/ 61 w 71"/>
                <a:gd name="T39" fmla="*/ 13 h 52"/>
                <a:gd name="T40" fmla="*/ 46 w 71"/>
                <a:gd name="T41" fmla="*/ 0 h 52"/>
                <a:gd name="T42" fmla="*/ 26 w 71"/>
                <a:gd name="T43" fmla="*/ 10 h 52"/>
                <a:gd name="T44" fmla="*/ 14 w 71"/>
                <a:gd name="T45" fmla="*/ 0 h 52"/>
                <a:gd name="T46" fmla="*/ 4 w 71"/>
                <a:gd name="T47" fmla="*/ 6 h 52"/>
                <a:gd name="T48" fmla="*/ 0 w 71"/>
                <a:gd name="T49" fmla="*/ 18 h 52"/>
                <a:gd name="T50" fmla="*/ 2 w 71"/>
                <a:gd name="T51" fmla="*/ 19 h 52"/>
                <a:gd name="T52" fmla="*/ 5 w 71"/>
                <a:gd name="T53" fmla="*/ 16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3 w 71"/>
                <a:gd name="T61" fmla="*/ 29 h 52"/>
                <a:gd name="T62" fmla="*/ 9 w 71"/>
                <a:gd name="T6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4"/>
                  </a:moveTo>
                  <a:cubicBezTo>
                    <a:pt x="8" y="45"/>
                    <a:pt x="8" y="48"/>
                    <a:pt x="8" y="49"/>
                  </a:cubicBezTo>
                  <a:cubicBezTo>
                    <a:pt x="8" y="51"/>
                    <a:pt x="10" y="52"/>
                    <a:pt x="12" y="52"/>
                  </a:cubicBezTo>
                  <a:cubicBezTo>
                    <a:pt x="14" y="52"/>
                    <a:pt x="16" y="51"/>
                    <a:pt x="16" y="50"/>
                  </a:cubicBezTo>
                  <a:cubicBezTo>
                    <a:pt x="17" y="49"/>
                    <a:pt x="18" y="45"/>
                    <a:pt x="18" y="43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2" y="30"/>
                    <a:pt x="22" y="27"/>
                    <a:pt x="23" y="24"/>
                  </a:cubicBezTo>
                  <a:cubicBezTo>
                    <a:pt x="24" y="20"/>
                    <a:pt x="24" y="19"/>
                    <a:pt x="28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9" y="52"/>
                    <a:pt x="54" y="52"/>
                  </a:cubicBezTo>
                  <a:cubicBezTo>
                    <a:pt x="66" y="52"/>
                    <a:pt x="71" y="36"/>
                    <a:pt x="71" y="35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8" y="34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1"/>
                    <a:pt x="55" y="36"/>
                  </a:cubicBezTo>
                  <a:cubicBezTo>
                    <a:pt x="56" y="32"/>
                    <a:pt x="61" y="20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29" y="6"/>
                    <a:pt x="26" y="10"/>
                  </a:cubicBezTo>
                  <a:cubicBezTo>
                    <a:pt x="25" y="2"/>
                    <a:pt x="18" y="0"/>
                    <a:pt x="14" y="0"/>
                  </a:cubicBezTo>
                  <a:cubicBezTo>
                    <a:pt x="9" y="0"/>
                    <a:pt x="6" y="3"/>
                    <a:pt x="4" y="6"/>
                  </a:cubicBezTo>
                  <a:cubicBezTo>
                    <a:pt x="2" y="10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6"/>
                  </a:cubicBezTo>
                  <a:cubicBezTo>
                    <a:pt x="6" y="9"/>
                    <a:pt x="9" y="3"/>
                    <a:pt x="13" y="3"/>
                  </a:cubicBezTo>
                  <a:cubicBezTo>
                    <a:pt x="16" y="3"/>
                    <a:pt x="17" y="6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2"/>
                    <a:pt x="13" y="26"/>
                    <a:pt x="13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3" name="Freeform 100">
              <a:extLst>
                <a:ext uri="{FF2B5EF4-FFF2-40B4-BE49-F238E27FC236}">
                  <a16:creationId xmlns:a16="http://schemas.microsoft.com/office/drawing/2014/main" id="{5C9FA0B4-9668-4B9A-981C-42F3F3845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2488" y="1800225"/>
              <a:ext cx="41275" cy="42863"/>
            </a:xfrm>
            <a:custGeom>
              <a:avLst/>
              <a:gdLst>
                <a:gd name="T0" fmla="*/ 46 w 85"/>
                <a:gd name="T1" fmla="*/ 46 h 86"/>
                <a:gd name="T2" fmla="*/ 81 w 85"/>
                <a:gd name="T3" fmla="*/ 46 h 86"/>
                <a:gd name="T4" fmla="*/ 85 w 85"/>
                <a:gd name="T5" fmla="*/ 43 h 86"/>
                <a:gd name="T6" fmla="*/ 81 w 85"/>
                <a:gd name="T7" fmla="*/ 40 h 86"/>
                <a:gd name="T8" fmla="*/ 46 w 85"/>
                <a:gd name="T9" fmla="*/ 40 h 86"/>
                <a:gd name="T10" fmla="*/ 46 w 85"/>
                <a:gd name="T11" fmla="*/ 4 h 86"/>
                <a:gd name="T12" fmla="*/ 43 w 85"/>
                <a:gd name="T13" fmla="*/ 0 h 86"/>
                <a:gd name="T14" fmla="*/ 40 w 85"/>
                <a:gd name="T15" fmla="*/ 4 h 86"/>
                <a:gd name="T16" fmla="*/ 40 w 85"/>
                <a:gd name="T17" fmla="*/ 40 h 86"/>
                <a:gd name="T18" fmla="*/ 4 w 85"/>
                <a:gd name="T19" fmla="*/ 40 h 86"/>
                <a:gd name="T20" fmla="*/ 0 w 85"/>
                <a:gd name="T21" fmla="*/ 43 h 86"/>
                <a:gd name="T22" fmla="*/ 4 w 85"/>
                <a:gd name="T23" fmla="*/ 46 h 86"/>
                <a:gd name="T24" fmla="*/ 40 w 85"/>
                <a:gd name="T25" fmla="*/ 46 h 86"/>
                <a:gd name="T26" fmla="*/ 40 w 85"/>
                <a:gd name="T27" fmla="*/ 82 h 86"/>
                <a:gd name="T28" fmla="*/ 43 w 85"/>
                <a:gd name="T29" fmla="*/ 86 h 86"/>
                <a:gd name="T30" fmla="*/ 46 w 85"/>
                <a:gd name="T31" fmla="*/ 82 h 86"/>
                <a:gd name="T32" fmla="*/ 46 w 85"/>
                <a:gd name="T33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86">
                  <a:moveTo>
                    <a:pt x="46" y="46"/>
                  </a:moveTo>
                  <a:lnTo>
                    <a:pt x="81" y="46"/>
                  </a:lnTo>
                  <a:cubicBezTo>
                    <a:pt x="83" y="46"/>
                    <a:pt x="85" y="46"/>
                    <a:pt x="85" y="43"/>
                  </a:cubicBezTo>
                  <a:cubicBezTo>
                    <a:pt x="85" y="40"/>
                    <a:pt x="83" y="40"/>
                    <a:pt x="81" y="40"/>
                  </a:cubicBezTo>
                  <a:lnTo>
                    <a:pt x="46" y="40"/>
                  </a:lnTo>
                  <a:lnTo>
                    <a:pt x="46" y="4"/>
                  </a:lnTo>
                  <a:cubicBezTo>
                    <a:pt x="46" y="3"/>
                    <a:pt x="46" y="0"/>
                    <a:pt x="43" y="0"/>
                  </a:cubicBezTo>
                  <a:cubicBezTo>
                    <a:pt x="40" y="0"/>
                    <a:pt x="40" y="3"/>
                    <a:pt x="40" y="4"/>
                  </a:cubicBezTo>
                  <a:lnTo>
                    <a:pt x="40" y="40"/>
                  </a:lnTo>
                  <a:lnTo>
                    <a:pt x="4" y="40"/>
                  </a:lnTo>
                  <a:cubicBezTo>
                    <a:pt x="3" y="40"/>
                    <a:pt x="0" y="40"/>
                    <a:pt x="0" y="43"/>
                  </a:cubicBezTo>
                  <a:cubicBezTo>
                    <a:pt x="0" y="46"/>
                    <a:pt x="3" y="46"/>
                    <a:pt x="4" y="46"/>
                  </a:cubicBezTo>
                  <a:lnTo>
                    <a:pt x="40" y="46"/>
                  </a:lnTo>
                  <a:lnTo>
                    <a:pt x="40" y="82"/>
                  </a:lnTo>
                  <a:cubicBezTo>
                    <a:pt x="40" y="83"/>
                    <a:pt x="40" y="86"/>
                    <a:pt x="43" y="86"/>
                  </a:cubicBezTo>
                  <a:cubicBezTo>
                    <a:pt x="46" y="86"/>
                    <a:pt x="46" y="83"/>
                    <a:pt x="46" y="82"/>
                  </a:cubicBezTo>
                  <a:lnTo>
                    <a:pt x="46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4" name="Freeform 101">
              <a:extLst>
                <a:ext uri="{FF2B5EF4-FFF2-40B4-BE49-F238E27FC236}">
                  <a16:creationId xmlns:a16="http://schemas.microsoft.com/office/drawing/2014/main" id="{0415CE68-522A-4880-AA58-368B62279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463" y="1795463"/>
              <a:ext cx="28575" cy="11113"/>
            </a:xfrm>
            <a:custGeom>
              <a:avLst/>
              <a:gdLst>
                <a:gd name="T0" fmla="*/ 44 w 57"/>
                <a:gd name="T1" fmla="*/ 14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2 h 24"/>
                <a:gd name="T16" fmla="*/ 46 w 57"/>
                <a:gd name="T17" fmla="*/ 0 h 24"/>
                <a:gd name="T18" fmla="*/ 43 w 57"/>
                <a:gd name="T19" fmla="*/ 2 h 24"/>
                <a:gd name="T20" fmla="*/ 46 w 57"/>
                <a:gd name="T21" fmla="*/ 9 h 24"/>
                <a:gd name="T22" fmla="*/ 4 w 57"/>
                <a:gd name="T23" fmla="*/ 9 h 24"/>
                <a:gd name="T24" fmla="*/ 0 w 57"/>
                <a:gd name="T25" fmla="*/ 12 h 24"/>
                <a:gd name="T26" fmla="*/ 4 w 57"/>
                <a:gd name="T27" fmla="*/ 14 h 24"/>
                <a:gd name="T28" fmla="*/ 44 w 57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4"/>
                  </a:moveTo>
                  <a:cubicBezTo>
                    <a:pt x="43" y="15"/>
                    <a:pt x="39" y="19"/>
                    <a:pt x="39" y="21"/>
                  </a:cubicBezTo>
                  <a:cubicBezTo>
                    <a:pt x="39" y="22"/>
                    <a:pt x="40" y="24"/>
                    <a:pt x="42" y="24"/>
                  </a:cubicBezTo>
                  <a:cubicBezTo>
                    <a:pt x="43" y="24"/>
                    <a:pt x="44" y="23"/>
                    <a:pt x="44" y="22"/>
                  </a:cubicBezTo>
                  <a:cubicBezTo>
                    <a:pt x="47" y="19"/>
                    <a:pt x="51" y="16"/>
                    <a:pt x="54" y="15"/>
                  </a:cubicBezTo>
                  <a:cubicBezTo>
                    <a:pt x="55" y="14"/>
                    <a:pt x="57" y="13"/>
                    <a:pt x="57" y="12"/>
                  </a:cubicBezTo>
                  <a:cubicBezTo>
                    <a:pt x="57" y="10"/>
                    <a:pt x="56" y="9"/>
                    <a:pt x="55" y="9"/>
                  </a:cubicBezTo>
                  <a:cubicBezTo>
                    <a:pt x="51" y="6"/>
                    <a:pt x="50" y="4"/>
                    <a:pt x="49" y="2"/>
                  </a:cubicBezTo>
                  <a:cubicBezTo>
                    <a:pt x="49" y="1"/>
                    <a:pt x="48" y="0"/>
                    <a:pt x="46" y="0"/>
                  </a:cubicBezTo>
                  <a:cubicBezTo>
                    <a:pt x="45" y="0"/>
                    <a:pt x="43" y="0"/>
                    <a:pt x="43" y="2"/>
                  </a:cubicBezTo>
                  <a:cubicBezTo>
                    <a:pt x="43" y="4"/>
                    <a:pt x="45" y="7"/>
                    <a:pt x="46" y="9"/>
                  </a:cubicBezTo>
                  <a:lnTo>
                    <a:pt x="4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4"/>
                    <a:pt x="2" y="14"/>
                    <a:pt x="4" y="14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5" name="Freeform 102">
              <a:extLst>
                <a:ext uri="{FF2B5EF4-FFF2-40B4-BE49-F238E27FC236}">
                  <a16:creationId xmlns:a16="http://schemas.microsoft.com/office/drawing/2014/main" id="{E03E57ED-62AF-415B-9D26-0BAC25C03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1700" y="1811338"/>
              <a:ext cx="23813" cy="25400"/>
            </a:xfrm>
            <a:custGeom>
              <a:avLst/>
              <a:gdLst>
                <a:gd name="T0" fmla="*/ 18 w 49"/>
                <a:gd name="T1" fmla="*/ 25 h 52"/>
                <a:gd name="T2" fmla="*/ 36 w 49"/>
                <a:gd name="T3" fmla="*/ 22 h 52"/>
                <a:gd name="T4" fmla="*/ 47 w 49"/>
                <a:gd name="T5" fmla="*/ 10 h 52"/>
                <a:gd name="T6" fmla="*/ 32 w 49"/>
                <a:gd name="T7" fmla="*/ 0 h 52"/>
                <a:gd name="T8" fmla="*/ 0 w 49"/>
                <a:gd name="T9" fmla="*/ 30 h 52"/>
                <a:gd name="T10" fmla="*/ 20 w 49"/>
                <a:gd name="T11" fmla="*/ 52 h 52"/>
                <a:gd name="T12" fmla="*/ 49 w 49"/>
                <a:gd name="T13" fmla="*/ 39 h 52"/>
                <a:gd name="T14" fmla="*/ 47 w 49"/>
                <a:gd name="T15" fmla="*/ 37 h 52"/>
                <a:gd name="T16" fmla="*/ 45 w 49"/>
                <a:gd name="T17" fmla="*/ 38 h 52"/>
                <a:gd name="T18" fmla="*/ 21 w 49"/>
                <a:gd name="T19" fmla="*/ 49 h 52"/>
                <a:gd name="T20" fmla="*/ 9 w 49"/>
                <a:gd name="T21" fmla="*/ 35 h 52"/>
                <a:gd name="T22" fmla="*/ 10 w 49"/>
                <a:gd name="T23" fmla="*/ 25 h 52"/>
                <a:gd name="T24" fmla="*/ 18 w 49"/>
                <a:gd name="T25" fmla="*/ 25 h 52"/>
                <a:gd name="T26" fmla="*/ 11 w 49"/>
                <a:gd name="T27" fmla="*/ 21 h 52"/>
                <a:gd name="T28" fmla="*/ 32 w 49"/>
                <a:gd name="T29" fmla="*/ 3 h 52"/>
                <a:gd name="T30" fmla="*/ 42 w 49"/>
                <a:gd name="T31" fmla="*/ 10 h 52"/>
                <a:gd name="T32" fmla="*/ 17 w 49"/>
                <a:gd name="T33" fmla="*/ 21 h 52"/>
                <a:gd name="T34" fmla="*/ 11 w 49"/>
                <a:gd name="T35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2">
                  <a:moveTo>
                    <a:pt x="18" y="25"/>
                  </a:moveTo>
                  <a:cubicBezTo>
                    <a:pt x="21" y="25"/>
                    <a:pt x="30" y="24"/>
                    <a:pt x="36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0"/>
                  </a:cubicBezTo>
                  <a:cubicBezTo>
                    <a:pt x="0" y="42"/>
                    <a:pt x="7" y="52"/>
                    <a:pt x="20" y="52"/>
                  </a:cubicBezTo>
                  <a:cubicBezTo>
                    <a:pt x="40" y="52"/>
                    <a:pt x="49" y="41"/>
                    <a:pt x="49" y="39"/>
                  </a:cubicBezTo>
                  <a:cubicBezTo>
                    <a:pt x="49" y="38"/>
                    <a:pt x="48" y="37"/>
                    <a:pt x="47" y="37"/>
                  </a:cubicBezTo>
                  <a:cubicBezTo>
                    <a:pt x="47" y="37"/>
                    <a:pt x="46" y="37"/>
                    <a:pt x="45" y="38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4"/>
                    <a:pt x="9" y="35"/>
                  </a:cubicBezTo>
                  <a:cubicBezTo>
                    <a:pt x="9" y="33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1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1"/>
                    <a:pt x="22" y="21"/>
                    <a:pt x="17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6" name="Freeform 103">
              <a:extLst>
                <a:ext uri="{FF2B5EF4-FFF2-40B4-BE49-F238E27FC236}">
                  <a16:creationId xmlns:a16="http://schemas.microsoft.com/office/drawing/2014/main" id="{58E6C9FB-C2AA-492A-A429-5B3183231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3450" y="1816100"/>
              <a:ext cx="22225" cy="28575"/>
            </a:xfrm>
            <a:custGeom>
              <a:avLst/>
              <a:gdLst>
                <a:gd name="T0" fmla="*/ 20 w 45"/>
                <a:gd name="T1" fmla="*/ 3 h 59"/>
                <a:gd name="T2" fmla="*/ 21 w 45"/>
                <a:gd name="T3" fmla="*/ 2 h 59"/>
                <a:gd name="T4" fmla="*/ 18 w 45"/>
                <a:gd name="T5" fmla="*/ 0 h 59"/>
                <a:gd name="T6" fmla="*/ 8 w 45"/>
                <a:gd name="T7" fmla="*/ 1 h 59"/>
                <a:gd name="T8" fmla="*/ 6 w 45"/>
                <a:gd name="T9" fmla="*/ 1 h 59"/>
                <a:gd name="T10" fmla="*/ 5 w 45"/>
                <a:gd name="T11" fmla="*/ 3 h 59"/>
                <a:gd name="T12" fmla="*/ 8 w 45"/>
                <a:gd name="T13" fmla="*/ 5 h 59"/>
                <a:gd name="T14" fmla="*/ 11 w 45"/>
                <a:gd name="T15" fmla="*/ 5 h 59"/>
                <a:gd name="T16" fmla="*/ 12 w 45"/>
                <a:gd name="T17" fmla="*/ 6 h 59"/>
                <a:gd name="T18" fmla="*/ 12 w 45"/>
                <a:gd name="T19" fmla="*/ 8 h 59"/>
                <a:gd name="T20" fmla="*/ 0 w 45"/>
                <a:gd name="T21" fmla="*/ 54 h 59"/>
                <a:gd name="T22" fmla="*/ 0 w 45"/>
                <a:gd name="T23" fmla="*/ 56 h 59"/>
                <a:gd name="T24" fmla="*/ 3 w 45"/>
                <a:gd name="T25" fmla="*/ 59 h 59"/>
                <a:gd name="T26" fmla="*/ 8 w 45"/>
                <a:gd name="T27" fmla="*/ 54 h 59"/>
                <a:gd name="T28" fmla="*/ 11 w 45"/>
                <a:gd name="T29" fmla="*/ 39 h 59"/>
                <a:gd name="T30" fmla="*/ 24 w 45"/>
                <a:gd name="T31" fmla="*/ 46 h 59"/>
                <a:gd name="T32" fmla="*/ 24 w 45"/>
                <a:gd name="T33" fmla="*/ 48 h 59"/>
                <a:gd name="T34" fmla="*/ 23 w 45"/>
                <a:gd name="T35" fmla="*/ 50 h 59"/>
                <a:gd name="T36" fmla="*/ 33 w 45"/>
                <a:gd name="T37" fmla="*/ 59 h 59"/>
                <a:gd name="T38" fmla="*/ 45 w 45"/>
                <a:gd name="T39" fmla="*/ 46 h 59"/>
                <a:gd name="T40" fmla="*/ 43 w 45"/>
                <a:gd name="T41" fmla="*/ 45 h 59"/>
                <a:gd name="T42" fmla="*/ 41 w 45"/>
                <a:gd name="T43" fmla="*/ 47 h 59"/>
                <a:gd name="T44" fmla="*/ 34 w 45"/>
                <a:gd name="T45" fmla="*/ 56 h 59"/>
                <a:gd name="T46" fmla="*/ 30 w 45"/>
                <a:gd name="T47" fmla="*/ 51 h 59"/>
                <a:gd name="T48" fmla="*/ 31 w 45"/>
                <a:gd name="T49" fmla="*/ 48 h 59"/>
                <a:gd name="T50" fmla="*/ 31 w 45"/>
                <a:gd name="T51" fmla="*/ 45 h 59"/>
                <a:gd name="T52" fmla="*/ 16 w 45"/>
                <a:gd name="T53" fmla="*/ 36 h 59"/>
                <a:gd name="T54" fmla="*/ 24 w 45"/>
                <a:gd name="T55" fmla="*/ 31 h 59"/>
                <a:gd name="T56" fmla="*/ 38 w 45"/>
                <a:gd name="T57" fmla="*/ 24 h 59"/>
                <a:gd name="T58" fmla="*/ 40 w 45"/>
                <a:gd name="T59" fmla="*/ 25 h 59"/>
                <a:gd name="T60" fmla="*/ 40 w 45"/>
                <a:gd name="T61" fmla="*/ 25 h 59"/>
                <a:gd name="T62" fmla="*/ 36 w 45"/>
                <a:gd name="T63" fmla="*/ 30 h 59"/>
                <a:gd name="T64" fmla="*/ 40 w 45"/>
                <a:gd name="T65" fmla="*/ 34 h 59"/>
                <a:gd name="T66" fmla="*/ 45 w 45"/>
                <a:gd name="T67" fmla="*/ 28 h 59"/>
                <a:gd name="T68" fmla="*/ 38 w 45"/>
                <a:gd name="T69" fmla="*/ 21 h 59"/>
                <a:gd name="T70" fmla="*/ 21 w 45"/>
                <a:gd name="T71" fmla="*/ 30 h 59"/>
                <a:gd name="T72" fmla="*/ 12 w 45"/>
                <a:gd name="T73" fmla="*/ 36 h 59"/>
                <a:gd name="T74" fmla="*/ 20 w 45"/>
                <a:gd name="T75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59">
                  <a:moveTo>
                    <a:pt x="20" y="3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19" y="0"/>
                    <a:pt x="18" y="0"/>
                  </a:cubicBezTo>
                  <a:lnTo>
                    <a:pt x="8" y="1"/>
                  </a:ln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5"/>
                    <a:pt x="7" y="5"/>
                    <a:pt x="8" y="5"/>
                  </a:cubicBezTo>
                  <a:cubicBezTo>
                    <a:pt x="8" y="5"/>
                    <a:pt x="9" y="5"/>
                    <a:pt x="11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8"/>
                  </a:cubicBezTo>
                  <a:lnTo>
                    <a:pt x="0" y="54"/>
                  </a:lnTo>
                  <a:cubicBezTo>
                    <a:pt x="0" y="55"/>
                    <a:pt x="0" y="55"/>
                    <a:pt x="0" y="56"/>
                  </a:cubicBezTo>
                  <a:cubicBezTo>
                    <a:pt x="0" y="58"/>
                    <a:pt x="2" y="59"/>
                    <a:pt x="3" y="59"/>
                  </a:cubicBezTo>
                  <a:cubicBezTo>
                    <a:pt x="6" y="59"/>
                    <a:pt x="7" y="56"/>
                    <a:pt x="8" y="54"/>
                  </a:cubicBezTo>
                  <a:lnTo>
                    <a:pt x="11" y="39"/>
                  </a:lnTo>
                  <a:cubicBezTo>
                    <a:pt x="13" y="39"/>
                    <a:pt x="24" y="40"/>
                    <a:pt x="24" y="46"/>
                  </a:cubicBezTo>
                  <a:cubicBezTo>
                    <a:pt x="24" y="46"/>
                    <a:pt x="24" y="47"/>
                    <a:pt x="24" y="48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6"/>
                    <a:pt x="29" y="59"/>
                    <a:pt x="33" y="59"/>
                  </a:cubicBezTo>
                  <a:cubicBezTo>
                    <a:pt x="42" y="59"/>
                    <a:pt x="45" y="47"/>
                    <a:pt x="45" y="46"/>
                  </a:cubicBezTo>
                  <a:cubicBezTo>
                    <a:pt x="45" y="45"/>
                    <a:pt x="44" y="45"/>
                    <a:pt x="43" y="45"/>
                  </a:cubicBezTo>
                  <a:cubicBezTo>
                    <a:pt x="42" y="45"/>
                    <a:pt x="42" y="45"/>
                    <a:pt x="41" y="47"/>
                  </a:cubicBezTo>
                  <a:cubicBezTo>
                    <a:pt x="41" y="49"/>
                    <a:pt x="38" y="56"/>
                    <a:pt x="34" y="56"/>
                  </a:cubicBezTo>
                  <a:cubicBezTo>
                    <a:pt x="31" y="56"/>
                    <a:pt x="30" y="53"/>
                    <a:pt x="30" y="51"/>
                  </a:cubicBezTo>
                  <a:cubicBezTo>
                    <a:pt x="30" y="51"/>
                    <a:pt x="30" y="50"/>
                    <a:pt x="31" y="48"/>
                  </a:cubicBezTo>
                  <a:cubicBezTo>
                    <a:pt x="31" y="47"/>
                    <a:pt x="31" y="46"/>
                    <a:pt x="31" y="45"/>
                  </a:cubicBezTo>
                  <a:cubicBezTo>
                    <a:pt x="31" y="38"/>
                    <a:pt x="22" y="37"/>
                    <a:pt x="16" y="36"/>
                  </a:cubicBezTo>
                  <a:cubicBezTo>
                    <a:pt x="19" y="35"/>
                    <a:pt x="22" y="32"/>
                    <a:pt x="24" y="31"/>
                  </a:cubicBezTo>
                  <a:cubicBezTo>
                    <a:pt x="28" y="27"/>
                    <a:pt x="33" y="24"/>
                    <a:pt x="38" y="24"/>
                  </a:cubicBezTo>
                  <a:cubicBezTo>
                    <a:pt x="39" y="24"/>
                    <a:pt x="40" y="24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6" y="26"/>
                    <a:pt x="36" y="30"/>
                    <a:pt x="36" y="30"/>
                  </a:cubicBezTo>
                  <a:cubicBezTo>
                    <a:pt x="36" y="32"/>
                    <a:pt x="37" y="34"/>
                    <a:pt x="40" y="34"/>
                  </a:cubicBezTo>
                  <a:cubicBezTo>
                    <a:pt x="41" y="34"/>
                    <a:pt x="45" y="32"/>
                    <a:pt x="45" y="28"/>
                  </a:cubicBezTo>
                  <a:cubicBezTo>
                    <a:pt x="45" y="24"/>
                    <a:pt x="42" y="21"/>
                    <a:pt x="38" y="21"/>
                  </a:cubicBezTo>
                  <a:cubicBezTo>
                    <a:pt x="32" y="21"/>
                    <a:pt x="27" y="25"/>
                    <a:pt x="21" y="30"/>
                  </a:cubicBezTo>
                  <a:cubicBezTo>
                    <a:pt x="18" y="32"/>
                    <a:pt x="16" y="34"/>
                    <a:pt x="12" y="36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7" name="Freeform 104">
              <a:extLst>
                <a:ext uri="{FF2B5EF4-FFF2-40B4-BE49-F238E27FC236}">
                  <a16:creationId xmlns:a16="http://schemas.microsoft.com/office/drawing/2014/main" id="{D34A5448-8AB2-4E58-AEA5-E63475885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313" y="1754188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8" name="Freeform 105">
              <a:extLst>
                <a:ext uri="{FF2B5EF4-FFF2-40B4-BE49-F238E27FC236}">
                  <a16:creationId xmlns:a16="http://schemas.microsoft.com/office/drawing/2014/main" id="{58B267D3-A685-4131-A53D-B81F7DDCF1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3300" y="1779588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9" name="Freeform 106">
              <a:extLst>
                <a:ext uri="{FF2B5EF4-FFF2-40B4-BE49-F238E27FC236}">
                  <a16:creationId xmlns:a16="http://schemas.microsoft.com/office/drawing/2014/main" id="{98608FBC-7A8E-4BBD-ADFA-6483F509A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163" y="1806575"/>
              <a:ext cx="9525" cy="23813"/>
            </a:xfrm>
            <a:custGeom>
              <a:avLst/>
              <a:gdLst>
                <a:gd name="T0" fmla="*/ 19 w 19"/>
                <a:gd name="T1" fmla="*/ 17 h 50"/>
                <a:gd name="T2" fmla="*/ 8 w 19"/>
                <a:gd name="T3" fmla="*/ 0 h 50"/>
                <a:gd name="T4" fmla="*/ 0 w 19"/>
                <a:gd name="T5" fmla="*/ 9 h 50"/>
                <a:gd name="T6" fmla="*/ 8 w 19"/>
                <a:gd name="T7" fmla="*/ 18 h 50"/>
                <a:gd name="T8" fmla="*/ 14 w 19"/>
                <a:gd name="T9" fmla="*/ 15 h 50"/>
                <a:gd name="T10" fmla="*/ 15 w 19"/>
                <a:gd name="T11" fmla="*/ 15 h 50"/>
                <a:gd name="T12" fmla="*/ 15 w 19"/>
                <a:gd name="T13" fmla="*/ 17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8" y="18"/>
                  </a:cubicBezTo>
                  <a:cubicBezTo>
                    <a:pt x="10" y="18"/>
                    <a:pt x="12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0" name="Freeform 107">
              <a:extLst>
                <a:ext uri="{FF2B5EF4-FFF2-40B4-BE49-F238E27FC236}">
                  <a16:creationId xmlns:a16="http://schemas.microsoft.com/office/drawing/2014/main" id="{2563CFAB-78AE-44B7-BE0F-E9A3AC9D1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325" y="1765300"/>
              <a:ext cx="25400" cy="50800"/>
            </a:xfrm>
            <a:custGeom>
              <a:avLst/>
              <a:gdLst>
                <a:gd name="T0" fmla="*/ 30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6 w 51"/>
                <a:gd name="T7" fmla="*/ 32 h 105"/>
                <a:gd name="T8" fmla="*/ 32 w 51"/>
                <a:gd name="T9" fmla="*/ 32 h 105"/>
                <a:gd name="T10" fmla="*/ 38 w 51"/>
                <a:gd name="T11" fmla="*/ 4 h 105"/>
                <a:gd name="T12" fmla="*/ 34 w 51"/>
                <a:gd name="T13" fmla="*/ 0 h 105"/>
                <a:gd name="T14" fmla="*/ 27 w 51"/>
                <a:gd name="T15" fmla="*/ 6 h 105"/>
                <a:gd name="T16" fmla="*/ 20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19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8 w 51"/>
                <a:gd name="T31" fmla="*/ 80 h 105"/>
                <a:gd name="T32" fmla="*/ 46 w 51"/>
                <a:gd name="T33" fmla="*/ 78 h 105"/>
                <a:gd name="T34" fmla="*/ 44 w 51"/>
                <a:gd name="T35" fmla="*/ 81 h 105"/>
                <a:gd name="T36" fmla="*/ 22 w 51"/>
                <a:gd name="T37" fmla="*/ 102 h 105"/>
                <a:gd name="T38" fmla="*/ 17 w 51"/>
                <a:gd name="T39" fmla="*/ 94 h 105"/>
                <a:gd name="T40" fmla="*/ 18 w 51"/>
                <a:gd name="T41" fmla="*/ 86 h 105"/>
                <a:gd name="T42" fmla="*/ 30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8"/>
                    <a:pt x="38" y="5"/>
                    <a:pt x="38" y="4"/>
                  </a:cubicBezTo>
                  <a:cubicBezTo>
                    <a:pt x="38" y="1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1" name="Freeform 108">
              <a:extLst>
                <a:ext uri="{FF2B5EF4-FFF2-40B4-BE49-F238E27FC236}">
                  <a16:creationId xmlns:a16="http://schemas.microsoft.com/office/drawing/2014/main" id="{F79EADFD-9F56-413C-ACD0-92A932214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075" y="17541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4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3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2" name="Freeform 109">
              <a:extLst>
                <a:ext uri="{FF2B5EF4-FFF2-40B4-BE49-F238E27FC236}">
                  <a16:creationId xmlns:a16="http://schemas.microsoft.com/office/drawing/2014/main" id="{1D2AAB07-ECBE-4A58-A4A5-A591C270E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713" y="2079625"/>
              <a:ext cx="49213" cy="3175"/>
            </a:xfrm>
            <a:custGeom>
              <a:avLst/>
              <a:gdLst>
                <a:gd name="T0" fmla="*/ 95 w 101"/>
                <a:gd name="T1" fmla="*/ 7 h 7"/>
                <a:gd name="T2" fmla="*/ 101 w 101"/>
                <a:gd name="T3" fmla="*/ 3 h 7"/>
                <a:gd name="T4" fmla="*/ 95 w 101"/>
                <a:gd name="T5" fmla="*/ 0 h 7"/>
                <a:gd name="T6" fmla="*/ 6 w 101"/>
                <a:gd name="T7" fmla="*/ 0 h 7"/>
                <a:gd name="T8" fmla="*/ 0 w 101"/>
                <a:gd name="T9" fmla="*/ 3 h 7"/>
                <a:gd name="T10" fmla="*/ 6 w 101"/>
                <a:gd name="T11" fmla="*/ 7 h 7"/>
                <a:gd name="T12" fmla="*/ 95 w 10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">
                  <a:moveTo>
                    <a:pt x="95" y="7"/>
                  </a:moveTo>
                  <a:cubicBezTo>
                    <a:pt x="98" y="7"/>
                    <a:pt x="101" y="7"/>
                    <a:pt x="101" y="3"/>
                  </a:cubicBezTo>
                  <a:cubicBezTo>
                    <a:pt x="101" y="0"/>
                    <a:pt x="98" y="0"/>
                    <a:pt x="9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5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3" name="Freeform 110">
              <a:extLst>
                <a:ext uri="{FF2B5EF4-FFF2-40B4-BE49-F238E27FC236}">
                  <a16:creationId xmlns:a16="http://schemas.microsoft.com/office/drawing/2014/main" id="{C32BF810-9E61-4A72-B490-58C120716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850" y="2009775"/>
              <a:ext cx="49213" cy="36513"/>
            </a:xfrm>
            <a:custGeom>
              <a:avLst/>
              <a:gdLst>
                <a:gd name="T0" fmla="*/ 98 w 98"/>
                <a:gd name="T1" fmla="*/ 12 h 75"/>
                <a:gd name="T2" fmla="*/ 92 w 98"/>
                <a:gd name="T3" fmla="*/ 0 h 75"/>
                <a:gd name="T4" fmla="*/ 83 w 98"/>
                <a:gd name="T5" fmla="*/ 8 h 75"/>
                <a:gd name="T6" fmla="*/ 86 w 98"/>
                <a:gd name="T7" fmla="*/ 13 h 75"/>
                <a:gd name="T8" fmla="*/ 91 w 98"/>
                <a:gd name="T9" fmla="*/ 27 h 75"/>
                <a:gd name="T10" fmla="*/ 83 w 98"/>
                <a:gd name="T11" fmla="*/ 51 h 75"/>
                <a:gd name="T12" fmla="*/ 64 w 98"/>
                <a:gd name="T13" fmla="*/ 63 h 75"/>
                <a:gd name="T14" fmla="*/ 48 w 98"/>
                <a:gd name="T15" fmla="*/ 49 h 75"/>
                <a:gd name="T16" fmla="*/ 54 w 98"/>
                <a:gd name="T17" fmla="*/ 29 h 75"/>
                <a:gd name="T18" fmla="*/ 51 w 98"/>
                <a:gd name="T19" fmla="*/ 25 h 75"/>
                <a:gd name="T20" fmla="*/ 46 w 98"/>
                <a:gd name="T21" fmla="*/ 28 h 75"/>
                <a:gd name="T22" fmla="*/ 42 w 98"/>
                <a:gd name="T23" fmla="*/ 48 h 75"/>
                <a:gd name="T24" fmla="*/ 20 w 98"/>
                <a:gd name="T25" fmla="*/ 63 h 75"/>
                <a:gd name="T26" fmla="*/ 5 w 98"/>
                <a:gd name="T27" fmla="*/ 44 h 75"/>
                <a:gd name="T28" fmla="*/ 22 w 98"/>
                <a:gd name="T29" fmla="*/ 4 h 75"/>
                <a:gd name="T30" fmla="*/ 19 w 98"/>
                <a:gd name="T31" fmla="*/ 1 h 75"/>
                <a:gd name="T32" fmla="*/ 15 w 98"/>
                <a:gd name="T33" fmla="*/ 5 h 75"/>
                <a:gd name="T34" fmla="*/ 0 w 98"/>
                <a:gd name="T35" fmla="*/ 52 h 75"/>
                <a:gd name="T36" fmla="*/ 17 w 98"/>
                <a:gd name="T37" fmla="*/ 75 h 75"/>
                <a:gd name="T38" fmla="*/ 43 w 98"/>
                <a:gd name="T39" fmla="*/ 58 h 75"/>
                <a:gd name="T40" fmla="*/ 61 w 98"/>
                <a:gd name="T41" fmla="*/ 75 h 75"/>
                <a:gd name="T42" fmla="*/ 88 w 98"/>
                <a:gd name="T43" fmla="*/ 53 h 75"/>
                <a:gd name="T44" fmla="*/ 98 w 98"/>
                <a:gd name="T45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75">
                  <a:moveTo>
                    <a:pt x="98" y="12"/>
                  </a:moveTo>
                  <a:cubicBezTo>
                    <a:pt x="98" y="4"/>
                    <a:pt x="95" y="0"/>
                    <a:pt x="92" y="0"/>
                  </a:cubicBezTo>
                  <a:cubicBezTo>
                    <a:pt x="87" y="0"/>
                    <a:pt x="83" y="4"/>
                    <a:pt x="83" y="8"/>
                  </a:cubicBezTo>
                  <a:cubicBezTo>
                    <a:pt x="83" y="10"/>
                    <a:pt x="84" y="11"/>
                    <a:pt x="86" y="13"/>
                  </a:cubicBezTo>
                  <a:cubicBezTo>
                    <a:pt x="88" y="15"/>
                    <a:pt x="91" y="20"/>
                    <a:pt x="91" y="27"/>
                  </a:cubicBezTo>
                  <a:cubicBezTo>
                    <a:pt x="91" y="34"/>
                    <a:pt x="88" y="43"/>
                    <a:pt x="83" y="51"/>
                  </a:cubicBezTo>
                  <a:cubicBezTo>
                    <a:pt x="78" y="58"/>
                    <a:pt x="72" y="63"/>
                    <a:pt x="64" y="63"/>
                  </a:cubicBezTo>
                  <a:cubicBezTo>
                    <a:pt x="55" y="63"/>
                    <a:pt x="49" y="57"/>
                    <a:pt x="48" y="49"/>
                  </a:cubicBezTo>
                  <a:cubicBezTo>
                    <a:pt x="50" y="44"/>
                    <a:pt x="54" y="34"/>
                    <a:pt x="54" y="29"/>
                  </a:cubicBezTo>
                  <a:cubicBezTo>
                    <a:pt x="54" y="27"/>
                    <a:pt x="53" y="25"/>
                    <a:pt x="51" y="25"/>
                  </a:cubicBezTo>
                  <a:cubicBezTo>
                    <a:pt x="49" y="25"/>
                    <a:pt x="47" y="26"/>
                    <a:pt x="46" y="28"/>
                  </a:cubicBezTo>
                  <a:cubicBezTo>
                    <a:pt x="44" y="31"/>
                    <a:pt x="42" y="42"/>
                    <a:pt x="42" y="48"/>
                  </a:cubicBezTo>
                  <a:cubicBezTo>
                    <a:pt x="37" y="56"/>
                    <a:pt x="30" y="63"/>
                    <a:pt x="20" y="63"/>
                  </a:cubicBezTo>
                  <a:cubicBezTo>
                    <a:pt x="9" y="63"/>
                    <a:pt x="5" y="54"/>
                    <a:pt x="5" y="44"/>
                  </a:cubicBezTo>
                  <a:cubicBezTo>
                    <a:pt x="5" y="24"/>
                    <a:pt x="22" y="6"/>
                    <a:pt x="22" y="4"/>
                  </a:cubicBezTo>
                  <a:cubicBezTo>
                    <a:pt x="22" y="2"/>
                    <a:pt x="21" y="1"/>
                    <a:pt x="19" y="1"/>
                  </a:cubicBezTo>
                  <a:cubicBezTo>
                    <a:pt x="17" y="1"/>
                    <a:pt x="16" y="3"/>
                    <a:pt x="15" y="5"/>
                  </a:cubicBezTo>
                  <a:cubicBezTo>
                    <a:pt x="6" y="17"/>
                    <a:pt x="0" y="37"/>
                    <a:pt x="0" y="52"/>
                  </a:cubicBezTo>
                  <a:cubicBezTo>
                    <a:pt x="0" y="63"/>
                    <a:pt x="4" y="75"/>
                    <a:pt x="17" y="75"/>
                  </a:cubicBezTo>
                  <a:cubicBezTo>
                    <a:pt x="29" y="75"/>
                    <a:pt x="37" y="67"/>
                    <a:pt x="43" y="58"/>
                  </a:cubicBezTo>
                  <a:cubicBezTo>
                    <a:pt x="44" y="68"/>
                    <a:pt x="51" y="75"/>
                    <a:pt x="61" y="75"/>
                  </a:cubicBezTo>
                  <a:cubicBezTo>
                    <a:pt x="74" y="75"/>
                    <a:pt x="82" y="65"/>
                    <a:pt x="88" y="53"/>
                  </a:cubicBezTo>
                  <a:cubicBezTo>
                    <a:pt x="92" y="45"/>
                    <a:pt x="98" y="22"/>
                    <a:pt x="98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4" name="Freeform 111">
              <a:extLst>
                <a:ext uri="{FF2B5EF4-FFF2-40B4-BE49-F238E27FC236}">
                  <a16:creationId xmlns:a16="http://schemas.microsoft.com/office/drawing/2014/main" id="{184C9DE3-4715-4BB4-9401-3BA1B6709B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3238" y="2020888"/>
              <a:ext cx="26988" cy="38100"/>
            </a:xfrm>
            <a:custGeom>
              <a:avLst/>
              <a:gdLst>
                <a:gd name="T0" fmla="*/ 54 w 54"/>
                <a:gd name="T1" fmla="*/ 40 h 80"/>
                <a:gd name="T2" fmla="*/ 47 w 54"/>
                <a:gd name="T3" fmla="*/ 10 h 80"/>
                <a:gd name="T4" fmla="*/ 27 w 54"/>
                <a:gd name="T5" fmla="*/ 0 h 80"/>
                <a:gd name="T6" fmla="*/ 0 w 54"/>
                <a:gd name="T7" fmla="*/ 40 h 80"/>
                <a:gd name="T8" fmla="*/ 27 w 54"/>
                <a:gd name="T9" fmla="*/ 80 h 80"/>
                <a:gd name="T10" fmla="*/ 54 w 54"/>
                <a:gd name="T11" fmla="*/ 40 h 80"/>
                <a:gd name="T12" fmla="*/ 27 w 54"/>
                <a:gd name="T13" fmla="*/ 77 h 80"/>
                <a:gd name="T14" fmla="*/ 13 w 54"/>
                <a:gd name="T15" fmla="*/ 64 h 80"/>
                <a:gd name="T16" fmla="*/ 11 w 54"/>
                <a:gd name="T17" fmla="*/ 39 h 80"/>
                <a:gd name="T18" fmla="*/ 13 w 54"/>
                <a:gd name="T19" fmla="*/ 15 h 80"/>
                <a:gd name="T20" fmla="*/ 27 w 54"/>
                <a:gd name="T21" fmla="*/ 4 h 80"/>
                <a:gd name="T22" fmla="*/ 42 w 54"/>
                <a:gd name="T23" fmla="*/ 14 h 80"/>
                <a:gd name="T24" fmla="*/ 44 w 54"/>
                <a:gd name="T25" fmla="*/ 39 h 80"/>
                <a:gd name="T26" fmla="*/ 42 w 54"/>
                <a:gd name="T27" fmla="*/ 63 h 80"/>
                <a:gd name="T28" fmla="*/ 27 w 54"/>
                <a:gd name="T2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0">
                  <a:moveTo>
                    <a:pt x="54" y="40"/>
                  </a:moveTo>
                  <a:cubicBezTo>
                    <a:pt x="54" y="28"/>
                    <a:pt x="53" y="18"/>
                    <a:pt x="47" y="10"/>
                  </a:cubicBezTo>
                  <a:cubicBezTo>
                    <a:pt x="44" y="5"/>
                    <a:pt x="37" y="0"/>
                    <a:pt x="27" y="0"/>
                  </a:cubicBezTo>
                  <a:cubicBezTo>
                    <a:pt x="0" y="0"/>
                    <a:pt x="0" y="32"/>
                    <a:pt x="0" y="40"/>
                  </a:cubicBezTo>
                  <a:cubicBezTo>
                    <a:pt x="0" y="49"/>
                    <a:pt x="0" y="80"/>
                    <a:pt x="27" y="80"/>
                  </a:cubicBezTo>
                  <a:cubicBezTo>
                    <a:pt x="54" y="80"/>
                    <a:pt x="54" y="49"/>
                    <a:pt x="54" y="40"/>
                  </a:cubicBezTo>
                  <a:close/>
                  <a:moveTo>
                    <a:pt x="27" y="77"/>
                  </a:moveTo>
                  <a:cubicBezTo>
                    <a:pt x="22" y="77"/>
                    <a:pt x="15" y="73"/>
                    <a:pt x="13" y="64"/>
                  </a:cubicBezTo>
                  <a:cubicBezTo>
                    <a:pt x="11" y="57"/>
                    <a:pt x="11" y="47"/>
                    <a:pt x="11" y="39"/>
                  </a:cubicBezTo>
                  <a:cubicBezTo>
                    <a:pt x="11" y="30"/>
                    <a:pt x="11" y="22"/>
                    <a:pt x="13" y="15"/>
                  </a:cubicBezTo>
                  <a:cubicBezTo>
                    <a:pt x="15" y="6"/>
                    <a:pt x="23" y="4"/>
                    <a:pt x="27" y="4"/>
                  </a:cubicBezTo>
                  <a:cubicBezTo>
                    <a:pt x="34" y="4"/>
                    <a:pt x="40" y="7"/>
                    <a:pt x="42" y="14"/>
                  </a:cubicBezTo>
                  <a:cubicBezTo>
                    <a:pt x="44" y="20"/>
                    <a:pt x="44" y="29"/>
                    <a:pt x="44" y="39"/>
                  </a:cubicBezTo>
                  <a:cubicBezTo>
                    <a:pt x="44" y="47"/>
                    <a:pt x="44" y="56"/>
                    <a:pt x="42" y="63"/>
                  </a:cubicBezTo>
                  <a:cubicBezTo>
                    <a:pt x="40" y="74"/>
                    <a:pt x="32" y="77"/>
                    <a:pt x="27" y="7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5" name="Rectangle 112">
              <a:extLst>
                <a:ext uri="{FF2B5EF4-FFF2-40B4-BE49-F238E27FC236}">
                  <a16:creationId xmlns:a16="http://schemas.microsoft.com/office/drawing/2014/main" id="{DEFCA9BB-7F44-4337-B9E3-3D9331108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0850" y="2079625"/>
              <a:ext cx="8731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6" name="Freeform 113">
              <a:extLst>
                <a:ext uri="{FF2B5EF4-FFF2-40B4-BE49-F238E27FC236}">
                  <a16:creationId xmlns:a16="http://schemas.microsoft.com/office/drawing/2014/main" id="{7456FBD2-86A0-4960-99DD-6CA09EF1A3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6250" y="2100263"/>
              <a:ext cx="34925" cy="73025"/>
            </a:xfrm>
            <a:custGeom>
              <a:avLst/>
              <a:gdLst>
                <a:gd name="T0" fmla="*/ 46 w 71"/>
                <a:gd name="T1" fmla="*/ 20 h 150"/>
                <a:gd name="T2" fmla="*/ 56 w 71"/>
                <a:gd name="T3" fmla="*/ 23 h 150"/>
                <a:gd name="T4" fmla="*/ 71 w 71"/>
                <a:gd name="T5" fmla="*/ 18 h 150"/>
                <a:gd name="T6" fmla="*/ 58 w 71"/>
                <a:gd name="T7" fmla="*/ 13 h 150"/>
                <a:gd name="T8" fmla="*/ 47 w 71"/>
                <a:gd name="T9" fmla="*/ 15 h 150"/>
                <a:gd name="T10" fmla="*/ 46 w 71"/>
                <a:gd name="T11" fmla="*/ 8 h 150"/>
                <a:gd name="T12" fmla="*/ 47 w 71"/>
                <a:gd name="T13" fmla="*/ 2 h 150"/>
                <a:gd name="T14" fmla="*/ 45 w 71"/>
                <a:gd name="T15" fmla="*/ 0 h 150"/>
                <a:gd name="T16" fmla="*/ 42 w 71"/>
                <a:gd name="T17" fmla="*/ 8 h 150"/>
                <a:gd name="T18" fmla="*/ 44 w 71"/>
                <a:gd name="T19" fmla="*/ 17 h 150"/>
                <a:gd name="T20" fmla="*/ 0 w 71"/>
                <a:gd name="T21" fmla="*/ 88 h 150"/>
                <a:gd name="T22" fmla="*/ 27 w 71"/>
                <a:gd name="T23" fmla="*/ 120 h 150"/>
                <a:gd name="T24" fmla="*/ 37 w 71"/>
                <a:gd name="T25" fmla="*/ 124 h 150"/>
                <a:gd name="T26" fmla="*/ 48 w 71"/>
                <a:gd name="T27" fmla="*/ 135 h 150"/>
                <a:gd name="T28" fmla="*/ 38 w 71"/>
                <a:gd name="T29" fmla="*/ 146 h 150"/>
                <a:gd name="T30" fmla="*/ 26 w 71"/>
                <a:gd name="T31" fmla="*/ 141 h 150"/>
                <a:gd name="T32" fmla="*/ 24 w 71"/>
                <a:gd name="T33" fmla="*/ 140 h 150"/>
                <a:gd name="T34" fmla="*/ 22 w 71"/>
                <a:gd name="T35" fmla="*/ 142 h 150"/>
                <a:gd name="T36" fmla="*/ 38 w 71"/>
                <a:gd name="T37" fmla="*/ 150 h 150"/>
                <a:gd name="T38" fmla="*/ 56 w 71"/>
                <a:gd name="T39" fmla="*/ 130 h 150"/>
                <a:gd name="T40" fmla="*/ 52 w 71"/>
                <a:gd name="T41" fmla="*/ 119 h 150"/>
                <a:gd name="T42" fmla="*/ 36 w 71"/>
                <a:gd name="T43" fmla="*/ 111 h 150"/>
                <a:gd name="T44" fmla="*/ 16 w 71"/>
                <a:gd name="T45" fmla="*/ 102 h 150"/>
                <a:gd name="T46" fmla="*/ 9 w 71"/>
                <a:gd name="T47" fmla="*/ 83 h 150"/>
                <a:gd name="T48" fmla="*/ 46 w 71"/>
                <a:gd name="T49" fmla="*/ 20 h 150"/>
                <a:gd name="T50" fmla="*/ 50 w 71"/>
                <a:gd name="T51" fmla="*/ 18 h 150"/>
                <a:gd name="T52" fmla="*/ 58 w 71"/>
                <a:gd name="T53" fmla="*/ 17 h 150"/>
                <a:gd name="T54" fmla="*/ 67 w 71"/>
                <a:gd name="T55" fmla="*/ 18 h 150"/>
                <a:gd name="T56" fmla="*/ 57 w 71"/>
                <a:gd name="T57" fmla="*/ 19 h 150"/>
                <a:gd name="T58" fmla="*/ 50 w 71"/>
                <a:gd name="T59" fmla="*/ 1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" h="150">
                  <a:moveTo>
                    <a:pt x="46" y="20"/>
                  </a:moveTo>
                  <a:cubicBezTo>
                    <a:pt x="49" y="23"/>
                    <a:pt x="53" y="23"/>
                    <a:pt x="56" y="23"/>
                  </a:cubicBezTo>
                  <a:cubicBezTo>
                    <a:pt x="61" y="23"/>
                    <a:pt x="71" y="23"/>
                    <a:pt x="71" y="18"/>
                  </a:cubicBezTo>
                  <a:cubicBezTo>
                    <a:pt x="71" y="13"/>
                    <a:pt x="65" y="13"/>
                    <a:pt x="58" y="13"/>
                  </a:cubicBezTo>
                  <a:cubicBezTo>
                    <a:pt x="56" y="13"/>
                    <a:pt x="52" y="13"/>
                    <a:pt x="47" y="15"/>
                  </a:cubicBezTo>
                  <a:cubicBezTo>
                    <a:pt x="46" y="13"/>
                    <a:pt x="46" y="12"/>
                    <a:pt x="46" y="8"/>
                  </a:cubicBezTo>
                  <a:cubicBezTo>
                    <a:pt x="46" y="6"/>
                    <a:pt x="47" y="3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2" y="0"/>
                    <a:pt x="42" y="8"/>
                    <a:pt x="42" y="8"/>
                  </a:cubicBezTo>
                  <a:cubicBezTo>
                    <a:pt x="42" y="11"/>
                    <a:pt x="42" y="14"/>
                    <a:pt x="44" y="17"/>
                  </a:cubicBezTo>
                  <a:cubicBezTo>
                    <a:pt x="26" y="25"/>
                    <a:pt x="0" y="56"/>
                    <a:pt x="0" y="88"/>
                  </a:cubicBezTo>
                  <a:cubicBezTo>
                    <a:pt x="0" y="111"/>
                    <a:pt x="15" y="116"/>
                    <a:pt x="27" y="120"/>
                  </a:cubicBezTo>
                  <a:cubicBezTo>
                    <a:pt x="32" y="122"/>
                    <a:pt x="33" y="122"/>
                    <a:pt x="37" y="124"/>
                  </a:cubicBezTo>
                  <a:cubicBezTo>
                    <a:pt x="41" y="125"/>
                    <a:pt x="48" y="127"/>
                    <a:pt x="48" y="135"/>
                  </a:cubicBezTo>
                  <a:cubicBezTo>
                    <a:pt x="48" y="140"/>
                    <a:pt x="44" y="146"/>
                    <a:pt x="38" y="146"/>
                  </a:cubicBezTo>
                  <a:cubicBezTo>
                    <a:pt x="34" y="146"/>
                    <a:pt x="30" y="144"/>
                    <a:pt x="26" y="141"/>
                  </a:cubicBezTo>
                  <a:cubicBezTo>
                    <a:pt x="25" y="140"/>
                    <a:pt x="25" y="140"/>
                    <a:pt x="24" y="140"/>
                  </a:cubicBezTo>
                  <a:cubicBezTo>
                    <a:pt x="23" y="140"/>
                    <a:pt x="22" y="141"/>
                    <a:pt x="22" y="142"/>
                  </a:cubicBezTo>
                  <a:cubicBezTo>
                    <a:pt x="22" y="144"/>
                    <a:pt x="30" y="150"/>
                    <a:pt x="38" y="150"/>
                  </a:cubicBezTo>
                  <a:cubicBezTo>
                    <a:pt x="49" y="150"/>
                    <a:pt x="56" y="139"/>
                    <a:pt x="56" y="130"/>
                  </a:cubicBezTo>
                  <a:cubicBezTo>
                    <a:pt x="56" y="123"/>
                    <a:pt x="53" y="120"/>
                    <a:pt x="52" y="119"/>
                  </a:cubicBezTo>
                  <a:cubicBezTo>
                    <a:pt x="49" y="115"/>
                    <a:pt x="46" y="114"/>
                    <a:pt x="36" y="111"/>
                  </a:cubicBezTo>
                  <a:cubicBezTo>
                    <a:pt x="23" y="107"/>
                    <a:pt x="20" y="106"/>
                    <a:pt x="16" y="102"/>
                  </a:cubicBezTo>
                  <a:cubicBezTo>
                    <a:pt x="9" y="96"/>
                    <a:pt x="9" y="87"/>
                    <a:pt x="9" y="83"/>
                  </a:cubicBezTo>
                  <a:cubicBezTo>
                    <a:pt x="9" y="58"/>
                    <a:pt x="30" y="29"/>
                    <a:pt x="46" y="20"/>
                  </a:cubicBezTo>
                  <a:close/>
                  <a:moveTo>
                    <a:pt x="50" y="18"/>
                  </a:moveTo>
                  <a:cubicBezTo>
                    <a:pt x="53" y="17"/>
                    <a:pt x="56" y="17"/>
                    <a:pt x="58" y="17"/>
                  </a:cubicBezTo>
                  <a:cubicBezTo>
                    <a:pt x="63" y="17"/>
                    <a:pt x="64" y="17"/>
                    <a:pt x="67" y="18"/>
                  </a:cubicBezTo>
                  <a:cubicBezTo>
                    <a:pt x="66" y="18"/>
                    <a:pt x="64" y="19"/>
                    <a:pt x="57" y="19"/>
                  </a:cubicBezTo>
                  <a:cubicBezTo>
                    <a:pt x="53" y="19"/>
                    <a:pt x="52" y="19"/>
                    <a:pt x="5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7" name="Freeform 114">
              <a:extLst>
                <a:ext uri="{FF2B5EF4-FFF2-40B4-BE49-F238E27FC236}">
                  <a16:creationId xmlns:a16="http://schemas.microsoft.com/office/drawing/2014/main" id="{3A96659B-4E2E-4B20-9B5A-9FA58DB1F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3725" y="1960563"/>
              <a:ext cx="52388" cy="39688"/>
            </a:xfrm>
            <a:custGeom>
              <a:avLst/>
              <a:gdLst>
                <a:gd name="T0" fmla="*/ 58 w 105"/>
                <a:gd name="T1" fmla="*/ 33 h 79"/>
                <a:gd name="T2" fmla="*/ 57 w 105"/>
                <a:gd name="T3" fmla="*/ 31 h 79"/>
                <a:gd name="T4" fmla="*/ 60 w 105"/>
                <a:gd name="T5" fmla="*/ 29 h 79"/>
                <a:gd name="T6" fmla="*/ 72 w 105"/>
                <a:gd name="T7" fmla="*/ 21 h 79"/>
                <a:gd name="T8" fmla="*/ 103 w 105"/>
                <a:gd name="T9" fmla="*/ 4 h 79"/>
                <a:gd name="T10" fmla="*/ 105 w 105"/>
                <a:gd name="T11" fmla="*/ 2 h 79"/>
                <a:gd name="T12" fmla="*/ 104 w 105"/>
                <a:gd name="T13" fmla="*/ 0 h 79"/>
                <a:gd name="T14" fmla="*/ 96 w 105"/>
                <a:gd name="T15" fmla="*/ 0 h 79"/>
                <a:gd name="T16" fmla="*/ 82 w 105"/>
                <a:gd name="T17" fmla="*/ 0 h 79"/>
                <a:gd name="T18" fmla="*/ 79 w 105"/>
                <a:gd name="T19" fmla="*/ 3 h 79"/>
                <a:gd name="T20" fmla="*/ 81 w 105"/>
                <a:gd name="T21" fmla="*/ 4 h 79"/>
                <a:gd name="T22" fmla="*/ 84 w 105"/>
                <a:gd name="T23" fmla="*/ 6 h 79"/>
                <a:gd name="T24" fmla="*/ 79 w 105"/>
                <a:gd name="T25" fmla="*/ 11 h 79"/>
                <a:gd name="T26" fmla="*/ 30 w 105"/>
                <a:gd name="T27" fmla="*/ 46 h 79"/>
                <a:gd name="T28" fmla="*/ 40 w 105"/>
                <a:gd name="T29" fmla="*/ 9 h 79"/>
                <a:gd name="T30" fmla="*/ 50 w 105"/>
                <a:gd name="T31" fmla="*/ 4 h 79"/>
                <a:gd name="T32" fmla="*/ 53 w 105"/>
                <a:gd name="T33" fmla="*/ 2 h 79"/>
                <a:gd name="T34" fmla="*/ 51 w 105"/>
                <a:gd name="T35" fmla="*/ 0 h 79"/>
                <a:gd name="T36" fmla="*/ 36 w 105"/>
                <a:gd name="T37" fmla="*/ 0 h 79"/>
                <a:gd name="T38" fmla="*/ 28 w 105"/>
                <a:gd name="T39" fmla="*/ 0 h 79"/>
                <a:gd name="T40" fmla="*/ 21 w 105"/>
                <a:gd name="T41" fmla="*/ 0 h 79"/>
                <a:gd name="T42" fmla="*/ 18 w 105"/>
                <a:gd name="T43" fmla="*/ 3 h 79"/>
                <a:gd name="T44" fmla="*/ 22 w 105"/>
                <a:gd name="T45" fmla="*/ 4 h 79"/>
                <a:gd name="T46" fmla="*/ 27 w 105"/>
                <a:gd name="T47" fmla="*/ 4 h 79"/>
                <a:gd name="T48" fmla="*/ 29 w 105"/>
                <a:gd name="T49" fmla="*/ 6 h 79"/>
                <a:gd name="T50" fmla="*/ 29 w 105"/>
                <a:gd name="T51" fmla="*/ 9 h 79"/>
                <a:gd name="T52" fmla="*/ 13 w 105"/>
                <a:gd name="T53" fmla="*/ 70 h 79"/>
                <a:gd name="T54" fmla="*/ 3 w 105"/>
                <a:gd name="T55" fmla="*/ 75 h 79"/>
                <a:gd name="T56" fmla="*/ 0 w 105"/>
                <a:gd name="T57" fmla="*/ 78 h 79"/>
                <a:gd name="T58" fmla="*/ 1 w 105"/>
                <a:gd name="T59" fmla="*/ 79 h 79"/>
                <a:gd name="T60" fmla="*/ 17 w 105"/>
                <a:gd name="T61" fmla="*/ 79 h 79"/>
                <a:gd name="T62" fmla="*/ 25 w 105"/>
                <a:gd name="T63" fmla="*/ 79 h 79"/>
                <a:gd name="T64" fmla="*/ 32 w 105"/>
                <a:gd name="T65" fmla="*/ 79 h 79"/>
                <a:gd name="T66" fmla="*/ 34 w 105"/>
                <a:gd name="T67" fmla="*/ 77 h 79"/>
                <a:gd name="T68" fmla="*/ 31 w 105"/>
                <a:gd name="T69" fmla="*/ 75 h 79"/>
                <a:gd name="T70" fmla="*/ 26 w 105"/>
                <a:gd name="T71" fmla="*/ 75 h 79"/>
                <a:gd name="T72" fmla="*/ 24 w 105"/>
                <a:gd name="T73" fmla="*/ 73 h 79"/>
                <a:gd name="T74" fmla="*/ 29 w 105"/>
                <a:gd name="T75" fmla="*/ 51 h 79"/>
                <a:gd name="T76" fmla="*/ 48 w 105"/>
                <a:gd name="T77" fmla="*/ 37 h 79"/>
                <a:gd name="T78" fmla="*/ 65 w 105"/>
                <a:gd name="T79" fmla="*/ 70 h 79"/>
                <a:gd name="T80" fmla="*/ 66 w 105"/>
                <a:gd name="T81" fmla="*/ 72 h 79"/>
                <a:gd name="T82" fmla="*/ 61 w 105"/>
                <a:gd name="T83" fmla="*/ 75 h 79"/>
                <a:gd name="T84" fmla="*/ 58 w 105"/>
                <a:gd name="T85" fmla="*/ 78 h 79"/>
                <a:gd name="T86" fmla="*/ 60 w 105"/>
                <a:gd name="T87" fmla="*/ 79 h 79"/>
                <a:gd name="T88" fmla="*/ 75 w 105"/>
                <a:gd name="T89" fmla="*/ 79 h 79"/>
                <a:gd name="T90" fmla="*/ 86 w 105"/>
                <a:gd name="T91" fmla="*/ 79 h 79"/>
                <a:gd name="T92" fmla="*/ 88 w 105"/>
                <a:gd name="T93" fmla="*/ 77 h 79"/>
                <a:gd name="T94" fmla="*/ 86 w 105"/>
                <a:gd name="T95" fmla="*/ 75 h 79"/>
                <a:gd name="T96" fmla="*/ 78 w 105"/>
                <a:gd name="T97" fmla="*/ 71 h 79"/>
                <a:gd name="T98" fmla="*/ 58 w 105"/>
                <a:gd name="T99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79">
                  <a:moveTo>
                    <a:pt x="58" y="33"/>
                  </a:moveTo>
                  <a:cubicBezTo>
                    <a:pt x="58" y="32"/>
                    <a:pt x="57" y="31"/>
                    <a:pt x="57" y="31"/>
                  </a:cubicBezTo>
                  <a:cubicBezTo>
                    <a:pt x="57" y="31"/>
                    <a:pt x="57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4" y="5"/>
                    <a:pt x="103" y="4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4" y="0"/>
                    <a:pt x="104" y="0"/>
                  </a:cubicBezTo>
                  <a:cubicBezTo>
                    <a:pt x="101" y="0"/>
                    <a:pt x="98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4"/>
                  </a:cubicBezTo>
                  <a:cubicBezTo>
                    <a:pt x="82" y="4"/>
                    <a:pt x="84" y="4"/>
                    <a:pt x="84" y="6"/>
                  </a:cubicBezTo>
                  <a:cubicBezTo>
                    <a:pt x="84" y="8"/>
                    <a:pt x="80" y="10"/>
                    <a:pt x="79" y="11"/>
                  </a:cubicBezTo>
                  <a:lnTo>
                    <a:pt x="30" y="46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3" y="4"/>
                    <a:pt x="53" y="2"/>
                  </a:cubicBezTo>
                  <a:cubicBezTo>
                    <a:pt x="53" y="1"/>
                    <a:pt x="53" y="0"/>
                    <a:pt x="51" y="0"/>
                  </a:cubicBezTo>
                  <a:cubicBezTo>
                    <a:pt x="48" y="0"/>
                    <a:pt x="40" y="0"/>
                    <a:pt x="36" y="0"/>
                  </a:cubicBezTo>
                  <a:cubicBezTo>
                    <a:pt x="34" y="0"/>
                    <a:pt x="30" y="0"/>
                    <a:pt x="28" y="0"/>
                  </a:cubicBezTo>
                  <a:cubicBezTo>
                    <a:pt x="26" y="0"/>
                    <a:pt x="23" y="0"/>
                    <a:pt x="21" y="0"/>
                  </a:cubicBezTo>
                  <a:cubicBezTo>
                    <a:pt x="20" y="0"/>
                    <a:pt x="18" y="0"/>
                    <a:pt x="18" y="3"/>
                  </a:cubicBezTo>
                  <a:cubicBezTo>
                    <a:pt x="18" y="4"/>
                    <a:pt x="20" y="4"/>
                    <a:pt x="22" y="4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6"/>
                    <a:pt x="29" y="7"/>
                    <a:pt x="29" y="9"/>
                  </a:cubicBezTo>
                  <a:lnTo>
                    <a:pt x="13" y="70"/>
                  </a:lnTo>
                  <a:cubicBezTo>
                    <a:pt x="12" y="74"/>
                    <a:pt x="12" y="75"/>
                    <a:pt x="3" y="75"/>
                  </a:cubicBezTo>
                  <a:cubicBezTo>
                    <a:pt x="1" y="75"/>
                    <a:pt x="0" y="75"/>
                    <a:pt x="0" y="78"/>
                  </a:cubicBezTo>
                  <a:cubicBezTo>
                    <a:pt x="0" y="78"/>
                    <a:pt x="0" y="79"/>
                    <a:pt x="1" y="79"/>
                  </a:cubicBezTo>
                  <a:cubicBezTo>
                    <a:pt x="5" y="79"/>
                    <a:pt x="13" y="79"/>
                    <a:pt x="17" y="79"/>
                  </a:cubicBezTo>
                  <a:cubicBezTo>
                    <a:pt x="18" y="79"/>
                    <a:pt x="23" y="79"/>
                    <a:pt x="25" y="79"/>
                  </a:cubicBezTo>
                  <a:cubicBezTo>
                    <a:pt x="27" y="79"/>
                    <a:pt x="30" y="79"/>
                    <a:pt x="32" y="79"/>
                  </a:cubicBezTo>
                  <a:cubicBezTo>
                    <a:pt x="33" y="79"/>
                    <a:pt x="34" y="79"/>
                    <a:pt x="34" y="77"/>
                  </a:cubicBezTo>
                  <a:cubicBezTo>
                    <a:pt x="34" y="75"/>
                    <a:pt x="33" y="75"/>
                    <a:pt x="31" y="75"/>
                  </a:cubicBezTo>
                  <a:cubicBezTo>
                    <a:pt x="31" y="75"/>
                    <a:pt x="28" y="75"/>
                    <a:pt x="26" y="75"/>
                  </a:cubicBezTo>
                  <a:cubicBezTo>
                    <a:pt x="24" y="75"/>
                    <a:pt x="24" y="74"/>
                    <a:pt x="24" y="73"/>
                  </a:cubicBezTo>
                  <a:cubicBezTo>
                    <a:pt x="24" y="72"/>
                    <a:pt x="25" y="68"/>
                    <a:pt x="29" y="51"/>
                  </a:cubicBezTo>
                  <a:lnTo>
                    <a:pt x="48" y="37"/>
                  </a:lnTo>
                  <a:lnTo>
                    <a:pt x="65" y="70"/>
                  </a:lnTo>
                  <a:cubicBezTo>
                    <a:pt x="66" y="71"/>
                    <a:pt x="66" y="72"/>
                    <a:pt x="66" y="72"/>
                  </a:cubicBezTo>
                  <a:cubicBezTo>
                    <a:pt x="66" y="75"/>
                    <a:pt x="63" y="75"/>
                    <a:pt x="61" y="75"/>
                  </a:cubicBezTo>
                  <a:cubicBezTo>
                    <a:pt x="59" y="75"/>
                    <a:pt x="58" y="75"/>
                    <a:pt x="58" y="78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1" y="79"/>
                    <a:pt x="75" y="79"/>
                  </a:cubicBezTo>
                  <a:cubicBezTo>
                    <a:pt x="78" y="79"/>
                    <a:pt x="83" y="79"/>
                    <a:pt x="86" y="79"/>
                  </a:cubicBezTo>
                  <a:cubicBezTo>
                    <a:pt x="87" y="79"/>
                    <a:pt x="88" y="79"/>
                    <a:pt x="88" y="77"/>
                  </a:cubicBezTo>
                  <a:cubicBezTo>
                    <a:pt x="88" y="75"/>
                    <a:pt x="87" y="75"/>
                    <a:pt x="86" y="75"/>
                  </a:cubicBezTo>
                  <a:cubicBezTo>
                    <a:pt x="83" y="75"/>
                    <a:pt x="80" y="75"/>
                    <a:pt x="78" y="71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8" name="Freeform 115">
              <a:extLst>
                <a:ext uri="{FF2B5EF4-FFF2-40B4-BE49-F238E27FC236}">
                  <a16:creationId xmlns:a16="http://schemas.microsoft.com/office/drawing/2014/main" id="{1259B3B2-B0A6-459F-8AE1-8CFA6E7F7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150" y="2024063"/>
              <a:ext cx="107950" cy="112713"/>
            </a:xfrm>
            <a:custGeom>
              <a:avLst/>
              <a:gdLst>
                <a:gd name="T0" fmla="*/ 201 w 221"/>
                <a:gd name="T1" fmla="*/ 233 h 233"/>
                <a:gd name="T2" fmla="*/ 221 w 221"/>
                <a:gd name="T3" fmla="*/ 179 h 233"/>
                <a:gd name="T4" fmla="*/ 217 w 221"/>
                <a:gd name="T5" fmla="*/ 179 h 233"/>
                <a:gd name="T6" fmla="*/ 173 w 221"/>
                <a:gd name="T7" fmla="*/ 213 h 233"/>
                <a:gd name="T8" fmla="*/ 122 w 221"/>
                <a:gd name="T9" fmla="*/ 218 h 233"/>
                <a:gd name="T10" fmla="*/ 22 w 221"/>
                <a:gd name="T11" fmla="*/ 218 h 233"/>
                <a:gd name="T12" fmla="*/ 106 w 221"/>
                <a:gd name="T13" fmla="*/ 119 h 233"/>
                <a:gd name="T14" fmla="*/ 108 w 221"/>
                <a:gd name="T15" fmla="*/ 116 h 233"/>
                <a:gd name="T16" fmla="*/ 107 w 221"/>
                <a:gd name="T17" fmla="*/ 114 h 233"/>
                <a:gd name="T18" fmla="*/ 29 w 221"/>
                <a:gd name="T19" fmla="*/ 8 h 233"/>
                <a:gd name="T20" fmla="*/ 120 w 221"/>
                <a:gd name="T21" fmla="*/ 8 h 233"/>
                <a:gd name="T22" fmla="*/ 159 w 221"/>
                <a:gd name="T23" fmla="*/ 11 h 233"/>
                <a:gd name="T24" fmla="*/ 196 w 221"/>
                <a:gd name="T25" fmla="*/ 23 h 233"/>
                <a:gd name="T26" fmla="*/ 217 w 221"/>
                <a:gd name="T27" fmla="*/ 47 h 233"/>
                <a:gd name="T28" fmla="*/ 221 w 221"/>
                <a:gd name="T29" fmla="*/ 47 h 233"/>
                <a:gd name="T30" fmla="*/ 201 w 221"/>
                <a:gd name="T31" fmla="*/ 0 h 233"/>
                <a:gd name="T32" fmla="*/ 4 w 221"/>
                <a:gd name="T33" fmla="*/ 0 h 233"/>
                <a:gd name="T34" fmla="*/ 0 w 221"/>
                <a:gd name="T35" fmla="*/ 1 h 233"/>
                <a:gd name="T36" fmla="*/ 0 w 221"/>
                <a:gd name="T37" fmla="*/ 7 h 233"/>
                <a:gd name="T38" fmla="*/ 88 w 221"/>
                <a:gd name="T39" fmla="*/ 127 h 233"/>
                <a:gd name="T40" fmla="*/ 2 w 221"/>
                <a:gd name="T41" fmla="*/ 228 h 233"/>
                <a:gd name="T42" fmla="*/ 0 w 221"/>
                <a:gd name="T43" fmla="*/ 231 h 233"/>
                <a:gd name="T44" fmla="*/ 4 w 221"/>
                <a:gd name="T45" fmla="*/ 233 h 233"/>
                <a:gd name="T46" fmla="*/ 201 w 221"/>
                <a:gd name="T47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3">
                  <a:moveTo>
                    <a:pt x="201" y="233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7"/>
                    <a:pt x="193" y="208"/>
                    <a:pt x="173" y="213"/>
                  </a:cubicBezTo>
                  <a:cubicBezTo>
                    <a:pt x="170" y="214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9"/>
                  </a:lnTo>
                  <a:cubicBezTo>
                    <a:pt x="107" y="118"/>
                    <a:pt x="108" y="117"/>
                    <a:pt x="108" y="116"/>
                  </a:cubicBezTo>
                  <a:cubicBezTo>
                    <a:pt x="108" y="116"/>
                    <a:pt x="108" y="116"/>
                    <a:pt x="107" y="114"/>
                  </a:cubicBezTo>
                  <a:lnTo>
                    <a:pt x="29" y="8"/>
                  </a:lnTo>
                  <a:lnTo>
                    <a:pt x="120" y="8"/>
                  </a:lnTo>
                  <a:cubicBezTo>
                    <a:pt x="142" y="8"/>
                    <a:pt x="157" y="10"/>
                    <a:pt x="159" y="11"/>
                  </a:cubicBezTo>
                  <a:cubicBezTo>
                    <a:pt x="168" y="12"/>
                    <a:pt x="182" y="15"/>
                    <a:pt x="196" y="23"/>
                  </a:cubicBezTo>
                  <a:cubicBezTo>
                    <a:pt x="200" y="26"/>
                    <a:pt x="211" y="33"/>
                    <a:pt x="217" y="47"/>
                  </a:cubicBezTo>
                  <a:lnTo>
                    <a:pt x="221" y="47"/>
                  </a:lnTo>
                  <a:lnTo>
                    <a:pt x="201" y="0"/>
                  </a:lnTo>
                  <a:lnTo>
                    <a:pt x="4" y="0"/>
                  </a:ln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5"/>
                    <a:pt x="0" y="7"/>
                  </a:cubicBezTo>
                  <a:lnTo>
                    <a:pt x="88" y="127"/>
                  </a:lnTo>
                  <a:lnTo>
                    <a:pt x="2" y="228"/>
                  </a:lnTo>
                  <a:cubicBezTo>
                    <a:pt x="0" y="230"/>
                    <a:pt x="0" y="231"/>
                    <a:pt x="0" y="231"/>
                  </a:cubicBezTo>
                  <a:cubicBezTo>
                    <a:pt x="0" y="233"/>
                    <a:pt x="1" y="233"/>
                    <a:pt x="4" y="233"/>
                  </a:cubicBezTo>
                  <a:lnTo>
                    <a:pt x="201" y="2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9" name="Freeform 116">
              <a:extLst>
                <a:ext uri="{FF2B5EF4-FFF2-40B4-BE49-F238E27FC236}">
                  <a16:creationId xmlns:a16="http://schemas.microsoft.com/office/drawing/2014/main" id="{76551786-178B-410F-B09D-42C342941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4838" y="2159000"/>
              <a:ext cx="28575" cy="39688"/>
            </a:xfrm>
            <a:custGeom>
              <a:avLst/>
              <a:gdLst>
                <a:gd name="T0" fmla="*/ 28 w 58"/>
                <a:gd name="T1" fmla="*/ 3 h 82"/>
                <a:gd name="T2" fmla="*/ 29 w 58"/>
                <a:gd name="T3" fmla="*/ 2 h 82"/>
                <a:gd name="T4" fmla="*/ 27 w 58"/>
                <a:gd name="T5" fmla="*/ 0 h 82"/>
                <a:gd name="T6" fmla="*/ 12 w 58"/>
                <a:gd name="T7" fmla="*/ 1 h 82"/>
                <a:gd name="T8" fmla="*/ 9 w 58"/>
                <a:gd name="T9" fmla="*/ 4 h 82"/>
                <a:gd name="T10" fmla="*/ 12 w 58"/>
                <a:gd name="T11" fmla="*/ 5 h 82"/>
                <a:gd name="T12" fmla="*/ 18 w 58"/>
                <a:gd name="T13" fmla="*/ 7 h 82"/>
                <a:gd name="T14" fmla="*/ 17 w 58"/>
                <a:gd name="T15" fmla="*/ 10 h 82"/>
                <a:gd name="T16" fmla="*/ 1 w 58"/>
                <a:gd name="T17" fmla="*/ 76 h 82"/>
                <a:gd name="T18" fmla="*/ 0 w 58"/>
                <a:gd name="T19" fmla="*/ 78 h 82"/>
                <a:gd name="T20" fmla="*/ 4 w 58"/>
                <a:gd name="T21" fmla="*/ 82 h 82"/>
                <a:gd name="T22" fmla="*/ 10 w 58"/>
                <a:gd name="T23" fmla="*/ 77 h 82"/>
                <a:gd name="T24" fmla="*/ 15 w 58"/>
                <a:gd name="T25" fmla="*/ 54 h 82"/>
                <a:gd name="T26" fmla="*/ 30 w 58"/>
                <a:gd name="T27" fmla="*/ 64 h 82"/>
                <a:gd name="T28" fmla="*/ 30 w 58"/>
                <a:gd name="T29" fmla="*/ 66 h 82"/>
                <a:gd name="T30" fmla="*/ 30 w 58"/>
                <a:gd name="T31" fmla="*/ 70 h 82"/>
                <a:gd name="T32" fmla="*/ 42 w 58"/>
                <a:gd name="T33" fmla="*/ 82 h 82"/>
                <a:gd name="T34" fmla="*/ 57 w 58"/>
                <a:gd name="T35" fmla="*/ 64 h 82"/>
                <a:gd name="T36" fmla="*/ 55 w 58"/>
                <a:gd name="T37" fmla="*/ 62 h 82"/>
                <a:gd name="T38" fmla="*/ 52 w 58"/>
                <a:gd name="T39" fmla="*/ 65 h 82"/>
                <a:gd name="T40" fmla="*/ 42 w 58"/>
                <a:gd name="T41" fmla="*/ 79 h 82"/>
                <a:gd name="T42" fmla="*/ 38 w 58"/>
                <a:gd name="T43" fmla="*/ 72 h 82"/>
                <a:gd name="T44" fmla="*/ 39 w 58"/>
                <a:gd name="T45" fmla="*/ 67 h 82"/>
                <a:gd name="T46" fmla="*/ 39 w 58"/>
                <a:gd name="T47" fmla="*/ 64 h 82"/>
                <a:gd name="T48" fmla="*/ 21 w 58"/>
                <a:gd name="T49" fmla="*/ 51 h 82"/>
                <a:gd name="T50" fmla="*/ 30 w 58"/>
                <a:gd name="T51" fmla="*/ 44 h 82"/>
                <a:gd name="T52" fmla="*/ 49 w 58"/>
                <a:gd name="T53" fmla="*/ 33 h 82"/>
                <a:gd name="T54" fmla="*/ 52 w 58"/>
                <a:gd name="T55" fmla="*/ 34 h 82"/>
                <a:gd name="T56" fmla="*/ 46 w 58"/>
                <a:gd name="T57" fmla="*/ 41 h 82"/>
                <a:gd name="T58" fmla="*/ 51 w 58"/>
                <a:gd name="T59" fmla="*/ 45 h 82"/>
                <a:gd name="T60" fmla="*/ 58 w 58"/>
                <a:gd name="T61" fmla="*/ 37 h 82"/>
                <a:gd name="T62" fmla="*/ 49 w 58"/>
                <a:gd name="T63" fmla="*/ 29 h 82"/>
                <a:gd name="T64" fmla="*/ 30 w 58"/>
                <a:gd name="T65" fmla="*/ 40 h 82"/>
                <a:gd name="T66" fmla="*/ 17 w 58"/>
                <a:gd name="T67" fmla="*/ 50 h 82"/>
                <a:gd name="T68" fmla="*/ 28 w 58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2">
                  <a:moveTo>
                    <a:pt x="28" y="3"/>
                  </a:moveTo>
                  <a:cubicBezTo>
                    <a:pt x="28" y="3"/>
                    <a:pt x="29" y="2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1"/>
                    <a:pt x="9" y="1"/>
                    <a:pt x="9" y="4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8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79"/>
                    <a:pt x="10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4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30" y="68"/>
                    <a:pt x="30" y="69"/>
                    <a:pt x="30" y="70"/>
                  </a:cubicBezTo>
                  <a:cubicBezTo>
                    <a:pt x="30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2"/>
                    <a:pt x="55" y="62"/>
                    <a:pt x="55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2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3"/>
                    <a:pt x="25" y="52"/>
                    <a:pt x="21" y="51"/>
                  </a:cubicBezTo>
                  <a:cubicBezTo>
                    <a:pt x="24" y="49"/>
                    <a:pt x="28" y="45"/>
                    <a:pt x="30" y="44"/>
                  </a:cubicBezTo>
                  <a:cubicBezTo>
                    <a:pt x="36" y="38"/>
                    <a:pt x="42" y="33"/>
                    <a:pt x="49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8" y="42"/>
                    <a:pt x="58" y="37"/>
                  </a:cubicBezTo>
                  <a:cubicBezTo>
                    <a:pt x="58" y="34"/>
                    <a:pt x="55" y="29"/>
                    <a:pt x="49" y="29"/>
                  </a:cubicBezTo>
                  <a:cubicBezTo>
                    <a:pt x="42" y="29"/>
                    <a:pt x="36" y="34"/>
                    <a:pt x="30" y="40"/>
                  </a:cubicBezTo>
                  <a:cubicBezTo>
                    <a:pt x="25" y="44"/>
                    <a:pt x="21" y="48"/>
                    <a:pt x="17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0" name="Freeform 117">
              <a:extLst>
                <a:ext uri="{FF2B5EF4-FFF2-40B4-BE49-F238E27FC236}">
                  <a16:creationId xmlns:a16="http://schemas.microsoft.com/office/drawing/2014/main" id="{C4EA520C-824F-4465-9B52-CDB4F9766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3738" y="2065338"/>
              <a:ext cx="44450" cy="36513"/>
            </a:xfrm>
            <a:custGeom>
              <a:avLst/>
              <a:gdLst>
                <a:gd name="T0" fmla="*/ 10 w 90"/>
                <a:gd name="T1" fmla="*/ 63 h 75"/>
                <a:gd name="T2" fmla="*/ 8 w 90"/>
                <a:gd name="T3" fmla="*/ 70 h 75"/>
                <a:gd name="T4" fmla="*/ 13 w 90"/>
                <a:gd name="T5" fmla="*/ 75 h 75"/>
                <a:gd name="T6" fmla="*/ 19 w 90"/>
                <a:gd name="T7" fmla="*/ 70 h 75"/>
                <a:gd name="T8" fmla="*/ 22 w 90"/>
                <a:gd name="T9" fmla="*/ 58 h 75"/>
                <a:gd name="T10" fmla="*/ 26 w 90"/>
                <a:gd name="T11" fmla="*/ 43 h 75"/>
                <a:gd name="T12" fmla="*/ 29 w 90"/>
                <a:gd name="T13" fmla="*/ 32 h 75"/>
                <a:gd name="T14" fmla="*/ 31 w 90"/>
                <a:gd name="T15" fmla="*/ 23 h 75"/>
                <a:gd name="T16" fmla="*/ 58 w 90"/>
                <a:gd name="T17" fmla="*/ 3 h 75"/>
                <a:gd name="T18" fmla="*/ 67 w 90"/>
                <a:gd name="T19" fmla="*/ 15 h 75"/>
                <a:gd name="T20" fmla="*/ 56 w 90"/>
                <a:gd name="T21" fmla="*/ 53 h 75"/>
                <a:gd name="T22" fmla="*/ 54 w 90"/>
                <a:gd name="T23" fmla="*/ 61 h 75"/>
                <a:gd name="T24" fmla="*/ 68 w 90"/>
                <a:gd name="T25" fmla="*/ 75 h 75"/>
                <a:gd name="T26" fmla="*/ 90 w 90"/>
                <a:gd name="T27" fmla="*/ 49 h 75"/>
                <a:gd name="T28" fmla="*/ 88 w 90"/>
                <a:gd name="T29" fmla="*/ 47 h 75"/>
                <a:gd name="T30" fmla="*/ 85 w 90"/>
                <a:gd name="T31" fmla="*/ 50 h 75"/>
                <a:gd name="T32" fmla="*/ 68 w 90"/>
                <a:gd name="T33" fmla="*/ 71 h 75"/>
                <a:gd name="T34" fmla="*/ 64 w 90"/>
                <a:gd name="T35" fmla="*/ 66 h 75"/>
                <a:gd name="T36" fmla="*/ 67 w 90"/>
                <a:gd name="T37" fmla="*/ 54 h 75"/>
                <a:gd name="T38" fmla="*/ 77 w 90"/>
                <a:gd name="T39" fmla="*/ 17 h 75"/>
                <a:gd name="T40" fmla="*/ 58 w 90"/>
                <a:gd name="T41" fmla="*/ 0 h 75"/>
                <a:gd name="T42" fmla="*/ 32 w 90"/>
                <a:gd name="T43" fmla="*/ 14 h 75"/>
                <a:gd name="T44" fmla="*/ 17 w 90"/>
                <a:gd name="T45" fmla="*/ 0 h 75"/>
                <a:gd name="T46" fmla="*/ 5 w 90"/>
                <a:gd name="T47" fmla="*/ 9 h 75"/>
                <a:gd name="T48" fmla="*/ 0 w 90"/>
                <a:gd name="T49" fmla="*/ 25 h 75"/>
                <a:gd name="T50" fmla="*/ 2 w 90"/>
                <a:gd name="T51" fmla="*/ 27 h 75"/>
                <a:gd name="T52" fmla="*/ 5 w 90"/>
                <a:gd name="T53" fmla="*/ 23 h 75"/>
                <a:gd name="T54" fmla="*/ 17 w 90"/>
                <a:gd name="T55" fmla="*/ 3 h 75"/>
                <a:gd name="T56" fmla="*/ 22 w 90"/>
                <a:gd name="T57" fmla="*/ 11 h 75"/>
                <a:gd name="T58" fmla="*/ 19 w 90"/>
                <a:gd name="T59" fmla="*/ 25 h 75"/>
                <a:gd name="T60" fmla="*/ 10 w 90"/>
                <a:gd name="T61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75">
                  <a:moveTo>
                    <a:pt x="10" y="63"/>
                  </a:moveTo>
                  <a:cubicBezTo>
                    <a:pt x="9" y="66"/>
                    <a:pt x="8" y="69"/>
                    <a:pt x="8" y="70"/>
                  </a:cubicBezTo>
                  <a:cubicBezTo>
                    <a:pt x="8" y="73"/>
                    <a:pt x="10" y="75"/>
                    <a:pt x="13" y="75"/>
                  </a:cubicBezTo>
                  <a:cubicBezTo>
                    <a:pt x="15" y="75"/>
                    <a:pt x="18" y="73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39"/>
                    <a:pt x="28" y="36"/>
                    <a:pt x="29" y="32"/>
                  </a:cubicBezTo>
                  <a:cubicBezTo>
                    <a:pt x="29" y="29"/>
                    <a:pt x="31" y="24"/>
                    <a:pt x="31" y="23"/>
                  </a:cubicBezTo>
                  <a:cubicBezTo>
                    <a:pt x="33" y="18"/>
                    <a:pt x="42" y="3"/>
                    <a:pt x="58" y="3"/>
                  </a:cubicBezTo>
                  <a:cubicBezTo>
                    <a:pt x="65" y="3"/>
                    <a:pt x="67" y="9"/>
                    <a:pt x="67" y="15"/>
                  </a:cubicBezTo>
                  <a:cubicBezTo>
                    <a:pt x="67" y="25"/>
                    <a:pt x="59" y="46"/>
                    <a:pt x="56" y="53"/>
                  </a:cubicBezTo>
                  <a:cubicBezTo>
                    <a:pt x="55" y="57"/>
                    <a:pt x="54" y="59"/>
                    <a:pt x="54" y="61"/>
                  </a:cubicBezTo>
                  <a:cubicBezTo>
                    <a:pt x="54" y="69"/>
                    <a:pt x="60" y="75"/>
                    <a:pt x="68" y="75"/>
                  </a:cubicBezTo>
                  <a:cubicBezTo>
                    <a:pt x="84" y="75"/>
                    <a:pt x="90" y="50"/>
                    <a:pt x="90" y="49"/>
                  </a:cubicBezTo>
                  <a:cubicBezTo>
                    <a:pt x="90" y="47"/>
                    <a:pt x="88" y="47"/>
                    <a:pt x="88" y="47"/>
                  </a:cubicBezTo>
                  <a:cubicBezTo>
                    <a:pt x="86" y="47"/>
                    <a:pt x="86" y="48"/>
                    <a:pt x="85" y="50"/>
                  </a:cubicBezTo>
                  <a:cubicBezTo>
                    <a:pt x="82" y="62"/>
                    <a:pt x="76" y="71"/>
                    <a:pt x="68" y="71"/>
                  </a:cubicBezTo>
                  <a:cubicBezTo>
                    <a:pt x="66" y="71"/>
                    <a:pt x="64" y="69"/>
                    <a:pt x="64" y="66"/>
                  </a:cubicBezTo>
                  <a:cubicBezTo>
                    <a:pt x="64" y="61"/>
                    <a:pt x="66" y="57"/>
                    <a:pt x="67" y="54"/>
                  </a:cubicBezTo>
                  <a:cubicBezTo>
                    <a:pt x="71" y="45"/>
                    <a:pt x="77" y="27"/>
                    <a:pt x="77" y="17"/>
                  </a:cubicBezTo>
                  <a:cubicBezTo>
                    <a:pt x="77" y="6"/>
                    <a:pt x="70" y="0"/>
                    <a:pt x="58" y="0"/>
                  </a:cubicBezTo>
                  <a:cubicBezTo>
                    <a:pt x="43" y="0"/>
                    <a:pt x="35" y="10"/>
                    <a:pt x="32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6" y="6"/>
                    <a:pt x="5" y="9"/>
                  </a:cubicBezTo>
                  <a:cubicBezTo>
                    <a:pt x="2" y="15"/>
                    <a:pt x="0" y="24"/>
                    <a:pt x="0" y="25"/>
                  </a:cubicBezTo>
                  <a:cubicBezTo>
                    <a:pt x="0" y="27"/>
                    <a:pt x="1" y="27"/>
                    <a:pt x="2" y="27"/>
                  </a:cubicBezTo>
                  <a:cubicBezTo>
                    <a:pt x="3" y="27"/>
                    <a:pt x="4" y="27"/>
                    <a:pt x="5" y="23"/>
                  </a:cubicBezTo>
                  <a:cubicBezTo>
                    <a:pt x="7" y="11"/>
                    <a:pt x="11" y="3"/>
                    <a:pt x="17" y="3"/>
                  </a:cubicBezTo>
                  <a:cubicBezTo>
                    <a:pt x="20" y="3"/>
                    <a:pt x="22" y="5"/>
                    <a:pt x="22" y="11"/>
                  </a:cubicBezTo>
                  <a:cubicBezTo>
                    <a:pt x="22" y="14"/>
                    <a:pt x="21" y="16"/>
                    <a:pt x="19" y="25"/>
                  </a:cubicBezTo>
                  <a:lnTo>
                    <a:pt x="10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1" name="Freeform 118">
              <a:extLst>
                <a:ext uri="{FF2B5EF4-FFF2-40B4-BE49-F238E27FC236}">
                  <a16:creationId xmlns:a16="http://schemas.microsoft.com/office/drawing/2014/main" id="{5EB7089C-CA7D-41AC-86C5-88257100B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538" y="2073275"/>
              <a:ext cx="26988" cy="39688"/>
            </a:xfrm>
            <a:custGeom>
              <a:avLst/>
              <a:gdLst>
                <a:gd name="T0" fmla="*/ 28 w 58"/>
                <a:gd name="T1" fmla="*/ 4 h 82"/>
                <a:gd name="T2" fmla="*/ 28 w 58"/>
                <a:gd name="T3" fmla="*/ 2 h 82"/>
                <a:gd name="T4" fmla="*/ 27 w 58"/>
                <a:gd name="T5" fmla="*/ 0 h 82"/>
                <a:gd name="T6" fmla="*/ 12 w 58"/>
                <a:gd name="T7" fmla="*/ 1 h 82"/>
                <a:gd name="T8" fmla="*/ 9 w 58"/>
                <a:gd name="T9" fmla="*/ 4 h 82"/>
                <a:gd name="T10" fmla="*/ 12 w 58"/>
                <a:gd name="T11" fmla="*/ 6 h 82"/>
                <a:gd name="T12" fmla="*/ 18 w 58"/>
                <a:gd name="T13" fmla="*/ 7 h 82"/>
                <a:gd name="T14" fmla="*/ 17 w 58"/>
                <a:gd name="T15" fmla="*/ 10 h 82"/>
                <a:gd name="T16" fmla="*/ 1 w 58"/>
                <a:gd name="T17" fmla="*/ 76 h 82"/>
                <a:gd name="T18" fmla="*/ 0 w 58"/>
                <a:gd name="T19" fmla="*/ 78 h 82"/>
                <a:gd name="T20" fmla="*/ 4 w 58"/>
                <a:gd name="T21" fmla="*/ 82 h 82"/>
                <a:gd name="T22" fmla="*/ 10 w 58"/>
                <a:gd name="T23" fmla="*/ 77 h 82"/>
                <a:gd name="T24" fmla="*/ 15 w 58"/>
                <a:gd name="T25" fmla="*/ 55 h 82"/>
                <a:gd name="T26" fmla="*/ 30 w 58"/>
                <a:gd name="T27" fmla="*/ 64 h 82"/>
                <a:gd name="T28" fmla="*/ 30 w 58"/>
                <a:gd name="T29" fmla="*/ 66 h 82"/>
                <a:gd name="T30" fmla="*/ 30 w 58"/>
                <a:gd name="T31" fmla="*/ 70 h 82"/>
                <a:gd name="T32" fmla="*/ 42 w 58"/>
                <a:gd name="T33" fmla="*/ 82 h 82"/>
                <a:gd name="T34" fmla="*/ 57 w 58"/>
                <a:gd name="T35" fmla="*/ 64 h 82"/>
                <a:gd name="T36" fmla="*/ 55 w 58"/>
                <a:gd name="T37" fmla="*/ 63 h 82"/>
                <a:gd name="T38" fmla="*/ 52 w 58"/>
                <a:gd name="T39" fmla="*/ 65 h 82"/>
                <a:gd name="T40" fmla="*/ 42 w 58"/>
                <a:gd name="T41" fmla="*/ 79 h 82"/>
                <a:gd name="T42" fmla="*/ 38 w 58"/>
                <a:gd name="T43" fmla="*/ 73 h 82"/>
                <a:gd name="T44" fmla="*/ 39 w 58"/>
                <a:gd name="T45" fmla="*/ 67 h 82"/>
                <a:gd name="T46" fmla="*/ 39 w 58"/>
                <a:gd name="T47" fmla="*/ 64 h 82"/>
                <a:gd name="T48" fmla="*/ 21 w 58"/>
                <a:gd name="T49" fmla="*/ 52 h 82"/>
                <a:gd name="T50" fmla="*/ 30 w 58"/>
                <a:gd name="T51" fmla="*/ 44 h 82"/>
                <a:gd name="T52" fmla="*/ 48 w 58"/>
                <a:gd name="T53" fmla="*/ 33 h 82"/>
                <a:gd name="T54" fmla="*/ 52 w 58"/>
                <a:gd name="T55" fmla="*/ 34 h 82"/>
                <a:gd name="T56" fmla="*/ 46 w 58"/>
                <a:gd name="T57" fmla="*/ 41 h 82"/>
                <a:gd name="T58" fmla="*/ 51 w 58"/>
                <a:gd name="T59" fmla="*/ 45 h 82"/>
                <a:gd name="T60" fmla="*/ 58 w 58"/>
                <a:gd name="T61" fmla="*/ 38 h 82"/>
                <a:gd name="T62" fmla="*/ 49 w 58"/>
                <a:gd name="T63" fmla="*/ 30 h 82"/>
                <a:gd name="T64" fmla="*/ 30 w 58"/>
                <a:gd name="T65" fmla="*/ 40 h 82"/>
                <a:gd name="T66" fmla="*/ 17 w 58"/>
                <a:gd name="T67" fmla="*/ 50 h 82"/>
                <a:gd name="T68" fmla="*/ 28 w 58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2">
                  <a:moveTo>
                    <a:pt x="28" y="4"/>
                  </a:moveTo>
                  <a:cubicBezTo>
                    <a:pt x="28" y="3"/>
                    <a:pt x="28" y="2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1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8"/>
                    <a:pt x="18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80"/>
                    <a:pt x="10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4" y="55"/>
                    <a:pt x="30" y="58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30" y="68"/>
                    <a:pt x="30" y="69"/>
                    <a:pt x="30" y="70"/>
                  </a:cubicBezTo>
                  <a:cubicBezTo>
                    <a:pt x="30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3" y="63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1" y="52"/>
                  </a:cubicBezTo>
                  <a:cubicBezTo>
                    <a:pt x="24" y="49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8" y="43"/>
                    <a:pt x="58" y="38"/>
                  </a:cubicBezTo>
                  <a:cubicBezTo>
                    <a:pt x="58" y="34"/>
                    <a:pt x="55" y="30"/>
                    <a:pt x="49" y="30"/>
                  </a:cubicBezTo>
                  <a:cubicBezTo>
                    <a:pt x="42" y="30"/>
                    <a:pt x="36" y="34"/>
                    <a:pt x="30" y="40"/>
                  </a:cubicBezTo>
                  <a:cubicBezTo>
                    <a:pt x="25" y="44"/>
                    <a:pt x="21" y="48"/>
                    <a:pt x="17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2" name="Freeform 119">
              <a:extLst>
                <a:ext uri="{FF2B5EF4-FFF2-40B4-BE49-F238E27FC236}">
                  <a16:creationId xmlns:a16="http://schemas.microsoft.com/office/drawing/2014/main" id="{5CB89833-D51C-4231-83E0-0799DDB05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065338"/>
              <a:ext cx="38100" cy="34925"/>
            </a:xfrm>
            <a:custGeom>
              <a:avLst/>
              <a:gdLst>
                <a:gd name="T0" fmla="*/ 29 w 78"/>
                <a:gd name="T1" fmla="*/ 1 h 73"/>
                <a:gd name="T2" fmla="*/ 26 w 78"/>
                <a:gd name="T3" fmla="*/ 0 h 73"/>
                <a:gd name="T4" fmla="*/ 6 w 78"/>
                <a:gd name="T5" fmla="*/ 1 h 73"/>
                <a:gd name="T6" fmla="*/ 3 w 78"/>
                <a:gd name="T7" fmla="*/ 4 h 73"/>
                <a:gd name="T8" fmla="*/ 7 w 78"/>
                <a:gd name="T9" fmla="*/ 6 h 73"/>
                <a:gd name="T10" fmla="*/ 15 w 78"/>
                <a:gd name="T11" fmla="*/ 9 h 73"/>
                <a:gd name="T12" fmla="*/ 12 w 78"/>
                <a:gd name="T13" fmla="*/ 23 h 73"/>
                <a:gd name="T14" fmla="*/ 2 w 78"/>
                <a:gd name="T15" fmla="*/ 63 h 73"/>
                <a:gd name="T16" fmla="*/ 0 w 78"/>
                <a:gd name="T17" fmla="*/ 71 h 73"/>
                <a:gd name="T18" fmla="*/ 3 w 78"/>
                <a:gd name="T19" fmla="*/ 73 h 73"/>
                <a:gd name="T20" fmla="*/ 5 w 78"/>
                <a:gd name="T21" fmla="*/ 73 h 73"/>
                <a:gd name="T22" fmla="*/ 52 w 78"/>
                <a:gd name="T23" fmla="*/ 48 h 73"/>
                <a:gd name="T24" fmla="*/ 78 w 78"/>
                <a:gd name="T25" fmla="*/ 4 h 73"/>
                <a:gd name="T26" fmla="*/ 74 w 78"/>
                <a:gd name="T27" fmla="*/ 0 h 73"/>
                <a:gd name="T28" fmla="*/ 67 w 78"/>
                <a:gd name="T29" fmla="*/ 5 h 73"/>
                <a:gd name="T30" fmla="*/ 12 w 78"/>
                <a:gd name="T31" fmla="*/ 67 h 73"/>
                <a:gd name="T32" fmla="*/ 29 w 78"/>
                <a:gd name="T3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3">
                  <a:moveTo>
                    <a:pt x="29" y="1"/>
                  </a:moveTo>
                  <a:cubicBezTo>
                    <a:pt x="29" y="1"/>
                    <a:pt x="29" y="0"/>
                    <a:pt x="26" y="0"/>
                  </a:cubicBezTo>
                  <a:cubicBezTo>
                    <a:pt x="23" y="0"/>
                    <a:pt x="10" y="1"/>
                    <a:pt x="6" y="1"/>
                  </a:cubicBezTo>
                  <a:cubicBezTo>
                    <a:pt x="5" y="1"/>
                    <a:pt x="3" y="2"/>
                    <a:pt x="3" y="4"/>
                  </a:cubicBezTo>
                  <a:cubicBezTo>
                    <a:pt x="3" y="6"/>
                    <a:pt x="4" y="6"/>
                    <a:pt x="7" y="6"/>
                  </a:cubicBezTo>
                  <a:cubicBezTo>
                    <a:pt x="15" y="6"/>
                    <a:pt x="15" y="8"/>
                    <a:pt x="15" y="9"/>
                  </a:cubicBezTo>
                  <a:cubicBezTo>
                    <a:pt x="15" y="10"/>
                    <a:pt x="13" y="18"/>
                    <a:pt x="12" y="23"/>
                  </a:cubicBezTo>
                  <a:lnTo>
                    <a:pt x="2" y="63"/>
                  </a:lnTo>
                  <a:cubicBezTo>
                    <a:pt x="1" y="66"/>
                    <a:pt x="0" y="71"/>
                    <a:pt x="0" y="71"/>
                  </a:cubicBezTo>
                  <a:cubicBezTo>
                    <a:pt x="0" y="73"/>
                    <a:pt x="2" y="73"/>
                    <a:pt x="3" y="73"/>
                  </a:cubicBezTo>
                  <a:lnTo>
                    <a:pt x="5" y="73"/>
                  </a:lnTo>
                  <a:cubicBezTo>
                    <a:pt x="17" y="71"/>
                    <a:pt x="35" y="64"/>
                    <a:pt x="52" y="48"/>
                  </a:cubicBezTo>
                  <a:cubicBezTo>
                    <a:pt x="74" y="28"/>
                    <a:pt x="78" y="5"/>
                    <a:pt x="78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2" y="0"/>
                    <a:pt x="68" y="0"/>
                    <a:pt x="67" y="5"/>
                  </a:cubicBezTo>
                  <a:cubicBezTo>
                    <a:pt x="56" y="43"/>
                    <a:pt x="31" y="61"/>
                    <a:pt x="12" y="67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3" name="Freeform 120">
              <a:extLst>
                <a:ext uri="{FF2B5EF4-FFF2-40B4-BE49-F238E27FC236}">
                  <a16:creationId xmlns:a16="http://schemas.microsoft.com/office/drawing/2014/main" id="{7FEC912C-4462-45EF-91A3-1A2D8AD68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2073275"/>
              <a:ext cx="28575" cy="39688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8 w 57"/>
                <a:gd name="T13" fmla="*/ 7 h 82"/>
                <a:gd name="T14" fmla="*/ 17 w 57"/>
                <a:gd name="T15" fmla="*/ 10 h 82"/>
                <a:gd name="T16" fmla="*/ 1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6 h 82"/>
                <a:gd name="T30" fmla="*/ 29 w 57"/>
                <a:gd name="T31" fmla="*/ 70 h 82"/>
                <a:gd name="T32" fmla="*/ 42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5 h 82"/>
                <a:gd name="T40" fmla="*/ 42 w 57"/>
                <a:gd name="T41" fmla="*/ 79 h 82"/>
                <a:gd name="T42" fmla="*/ 38 w 57"/>
                <a:gd name="T43" fmla="*/ 73 h 82"/>
                <a:gd name="T44" fmla="*/ 39 w 57"/>
                <a:gd name="T45" fmla="*/ 67 h 82"/>
                <a:gd name="T46" fmla="*/ 39 w 57"/>
                <a:gd name="T47" fmla="*/ 64 h 82"/>
                <a:gd name="T48" fmla="*/ 20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4 h 82"/>
                <a:gd name="T56" fmla="*/ 46 w 57"/>
                <a:gd name="T57" fmla="*/ 41 h 82"/>
                <a:gd name="T58" fmla="*/ 51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3"/>
                    <a:pt x="28" y="2"/>
                    <a:pt x="28" y="2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1" y="1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9" y="80"/>
                    <a:pt x="9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6" y="64"/>
                    <a:pt x="56" y="64"/>
                  </a:cubicBezTo>
                  <a:cubicBezTo>
                    <a:pt x="56" y="63"/>
                    <a:pt x="55" y="63"/>
                    <a:pt x="54" y="63"/>
                  </a:cubicBezTo>
                  <a:cubicBezTo>
                    <a:pt x="53" y="63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4" y="49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2" y="30"/>
                    <a:pt x="36" y="34"/>
                    <a:pt x="30" y="40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4" name="Freeform 121">
              <a:extLst>
                <a:ext uri="{FF2B5EF4-FFF2-40B4-BE49-F238E27FC236}">
                  <a16:creationId xmlns:a16="http://schemas.microsoft.com/office/drawing/2014/main" id="{0DD536E3-43AD-495B-92B9-3D78C9097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3600" y="2044700"/>
              <a:ext cx="33338" cy="57150"/>
            </a:xfrm>
            <a:custGeom>
              <a:avLst/>
              <a:gdLst>
                <a:gd name="T0" fmla="*/ 69 w 69"/>
                <a:gd name="T1" fmla="*/ 34 h 119"/>
                <a:gd name="T2" fmla="*/ 49 w 69"/>
                <a:gd name="T3" fmla="*/ 0 h 119"/>
                <a:gd name="T4" fmla="*/ 0 w 69"/>
                <a:gd name="T5" fmla="*/ 85 h 119"/>
                <a:gd name="T6" fmla="*/ 20 w 69"/>
                <a:gd name="T7" fmla="*/ 119 h 119"/>
                <a:gd name="T8" fmla="*/ 69 w 69"/>
                <a:gd name="T9" fmla="*/ 34 h 119"/>
                <a:gd name="T10" fmla="*/ 18 w 69"/>
                <a:gd name="T11" fmla="*/ 57 h 119"/>
                <a:gd name="T12" fmla="*/ 30 w 69"/>
                <a:gd name="T13" fmla="*/ 21 h 119"/>
                <a:gd name="T14" fmla="*/ 48 w 69"/>
                <a:gd name="T15" fmla="*/ 3 h 119"/>
                <a:gd name="T16" fmla="*/ 58 w 69"/>
                <a:gd name="T17" fmla="*/ 24 h 119"/>
                <a:gd name="T18" fmla="*/ 52 w 69"/>
                <a:gd name="T19" fmla="*/ 57 h 119"/>
                <a:gd name="T20" fmla="*/ 18 w 69"/>
                <a:gd name="T21" fmla="*/ 57 h 119"/>
                <a:gd name="T22" fmla="*/ 51 w 69"/>
                <a:gd name="T23" fmla="*/ 62 h 119"/>
                <a:gd name="T24" fmla="*/ 39 w 69"/>
                <a:gd name="T25" fmla="*/ 96 h 119"/>
                <a:gd name="T26" fmla="*/ 20 w 69"/>
                <a:gd name="T27" fmla="*/ 115 h 119"/>
                <a:gd name="T28" fmla="*/ 11 w 69"/>
                <a:gd name="T29" fmla="*/ 95 h 119"/>
                <a:gd name="T30" fmla="*/ 16 w 69"/>
                <a:gd name="T31" fmla="*/ 62 h 119"/>
                <a:gd name="T32" fmla="*/ 51 w 69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19">
                  <a:moveTo>
                    <a:pt x="69" y="34"/>
                  </a:moveTo>
                  <a:cubicBezTo>
                    <a:pt x="69" y="23"/>
                    <a:pt x="66" y="0"/>
                    <a:pt x="49" y="0"/>
                  </a:cubicBezTo>
                  <a:cubicBezTo>
                    <a:pt x="26" y="0"/>
                    <a:pt x="0" y="47"/>
                    <a:pt x="0" y="85"/>
                  </a:cubicBezTo>
                  <a:cubicBezTo>
                    <a:pt x="0" y="100"/>
                    <a:pt x="5" y="119"/>
                    <a:pt x="20" y="119"/>
                  </a:cubicBezTo>
                  <a:cubicBezTo>
                    <a:pt x="43" y="119"/>
                    <a:pt x="69" y="71"/>
                    <a:pt x="69" y="34"/>
                  </a:cubicBezTo>
                  <a:close/>
                  <a:moveTo>
                    <a:pt x="18" y="57"/>
                  </a:moveTo>
                  <a:cubicBezTo>
                    <a:pt x="20" y="46"/>
                    <a:pt x="24" y="33"/>
                    <a:pt x="30" y="21"/>
                  </a:cubicBezTo>
                  <a:cubicBezTo>
                    <a:pt x="35" y="13"/>
                    <a:pt x="41" y="3"/>
                    <a:pt x="48" y="3"/>
                  </a:cubicBezTo>
                  <a:cubicBezTo>
                    <a:pt x="57" y="3"/>
                    <a:pt x="58" y="14"/>
                    <a:pt x="58" y="24"/>
                  </a:cubicBezTo>
                  <a:cubicBezTo>
                    <a:pt x="58" y="32"/>
                    <a:pt x="56" y="40"/>
                    <a:pt x="52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6" y="84"/>
                    <a:pt x="39" y="96"/>
                  </a:cubicBezTo>
                  <a:cubicBezTo>
                    <a:pt x="33" y="107"/>
                    <a:pt x="27" y="115"/>
                    <a:pt x="20" y="115"/>
                  </a:cubicBezTo>
                  <a:cubicBezTo>
                    <a:pt x="14" y="115"/>
                    <a:pt x="11" y="110"/>
                    <a:pt x="11" y="95"/>
                  </a:cubicBezTo>
                  <a:cubicBezTo>
                    <a:pt x="11" y="88"/>
                    <a:pt x="12" y="78"/>
                    <a:pt x="16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5" name="Freeform 122">
              <a:extLst>
                <a:ext uri="{FF2B5EF4-FFF2-40B4-BE49-F238E27FC236}">
                  <a16:creationId xmlns:a16="http://schemas.microsoft.com/office/drawing/2014/main" id="{04993875-2B2C-4667-8A73-027F78D70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288" y="20288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29 h 82"/>
                <a:gd name="T10" fmla="*/ 0 w 62"/>
                <a:gd name="T11" fmla="*/ 55 h 82"/>
                <a:gd name="T12" fmla="*/ 27 w 62"/>
                <a:gd name="T13" fmla="*/ 82 h 82"/>
                <a:gd name="T14" fmla="*/ 44 w 62"/>
                <a:gd name="T15" fmla="*/ 74 h 82"/>
                <a:gd name="T16" fmla="*/ 44 w 62"/>
                <a:gd name="T17" fmla="*/ 82 h 82"/>
                <a:gd name="T18" fmla="*/ 62 w 62"/>
                <a:gd name="T19" fmla="*/ 80 h 82"/>
                <a:gd name="T20" fmla="*/ 62 w 62"/>
                <a:gd name="T21" fmla="*/ 76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8 h 82"/>
                <a:gd name="T32" fmla="*/ 14 w 62"/>
                <a:gd name="T33" fmla="*/ 71 h 82"/>
                <a:gd name="T34" fmla="*/ 11 w 62"/>
                <a:gd name="T35" fmla="*/ 55 h 82"/>
                <a:gd name="T36" fmla="*/ 15 w 62"/>
                <a:gd name="T37" fmla="*/ 39 h 82"/>
                <a:gd name="T38" fmla="*/ 29 w 62"/>
                <a:gd name="T39" fmla="*/ 32 h 82"/>
                <a:gd name="T40" fmla="*/ 43 w 62"/>
                <a:gd name="T41" fmla="*/ 39 h 82"/>
                <a:gd name="T42" fmla="*/ 44 w 62"/>
                <a:gd name="T43" fmla="*/ 43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6"/>
                    <a:pt x="44" y="74"/>
                  </a:cubicBezTo>
                  <a:lnTo>
                    <a:pt x="44" y="82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4" y="76"/>
                    <a:pt x="53" y="75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8"/>
                    <a:pt x="28" y="78"/>
                  </a:cubicBezTo>
                  <a:cubicBezTo>
                    <a:pt x="21" y="78"/>
                    <a:pt x="17" y="74"/>
                    <a:pt x="14" y="71"/>
                  </a:cubicBezTo>
                  <a:cubicBezTo>
                    <a:pt x="12" y="68"/>
                    <a:pt x="11" y="63"/>
                    <a:pt x="11" y="55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3"/>
                    <a:pt x="26" y="32"/>
                    <a:pt x="29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6" name="Freeform 123">
              <a:extLst>
                <a:ext uri="{FF2B5EF4-FFF2-40B4-BE49-F238E27FC236}">
                  <a16:creationId xmlns:a16="http://schemas.microsoft.com/office/drawing/2014/main" id="{28C50797-8A9E-4ABE-8050-B1A741E8A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700" y="2081213"/>
              <a:ext cx="28575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7 w 57"/>
                <a:gd name="T13" fmla="*/ 7 h 82"/>
                <a:gd name="T14" fmla="*/ 17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4 h 82"/>
                <a:gd name="T56" fmla="*/ 46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2"/>
                    <a:pt x="9" y="2"/>
                    <a:pt x="9" y="4"/>
                  </a:cubicBezTo>
                  <a:cubicBezTo>
                    <a:pt x="9" y="6"/>
                    <a:pt x="10" y="6"/>
                    <a:pt x="12" y="6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5" y="55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5"/>
                    <a:pt x="30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2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8" y="46"/>
                    <a:pt x="30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4"/>
                    <a:pt x="29" y="40"/>
                  </a:cubicBezTo>
                  <a:cubicBezTo>
                    <a:pt x="24" y="45"/>
                    <a:pt x="21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7" name="Freeform 124">
              <a:extLst>
                <a:ext uri="{FF2B5EF4-FFF2-40B4-BE49-F238E27FC236}">
                  <a16:creationId xmlns:a16="http://schemas.microsoft.com/office/drawing/2014/main" id="{F7932EDC-936A-4138-BF8A-7F095C82D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738" y="2039938"/>
              <a:ext cx="19050" cy="80963"/>
            </a:xfrm>
            <a:custGeom>
              <a:avLst/>
              <a:gdLst>
                <a:gd name="T0" fmla="*/ 38 w 38"/>
                <a:gd name="T1" fmla="*/ 165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9"/>
                    <a:pt x="9" y="83"/>
                  </a:cubicBezTo>
                  <a:cubicBezTo>
                    <a:pt x="9" y="54"/>
                    <a:pt x="16" y="26"/>
                    <a:pt x="36" y="5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2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6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8" name="Freeform 125">
              <a:extLst>
                <a:ext uri="{FF2B5EF4-FFF2-40B4-BE49-F238E27FC236}">
                  <a16:creationId xmlns:a16="http://schemas.microsoft.com/office/drawing/2014/main" id="{50506CBF-E6AE-4D7C-BEB3-2B3937E6CD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4725" y="2065338"/>
              <a:ext cx="33338" cy="50800"/>
            </a:xfrm>
            <a:custGeom>
              <a:avLst/>
              <a:gdLst>
                <a:gd name="T0" fmla="*/ 69 w 69"/>
                <a:gd name="T1" fmla="*/ 1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8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4 h 105"/>
                <a:gd name="T16" fmla="*/ 23 w 69"/>
                <a:gd name="T17" fmla="*/ 100 h 105"/>
                <a:gd name="T18" fmla="*/ 19 w 69"/>
                <a:gd name="T19" fmla="*/ 103 h 105"/>
                <a:gd name="T20" fmla="*/ 21 w 69"/>
                <a:gd name="T21" fmla="*/ 105 h 105"/>
                <a:gd name="T22" fmla="*/ 37 w 69"/>
                <a:gd name="T23" fmla="*/ 105 h 105"/>
                <a:gd name="T24" fmla="*/ 55 w 69"/>
                <a:gd name="T25" fmla="*/ 105 h 105"/>
                <a:gd name="T26" fmla="*/ 58 w 69"/>
                <a:gd name="T27" fmla="*/ 102 h 105"/>
                <a:gd name="T28" fmla="*/ 53 w 69"/>
                <a:gd name="T29" fmla="*/ 100 h 105"/>
                <a:gd name="T30" fmla="*/ 45 w 69"/>
                <a:gd name="T31" fmla="*/ 97 h 105"/>
                <a:gd name="T32" fmla="*/ 46 w 69"/>
                <a:gd name="T33" fmla="*/ 94 h 105"/>
                <a:gd name="T34" fmla="*/ 69 w 69"/>
                <a:gd name="T35" fmla="*/ 1 h 105"/>
                <a:gd name="T36" fmla="*/ 23 w 69"/>
                <a:gd name="T37" fmla="*/ 71 h 105"/>
                <a:gd name="T38" fmla="*/ 12 w 69"/>
                <a:gd name="T39" fmla="*/ 55 h 105"/>
                <a:gd name="T40" fmla="*/ 20 w 69"/>
                <a:gd name="T41" fmla="*/ 22 h 105"/>
                <a:gd name="T42" fmla="*/ 40 w 69"/>
                <a:gd name="T43" fmla="*/ 3 h 105"/>
                <a:gd name="T44" fmla="*/ 54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1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6"/>
                    <a:pt x="56" y="11"/>
                  </a:cubicBezTo>
                  <a:cubicBezTo>
                    <a:pt x="52" y="2"/>
                    <a:pt x="46" y="0"/>
                    <a:pt x="40" y="0"/>
                  </a:cubicBezTo>
                  <a:cubicBezTo>
                    <a:pt x="21" y="0"/>
                    <a:pt x="0" y="24"/>
                    <a:pt x="0" y="48"/>
                  </a:cubicBezTo>
                  <a:cubicBezTo>
                    <a:pt x="0" y="64"/>
                    <a:pt x="10" y="75"/>
                    <a:pt x="22" y="75"/>
                  </a:cubicBezTo>
                  <a:cubicBezTo>
                    <a:pt x="30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4"/>
                  </a:cubicBezTo>
                  <a:cubicBezTo>
                    <a:pt x="33" y="99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3"/>
                  </a:cubicBezTo>
                  <a:cubicBezTo>
                    <a:pt x="19" y="103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5" y="105"/>
                  </a:cubicBezTo>
                  <a:cubicBezTo>
                    <a:pt x="55" y="105"/>
                    <a:pt x="58" y="105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7"/>
                  </a:cubicBezTo>
                  <a:cubicBezTo>
                    <a:pt x="45" y="96"/>
                    <a:pt x="46" y="95"/>
                    <a:pt x="46" y="94"/>
                  </a:cubicBezTo>
                  <a:lnTo>
                    <a:pt x="69" y="1"/>
                  </a:lnTo>
                  <a:close/>
                  <a:moveTo>
                    <a:pt x="23" y="71"/>
                  </a:moveTo>
                  <a:cubicBezTo>
                    <a:pt x="13" y="71"/>
                    <a:pt x="12" y="58"/>
                    <a:pt x="12" y="55"/>
                  </a:cubicBezTo>
                  <a:cubicBezTo>
                    <a:pt x="12" y="47"/>
                    <a:pt x="17" y="29"/>
                    <a:pt x="20" y="22"/>
                  </a:cubicBezTo>
                  <a:cubicBezTo>
                    <a:pt x="25" y="10"/>
                    <a:pt x="34" y="3"/>
                    <a:pt x="40" y="3"/>
                  </a:cubicBezTo>
                  <a:cubicBezTo>
                    <a:pt x="51" y="3"/>
                    <a:pt x="54" y="17"/>
                    <a:pt x="54" y="18"/>
                  </a:cubicBezTo>
                  <a:cubicBezTo>
                    <a:pt x="54" y="19"/>
                    <a:pt x="44" y="55"/>
                    <a:pt x="44" y="56"/>
                  </a:cubicBezTo>
                  <a:cubicBezTo>
                    <a:pt x="41" y="60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9" name="Freeform 126">
              <a:extLst>
                <a:ext uri="{FF2B5EF4-FFF2-40B4-BE49-F238E27FC236}">
                  <a16:creationId xmlns:a16="http://schemas.microsoft.com/office/drawing/2014/main" id="{117AB02D-D0AA-4BEC-A9AA-AB057C1DA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20399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2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5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2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4" y="6"/>
                  </a:cubicBezTo>
                  <a:cubicBezTo>
                    <a:pt x="20" y="22"/>
                    <a:pt x="29" y="49"/>
                    <a:pt x="29" y="83"/>
                  </a:cubicBezTo>
                  <a:cubicBezTo>
                    <a:pt x="29" y="112"/>
                    <a:pt x="23" y="141"/>
                    <a:pt x="3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6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0" name="Freeform 127">
              <a:extLst>
                <a:ext uri="{FF2B5EF4-FFF2-40B4-BE49-F238E27FC236}">
                  <a16:creationId xmlns:a16="http://schemas.microsoft.com/office/drawing/2014/main" id="{66A24BBF-BA1B-4B6C-98C5-E4F6D5843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750" y="2044700"/>
              <a:ext cx="44450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8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4 h 150"/>
                <a:gd name="T24" fmla="*/ 74 w 93"/>
                <a:gd name="T25" fmla="*/ 0 h 150"/>
                <a:gd name="T26" fmla="*/ 52 w 93"/>
                <a:gd name="T27" fmla="*/ 13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29 w 93"/>
                <a:gd name="T39" fmla="*/ 122 h 150"/>
                <a:gd name="T40" fmla="*/ 26 w 93"/>
                <a:gd name="T41" fmla="*/ 136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3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10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7"/>
                    <a:pt x="80" y="7"/>
                  </a:cubicBezTo>
                  <a:cubicBezTo>
                    <a:pt x="76" y="9"/>
                    <a:pt x="73" y="14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4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3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29" y="122"/>
                  </a:lnTo>
                  <a:cubicBezTo>
                    <a:pt x="29" y="123"/>
                    <a:pt x="27" y="134"/>
                    <a:pt x="26" y="136"/>
                  </a:cubicBezTo>
                  <a:cubicBezTo>
                    <a:pt x="26" y="137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3"/>
                  </a:cubicBezTo>
                  <a:cubicBezTo>
                    <a:pt x="20" y="128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1" name="Freeform 128">
              <a:extLst>
                <a:ext uri="{FF2B5EF4-FFF2-40B4-BE49-F238E27FC236}">
                  <a16:creationId xmlns:a16="http://schemas.microsoft.com/office/drawing/2014/main" id="{4A0A180F-A9D6-42ED-8DEB-FDC6B01D50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2028825"/>
              <a:ext cx="31750" cy="39688"/>
            </a:xfrm>
            <a:custGeom>
              <a:avLst/>
              <a:gdLst>
                <a:gd name="T0" fmla="*/ 36 w 63"/>
                <a:gd name="T1" fmla="*/ 1 h 82"/>
                <a:gd name="T2" fmla="*/ 36 w 63"/>
                <a:gd name="T3" fmla="*/ 5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29 h 82"/>
                <a:gd name="T10" fmla="*/ 0 w 63"/>
                <a:gd name="T11" fmla="*/ 55 h 82"/>
                <a:gd name="T12" fmla="*/ 28 w 63"/>
                <a:gd name="T13" fmla="*/ 82 h 82"/>
                <a:gd name="T14" fmla="*/ 45 w 63"/>
                <a:gd name="T15" fmla="*/ 74 h 82"/>
                <a:gd name="T16" fmla="*/ 45 w 63"/>
                <a:gd name="T17" fmla="*/ 82 h 82"/>
                <a:gd name="T18" fmla="*/ 63 w 63"/>
                <a:gd name="T19" fmla="*/ 80 h 82"/>
                <a:gd name="T20" fmla="*/ 63 w 63"/>
                <a:gd name="T21" fmla="*/ 76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1 h 82"/>
                <a:gd name="T28" fmla="*/ 45 w 63"/>
                <a:gd name="T29" fmla="*/ 68 h 82"/>
                <a:gd name="T30" fmla="*/ 28 w 63"/>
                <a:gd name="T31" fmla="*/ 78 h 82"/>
                <a:gd name="T32" fmla="*/ 15 w 63"/>
                <a:gd name="T33" fmla="*/ 71 h 82"/>
                <a:gd name="T34" fmla="*/ 11 w 63"/>
                <a:gd name="T35" fmla="*/ 55 h 82"/>
                <a:gd name="T36" fmla="*/ 16 w 63"/>
                <a:gd name="T37" fmla="*/ 39 h 82"/>
                <a:gd name="T38" fmla="*/ 30 w 63"/>
                <a:gd name="T39" fmla="*/ 32 h 82"/>
                <a:gd name="T40" fmla="*/ 43 w 63"/>
                <a:gd name="T41" fmla="*/ 39 h 82"/>
                <a:gd name="T42" fmla="*/ 45 w 63"/>
                <a:gd name="T43" fmla="*/ 43 h 82"/>
                <a:gd name="T44" fmla="*/ 45 w 63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3" y="82"/>
                    <a:pt x="28" y="82"/>
                  </a:cubicBezTo>
                  <a:cubicBezTo>
                    <a:pt x="37" y="82"/>
                    <a:pt x="43" y="76"/>
                    <a:pt x="45" y="74"/>
                  </a:cubicBezTo>
                  <a:lnTo>
                    <a:pt x="45" y="82"/>
                  </a:lnTo>
                  <a:lnTo>
                    <a:pt x="63" y="80"/>
                  </a:lnTo>
                  <a:lnTo>
                    <a:pt x="63" y="76"/>
                  </a:lnTo>
                  <a:cubicBezTo>
                    <a:pt x="55" y="76"/>
                    <a:pt x="54" y="75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8"/>
                  </a:moveTo>
                  <a:cubicBezTo>
                    <a:pt x="42" y="74"/>
                    <a:pt x="36" y="78"/>
                    <a:pt x="28" y="78"/>
                  </a:cubicBezTo>
                  <a:cubicBezTo>
                    <a:pt x="22" y="78"/>
                    <a:pt x="17" y="74"/>
                    <a:pt x="15" y="71"/>
                  </a:cubicBezTo>
                  <a:cubicBezTo>
                    <a:pt x="12" y="68"/>
                    <a:pt x="11" y="63"/>
                    <a:pt x="11" y="55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3"/>
                    <a:pt x="26" y="32"/>
                    <a:pt x="30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5" y="41"/>
                    <a:pt x="45" y="41"/>
                    <a:pt x="45" y="43"/>
                  </a:cubicBezTo>
                  <a:lnTo>
                    <a:pt x="45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2" name="Freeform 129">
              <a:extLst>
                <a:ext uri="{FF2B5EF4-FFF2-40B4-BE49-F238E27FC236}">
                  <a16:creationId xmlns:a16="http://schemas.microsoft.com/office/drawing/2014/main" id="{6BF5D6B3-2660-49C8-8576-962EF2837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550" y="2081213"/>
              <a:ext cx="26988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50 w 57"/>
                <a:gd name="T15" fmla="*/ 2 h 24"/>
                <a:gd name="T16" fmla="*/ 47 w 57"/>
                <a:gd name="T17" fmla="*/ 0 h 24"/>
                <a:gd name="T18" fmla="*/ 44 w 57"/>
                <a:gd name="T19" fmla="*/ 3 h 24"/>
                <a:gd name="T20" fmla="*/ 47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19"/>
                    <a:pt x="39" y="21"/>
                  </a:cubicBezTo>
                  <a:cubicBezTo>
                    <a:pt x="39" y="23"/>
                    <a:pt x="41" y="24"/>
                    <a:pt x="42" y="24"/>
                  </a:cubicBezTo>
                  <a:cubicBezTo>
                    <a:pt x="43" y="24"/>
                    <a:pt x="44" y="23"/>
                    <a:pt x="45" y="22"/>
                  </a:cubicBezTo>
                  <a:cubicBezTo>
                    <a:pt x="48" y="19"/>
                    <a:pt x="51" y="16"/>
                    <a:pt x="54" y="15"/>
                  </a:cubicBezTo>
                  <a:cubicBezTo>
                    <a:pt x="56" y="14"/>
                    <a:pt x="57" y="14"/>
                    <a:pt x="57" y="12"/>
                  </a:cubicBezTo>
                  <a:cubicBezTo>
                    <a:pt x="57" y="10"/>
                    <a:pt x="56" y="10"/>
                    <a:pt x="55" y="9"/>
                  </a:cubicBezTo>
                  <a:cubicBezTo>
                    <a:pt x="51" y="7"/>
                    <a:pt x="50" y="4"/>
                    <a:pt x="50" y="2"/>
                  </a:cubicBezTo>
                  <a:cubicBezTo>
                    <a:pt x="49" y="2"/>
                    <a:pt x="49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4"/>
                    <a:pt x="46" y="8"/>
                    <a:pt x="47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3" name="Freeform 130">
              <a:extLst>
                <a:ext uri="{FF2B5EF4-FFF2-40B4-BE49-F238E27FC236}">
                  <a16:creationId xmlns:a16="http://schemas.microsoft.com/office/drawing/2014/main" id="{89B57912-3633-4BFC-9A4C-22D7D744B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613" y="2095500"/>
              <a:ext cx="34925" cy="26988"/>
            </a:xfrm>
            <a:custGeom>
              <a:avLst/>
              <a:gdLst>
                <a:gd name="T0" fmla="*/ 9 w 71"/>
                <a:gd name="T1" fmla="*/ 44 h 53"/>
                <a:gd name="T2" fmla="*/ 8 w 71"/>
                <a:gd name="T3" fmla="*/ 49 h 53"/>
                <a:gd name="T4" fmla="*/ 12 w 71"/>
                <a:gd name="T5" fmla="*/ 53 h 53"/>
                <a:gd name="T6" fmla="*/ 16 w 71"/>
                <a:gd name="T7" fmla="*/ 50 h 53"/>
                <a:gd name="T8" fmla="*/ 18 w 71"/>
                <a:gd name="T9" fmla="*/ 43 h 53"/>
                <a:gd name="T10" fmla="*/ 21 w 71"/>
                <a:gd name="T11" fmla="*/ 32 h 53"/>
                <a:gd name="T12" fmla="*/ 23 w 71"/>
                <a:gd name="T13" fmla="*/ 25 h 53"/>
                <a:gd name="T14" fmla="*/ 28 w 71"/>
                <a:gd name="T15" fmla="*/ 14 h 53"/>
                <a:gd name="T16" fmla="*/ 45 w 71"/>
                <a:gd name="T17" fmla="*/ 3 h 53"/>
                <a:gd name="T18" fmla="*/ 52 w 71"/>
                <a:gd name="T19" fmla="*/ 12 h 53"/>
                <a:gd name="T20" fmla="*/ 45 w 71"/>
                <a:gd name="T21" fmla="*/ 36 h 53"/>
                <a:gd name="T22" fmla="*/ 43 w 71"/>
                <a:gd name="T23" fmla="*/ 43 h 53"/>
                <a:gd name="T24" fmla="*/ 55 w 71"/>
                <a:gd name="T25" fmla="*/ 53 h 53"/>
                <a:gd name="T26" fmla="*/ 71 w 71"/>
                <a:gd name="T27" fmla="*/ 35 h 53"/>
                <a:gd name="T28" fmla="*/ 69 w 71"/>
                <a:gd name="T29" fmla="*/ 33 h 53"/>
                <a:gd name="T30" fmla="*/ 67 w 71"/>
                <a:gd name="T31" fmla="*/ 35 h 53"/>
                <a:gd name="T32" fmla="*/ 55 w 71"/>
                <a:gd name="T33" fmla="*/ 49 h 53"/>
                <a:gd name="T34" fmla="*/ 52 w 71"/>
                <a:gd name="T35" fmla="*/ 45 h 53"/>
                <a:gd name="T36" fmla="*/ 55 w 71"/>
                <a:gd name="T37" fmla="*/ 36 h 53"/>
                <a:gd name="T38" fmla="*/ 61 w 71"/>
                <a:gd name="T39" fmla="*/ 13 h 53"/>
                <a:gd name="T40" fmla="*/ 46 w 71"/>
                <a:gd name="T41" fmla="*/ 0 h 53"/>
                <a:gd name="T42" fmla="*/ 26 w 71"/>
                <a:gd name="T43" fmla="*/ 11 h 53"/>
                <a:gd name="T44" fmla="*/ 14 w 71"/>
                <a:gd name="T45" fmla="*/ 0 h 53"/>
                <a:gd name="T46" fmla="*/ 4 w 71"/>
                <a:gd name="T47" fmla="*/ 6 h 53"/>
                <a:gd name="T48" fmla="*/ 0 w 71"/>
                <a:gd name="T49" fmla="*/ 18 h 53"/>
                <a:gd name="T50" fmla="*/ 2 w 71"/>
                <a:gd name="T51" fmla="*/ 19 h 53"/>
                <a:gd name="T52" fmla="*/ 5 w 71"/>
                <a:gd name="T53" fmla="*/ 16 h 53"/>
                <a:gd name="T54" fmla="*/ 13 w 71"/>
                <a:gd name="T55" fmla="*/ 3 h 53"/>
                <a:gd name="T56" fmla="*/ 17 w 71"/>
                <a:gd name="T57" fmla="*/ 9 h 53"/>
                <a:gd name="T58" fmla="*/ 15 w 71"/>
                <a:gd name="T59" fmla="*/ 19 h 53"/>
                <a:gd name="T60" fmla="*/ 13 w 71"/>
                <a:gd name="T61" fmla="*/ 29 h 53"/>
                <a:gd name="T62" fmla="*/ 9 w 71"/>
                <a:gd name="T6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3">
                  <a:moveTo>
                    <a:pt x="9" y="44"/>
                  </a:moveTo>
                  <a:cubicBezTo>
                    <a:pt x="8" y="46"/>
                    <a:pt x="8" y="49"/>
                    <a:pt x="8" y="49"/>
                  </a:cubicBezTo>
                  <a:cubicBezTo>
                    <a:pt x="8" y="51"/>
                    <a:pt x="10" y="53"/>
                    <a:pt x="12" y="53"/>
                  </a:cubicBezTo>
                  <a:cubicBezTo>
                    <a:pt x="14" y="53"/>
                    <a:pt x="16" y="51"/>
                    <a:pt x="16" y="50"/>
                  </a:cubicBezTo>
                  <a:cubicBezTo>
                    <a:pt x="17" y="49"/>
                    <a:pt x="18" y="45"/>
                    <a:pt x="18" y="43"/>
                  </a:cubicBezTo>
                  <a:cubicBezTo>
                    <a:pt x="19" y="41"/>
                    <a:pt x="20" y="35"/>
                    <a:pt x="21" y="32"/>
                  </a:cubicBezTo>
                  <a:cubicBezTo>
                    <a:pt x="22" y="30"/>
                    <a:pt x="22" y="27"/>
                    <a:pt x="23" y="25"/>
                  </a:cubicBezTo>
                  <a:cubicBezTo>
                    <a:pt x="24" y="20"/>
                    <a:pt x="24" y="19"/>
                    <a:pt x="28" y="14"/>
                  </a:cubicBezTo>
                  <a:cubicBezTo>
                    <a:pt x="31" y="9"/>
                    <a:pt x="37" y="3"/>
                    <a:pt x="45" y="3"/>
                  </a:cubicBezTo>
                  <a:cubicBezTo>
                    <a:pt x="52" y="3"/>
                    <a:pt x="52" y="9"/>
                    <a:pt x="52" y="12"/>
                  </a:cubicBezTo>
                  <a:cubicBezTo>
                    <a:pt x="52" y="19"/>
                    <a:pt x="47" y="31"/>
                    <a:pt x="45" y="36"/>
                  </a:cubicBezTo>
                  <a:cubicBezTo>
                    <a:pt x="44" y="40"/>
                    <a:pt x="43" y="41"/>
                    <a:pt x="43" y="43"/>
                  </a:cubicBezTo>
                  <a:cubicBezTo>
                    <a:pt x="43" y="49"/>
                    <a:pt x="49" y="53"/>
                    <a:pt x="55" y="53"/>
                  </a:cubicBezTo>
                  <a:cubicBezTo>
                    <a:pt x="66" y="53"/>
                    <a:pt x="71" y="37"/>
                    <a:pt x="71" y="35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8" y="34"/>
                    <a:pt x="67" y="35"/>
                  </a:cubicBezTo>
                  <a:cubicBezTo>
                    <a:pt x="65" y="45"/>
                    <a:pt x="60" y="49"/>
                    <a:pt x="55" y="49"/>
                  </a:cubicBezTo>
                  <a:cubicBezTo>
                    <a:pt x="52" y="49"/>
                    <a:pt x="52" y="48"/>
                    <a:pt x="52" y="45"/>
                  </a:cubicBezTo>
                  <a:cubicBezTo>
                    <a:pt x="52" y="43"/>
                    <a:pt x="53" y="41"/>
                    <a:pt x="55" y="36"/>
                  </a:cubicBezTo>
                  <a:cubicBezTo>
                    <a:pt x="56" y="32"/>
                    <a:pt x="61" y="20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30" y="6"/>
                    <a:pt x="26" y="11"/>
                  </a:cubicBezTo>
                  <a:cubicBezTo>
                    <a:pt x="25" y="3"/>
                    <a:pt x="18" y="0"/>
                    <a:pt x="14" y="0"/>
                  </a:cubicBezTo>
                  <a:cubicBezTo>
                    <a:pt x="9" y="0"/>
                    <a:pt x="6" y="4"/>
                    <a:pt x="4" y="6"/>
                  </a:cubicBezTo>
                  <a:cubicBezTo>
                    <a:pt x="2" y="11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6"/>
                  </a:cubicBezTo>
                  <a:cubicBezTo>
                    <a:pt x="7" y="9"/>
                    <a:pt x="9" y="3"/>
                    <a:pt x="13" y="3"/>
                  </a:cubicBezTo>
                  <a:cubicBezTo>
                    <a:pt x="16" y="3"/>
                    <a:pt x="17" y="6"/>
                    <a:pt x="17" y="9"/>
                  </a:cubicBezTo>
                  <a:cubicBezTo>
                    <a:pt x="17" y="11"/>
                    <a:pt x="16" y="16"/>
                    <a:pt x="15" y="19"/>
                  </a:cubicBezTo>
                  <a:cubicBezTo>
                    <a:pt x="14" y="22"/>
                    <a:pt x="13" y="27"/>
                    <a:pt x="13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4" name="Freeform 131">
              <a:extLst>
                <a:ext uri="{FF2B5EF4-FFF2-40B4-BE49-F238E27FC236}">
                  <a16:creationId xmlns:a16="http://schemas.microsoft.com/office/drawing/2014/main" id="{896278F5-709B-47A5-AE86-B1F8F8F8B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475" y="2105025"/>
              <a:ext cx="39688" cy="3175"/>
            </a:xfrm>
            <a:custGeom>
              <a:avLst/>
              <a:gdLst>
                <a:gd name="T0" fmla="*/ 74 w 79"/>
                <a:gd name="T1" fmla="*/ 6 h 6"/>
                <a:gd name="T2" fmla="*/ 79 w 79"/>
                <a:gd name="T3" fmla="*/ 3 h 6"/>
                <a:gd name="T4" fmla="*/ 74 w 79"/>
                <a:gd name="T5" fmla="*/ 0 h 6"/>
                <a:gd name="T6" fmla="*/ 5 w 79"/>
                <a:gd name="T7" fmla="*/ 0 h 6"/>
                <a:gd name="T8" fmla="*/ 0 w 79"/>
                <a:gd name="T9" fmla="*/ 3 h 6"/>
                <a:gd name="T10" fmla="*/ 5 w 79"/>
                <a:gd name="T11" fmla="*/ 6 h 6"/>
                <a:gd name="T12" fmla="*/ 74 w 7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6">
                  <a:moveTo>
                    <a:pt x="74" y="6"/>
                  </a:moveTo>
                  <a:cubicBezTo>
                    <a:pt x="76" y="6"/>
                    <a:pt x="79" y="6"/>
                    <a:pt x="79" y="3"/>
                  </a:cubicBezTo>
                  <a:cubicBezTo>
                    <a:pt x="79" y="0"/>
                    <a:pt x="76" y="0"/>
                    <a:pt x="7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5" y="6"/>
                  </a:cubicBezTo>
                  <a:lnTo>
                    <a:pt x="74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5" name="Freeform 132">
              <a:extLst>
                <a:ext uri="{FF2B5EF4-FFF2-40B4-BE49-F238E27FC236}">
                  <a16:creationId xmlns:a16="http://schemas.microsoft.com/office/drawing/2014/main" id="{8E456BB7-6B4A-4B6F-B5AF-44EC257D3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450" y="2081213"/>
              <a:ext cx="28575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4 w 57"/>
                <a:gd name="T13" fmla="*/ 9 h 24"/>
                <a:gd name="T14" fmla="*/ 49 w 57"/>
                <a:gd name="T15" fmla="*/ 2 h 24"/>
                <a:gd name="T16" fmla="*/ 46 w 57"/>
                <a:gd name="T17" fmla="*/ 0 h 24"/>
                <a:gd name="T18" fmla="*/ 43 w 57"/>
                <a:gd name="T19" fmla="*/ 3 h 24"/>
                <a:gd name="T20" fmla="*/ 46 w 57"/>
                <a:gd name="T21" fmla="*/ 9 h 24"/>
                <a:gd name="T22" fmla="*/ 4 w 57"/>
                <a:gd name="T23" fmla="*/ 9 h 24"/>
                <a:gd name="T24" fmla="*/ 0 w 57"/>
                <a:gd name="T25" fmla="*/ 12 h 24"/>
                <a:gd name="T26" fmla="*/ 4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19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3"/>
                    <a:pt x="44" y="22"/>
                  </a:cubicBezTo>
                  <a:cubicBezTo>
                    <a:pt x="47" y="19"/>
                    <a:pt x="51" y="16"/>
                    <a:pt x="54" y="15"/>
                  </a:cubicBezTo>
                  <a:cubicBezTo>
                    <a:pt x="55" y="14"/>
                    <a:pt x="57" y="14"/>
                    <a:pt x="57" y="12"/>
                  </a:cubicBezTo>
                  <a:cubicBezTo>
                    <a:pt x="57" y="10"/>
                    <a:pt x="56" y="10"/>
                    <a:pt x="54" y="9"/>
                  </a:cubicBezTo>
                  <a:cubicBezTo>
                    <a:pt x="51" y="7"/>
                    <a:pt x="50" y="4"/>
                    <a:pt x="49" y="2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4"/>
                    <a:pt x="45" y="8"/>
                    <a:pt x="46" y="9"/>
                  </a:cubicBezTo>
                  <a:lnTo>
                    <a:pt x="4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2" y="15"/>
                    <a:pt x="4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6" name="Freeform 133">
              <a:extLst>
                <a:ext uri="{FF2B5EF4-FFF2-40B4-BE49-F238E27FC236}">
                  <a16:creationId xmlns:a16="http://schemas.microsoft.com/office/drawing/2014/main" id="{22DC7639-B7EC-4769-92CA-B776FA2FC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2688" y="2095500"/>
              <a:ext cx="23813" cy="26988"/>
            </a:xfrm>
            <a:custGeom>
              <a:avLst/>
              <a:gdLst>
                <a:gd name="T0" fmla="*/ 19 w 50"/>
                <a:gd name="T1" fmla="*/ 25 h 53"/>
                <a:gd name="T2" fmla="*/ 37 w 50"/>
                <a:gd name="T3" fmla="*/ 23 h 53"/>
                <a:gd name="T4" fmla="*/ 48 w 50"/>
                <a:gd name="T5" fmla="*/ 10 h 53"/>
                <a:gd name="T6" fmla="*/ 33 w 50"/>
                <a:gd name="T7" fmla="*/ 0 h 53"/>
                <a:gd name="T8" fmla="*/ 0 w 50"/>
                <a:gd name="T9" fmla="*/ 31 h 53"/>
                <a:gd name="T10" fmla="*/ 21 w 50"/>
                <a:gd name="T11" fmla="*/ 53 h 53"/>
                <a:gd name="T12" fmla="*/ 50 w 50"/>
                <a:gd name="T13" fmla="*/ 39 h 53"/>
                <a:gd name="T14" fmla="*/ 48 w 50"/>
                <a:gd name="T15" fmla="*/ 38 h 53"/>
                <a:gd name="T16" fmla="*/ 46 w 50"/>
                <a:gd name="T17" fmla="*/ 39 h 53"/>
                <a:gd name="T18" fmla="*/ 22 w 50"/>
                <a:gd name="T19" fmla="*/ 49 h 53"/>
                <a:gd name="T20" fmla="*/ 10 w 50"/>
                <a:gd name="T21" fmla="*/ 35 h 53"/>
                <a:gd name="T22" fmla="*/ 11 w 50"/>
                <a:gd name="T23" fmla="*/ 25 h 53"/>
                <a:gd name="T24" fmla="*/ 19 w 50"/>
                <a:gd name="T25" fmla="*/ 25 h 53"/>
                <a:gd name="T26" fmla="*/ 12 w 50"/>
                <a:gd name="T27" fmla="*/ 22 h 53"/>
                <a:gd name="T28" fmla="*/ 33 w 50"/>
                <a:gd name="T29" fmla="*/ 3 h 53"/>
                <a:gd name="T30" fmla="*/ 43 w 50"/>
                <a:gd name="T31" fmla="*/ 10 h 53"/>
                <a:gd name="T32" fmla="*/ 18 w 50"/>
                <a:gd name="T33" fmla="*/ 22 h 53"/>
                <a:gd name="T34" fmla="*/ 12 w 50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3">
                  <a:moveTo>
                    <a:pt x="19" y="25"/>
                  </a:moveTo>
                  <a:cubicBezTo>
                    <a:pt x="22" y="25"/>
                    <a:pt x="31" y="25"/>
                    <a:pt x="37" y="23"/>
                  </a:cubicBezTo>
                  <a:cubicBezTo>
                    <a:pt x="46" y="19"/>
                    <a:pt x="48" y="14"/>
                    <a:pt x="48" y="10"/>
                  </a:cubicBezTo>
                  <a:cubicBezTo>
                    <a:pt x="48" y="4"/>
                    <a:pt x="41" y="0"/>
                    <a:pt x="33" y="0"/>
                  </a:cubicBezTo>
                  <a:cubicBezTo>
                    <a:pt x="19" y="0"/>
                    <a:pt x="0" y="11"/>
                    <a:pt x="0" y="31"/>
                  </a:cubicBezTo>
                  <a:cubicBezTo>
                    <a:pt x="0" y="43"/>
                    <a:pt x="8" y="53"/>
                    <a:pt x="21" y="53"/>
                  </a:cubicBezTo>
                  <a:cubicBezTo>
                    <a:pt x="41" y="53"/>
                    <a:pt x="50" y="41"/>
                    <a:pt x="50" y="39"/>
                  </a:cubicBezTo>
                  <a:cubicBezTo>
                    <a:pt x="50" y="39"/>
                    <a:pt x="49" y="38"/>
                    <a:pt x="48" y="38"/>
                  </a:cubicBezTo>
                  <a:cubicBezTo>
                    <a:pt x="48" y="38"/>
                    <a:pt x="47" y="38"/>
                    <a:pt x="46" y="39"/>
                  </a:cubicBezTo>
                  <a:cubicBezTo>
                    <a:pt x="37" y="49"/>
                    <a:pt x="24" y="49"/>
                    <a:pt x="22" y="49"/>
                  </a:cubicBezTo>
                  <a:cubicBezTo>
                    <a:pt x="15" y="49"/>
                    <a:pt x="10" y="45"/>
                    <a:pt x="10" y="35"/>
                  </a:cubicBezTo>
                  <a:cubicBezTo>
                    <a:pt x="10" y="34"/>
                    <a:pt x="10" y="31"/>
                    <a:pt x="11" y="25"/>
                  </a:cubicBezTo>
                  <a:lnTo>
                    <a:pt x="19" y="25"/>
                  </a:lnTo>
                  <a:close/>
                  <a:moveTo>
                    <a:pt x="12" y="22"/>
                  </a:moveTo>
                  <a:cubicBezTo>
                    <a:pt x="17" y="5"/>
                    <a:pt x="30" y="3"/>
                    <a:pt x="33" y="3"/>
                  </a:cubicBezTo>
                  <a:cubicBezTo>
                    <a:pt x="38" y="3"/>
                    <a:pt x="43" y="6"/>
                    <a:pt x="43" y="10"/>
                  </a:cubicBezTo>
                  <a:cubicBezTo>
                    <a:pt x="43" y="22"/>
                    <a:pt x="23" y="22"/>
                    <a:pt x="18" y="22"/>
                  </a:cubicBez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7" name="Freeform 134">
              <a:extLst>
                <a:ext uri="{FF2B5EF4-FFF2-40B4-BE49-F238E27FC236}">
                  <a16:creationId xmlns:a16="http://schemas.microsoft.com/office/drawing/2014/main" id="{DF59F47D-F5A8-49A5-92B1-6F23762A4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438" y="2101850"/>
              <a:ext cx="22225" cy="28575"/>
            </a:xfrm>
            <a:custGeom>
              <a:avLst/>
              <a:gdLst>
                <a:gd name="T0" fmla="*/ 20 w 45"/>
                <a:gd name="T1" fmla="*/ 4 h 59"/>
                <a:gd name="T2" fmla="*/ 21 w 45"/>
                <a:gd name="T3" fmla="*/ 2 h 59"/>
                <a:gd name="T4" fmla="*/ 18 w 45"/>
                <a:gd name="T5" fmla="*/ 1 h 59"/>
                <a:gd name="T6" fmla="*/ 8 w 45"/>
                <a:gd name="T7" fmla="*/ 1 h 59"/>
                <a:gd name="T8" fmla="*/ 6 w 45"/>
                <a:gd name="T9" fmla="*/ 2 h 59"/>
                <a:gd name="T10" fmla="*/ 5 w 45"/>
                <a:gd name="T11" fmla="*/ 4 h 59"/>
                <a:gd name="T12" fmla="*/ 8 w 45"/>
                <a:gd name="T13" fmla="*/ 5 h 59"/>
                <a:gd name="T14" fmla="*/ 10 w 45"/>
                <a:gd name="T15" fmla="*/ 5 h 59"/>
                <a:gd name="T16" fmla="*/ 12 w 45"/>
                <a:gd name="T17" fmla="*/ 6 h 59"/>
                <a:gd name="T18" fmla="*/ 12 w 45"/>
                <a:gd name="T19" fmla="*/ 8 h 59"/>
                <a:gd name="T20" fmla="*/ 0 w 45"/>
                <a:gd name="T21" fmla="*/ 54 h 59"/>
                <a:gd name="T22" fmla="*/ 0 w 45"/>
                <a:gd name="T23" fmla="*/ 56 h 59"/>
                <a:gd name="T24" fmla="*/ 3 w 45"/>
                <a:gd name="T25" fmla="*/ 59 h 59"/>
                <a:gd name="T26" fmla="*/ 7 w 45"/>
                <a:gd name="T27" fmla="*/ 55 h 59"/>
                <a:gd name="T28" fmla="*/ 11 w 45"/>
                <a:gd name="T29" fmla="*/ 39 h 59"/>
                <a:gd name="T30" fmla="*/ 24 w 45"/>
                <a:gd name="T31" fmla="*/ 46 h 59"/>
                <a:gd name="T32" fmla="*/ 23 w 45"/>
                <a:gd name="T33" fmla="*/ 48 h 59"/>
                <a:gd name="T34" fmla="*/ 23 w 45"/>
                <a:gd name="T35" fmla="*/ 50 h 59"/>
                <a:gd name="T36" fmla="*/ 33 w 45"/>
                <a:gd name="T37" fmla="*/ 59 h 59"/>
                <a:gd name="T38" fmla="*/ 45 w 45"/>
                <a:gd name="T39" fmla="*/ 46 h 59"/>
                <a:gd name="T40" fmla="*/ 43 w 45"/>
                <a:gd name="T41" fmla="*/ 45 h 59"/>
                <a:gd name="T42" fmla="*/ 41 w 45"/>
                <a:gd name="T43" fmla="*/ 47 h 59"/>
                <a:gd name="T44" fmla="*/ 34 w 45"/>
                <a:gd name="T45" fmla="*/ 56 h 59"/>
                <a:gd name="T46" fmla="*/ 30 w 45"/>
                <a:gd name="T47" fmla="*/ 51 h 59"/>
                <a:gd name="T48" fmla="*/ 30 w 45"/>
                <a:gd name="T49" fmla="*/ 49 h 59"/>
                <a:gd name="T50" fmla="*/ 31 w 45"/>
                <a:gd name="T51" fmla="*/ 46 h 59"/>
                <a:gd name="T52" fmla="*/ 16 w 45"/>
                <a:gd name="T53" fmla="*/ 37 h 59"/>
                <a:gd name="T54" fmla="*/ 23 w 45"/>
                <a:gd name="T55" fmla="*/ 31 h 59"/>
                <a:gd name="T56" fmla="*/ 37 w 45"/>
                <a:gd name="T57" fmla="*/ 24 h 59"/>
                <a:gd name="T58" fmla="*/ 40 w 45"/>
                <a:gd name="T59" fmla="*/ 25 h 59"/>
                <a:gd name="T60" fmla="*/ 40 w 45"/>
                <a:gd name="T61" fmla="*/ 25 h 59"/>
                <a:gd name="T62" fmla="*/ 36 w 45"/>
                <a:gd name="T63" fmla="*/ 30 h 59"/>
                <a:gd name="T64" fmla="*/ 40 w 45"/>
                <a:gd name="T65" fmla="*/ 34 h 59"/>
                <a:gd name="T66" fmla="*/ 45 w 45"/>
                <a:gd name="T67" fmla="*/ 28 h 59"/>
                <a:gd name="T68" fmla="*/ 38 w 45"/>
                <a:gd name="T69" fmla="*/ 21 h 59"/>
                <a:gd name="T70" fmla="*/ 21 w 45"/>
                <a:gd name="T71" fmla="*/ 30 h 59"/>
                <a:gd name="T72" fmla="*/ 12 w 45"/>
                <a:gd name="T73" fmla="*/ 36 h 59"/>
                <a:gd name="T74" fmla="*/ 20 w 45"/>
                <a:gd name="T75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59">
                  <a:moveTo>
                    <a:pt x="20" y="4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19" y="0"/>
                    <a:pt x="18" y="1"/>
                  </a:cubicBezTo>
                  <a:lnTo>
                    <a:pt x="8" y="1"/>
                  </a:lnTo>
                  <a:cubicBezTo>
                    <a:pt x="6" y="1"/>
                    <a:pt x="6" y="1"/>
                    <a:pt x="6" y="2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5" y="5"/>
                    <a:pt x="7" y="5"/>
                    <a:pt x="8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lnTo>
                    <a:pt x="0" y="54"/>
                  </a:lnTo>
                  <a:cubicBezTo>
                    <a:pt x="0" y="55"/>
                    <a:pt x="0" y="55"/>
                    <a:pt x="0" y="56"/>
                  </a:cubicBezTo>
                  <a:cubicBezTo>
                    <a:pt x="0" y="58"/>
                    <a:pt x="1" y="59"/>
                    <a:pt x="3" y="59"/>
                  </a:cubicBezTo>
                  <a:cubicBezTo>
                    <a:pt x="6" y="59"/>
                    <a:pt x="7" y="56"/>
                    <a:pt x="7" y="55"/>
                  </a:cubicBezTo>
                  <a:lnTo>
                    <a:pt x="11" y="39"/>
                  </a:lnTo>
                  <a:cubicBezTo>
                    <a:pt x="13" y="40"/>
                    <a:pt x="24" y="40"/>
                    <a:pt x="24" y="46"/>
                  </a:cubicBezTo>
                  <a:cubicBezTo>
                    <a:pt x="24" y="47"/>
                    <a:pt x="24" y="47"/>
                    <a:pt x="23" y="48"/>
                  </a:cubicBezTo>
                  <a:cubicBezTo>
                    <a:pt x="23" y="49"/>
                    <a:pt x="23" y="50"/>
                    <a:pt x="23" y="50"/>
                  </a:cubicBezTo>
                  <a:cubicBezTo>
                    <a:pt x="23" y="56"/>
                    <a:pt x="29" y="59"/>
                    <a:pt x="33" y="59"/>
                  </a:cubicBezTo>
                  <a:cubicBezTo>
                    <a:pt x="42" y="59"/>
                    <a:pt x="45" y="47"/>
                    <a:pt x="45" y="46"/>
                  </a:cubicBezTo>
                  <a:cubicBezTo>
                    <a:pt x="45" y="45"/>
                    <a:pt x="44" y="45"/>
                    <a:pt x="43" y="45"/>
                  </a:cubicBezTo>
                  <a:cubicBezTo>
                    <a:pt x="42" y="45"/>
                    <a:pt x="42" y="45"/>
                    <a:pt x="41" y="47"/>
                  </a:cubicBezTo>
                  <a:cubicBezTo>
                    <a:pt x="41" y="50"/>
                    <a:pt x="38" y="56"/>
                    <a:pt x="34" y="56"/>
                  </a:cubicBezTo>
                  <a:cubicBezTo>
                    <a:pt x="31" y="56"/>
                    <a:pt x="30" y="53"/>
                    <a:pt x="30" y="51"/>
                  </a:cubicBezTo>
                  <a:cubicBezTo>
                    <a:pt x="30" y="51"/>
                    <a:pt x="30" y="50"/>
                    <a:pt x="30" y="49"/>
                  </a:cubicBezTo>
                  <a:cubicBezTo>
                    <a:pt x="31" y="47"/>
                    <a:pt x="31" y="46"/>
                    <a:pt x="31" y="46"/>
                  </a:cubicBezTo>
                  <a:cubicBezTo>
                    <a:pt x="31" y="38"/>
                    <a:pt x="22" y="37"/>
                    <a:pt x="16" y="37"/>
                  </a:cubicBezTo>
                  <a:cubicBezTo>
                    <a:pt x="19" y="35"/>
                    <a:pt x="22" y="33"/>
                    <a:pt x="23" y="31"/>
                  </a:cubicBezTo>
                  <a:cubicBezTo>
                    <a:pt x="28" y="28"/>
                    <a:pt x="33" y="24"/>
                    <a:pt x="37" y="24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6" y="27"/>
                    <a:pt x="36" y="30"/>
                    <a:pt x="36" y="30"/>
                  </a:cubicBezTo>
                  <a:cubicBezTo>
                    <a:pt x="36" y="32"/>
                    <a:pt x="37" y="34"/>
                    <a:pt x="40" y="34"/>
                  </a:cubicBezTo>
                  <a:cubicBezTo>
                    <a:pt x="41" y="34"/>
                    <a:pt x="45" y="32"/>
                    <a:pt x="45" y="28"/>
                  </a:cubicBezTo>
                  <a:cubicBezTo>
                    <a:pt x="45" y="24"/>
                    <a:pt x="42" y="21"/>
                    <a:pt x="38" y="21"/>
                  </a:cubicBezTo>
                  <a:cubicBezTo>
                    <a:pt x="32" y="21"/>
                    <a:pt x="27" y="25"/>
                    <a:pt x="21" y="30"/>
                  </a:cubicBezTo>
                  <a:cubicBezTo>
                    <a:pt x="18" y="32"/>
                    <a:pt x="15" y="34"/>
                    <a:pt x="12" y="36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8" name="Freeform 135">
              <a:extLst>
                <a:ext uri="{FF2B5EF4-FFF2-40B4-BE49-F238E27FC236}">
                  <a16:creationId xmlns:a16="http://schemas.microsoft.com/office/drawing/2014/main" id="{76386872-555E-4C88-83D0-38D431273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7300" y="2039938"/>
              <a:ext cx="17463" cy="80963"/>
            </a:xfrm>
            <a:custGeom>
              <a:avLst/>
              <a:gdLst>
                <a:gd name="T0" fmla="*/ 38 w 38"/>
                <a:gd name="T1" fmla="*/ 165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6"/>
                    <a:pt x="36" y="5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2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6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9" name="Freeform 136">
              <a:extLst>
                <a:ext uri="{FF2B5EF4-FFF2-40B4-BE49-F238E27FC236}">
                  <a16:creationId xmlns:a16="http://schemas.microsoft.com/office/drawing/2014/main" id="{EA587E31-70DD-4C56-8808-F098F41B1B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4288" y="2065338"/>
              <a:ext cx="33338" cy="50800"/>
            </a:xfrm>
            <a:custGeom>
              <a:avLst/>
              <a:gdLst>
                <a:gd name="T0" fmla="*/ 68 w 68"/>
                <a:gd name="T1" fmla="*/ 1 h 105"/>
                <a:gd name="T2" fmla="*/ 67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4 h 105"/>
                <a:gd name="T16" fmla="*/ 22 w 68"/>
                <a:gd name="T17" fmla="*/ 100 h 105"/>
                <a:gd name="T18" fmla="*/ 18 w 68"/>
                <a:gd name="T19" fmla="*/ 103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3 w 68"/>
                <a:gd name="T29" fmla="*/ 100 h 105"/>
                <a:gd name="T30" fmla="*/ 45 w 68"/>
                <a:gd name="T31" fmla="*/ 97 h 105"/>
                <a:gd name="T32" fmla="*/ 45 w 68"/>
                <a:gd name="T33" fmla="*/ 94 h 105"/>
                <a:gd name="T34" fmla="*/ 68 w 68"/>
                <a:gd name="T35" fmla="*/ 1 h 105"/>
                <a:gd name="T36" fmla="*/ 22 w 68"/>
                <a:gd name="T37" fmla="*/ 71 h 105"/>
                <a:gd name="T38" fmla="*/ 12 w 68"/>
                <a:gd name="T39" fmla="*/ 55 h 105"/>
                <a:gd name="T40" fmla="*/ 19 w 68"/>
                <a:gd name="T41" fmla="*/ 22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1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6"/>
                    <a:pt x="55" y="11"/>
                  </a:cubicBezTo>
                  <a:cubicBezTo>
                    <a:pt x="52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4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4"/>
                  </a:cubicBezTo>
                  <a:cubicBezTo>
                    <a:pt x="32" y="99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3"/>
                  </a:cubicBezTo>
                  <a:cubicBezTo>
                    <a:pt x="18" y="103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7"/>
                  </a:cubicBezTo>
                  <a:cubicBezTo>
                    <a:pt x="45" y="96"/>
                    <a:pt x="45" y="95"/>
                    <a:pt x="45" y="94"/>
                  </a:cubicBezTo>
                  <a:lnTo>
                    <a:pt x="68" y="1"/>
                  </a:lnTo>
                  <a:close/>
                  <a:moveTo>
                    <a:pt x="22" y="71"/>
                  </a:moveTo>
                  <a:cubicBezTo>
                    <a:pt x="12" y="71"/>
                    <a:pt x="12" y="58"/>
                    <a:pt x="12" y="55"/>
                  </a:cubicBezTo>
                  <a:cubicBezTo>
                    <a:pt x="12" y="47"/>
                    <a:pt x="16" y="29"/>
                    <a:pt x="19" y="22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1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0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0" name="Freeform 137">
              <a:extLst>
                <a:ext uri="{FF2B5EF4-FFF2-40B4-BE49-F238E27FC236}">
                  <a16:creationId xmlns:a16="http://schemas.microsoft.com/office/drawing/2014/main" id="{49A6C75D-4DC2-403E-B970-632F74070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563" y="2092325"/>
              <a:ext cx="11113" cy="23813"/>
            </a:xfrm>
            <a:custGeom>
              <a:avLst/>
              <a:gdLst>
                <a:gd name="T0" fmla="*/ 20 w 20"/>
                <a:gd name="T1" fmla="*/ 18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6 h 50"/>
                <a:gd name="T10" fmla="*/ 16 w 20"/>
                <a:gd name="T11" fmla="*/ 15 h 50"/>
                <a:gd name="T12" fmla="*/ 16 w 20"/>
                <a:gd name="T13" fmla="*/ 18 h 50"/>
                <a:gd name="T14" fmla="*/ 5 w 20"/>
                <a:gd name="T15" fmla="*/ 45 h 50"/>
                <a:gd name="T16" fmla="*/ 3 w 20"/>
                <a:gd name="T17" fmla="*/ 48 h 50"/>
                <a:gd name="T18" fmla="*/ 5 w 20"/>
                <a:gd name="T19" fmla="*/ 50 h 50"/>
                <a:gd name="T20" fmla="*/ 20 w 20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8"/>
                  </a:moveTo>
                  <a:cubicBezTo>
                    <a:pt x="20" y="7"/>
                    <a:pt x="16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1" y="18"/>
                    <a:pt x="13" y="17"/>
                    <a:pt x="15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8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8"/>
                    <a:pt x="3" y="48"/>
                  </a:cubicBezTo>
                  <a:cubicBezTo>
                    <a:pt x="3" y="49"/>
                    <a:pt x="4" y="50"/>
                    <a:pt x="5" y="50"/>
                  </a:cubicBezTo>
                  <a:cubicBezTo>
                    <a:pt x="7" y="50"/>
                    <a:pt x="20" y="37"/>
                    <a:pt x="2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1" name="Freeform 138">
              <a:extLst>
                <a:ext uri="{FF2B5EF4-FFF2-40B4-BE49-F238E27FC236}">
                  <a16:creationId xmlns:a16="http://schemas.microsoft.com/office/drawing/2014/main" id="{8EEBF83C-C560-4ABB-A62A-26D03DC59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051050"/>
              <a:ext cx="25400" cy="50800"/>
            </a:xfrm>
            <a:custGeom>
              <a:avLst/>
              <a:gdLst>
                <a:gd name="T0" fmla="*/ 30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8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0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4 w 51"/>
                <a:gd name="T23" fmla="*/ 37 h 106"/>
                <a:gd name="T24" fmla="*/ 19 w 51"/>
                <a:gd name="T25" fmla="*/ 37 h 106"/>
                <a:gd name="T26" fmla="*/ 6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0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7" y="9"/>
                    <a:pt x="38" y="5"/>
                    <a:pt x="38" y="4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1" y="32"/>
                    <a:pt x="0" y="32"/>
                    <a:pt x="0" y="35"/>
                  </a:cubicBezTo>
                  <a:cubicBezTo>
                    <a:pt x="0" y="37"/>
                    <a:pt x="1" y="37"/>
                    <a:pt x="4" y="37"/>
                  </a:cubicBezTo>
                  <a:lnTo>
                    <a:pt x="19" y="37"/>
                  </a:lnTo>
                  <a:cubicBezTo>
                    <a:pt x="7" y="85"/>
                    <a:pt x="6" y="87"/>
                    <a:pt x="6" y="90"/>
                  </a:cubicBezTo>
                  <a:cubicBezTo>
                    <a:pt x="6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4" y="79"/>
                    <a:pt x="44" y="81"/>
                  </a:cubicBezTo>
                  <a:cubicBezTo>
                    <a:pt x="36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2" name="Freeform 139">
              <a:extLst>
                <a:ext uri="{FF2B5EF4-FFF2-40B4-BE49-F238E27FC236}">
                  <a16:creationId xmlns:a16="http://schemas.microsoft.com/office/drawing/2014/main" id="{9C30EC22-1831-4077-B28E-116822A3F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9063" y="20399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2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5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2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4" y="6"/>
                  </a:cubicBezTo>
                  <a:cubicBezTo>
                    <a:pt x="20" y="22"/>
                    <a:pt x="29" y="49"/>
                    <a:pt x="29" y="83"/>
                  </a:cubicBezTo>
                  <a:cubicBezTo>
                    <a:pt x="29" y="112"/>
                    <a:pt x="23" y="141"/>
                    <a:pt x="3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6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38" name="グループ化 237">
            <a:extLst>
              <a:ext uri="{FF2B5EF4-FFF2-40B4-BE49-F238E27FC236}">
                <a16:creationId xmlns:a16="http://schemas.microsoft.com/office/drawing/2014/main" id="{F30B6FC8-D62F-4884-96A0-E75AFA2DCC58}"/>
              </a:ext>
            </a:extLst>
          </p:cNvPr>
          <p:cNvGrpSpPr/>
          <p:nvPr/>
        </p:nvGrpSpPr>
        <p:grpSpPr>
          <a:xfrm>
            <a:off x="5171161" y="5401054"/>
            <a:ext cx="3328989" cy="395725"/>
            <a:chOff x="4874148" y="3892835"/>
            <a:chExt cx="6483352" cy="660400"/>
          </a:xfrm>
        </p:grpSpPr>
        <p:sp>
          <p:nvSpPr>
            <p:cNvPr id="149" name="Freeform 144">
              <a:extLst>
                <a:ext uri="{FF2B5EF4-FFF2-40B4-BE49-F238E27FC236}">
                  <a16:creationId xmlns:a16="http://schemas.microsoft.com/office/drawing/2014/main" id="{9C8DF679-2F60-4008-B68D-ADFAC760E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148" y="4102383"/>
              <a:ext cx="171452" cy="228600"/>
            </a:xfrm>
            <a:custGeom>
              <a:avLst/>
              <a:gdLst>
                <a:gd name="T0" fmla="*/ 35 w 89"/>
                <a:gd name="T1" fmla="*/ 56 h 120"/>
                <a:gd name="T2" fmla="*/ 0 w 89"/>
                <a:gd name="T3" fmla="*/ 100 h 120"/>
                <a:gd name="T4" fmla="*/ 28 w 89"/>
                <a:gd name="T5" fmla="*/ 120 h 120"/>
                <a:gd name="T6" fmla="*/ 78 w 89"/>
                <a:gd name="T7" fmla="*/ 90 h 120"/>
                <a:gd name="T8" fmla="*/ 76 w 89"/>
                <a:gd name="T9" fmla="*/ 89 h 120"/>
                <a:gd name="T10" fmla="*/ 64 w 89"/>
                <a:gd name="T11" fmla="*/ 97 h 120"/>
                <a:gd name="T12" fmla="*/ 39 w 89"/>
                <a:gd name="T13" fmla="*/ 111 h 120"/>
                <a:gd name="T14" fmla="*/ 14 w 89"/>
                <a:gd name="T15" fmla="*/ 92 h 120"/>
                <a:gd name="T16" fmla="*/ 50 w 89"/>
                <a:gd name="T17" fmla="*/ 59 h 120"/>
                <a:gd name="T18" fmla="*/ 63 w 89"/>
                <a:gd name="T19" fmla="*/ 51 h 120"/>
                <a:gd name="T20" fmla="*/ 61 w 89"/>
                <a:gd name="T21" fmla="*/ 50 h 120"/>
                <a:gd name="T22" fmla="*/ 33 w 89"/>
                <a:gd name="T23" fmla="*/ 31 h 120"/>
                <a:gd name="T24" fmla="*/ 59 w 89"/>
                <a:gd name="T25" fmla="*/ 9 h 120"/>
                <a:gd name="T26" fmla="*/ 75 w 89"/>
                <a:gd name="T27" fmla="*/ 18 h 120"/>
                <a:gd name="T28" fmla="*/ 73 w 89"/>
                <a:gd name="T29" fmla="*/ 24 h 120"/>
                <a:gd name="T30" fmla="*/ 72 w 89"/>
                <a:gd name="T31" fmla="*/ 26 h 120"/>
                <a:gd name="T32" fmla="*/ 74 w 89"/>
                <a:gd name="T33" fmla="*/ 27 h 120"/>
                <a:gd name="T34" fmla="*/ 89 w 89"/>
                <a:gd name="T35" fmla="*/ 11 h 120"/>
                <a:gd name="T36" fmla="*/ 70 w 89"/>
                <a:gd name="T37" fmla="*/ 0 h 120"/>
                <a:gd name="T38" fmla="*/ 19 w 89"/>
                <a:gd name="T39" fmla="*/ 38 h 120"/>
                <a:gd name="T40" fmla="*/ 35 w 89"/>
                <a:gd name="T41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0">
                  <a:moveTo>
                    <a:pt x="35" y="56"/>
                  </a:moveTo>
                  <a:cubicBezTo>
                    <a:pt x="2" y="74"/>
                    <a:pt x="0" y="96"/>
                    <a:pt x="0" y="100"/>
                  </a:cubicBezTo>
                  <a:cubicBezTo>
                    <a:pt x="0" y="112"/>
                    <a:pt x="12" y="120"/>
                    <a:pt x="28" y="120"/>
                  </a:cubicBezTo>
                  <a:cubicBezTo>
                    <a:pt x="56" y="120"/>
                    <a:pt x="78" y="94"/>
                    <a:pt x="78" y="90"/>
                  </a:cubicBezTo>
                  <a:cubicBezTo>
                    <a:pt x="78" y="89"/>
                    <a:pt x="77" y="89"/>
                    <a:pt x="76" y="89"/>
                  </a:cubicBezTo>
                  <a:cubicBezTo>
                    <a:pt x="74" y="89"/>
                    <a:pt x="68" y="91"/>
                    <a:pt x="64" y="97"/>
                  </a:cubicBezTo>
                  <a:cubicBezTo>
                    <a:pt x="61" y="101"/>
                    <a:pt x="54" y="111"/>
                    <a:pt x="39" y="111"/>
                  </a:cubicBezTo>
                  <a:cubicBezTo>
                    <a:pt x="27" y="111"/>
                    <a:pt x="14" y="105"/>
                    <a:pt x="14" y="92"/>
                  </a:cubicBezTo>
                  <a:cubicBezTo>
                    <a:pt x="14" y="84"/>
                    <a:pt x="23" y="60"/>
                    <a:pt x="50" y="59"/>
                  </a:cubicBezTo>
                  <a:cubicBezTo>
                    <a:pt x="57" y="58"/>
                    <a:pt x="63" y="53"/>
                    <a:pt x="63" y="51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38" y="49"/>
                    <a:pt x="33" y="37"/>
                    <a:pt x="33" y="31"/>
                  </a:cubicBezTo>
                  <a:cubicBezTo>
                    <a:pt x="33" y="27"/>
                    <a:pt x="36" y="9"/>
                    <a:pt x="59" y="9"/>
                  </a:cubicBezTo>
                  <a:cubicBezTo>
                    <a:pt x="62" y="9"/>
                    <a:pt x="75" y="9"/>
                    <a:pt x="75" y="18"/>
                  </a:cubicBezTo>
                  <a:cubicBezTo>
                    <a:pt x="75" y="20"/>
                    <a:pt x="74" y="23"/>
                    <a:pt x="73" y="24"/>
                  </a:cubicBezTo>
                  <a:cubicBezTo>
                    <a:pt x="73" y="24"/>
                    <a:pt x="72" y="25"/>
                    <a:pt x="72" y="26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9" y="27"/>
                    <a:pt x="89" y="20"/>
                    <a:pt x="89" y="11"/>
                  </a:cubicBezTo>
                  <a:cubicBezTo>
                    <a:pt x="89" y="1"/>
                    <a:pt x="78" y="0"/>
                    <a:pt x="70" y="0"/>
                  </a:cubicBezTo>
                  <a:cubicBezTo>
                    <a:pt x="48" y="0"/>
                    <a:pt x="19" y="17"/>
                    <a:pt x="19" y="38"/>
                  </a:cubicBezTo>
                  <a:cubicBezTo>
                    <a:pt x="19" y="47"/>
                    <a:pt x="27" y="53"/>
                    <a:pt x="35" y="5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0" name="Freeform 145">
              <a:extLst>
                <a:ext uri="{FF2B5EF4-FFF2-40B4-BE49-F238E27FC236}">
                  <a16:creationId xmlns:a16="http://schemas.microsoft.com/office/drawing/2014/main" id="{FA071CFE-00BB-44CF-8855-9F1F6A28A5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000" y="4032535"/>
              <a:ext cx="120652" cy="165100"/>
            </a:xfrm>
            <a:custGeom>
              <a:avLst/>
              <a:gdLst>
                <a:gd name="T0" fmla="*/ 36 w 62"/>
                <a:gd name="T1" fmla="*/ 2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2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2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4" y="42"/>
                    <a:pt x="44" y="42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1" name="Freeform 146">
              <a:extLst>
                <a:ext uri="{FF2B5EF4-FFF2-40B4-BE49-F238E27FC236}">
                  <a16:creationId xmlns:a16="http://schemas.microsoft.com/office/drawing/2014/main" id="{2BDB836C-7AE8-4ECB-A4E0-FB9D717B6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148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:a16="http://schemas.microsoft.com/office/drawing/2014/main" id="{47E70A2D-19F6-4A49-8A88-C68134671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1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1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1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2" y="100"/>
                    <a:pt x="31" y="100"/>
                    <a:pt x="22" y="101"/>
                  </a:cubicBezTo>
                  <a:cubicBezTo>
                    <a:pt x="19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2" y="101"/>
                  </a:cubicBezTo>
                  <a:cubicBezTo>
                    <a:pt x="44" y="101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:a16="http://schemas.microsoft.com/office/drawing/2014/main" id="{BBA93786-0137-4A99-86A1-643E7A31D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8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4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3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:a16="http://schemas.microsoft.com/office/drawing/2014/main" id="{BC82AD39-E984-41B5-AA11-61537DAD1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0 w 94"/>
                <a:gd name="T3" fmla="*/ 51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8 h 150"/>
                <a:gd name="T34" fmla="*/ 27 w 94"/>
                <a:gd name="T35" fmla="*/ 51 h 150"/>
                <a:gd name="T36" fmla="*/ 42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2" y="26"/>
                  </a:cubicBezTo>
                  <a:cubicBezTo>
                    <a:pt x="88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6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8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:a16="http://schemas.microsoft.com/office/drawing/2014/main" id="{6204B86F-D370-477B-ADC3-C7B8462F8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800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:a16="http://schemas.microsoft.com/office/drawing/2014/main" id="{9FF4010F-E716-483F-9E69-2688939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5400" y="4184935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3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:a16="http://schemas.microsoft.com/office/drawing/2014/main" id="{1B3F6328-031E-4B2D-A3AA-B5F63AE7C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200" y="4292883"/>
              <a:ext cx="38100" cy="95252"/>
            </a:xfrm>
            <a:custGeom>
              <a:avLst/>
              <a:gdLst>
                <a:gd name="T0" fmla="*/ 20 w 20"/>
                <a:gd name="T1" fmla="*/ 17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5 h 50"/>
                <a:gd name="T10" fmla="*/ 16 w 20"/>
                <a:gd name="T11" fmla="*/ 15 h 50"/>
                <a:gd name="T12" fmla="*/ 16 w 20"/>
                <a:gd name="T13" fmla="*/ 17 h 50"/>
                <a:gd name="T14" fmla="*/ 5 w 20"/>
                <a:gd name="T15" fmla="*/ 45 h 50"/>
                <a:gd name="T16" fmla="*/ 3 w 20"/>
                <a:gd name="T17" fmla="*/ 48 h 50"/>
                <a:gd name="T18" fmla="*/ 4 w 20"/>
                <a:gd name="T19" fmla="*/ 50 h 50"/>
                <a:gd name="T20" fmla="*/ 20 w 20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50"/>
                    <a:pt x="4" y="50"/>
                  </a:cubicBezTo>
                  <a:cubicBezTo>
                    <a:pt x="6" y="50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:a16="http://schemas.microsoft.com/office/drawing/2014/main" id="{30D8A4F7-2A9B-4160-8156-B96680F07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848" y="4127783"/>
              <a:ext cx="101600" cy="203200"/>
            </a:xfrm>
            <a:custGeom>
              <a:avLst/>
              <a:gdLst>
                <a:gd name="T0" fmla="*/ 30 w 50"/>
                <a:gd name="T1" fmla="*/ 37 h 105"/>
                <a:gd name="T2" fmla="*/ 45 w 50"/>
                <a:gd name="T3" fmla="*/ 37 h 105"/>
                <a:gd name="T4" fmla="*/ 50 w 50"/>
                <a:gd name="T5" fmla="*/ 34 h 105"/>
                <a:gd name="T6" fmla="*/ 46 w 50"/>
                <a:gd name="T7" fmla="*/ 32 h 105"/>
                <a:gd name="T8" fmla="*/ 31 w 50"/>
                <a:gd name="T9" fmla="*/ 32 h 105"/>
                <a:gd name="T10" fmla="*/ 38 w 50"/>
                <a:gd name="T11" fmla="*/ 4 h 105"/>
                <a:gd name="T12" fmla="*/ 33 w 50"/>
                <a:gd name="T13" fmla="*/ 0 h 105"/>
                <a:gd name="T14" fmla="*/ 27 w 50"/>
                <a:gd name="T15" fmla="*/ 6 h 105"/>
                <a:gd name="T16" fmla="*/ 20 w 50"/>
                <a:gd name="T17" fmla="*/ 32 h 105"/>
                <a:gd name="T18" fmla="*/ 4 w 50"/>
                <a:gd name="T19" fmla="*/ 32 h 105"/>
                <a:gd name="T20" fmla="*/ 0 w 50"/>
                <a:gd name="T21" fmla="*/ 35 h 105"/>
                <a:gd name="T22" fmla="*/ 4 w 50"/>
                <a:gd name="T23" fmla="*/ 37 h 105"/>
                <a:gd name="T24" fmla="*/ 19 w 50"/>
                <a:gd name="T25" fmla="*/ 37 h 105"/>
                <a:gd name="T26" fmla="*/ 6 w 50"/>
                <a:gd name="T27" fmla="*/ 90 h 105"/>
                <a:gd name="T28" fmla="*/ 21 w 50"/>
                <a:gd name="T29" fmla="*/ 105 h 105"/>
                <a:gd name="T30" fmla="*/ 48 w 50"/>
                <a:gd name="T31" fmla="*/ 80 h 105"/>
                <a:gd name="T32" fmla="*/ 46 w 50"/>
                <a:gd name="T33" fmla="*/ 78 h 105"/>
                <a:gd name="T34" fmla="*/ 43 w 50"/>
                <a:gd name="T35" fmla="*/ 80 h 105"/>
                <a:gd name="T36" fmla="*/ 22 w 50"/>
                <a:gd name="T37" fmla="*/ 102 h 105"/>
                <a:gd name="T38" fmla="*/ 17 w 50"/>
                <a:gd name="T39" fmla="*/ 94 h 105"/>
                <a:gd name="T40" fmla="*/ 18 w 50"/>
                <a:gd name="T41" fmla="*/ 86 h 105"/>
                <a:gd name="T42" fmla="*/ 30 w 50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5">
                  <a:moveTo>
                    <a:pt x="30" y="37"/>
                  </a:moveTo>
                  <a:lnTo>
                    <a:pt x="45" y="37"/>
                  </a:lnTo>
                  <a:cubicBezTo>
                    <a:pt x="49" y="37"/>
                    <a:pt x="50" y="37"/>
                    <a:pt x="50" y="34"/>
                  </a:cubicBezTo>
                  <a:cubicBezTo>
                    <a:pt x="50" y="32"/>
                    <a:pt x="49" y="32"/>
                    <a:pt x="46" y="32"/>
                  </a:cubicBezTo>
                  <a:lnTo>
                    <a:pt x="31" y="32"/>
                  </a:lnTo>
                  <a:cubicBezTo>
                    <a:pt x="37" y="8"/>
                    <a:pt x="38" y="5"/>
                    <a:pt x="38" y="4"/>
                  </a:cubicBezTo>
                  <a:cubicBezTo>
                    <a:pt x="38" y="1"/>
                    <a:pt x="36" y="0"/>
                    <a:pt x="33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4" y="32"/>
                  </a:lnTo>
                  <a:cubicBezTo>
                    <a:pt x="1" y="32"/>
                    <a:pt x="0" y="32"/>
                    <a:pt x="0" y="35"/>
                  </a:cubicBezTo>
                  <a:cubicBezTo>
                    <a:pt x="0" y="37"/>
                    <a:pt x="1" y="37"/>
                    <a:pt x="4" y="37"/>
                  </a:cubicBezTo>
                  <a:lnTo>
                    <a:pt x="19" y="37"/>
                  </a:lnTo>
                  <a:cubicBezTo>
                    <a:pt x="7" y="84"/>
                    <a:pt x="6" y="87"/>
                    <a:pt x="6" y="90"/>
                  </a:cubicBezTo>
                  <a:cubicBezTo>
                    <a:pt x="6" y="99"/>
                    <a:pt x="12" y="105"/>
                    <a:pt x="21" y="105"/>
                  </a:cubicBezTo>
                  <a:cubicBezTo>
                    <a:pt x="38" y="105"/>
                    <a:pt x="48" y="81"/>
                    <a:pt x="48" y="80"/>
                  </a:cubicBezTo>
                  <a:cubicBezTo>
                    <a:pt x="48" y="78"/>
                    <a:pt x="46" y="78"/>
                    <a:pt x="46" y="78"/>
                  </a:cubicBezTo>
                  <a:cubicBezTo>
                    <a:pt x="44" y="78"/>
                    <a:pt x="44" y="79"/>
                    <a:pt x="43" y="80"/>
                  </a:cubicBezTo>
                  <a:cubicBezTo>
                    <a:pt x="36" y="98"/>
                    <a:pt x="27" y="102"/>
                    <a:pt x="22" y="102"/>
                  </a:cubicBezTo>
                  <a:cubicBezTo>
                    <a:pt x="18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:a16="http://schemas.microsoft.com/office/drawing/2014/main" id="{556CC7FF-7D54-4EF6-8142-7FD2EB129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8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:a16="http://schemas.microsoft.com/office/drawing/2014/main" id="{56A86B2F-CF87-43C8-A6E8-2C8C7C94F2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748" y="4178583"/>
              <a:ext cx="215900" cy="139700"/>
            </a:xfrm>
            <a:custGeom>
              <a:avLst/>
              <a:gdLst>
                <a:gd name="T0" fmla="*/ 105 w 111"/>
                <a:gd name="T1" fmla="*/ 6 h 71"/>
                <a:gd name="T2" fmla="*/ 111 w 111"/>
                <a:gd name="T3" fmla="*/ 3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3 h 71"/>
                <a:gd name="T10" fmla="*/ 6 w 111"/>
                <a:gd name="T11" fmla="*/ 6 h 71"/>
                <a:gd name="T12" fmla="*/ 105 w 111"/>
                <a:gd name="T13" fmla="*/ 6 h 71"/>
                <a:gd name="T14" fmla="*/ 105 w 111"/>
                <a:gd name="T15" fmla="*/ 71 h 71"/>
                <a:gd name="T16" fmla="*/ 111 w 111"/>
                <a:gd name="T17" fmla="*/ 67 h 71"/>
                <a:gd name="T18" fmla="*/ 105 w 111"/>
                <a:gd name="T19" fmla="*/ 64 h 71"/>
                <a:gd name="T20" fmla="*/ 6 w 111"/>
                <a:gd name="T21" fmla="*/ 64 h 71"/>
                <a:gd name="T22" fmla="*/ 0 w 111"/>
                <a:gd name="T23" fmla="*/ 67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8 h 71"/>
                <a:gd name="T30" fmla="*/ 111 w 111"/>
                <a:gd name="T31" fmla="*/ 35 h 71"/>
                <a:gd name="T32" fmla="*/ 105 w 111"/>
                <a:gd name="T33" fmla="*/ 32 h 71"/>
                <a:gd name="T34" fmla="*/ 6 w 111"/>
                <a:gd name="T35" fmla="*/ 32 h 71"/>
                <a:gd name="T36" fmla="*/ 0 w 111"/>
                <a:gd name="T37" fmla="*/ 35 h 71"/>
                <a:gd name="T38" fmla="*/ 6 w 111"/>
                <a:gd name="T39" fmla="*/ 38 h 71"/>
                <a:gd name="T40" fmla="*/ 105 w 111"/>
                <a:gd name="T4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6"/>
                  </a:moveTo>
                  <a:cubicBezTo>
                    <a:pt x="108" y="6"/>
                    <a:pt x="111" y="6"/>
                    <a:pt x="111" y="3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lnTo>
                    <a:pt x="105" y="6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7"/>
                  </a:cubicBezTo>
                  <a:cubicBezTo>
                    <a:pt x="111" y="64"/>
                    <a:pt x="108" y="64"/>
                    <a:pt x="105" y="64"/>
                  </a:cubicBezTo>
                  <a:lnTo>
                    <a:pt x="6" y="64"/>
                  </a:lnTo>
                  <a:cubicBezTo>
                    <a:pt x="4" y="64"/>
                    <a:pt x="0" y="64"/>
                    <a:pt x="0" y="67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8"/>
                  </a:moveTo>
                  <a:cubicBezTo>
                    <a:pt x="108" y="38"/>
                    <a:pt x="111" y="38"/>
                    <a:pt x="111" y="35"/>
                  </a:cubicBezTo>
                  <a:cubicBezTo>
                    <a:pt x="111" y="32"/>
                    <a:pt x="108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5"/>
                  </a:cubicBezTo>
                  <a:cubicBezTo>
                    <a:pt x="0" y="38"/>
                    <a:pt x="3" y="38"/>
                    <a:pt x="6" y="38"/>
                  </a:cubicBezTo>
                  <a:lnTo>
                    <a:pt x="105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:a16="http://schemas.microsoft.com/office/drawing/2014/main" id="{8AF802E5-AE46-4501-B093-B6FDC8039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3148" y="3892835"/>
              <a:ext cx="82552" cy="215900"/>
            </a:xfrm>
            <a:custGeom>
              <a:avLst/>
              <a:gdLst>
                <a:gd name="T0" fmla="*/ 42 w 43"/>
                <a:gd name="T1" fmla="*/ 6 h 112"/>
                <a:gd name="T2" fmla="*/ 36 w 43"/>
                <a:gd name="T3" fmla="*/ 0 h 112"/>
                <a:gd name="T4" fmla="*/ 27 w 43"/>
                <a:gd name="T5" fmla="*/ 9 h 112"/>
                <a:gd name="T6" fmla="*/ 33 w 43"/>
                <a:gd name="T7" fmla="*/ 15 h 112"/>
                <a:gd name="T8" fmla="*/ 42 w 43"/>
                <a:gd name="T9" fmla="*/ 6 h 112"/>
                <a:gd name="T10" fmla="*/ 29 w 43"/>
                <a:gd name="T11" fmla="*/ 69 h 112"/>
                <a:gd name="T12" fmla="*/ 33 w 43"/>
                <a:gd name="T13" fmla="*/ 59 h 112"/>
                <a:gd name="T14" fmla="*/ 35 w 43"/>
                <a:gd name="T15" fmla="*/ 50 h 112"/>
                <a:gd name="T16" fmla="*/ 22 w 43"/>
                <a:gd name="T17" fmla="*/ 37 h 112"/>
                <a:gd name="T18" fmla="*/ 0 w 43"/>
                <a:gd name="T19" fmla="*/ 62 h 112"/>
                <a:gd name="T20" fmla="*/ 2 w 43"/>
                <a:gd name="T21" fmla="*/ 64 h 112"/>
                <a:gd name="T22" fmla="*/ 4 w 43"/>
                <a:gd name="T23" fmla="*/ 61 h 112"/>
                <a:gd name="T24" fmla="*/ 21 w 43"/>
                <a:gd name="T25" fmla="*/ 40 h 112"/>
                <a:gd name="T26" fmla="*/ 25 w 43"/>
                <a:gd name="T27" fmla="*/ 46 h 112"/>
                <a:gd name="T28" fmla="*/ 23 w 43"/>
                <a:gd name="T29" fmla="*/ 54 h 112"/>
                <a:gd name="T30" fmla="*/ 12 w 43"/>
                <a:gd name="T31" fmla="*/ 85 h 112"/>
                <a:gd name="T32" fmla="*/ 8 w 43"/>
                <a:gd name="T33" fmla="*/ 98 h 112"/>
                <a:gd name="T34" fmla="*/ 22 w 43"/>
                <a:gd name="T35" fmla="*/ 112 h 112"/>
                <a:gd name="T36" fmla="*/ 43 w 43"/>
                <a:gd name="T37" fmla="*/ 86 h 112"/>
                <a:gd name="T38" fmla="*/ 41 w 43"/>
                <a:gd name="T39" fmla="*/ 85 h 112"/>
                <a:gd name="T40" fmla="*/ 39 w 43"/>
                <a:gd name="T41" fmla="*/ 88 h 112"/>
                <a:gd name="T42" fmla="*/ 22 w 43"/>
                <a:gd name="T43" fmla="*/ 108 h 112"/>
                <a:gd name="T44" fmla="*/ 18 w 43"/>
                <a:gd name="T45" fmla="*/ 103 h 112"/>
                <a:gd name="T46" fmla="*/ 23 w 43"/>
                <a:gd name="T47" fmla="*/ 86 h 112"/>
                <a:gd name="T48" fmla="*/ 29 w 43"/>
                <a:gd name="T49" fmla="*/ 6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112">
                  <a:moveTo>
                    <a:pt x="42" y="6"/>
                  </a:moveTo>
                  <a:cubicBezTo>
                    <a:pt x="42" y="3"/>
                    <a:pt x="40" y="0"/>
                    <a:pt x="36" y="0"/>
                  </a:cubicBezTo>
                  <a:cubicBezTo>
                    <a:pt x="31" y="0"/>
                    <a:pt x="27" y="5"/>
                    <a:pt x="27" y="9"/>
                  </a:cubicBezTo>
                  <a:cubicBezTo>
                    <a:pt x="27" y="12"/>
                    <a:pt x="29" y="15"/>
                    <a:pt x="33" y="15"/>
                  </a:cubicBezTo>
                  <a:cubicBezTo>
                    <a:pt x="37" y="15"/>
                    <a:pt x="42" y="11"/>
                    <a:pt x="42" y="6"/>
                  </a:cubicBezTo>
                  <a:close/>
                  <a:moveTo>
                    <a:pt x="29" y="69"/>
                  </a:moveTo>
                  <a:cubicBezTo>
                    <a:pt x="31" y="64"/>
                    <a:pt x="31" y="64"/>
                    <a:pt x="33" y="59"/>
                  </a:cubicBezTo>
                  <a:cubicBezTo>
                    <a:pt x="34" y="56"/>
                    <a:pt x="35" y="54"/>
                    <a:pt x="35" y="50"/>
                  </a:cubicBezTo>
                  <a:cubicBezTo>
                    <a:pt x="35" y="43"/>
                    <a:pt x="30" y="37"/>
                    <a:pt x="22" y="37"/>
                  </a:cubicBezTo>
                  <a:cubicBezTo>
                    <a:pt x="6" y="37"/>
                    <a:pt x="0" y="61"/>
                    <a:pt x="0" y="62"/>
                  </a:cubicBezTo>
                  <a:cubicBezTo>
                    <a:pt x="0" y="64"/>
                    <a:pt x="1" y="64"/>
                    <a:pt x="2" y="64"/>
                  </a:cubicBezTo>
                  <a:cubicBezTo>
                    <a:pt x="3" y="64"/>
                    <a:pt x="3" y="64"/>
                    <a:pt x="4" y="61"/>
                  </a:cubicBezTo>
                  <a:cubicBezTo>
                    <a:pt x="9" y="45"/>
                    <a:pt x="15" y="40"/>
                    <a:pt x="21" y="40"/>
                  </a:cubicBezTo>
                  <a:cubicBezTo>
                    <a:pt x="22" y="40"/>
                    <a:pt x="25" y="40"/>
                    <a:pt x="25" y="46"/>
                  </a:cubicBezTo>
                  <a:cubicBezTo>
                    <a:pt x="25" y="49"/>
                    <a:pt x="24" y="53"/>
                    <a:pt x="23" y="54"/>
                  </a:cubicBezTo>
                  <a:cubicBezTo>
                    <a:pt x="22" y="59"/>
                    <a:pt x="15" y="78"/>
                    <a:pt x="12" y="85"/>
                  </a:cubicBezTo>
                  <a:cubicBezTo>
                    <a:pt x="10" y="89"/>
                    <a:pt x="8" y="95"/>
                    <a:pt x="8" y="98"/>
                  </a:cubicBezTo>
                  <a:cubicBezTo>
                    <a:pt x="8" y="106"/>
                    <a:pt x="14" y="112"/>
                    <a:pt x="22" y="112"/>
                  </a:cubicBezTo>
                  <a:cubicBezTo>
                    <a:pt x="37" y="112"/>
                    <a:pt x="43" y="88"/>
                    <a:pt x="43" y="86"/>
                  </a:cubicBezTo>
                  <a:cubicBezTo>
                    <a:pt x="43" y="85"/>
                    <a:pt x="42" y="85"/>
                    <a:pt x="41" y="85"/>
                  </a:cubicBezTo>
                  <a:cubicBezTo>
                    <a:pt x="40" y="85"/>
                    <a:pt x="40" y="85"/>
                    <a:pt x="39" y="88"/>
                  </a:cubicBezTo>
                  <a:cubicBezTo>
                    <a:pt x="36" y="98"/>
                    <a:pt x="30" y="108"/>
                    <a:pt x="22" y="108"/>
                  </a:cubicBezTo>
                  <a:cubicBezTo>
                    <a:pt x="19" y="108"/>
                    <a:pt x="18" y="107"/>
                    <a:pt x="18" y="103"/>
                  </a:cubicBezTo>
                  <a:cubicBezTo>
                    <a:pt x="18" y="99"/>
                    <a:pt x="19" y="96"/>
                    <a:pt x="23" y="86"/>
                  </a:cubicBezTo>
                  <a:lnTo>
                    <a:pt x="29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2" name="Rectangle 157">
              <a:extLst>
                <a:ext uri="{FF2B5EF4-FFF2-40B4-BE49-F238E27FC236}">
                  <a16:creationId xmlns:a16="http://schemas.microsoft.com/office/drawing/2014/main" id="{A58AF4A1-A968-41A7-A84A-F3130F365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048" y="4242083"/>
              <a:ext cx="1714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:a16="http://schemas.microsoft.com/office/drawing/2014/main" id="{E720990E-C1CA-4743-9D34-F7E80ADF1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48" y="4324635"/>
              <a:ext cx="158752" cy="228600"/>
            </a:xfrm>
            <a:custGeom>
              <a:avLst/>
              <a:gdLst>
                <a:gd name="T0" fmla="*/ 33 w 81"/>
                <a:gd name="T1" fmla="*/ 24 h 117"/>
                <a:gd name="T2" fmla="*/ 65 w 81"/>
                <a:gd name="T3" fmla="*/ 24 h 117"/>
                <a:gd name="T4" fmla="*/ 70 w 81"/>
                <a:gd name="T5" fmla="*/ 22 h 117"/>
                <a:gd name="T6" fmla="*/ 65 w 81"/>
                <a:gd name="T7" fmla="*/ 20 h 117"/>
                <a:gd name="T8" fmla="*/ 34 w 81"/>
                <a:gd name="T9" fmla="*/ 20 h 117"/>
                <a:gd name="T10" fmla="*/ 36 w 81"/>
                <a:gd name="T11" fmla="*/ 11 h 117"/>
                <a:gd name="T12" fmla="*/ 38 w 81"/>
                <a:gd name="T13" fmla="*/ 2 h 117"/>
                <a:gd name="T14" fmla="*/ 36 w 81"/>
                <a:gd name="T15" fmla="*/ 0 h 117"/>
                <a:gd name="T16" fmla="*/ 16 w 81"/>
                <a:gd name="T17" fmla="*/ 2 h 117"/>
                <a:gd name="T18" fmla="*/ 13 w 81"/>
                <a:gd name="T19" fmla="*/ 5 h 117"/>
                <a:gd name="T20" fmla="*/ 17 w 81"/>
                <a:gd name="T21" fmla="*/ 7 h 117"/>
                <a:gd name="T22" fmla="*/ 25 w 81"/>
                <a:gd name="T23" fmla="*/ 10 h 117"/>
                <a:gd name="T24" fmla="*/ 23 w 81"/>
                <a:gd name="T25" fmla="*/ 20 h 117"/>
                <a:gd name="T26" fmla="*/ 13 w 81"/>
                <a:gd name="T27" fmla="*/ 20 h 117"/>
                <a:gd name="T28" fmla="*/ 8 w 81"/>
                <a:gd name="T29" fmla="*/ 22 h 117"/>
                <a:gd name="T30" fmla="*/ 13 w 81"/>
                <a:gd name="T31" fmla="*/ 24 h 117"/>
                <a:gd name="T32" fmla="*/ 22 w 81"/>
                <a:gd name="T33" fmla="*/ 24 h 117"/>
                <a:gd name="T34" fmla="*/ 0 w 81"/>
                <a:gd name="T35" fmla="*/ 109 h 117"/>
                <a:gd name="T36" fmla="*/ 0 w 81"/>
                <a:gd name="T37" fmla="*/ 113 h 117"/>
                <a:gd name="T38" fmla="*/ 4 w 81"/>
                <a:gd name="T39" fmla="*/ 117 h 117"/>
                <a:gd name="T40" fmla="*/ 11 w 81"/>
                <a:gd name="T41" fmla="*/ 113 h 117"/>
                <a:gd name="T42" fmla="*/ 14 w 81"/>
                <a:gd name="T43" fmla="*/ 100 h 117"/>
                <a:gd name="T44" fmla="*/ 18 w 81"/>
                <a:gd name="T45" fmla="*/ 86 h 117"/>
                <a:gd name="T46" fmla="*/ 20 w 81"/>
                <a:gd name="T47" fmla="*/ 74 h 117"/>
                <a:gd name="T48" fmla="*/ 22 w 81"/>
                <a:gd name="T49" fmla="*/ 66 h 117"/>
                <a:gd name="T50" fmla="*/ 49 w 81"/>
                <a:gd name="T51" fmla="*/ 46 h 117"/>
                <a:gd name="T52" fmla="*/ 58 w 81"/>
                <a:gd name="T53" fmla="*/ 57 h 117"/>
                <a:gd name="T54" fmla="*/ 48 w 81"/>
                <a:gd name="T55" fmla="*/ 95 h 117"/>
                <a:gd name="T56" fmla="*/ 46 w 81"/>
                <a:gd name="T57" fmla="*/ 104 h 117"/>
                <a:gd name="T58" fmla="*/ 59 w 81"/>
                <a:gd name="T59" fmla="*/ 117 h 117"/>
                <a:gd name="T60" fmla="*/ 81 w 81"/>
                <a:gd name="T61" fmla="*/ 92 h 117"/>
                <a:gd name="T62" fmla="*/ 79 w 81"/>
                <a:gd name="T63" fmla="*/ 90 h 117"/>
                <a:gd name="T64" fmla="*/ 77 w 81"/>
                <a:gd name="T65" fmla="*/ 93 h 117"/>
                <a:gd name="T66" fmla="*/ 60 w 81"/>
                <a:gd name="T67" fmla="*/ 114 h 117"/>
                <a:gd name="T68" fmla="*/ 56 w 81"/>
                <a:gd name="T69" fmla="*/ 108 h 117"/>
                <a:gd name="T70" fmla="*/ 59 w 81"/>
                <a:gd name="T71" fmla="*/ 97 h 117"/>
                <a:gd name="T72" fmla="*/ 69 w 81"/>
                <a:gd name="T73" fmla="*/ 60 h 117"/>
                <a:gd name="T74" fmla="*/ 50 w 81"/>
                <a:gd name="T75" fmla="*/ 42 h 117"/>
                <a:gd name="T76" fmla="*/ 25 w 81"/>
                <a:gd name="T77" fmla="*/ 55 h 117"/>
                <a:gd name="T78" fmla="*/ 33 w 81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117">
                  <a:moveTo>
                    <a:pt x="33" y="24"/>
                  </a:moveTo>
                  <a:lnTo>
                    <a:pt x="65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6"/>
                    <a:pt x="36" y="11"/>
                  </a:cubicBezTo>
                  <a:cubicBezTo>
                    <a:pt x="37" y="8"/>
                    <a:pt x="38" y="3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3" y="0"/>
                    <a:pt x="20" y="2"/>
                    <a:pt x="16" y="2"/>
                  </a:cubicBezTo>
                  <a:cubicBezTo>
                    <a:pt x="14" y="2"/>
                    <a:pt x="13" y="2"/>
                    <a:pt x="13" y="5"/>
                  </a:cubicBezTo>
                  <a:cubicBezTo>
                    <a:pt x="13" y="7"/>
                    <a:pt x="14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3" y="17"/>
                    <a:pt x="23" y="20"/>
                  </a:cubicBezTo>
                  <a:lnTo>
                    <a:pt x="13" y="20"/>
                  </a:lnTo>
                  <a:cubicBezTo>
                    <a:pt x="10" y="20"/>
                    <a:pt x="8" y="20"/>
                    <a:pt x="8" y="22"/>
                  </a:cubicBezTo>
                  <a:cubicBezTo>
                    <a:pt x="8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0" y="109"/>
                  </a:lnTo>
                  <a:cubicBezTo>
                    <a:pt x="0" y="111"/>
                    <a:pt x="0" y="112"/>
                    <a:pt x="0" y="113"/>
                  </a:cubicBezTo>
                  <a:cubicBezTo>
                    <a:pt x="0" y="116"/>
                    <a:pt x="2" y="117"/>
                    <a:pt x="4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5"/>
                    <a:pt x="14" y="100"/>
                  </a:cubicBezTo>
                  <a:lnTo>
                    <a:pt x="18" y="86"/>
                  </a:lnTo>
                  <a:cubicBezTo>
                    <a:pt x="18" y="83"/>
                    <a:pt x="20" y="77"/>
                    <a:pt x="20" y="74"/>
                  </a:cubicBezTo>
                  <a:cubicBezTo>
                    <a:pt x="21" y="72"/>
                    <a:pt x="22" y="66"/>
                    <a:pt x="22" y="66"/>
                  </a:cubicBezTo>
                  <a:cubicBezTo>
                    <a:pt x="24" y="63"/>
                    <a:pt x="33" y="46"/>
                    <a:pt x="49" y="46"/>
                  </a:cubicBezTo>
                  <a:cubicBezTo>
                    <a:pt x="57" y="46"/>
                    <a:pt x="58" y="52"/>
                    <a:pt x="58" y="57"/>
                  </a:cubicBezTo>
                  <a:cubicBezTo>
                    <a:pt x="58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4"/>
                  </a:cubicBezTo>
                  <a:cubicBezTo>
                    <a:pt x="46" y="112"/>
                    <a:pt x="52" y="117"/>
                    <a:pt x="59" y="117"/>
                  </a:cubicBezTo>
                  <a:cubicBezTo>
                    <a:pt x="75" y="117"/>
                    <a:pt x="81" y="93"/>
                    <a:pt x="81" y="92"/>
                  </a:cubicBezTo>
                  <a:cubicBezTo>
                    <a:pt x="81" y="90"/>
                    <a:pt x="80" y="90"/>
                    <a:pt x="79" y="90"/>
                  </a:cubicBezTo>
                  <a:cubicBezTo>
                    <a:pt x="78" y="90"/>
                    <a:pt x="78" y="91"/>
                    <a:pt x="77" y="93"/>
                  </a:cubicBezTo>
                  <a:cubicBezTo>
                    <a:pt x="72" y="110"/>
                    <a:pt x="64" y="114"/>
                    <a:pt x="60" y="114"/>
                  </a:cubicBezTo>
                  <a:cubicBezTo>
                    <a:pt x="57" y="114"/>
                    <a:pt x="56" y="112"/>
                    <a:pt x="56" y="108"/>
                  </a:cubicBezTo>
                  <a:cubicBezTo>
                    <a:pt x="56" y="104"/>
                    <a:pt x="58" y="99"/>
                    <a:pt x="59" y="97"/>
                  </a:cubicBezTo>
                  <a:cubicBezTo>
                    <a:pt x="61" y="89"/>
                    <a:pt x="69" y="69"/>
                    <a:pt x="69" y="60"/>
                  </a:cubicBezTo>
                  <a:cubicBezTo>
                    <a:pt x="69" y="48"/>
                    <a:pt x="61" y="42"/>
                    <a:pt x="50" y="42"/>
                  </a:cubicBezTo>
                  <a:cubicBezTo>
                    <a:pt x="45" y="42"/>
                    <a:pt x="35" y="43"/>
                    <a:pt x="25" y="5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:a16="http://schemas.microsoft.com/office/drawing/2014/main" id="{1979BAE9-CF71-4E77-9C34-1EF89B3C7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5400" y="4051583"/>
              <a:ext cx="82552" cy="387352"/>
            </a:xfrm>
            <a:custGeom>
              <a:avLst/>
              <a:gdLst>
                <a:gd name="T0" fmla="*/ 44 w 44"/>
                <a:gd name="T1" fmla="*/ 198 h 200"/>
                <a:gd name="T2" fmla="*/ 43 w 44"/>
                <a:gd name="T3" fmla="*/ 196 h 200"/>
                <a:gd name="T4" fmla="*/ 17 w 44"/>
                <a:gd name="T5" fmla="*/ 148 h 200"/>
                <a:gd name="T6" fmla="*/ 12 w 44"/>
                <a:gd name="T7" fmla="*/ 100 h 200"/>
                <a:gd name="T8" fmla="*/ 42 w 44"/>
                <a:gd name="T9" fmla="*/ 4 h 200"/>
                <a:gd name="T10" fmla="*/ 44 w 44"/>
                <a:gd name="T11" fmla="*/ 2 h 200"/>
                <a:gd name="T12" fmla="*/ 42 w 44"/>
                <a:gd name="T13" fmla="*/ 0 h 200"/>
                <a:gd name="T14" fmla="*/ 28 w 44"/>
                <a:gd name="T15" fmla="*/ 13 h 200"/>
                <a:gd name="T16" fmla="*/ 0 w 44"/>
                <a:gd name="T17" fmla="*/ 100 h 200"/>
                <a:gd name="T18" fmla="*/ 26 w 44"/>
                <a:gd name="T19" fmla="*/ 185 h 200"/>
                <a:gd name="T20" fmla="*/ 42 w 44"/>
                <a:gd name="T21" fmla="*/ 200 h 200"/>
                <a:gd name="T22" fmla="*/ 44 w 44"/>
                <a:gd name="T23" fmla="*/ 19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00">
                  <a:moveTo>
                    <a:pt x="44" y="198"/>
                  </a:moveTo>
                  <a:cubicBezTo>
                    <a:pt x="44" y="197"/>
                    <a:pt x="43" y="197"/>
                    <a:pt x="43" y="196"/>
                  </a:cubicBezTo>
                  <a:cubicBezTo>
                    <a:pt x="35" y="188"/>
                    <a:pt x="24" y="175"/>
                    <a:pt x="17" y="148"/>
                  </a:cubicBezTo>
                  <a:cubicBezTo>
                    <a:pt x="13" y="133"/>
                    <a:pt x="12" y="115"/>
                    <a:pt x="12" y="100"/>
                  </a:cubicBezTo>
                  <a:cubicBezTo>
                    <a:pt x="12" y="56"/>
                    <a:pt x="22" y="26"/>
                    <a:pt x="42" y="4"/>
                  </a:cubicBezTo>
                  <a:cubicBezTo>
                    <a:pt x="44" y="3"/>
                    <a:pt x="44" y="2"/>
                    <a:pt x="44" y="2"/>
                  </a:cubicBezTo>
                  <a:cubicBezTo>
                    <a:pt x="44" y="0"/>
                    <a:pt x="42" y="0"/>
                    <a:pt x="42" y="0"/>
                  </a:cubicBezTo>
                  <a:cubicBezTo>
                    <a:pt x="39" y="0"/>
                    <a:pt x="30" y="10"/>
                    <a:pt x="28" y="13"/>
                  </a:cubicBezTo>
                  <a:cubicBezTo>
                    <a:pt x="11" y="33"/>
                    <a:pt x="0" y="63"/>
                    <a:pt x="0" y="100"/>
                  </a:cubicBezTo>
                  <a:cubicBezTo>
                    <a:pt x="0" y="123"/>
                    <a:pt x="5" y="157"/>
                    <a:pt x="26" y="185"/>
                  </a:cubicBezTo>
                  <a:cubicBezTo>
                    <a:pt x="28" y="187"/>
                    <a:pt x="39" y="200"/>
                    <a:pt x="42" y="200"/>
                  </a:cubicBezTo>
                  <a:cubicBezTo>
                    <a:pt x="42" y="200"/>
                    <a:pt x="44" y="200"/>
                    <a:pt x="44" y="19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:a16="http://schemas.microsoft.com/office/drawing/2014/main" id="{757BE81B-C8D5-4F9C-8DC6-16A6D029C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6048" y="4102383"/>
              <a:ext cx="260352" cy="228600"/>
            </a:xfrm>
            <a:custGeom>
              <a:avLst/>
              <a:gdLst>
                <a:gd name="T0" fmla="*/ 115 w 135"/>
                <a:gd name="T1" fmla="*/ 13 h 116"/>
                <a:gd name="T2" fmla="*/ 119 w 135"/>
                <a:gd name="T3" fmla="*/ 8 h 116"/>
                <a:gd name="T4" fmla="*/ 129 w 135"/>
                <a:gd name="T5" fmla="*/ 7 h 116"/>
                <a:gd name="T6" fmla="*/ 135 w 135"/>
                <a:gd name="T7" fmla="*/ 3 h 116"/>
                <a:gd name="T8" fmla="*/ 132 w 135"/>
                <a:gd name="T9" fmla="*/ 0 h 116"/>
                <a:gd name="T10" fmla="*/ 113 w 135"/>
                <a:gd name="T11" fmla="*/ 0 h 116"/>
                <a:gd name="T12" fmla="*/ 94 w 135"/>
                <a:gd name="T13" fmla="*/ 0 h 116"/>
                <a:gd name="T14" fmla="*/ 90 w 135"/>
                <a:gd name="T15" fmla="*/ 4 h 116"/>
                <a:gd name="T16" fmla="*/ 95 w 135"/>
                <a:gd name="T17" fmla="*/ 7 h 116"/>
                <a:gd name="T18" fmla="*/ 106 w 135"/>
                <a:gd name="T19" fmla="*/ 9 h 116"/>
                <a:gd name="T20" fmla="*/ 90 w 135"/>
                <a:gd name="T21" fmla="*/ 75 h 116"/>
                <a:gd name="T22" fmla="*/ 45 w 135"/>
                <a:gd name="T23" fmla="*/ 109 h 116"/>
                <a:gd name="T24" fmla="*/ 22 w 135"/>
                <a:gd name="T25" fmla="*/ 90 h 116"/>
                <a:gd name="T26" fmla="*/ 23 w 135"/>
                <a:gd name="T27" fmla="*/ 78 h 116"/>
                <a:gd name="T28" fmla="*/ 41 w 135"/>
                <a:gd name="T29" fmla="*/ 8 h 116"/>
                <a:gd name="T30" fmla="*/ 52 w 135"/>
                <a:gd name="T31" fmla="*/ 7 h 116"/>
                <a:gd name="T32" fmla="*/ 60 w 135"/>
                <a:gd name="T33" fmla="*/ 3 h 116"/>
                <a:gd name="T34" fmla="*/ 56 w 135"/>
                <a:gd name="T35" fmla="*/ 0 h 116"/>
                <a:gd name="T36" fmla="*/ 44 w 135"/>
                <a:gd name="T37" fmla="*/ 0 h 116"/>
                <a:gd name="T38" fmla="*/ 31 w 135"/>
                <a:gd name="T39" fmla="*/ 0 h 116"/>
                <a:gd name="T40" fmla="*/ 18 w 135"/>
                <a:gd name="T41" fmla="*/ 0 h 116"/>
                <a:gd name="T42" fmla="*/ 5 w 135"/>
                <a:gd name="T43" fmla="*/ 0 h 116"/>
                <a:gd name="T44" fmla="*/ 1 w 135"/>
                <a:gd name="T45" fmla="*/ 4 h 116"/>
                <a:gd name="T46" fmla="*/ 8 w 135"/>
                <a:gd name="T47" fmla="*/ 7 h 116"/>
                <a:gd name="T48" fmla="*/ 17 w 135"/>
                <a:gd name="T49" fmla="*/ 8 h 116"/>
                <a:gd name="T50" fmla="*/ 15 w 135"/>
                <a:gd name="T51" fmla="*/ 18 h 116"/>
                <a:gd name="T52" fmla="*/ 11 w 135"/>
                <a:gd name="T53" fmla="*/ 33 h 116"/>
                <a:gd name="T54" fmla="*/ 1 w 135"/>
                <a:gd name="T55" fmla="*/ 74 h 116"/>
                <a:gd name="T56" fmla="*/ 0 w 135"/>
                <a:gd name="T57" fmla="*/ 84 h 116"/>
                <a:gd name="T58" fmla="*/ 43 w 135"/>
                <a:gd name="T59" fmla="*/ 116 h 116"/>
                <a:gd name="T60" fmla="*/ 99 w 135"/>
                <a:gd name="T61" fmla="*/ 76 h 116"/>
                <a:gd name="T62" fmla="*/ 115 w 135"/>
                <a:gd name="T63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16">
                  <a:moveTo>
                    <a:pt x="115" y="13"/>
                  </a:moveTo>
                  <a:cubicBezTo>
                    <a:pt x="115" y="9"/>
                    <a:pt x="115" y="9"/>
                    <a:pt x="119" y="8"/>
                  </a:cubicBezTo>
                  <a:cubicBezTo>
                    <a:pt x="122" y="8"/>
                    <a:pt x="126" y="7"/>
                    <a:pt x="129" y="7"/>
                  </a:cubicBezTo>
                  <a:cubicBezTo>
                    <a:pt x="132" y="7"/>
                    <a:pt x="135" y="7"/>
                    <a:pt x="135" y="3"/>
                  </a:cubicBezTo>
                  <a:cubicBezTo>
                    <a:pt x="135" y="1"/>
                    <a:pt x="134" y="0"/>
                    <a:pt x="132" y="0"/>
                  </a:cubicBezTo>
                  <a:cubicBezTo>
                    <a:pt x="126" y="0"/>
                    <a:pt x="119" y="0"/>
                    <a:pt x="113" y="0"/>
                  </a:cubicBezTo>
                  <a:cubicBezTo>
                    <a:pt x="109" y="0"/>
                    <a:pt x="98" y="0"/>
                    <a:pt x="94" y="0"/>
                  </a:cubicBezTo>
                  <a:cubicBezTo>
                    <a:pt x="93" y="0"/>
                    <a:pt x="90" y="0"/>
                    <a:pt x="90" y="4"/>
                  </a:cubicBezTo>
                  <a:cubicBezTo>
                    <a:pt x="90" y="7"/>
                    <a:pt x="93" y="7"/>
                    <a:pt x="95" y="7"/>
                  </a:cubicBezTo>
                  <a:cubicBezTo>
                    <a:pt x="96" y="7"/>
                    <a:pt x="103" y="7"/>
                    <a:pt x="106" y="9"/>
                  </a:cubicBezTo>
                  <a:lnTo>
                    <a:pt x="90" y="75"/>
                  </a:lnTo>
                  <a:cubicBezTo>
                    <a:pt x="84" y="99"/>
                    <a:pt x="64" y="109"/>
                    <a:pt x="45" y="109"/>
                  </a:cubicBezTo>
                  <a:cubicBezTo>
                    <a:pt x="29" y="109"/>
                    <a:pt x="22" y="102"/>
                    <a:pt x="22" y="90"/>
                  </a:cubicBezTo>
                  <a:cubicBezTo>
                    <a:pt x="22" y="86"/>
                    <a:pt x="22" y="82"/>
                    <a:pt x="23" y="78"/>
                  </a:cubicBezTo>
                  <a:lnTo>
                    <a:pt x="41" y="8"/>
                  </a:lnTo>
                  <a:cubicBezTo>
                    <a:pt x="44" y="7"/>
                    <a:pt x="50" y="7"/>
                    <a:pt x="52" y="7"/>
                  </a:cubicBezTo>
                  <a:cubicBezTo>
                    <a:pt x="58" y="7"/>
                    <a:pt x="60" y="7"/>
                    <a:pt x="60" y="3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5" y="0"/>
                    <a:pt x="31" y="0"/>
                  </a:cubicBezTo>
                  <a:cubicBezTo>
                    <a:pt x="27" y="0"/>
                    <a:pt x="23" y="0"/>
                    <a:pt x="18" y="0"/>
                  </a:cubicBezTo>
                  <a:cubicBezTo>
                    <a:pt x="14" y="0"/>
                    <a:pt x="10" y="0"/>
                    <a:pt x="5" y="0"/>
                  </a:cubicBezTo>
                  <a:cubicBezTo>
                    <a:pt x="4" y="0"/>
                    <a:pt x="1" y="0"/>
                    <a:pt x="1" y="4"/>
                  </a:cubicBezTo>
                  <a:cubicBezTo>
                    <a:pt x="1" y="7"/>
                    <a:pt x="3" y="7"/>
                    <a:pt x="8" y="7"/>
                  </a:cubicBezTo>
                  <a:cubicBezTo>
                    <a:pt x="12" y="7"/>
                    <a:pt x="17" y="7"/>
                    <a:pt x="17" y="8"/>
                  </a:cubicBezTo>
                  <a:cubicBezTo>
                    <a:pt x="17" y="9"/>
                    <a:pt x="16" y="15"/>
                    <a:pt x="15" y="18"/>
                  </a:cubicBezTo>
                  <a:lnTo>
                    <a:pt x="11" y="33"/>
                  </a:lnTo>
                  <a:lnTo>
                    <a:pt x="1" y="74"/>
                  </a:lnTo>
                  <a:cubicBezTo>
                    <a:pt x="0" y="80"/>
                    <a:pt x="0" y="81"/>
                    <a:pt x="0" y="84"/>
                  </a:cubicBezTo>
                  <a:cubicBezTo>
                    <a:pt x="0" y="106"/>
                    <a:pt x="18" y="116"/>
                    <a:pt x="43" y="116"/>
                  </a:cubicBezTo>
                  <a:cubicBezTo>
                    <a:pt x="73" y="116"/>
                    <a:pt x="93" y="99"/>
                    <a:pt x="99" y="7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:a16="http://schemas.microsoft.com/office/drawing/2014/main" id="{85CC8721-AEAD-4C98-B348-E7B8547827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1800" y="4032535"/>
              <a:ext cx="120652" cy="165100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8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30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8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30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:a16="http://schemas.microsoft.com/office/drawing/2014/main" id="{FFDFCC0E-E6E5-40C8-88C7-211C032AF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600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:a16="http://schemas.microsoft.com/office/drawing/2014/main" id="{43664A20-C4D0-4AF2-B4FD-40A5E952E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7548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1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:a16="http://schemas.microsoft.com/office/drawing/2014/main" id="{95103912-0C01-4420-A062-A217AB50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648" y="4083335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2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:a16="http://schemas.microsoft.com/office/drawing/2014/main" id="{03B258A0-B5B5-49CF-A5B3-BE820451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96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1 w 94"/>
                <a:gd name="T3" fmla="*/ 51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8 h 150"/>
                <a:gd name="T34" fmla="*/ 27 w 94"/>
                <a:gd name="T35" fmla="*/ 51 h 150"/>
                <a:gd name="T36" fmla="*/ 43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1" y="51"/>
                  </a:lnTo>
                  <a:cubicBezTo>
                    <a:pt x="84" y="51"/>
                    <a:pt x="87" y="51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3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6"/>
                    <a:pt x="82" y="26"/>
                  </a:cubicBezTo>
                  <a:cubicBezTo>
                    <a:pt x="89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8"/>
                  </a:cubicBezTo>
                  <a:cubicBezTo>
                    <a:pt x="22" y="51"/>
                    <a:pt x="25" y="51"/>
                    <a:pt x="27" y="51"/>
                  </a:cubicBezTo>
                  <a:lnTo>
                    <a:pt x="43" y="51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6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10" y="150"/>
                    <a:pt x="18" y="150"/>
                  </a:cubicBezTo>
                  <a:cubicBezTo>
                    <a:pt x="31" y="150"/>
                    <a:pt x="39" y="138"/>
                    <a:pt x="41" y="136"/>
                  </a:cubicBezTo>
                  <a:cubicBezTo>
                    <a:pt x="48" y="125"/>
                    <a:pt x="52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:a16="http://schemas.microsoft.com/office/drawing/2014/main" id="{79859A55-E303-4085-890E-090388D1A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8248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:a16="http://schemas.microsoft.com/office/drawing/2014/main" id="{4EBF4502-F6CE-40CC-8C84-737E8651C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62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:a16="http://schemas.microsoft.com/office/drawing/2014/main" id="{86423BC3-0FC3-4BF9-B622-1F0C6E84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7648" y="4292883"/>
              <a:ext cx="38100" cy="95252"/>
            </a:xfrm>
            <a:custGeom>
              <a:avLst/>
              <a:gdLst>
                <a:gd name="T0" fmla="*/ 19 w 19"/>
                <a:gd name="T1" fmla="*/ 17 h 50"/>
                <a:gd name="T2" fmla="*/ 8 w 19"/>
                <a:gd name="T3" fmla="*/ 0 h 50"/>
                <a:gd name="T4" fmla="*/ 0 w 19"/>
                <a:gd name="T5" fmla="*/ 9 h 50"/>
                <a:gd name="T6" fmla="*/ 8 w 19"/>
                <a:gd name="T7" fmla="*/ 18 h 50"/>
                <a:gd name="T8" fmla="*/ 14 w 19"/>
                <a:gd name="T9" fmla="*/ 15 h 50"/>
                <a:gd name="T10" fmla="*/ 15 w 19"/>
                <a:gd name="T11" fmla="*/ 15 h 50"/>
                <a:gd name="T12" fmla="*/ 15 w 19"/>
                <a:gd name="T13" fmla="*/ 17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8" y="18"/>
                  </a:cubicBezTo>
                  <a:cubicBezTo>
                    <a:pt x="10" y="18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:a16="http://schemas.microsoft.com/office/drawing/2014/main" id="{5FF9967F-E344-4E9A-A0D9-4B0D2431D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4648" y="4127783"/>
              <a:ext cx="95252" cy="203200"/>
            </a:xfrm>
            <a:custGeom>
              <a:avLst/>
              <a:gdLst>
                <a:gd name="T0" fmla="*/ 30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6 w 51"/>
                <a:gd name="T7" fmla="*/ 32 h 105"/>
                <a:gd name="T8" fmla="*/ 32 w 51"/>
                <a:gd name="T9" fmla="*/ 32 h 105"/>
                <a:gd name="T10" fmla="*/ 38 w 51"/>
                <a:gd name="T11" fmla="*/ 4 h 105"/>
                <a:gd name="T12" fmla="*/ 34 w 51"/>
                <a:gd name="T13" fmla="*/ 0 h 105"/>
                <a:gd name="T14" fmla="*/ 27 w 51"/>
                <a:gd name="T15" fmla="*/ 6 h 105"/>
                <a:gd name="T16" fmla="*/ 20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19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8 w 51"/>
                <a:gd name="T31" fmla="*/ 80 h 105"/>
                <a:gd name="T32" fmla="*/ 46 w 51"/>
                <a:gd name="T33" fmla="*/ 78 h 105"/>
                <a:gd name="T34" fmla="*/ 44 w 51"/>
                <a:gd name="T35" fmla="*/ 80 h 105"/>
                <a:gd name="T36" fmla="*/ 22 w 51"/>
                <a:gd name="T37" fmla="*/ 102 h 105"/>
                <a:gd name="T38" fmla="*/ 17 w 51"/>
                <a:gd name="T39" fmla="*/ 94 h 105"/>
                <a:gd name="T40" fmla="*/ 18 w 51"/>
                <a:gd name="T41" fmla="*/ 86 h 105"/>
                <a:gd name="T42" fmla="*/ 30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8"/>
                    <a:pt x="38" y="5"/>
                    <a:pt x="38" y="4"/>
                  </a:cubicBezTo>
                  <a:cubicBezTo>
                    <a:pt x="38" y="1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0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5" name="Freeform 170">
              <a:extLst>
                <a:ext uri="{FF2B5EF4-FFF2-40B4-BE49-F238E27FC236}">
                  <a16:creationId xmlns:a16="http://schemas.microsoft.com/office/drawing/2014/main" id="{D89DA7FD-9ADC-4D54-A473-516B39489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1648" y="4083335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8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6" name="Freeform 171">
              <a:extLst>
                <a:ext uri="{FF2B5EF4-FFF2-40B4-BE49-F238E27FC236}">
                  <a16:creationId xmlns:a16="http://schemas.microsoft.com/office/drawing/2014/main" id="{1C05EFC3-E83C-418C-B6FB-7A20DC1EE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4848" y="4242083"/>
              <a:ext cx="203200" cy="12700"/>
            </a:xfrm>
            <a:custGeom>
              <a:avLst/>
              <a:gdLst>
                <a:gd name="T0" fmla="*/ 96 w 102"/>
                <a:gd name="T1" fmla="*/ 6 h 6"/>
                <a:gd name="T2" fmla="*/ 102 w 102"/>
                <a:gd name="T3" fmla="*/ 3 h 6"/>
                <a:gd name="T4" fmla="*/ 96 w 102"/>
                <a:gd name="T5" fmla="*/ 0 h 6"/>
                <a:gd name="T6" fmla="*/ 6 w 102"/>
                <a:gd name="T7" fmla="*/ 0 h 6"/>
                <a:gd name="T8" fmla="*/ 0 w 102"/>
                <a:gd name="T9" fmla="*/ 3 h 6"/>
                <a:gd name="T10" fmla="*/ 6 w 102"/>
                <a:gd name="T11" fmla="*/ 6 h 6"/>
                <a:gd name="T12" fmla="*/ 96 w 10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">
                  <a:moveTo>
                    <a:pt x="96" y="6"/>
                  </a:moveTo>
                  <a:cubicBezTo>
                    <a:pt x="99" y="6"/>
                    <a:pt x="102" y="6"/>
                    <a:pt x="102" y="3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7" name="Freeform 172">
              <a:extLst>
                <a:ext uri="{FF2B5EF4-FFF2-40B4-BE49-F238E27FC236}">
                  <a16:creationId xmlns:a16="http://schemas.microsoft.com/office/drawing/2014/main" id="{75FA645E-1FB8-442B-82BC-D1FFBD3CF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23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0 w 94"/>
                <a:gd name="T3" fmla="*/ 51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8 h 150"/>
                <a:gd name="T34" fmla="*/ 27 w 94"/>
                <a:gd name="T35" fmla="*/ 51 h 150"/>
                <a:gd name="T36" fmla="*/ 42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2" y="26"/>
                  </a:cubicBezTo>
                  <a:cubicBezTo>
                    <a:pt x="88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6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8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8" name="Freeform 173">
              <a:extLst>
                <a:ext uri="{FF2B5EF4-FFF2-40B4-BE49-F238E27FC236}">
                  <a16:creationId xmlns:a16="http://schemas.microsoft.com/office/drawing/2014/main" id="{9D06A994-094B-43C1-BC4A-A5DB34B84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7300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9" name="Freeform 174">
              <a:extLst>
                <a:ext uri="{FF2B5EF4-FFF2-40B4-BE49-F238E27FC236}">
                  <a16:creationId xmlns:a16="http://schemas.microsoft.com/office/drawing/2014/main" id="{2E360CF8-F57D-48B4-B52D-26BE9D3807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8900" y="4184935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3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0" name="Freeform 175">
              <a:extLst>
                <a:ext uri="{FF2B5EF4-FFF2-40B4-BE49-F238E27FC236}">
                  <a16:creationId xmlns:a16="http://schemas.microsoft.com/office/drawing/2014/main" id="{BB594211-B04F-47B7-9C9A-D7713873A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6700" y="4292883"/>
              <a:ext cx="38100" cy="95252"/>
            </a:xfrm>
            <a:custGeom>
              <a:avLst/>
              <a:gdLst>
                <a:gd name="T0" fmla="*/ 20 w 20"/>
                <a:gd name="T1" fmla="*/ 17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5 h 50"/>
                <a:gd name="T10" fmla="*/ 16 w 20"/>
                <a:gd name="T11" fmla="*/ 15 h 50"/>
                <a:gd name="T12" fmla="*/ 16 w 20"/>
                <a:gd name="T13" fmla="*/ 17 h 50"/>
                <a:gd name="T14" fmla="*/ 5 w 20"/>
                <a:gd name="T15" fmla="*/ 45 h 50"/>
                <a:gd name="T16" fmla="*/ 3 w 20"/>
                <a:gd name="T17" fmla="*/ 48 h 50"/>
                <a:gd name="T18" fmla="*/ 4 w 20"/>
                <a:gd name="T19" fmla="*/ 50 h 50"/>
                <a:gd name="T20" fmla="*/ 20 w 20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50"/>
                    <a:pt x="4" y="50"/>
                  </a:cubicBezTo>
                  <a:cubicBezTo>
                    <a:pt x="6" y="50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1" name="Freeform 176">
              <a:extLst>
                <a:ext uri="{FF2B5EF4-FFF2-40B4-BE49-F238E27FC236}">
                  <a16:creationId xmlns:a16="http://schemas.microsoft.com/office/drawing/2014/main" id="{A0FA8BA2-DB57-4036-AE28-09B65135E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7348" y="4127783"/>
              <a:ext cx="101600" cy="203200"/>
            </a:xfrm>
            <a:custGeom>
              <a:avLst/>
              <a:gdLst>
                <a:gd name="T0" fmla="*/ 31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7 w 51"/>
                <a:gd name="T7" fmla="*/ 32 h 105"/>
                <a:gd name="T8" fmla="*/ 32 w 51"/>
                <a:gd name="T9" fmla="*/ 32 h 105"/>
                <a:gd name="T10" fmla="*/ 39 w 51"/>
                <a:gd name="T11" fmla="*/ 4 h 105"/>
                <a:gd name="T12" fmla="*/ 34 w 51"/>
                <a:gd name="T13" fmla="*/ 0 h 105"/>
                <a:gd name="T14" fmla="*/ 28 w 51"/>
                <a:gd name="T15" fmla="*/ 6 h 105"/>
                <a:gd name="T16" fmla="*/ 21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20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9 w 51"/>
                <a:gd name="T31" fmla="*/ 80 h 105"/>
                <a:gd name="T32" fmla="*/ 47 w 51"/>
                <a:gd name="T33" fmla="*/ 78 h 105"/>
                <a:gd name="T34" fmla="*/ 44 w 51"/>
                <a:gd name="T35" fmla="*/ 80 h 105"/>
                <a:gd name="T36" fmla="*/ 23 w 51"/>
                <a:gd name="T37" fmla="*/ 102 h 105"/>
                <a:gd name="T38" fmla="*/ 18 w 51"/>
                <a:gd name="T39" fmla="*/ 94 h 105"/>
                <a:gd name="T40" fmla="*/ 19 w 51"/>
                <a:gd name="T41" fmla="*/ 86 h 105"/>
                <a:gd name="T42" fmla="*/ 31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1" y="37"/>
                  </a:moveTo>
                  <a:lnTo>
                    <a:pt x="46" y="37"/>
                  </a:lnTo>
                  <a:cubicBezTo>
                    <a:pt x="50" y="37"/>
                    <a:pt x="51" y="37"/>
                    <a:pt x="51" y="34"/>
                  </a:cubicBezTo>
                  <a:cubicBezTo>
                    <a:pt x="51" y="32"/>
                    <a:pt x="50" y="32"/>
                    <a:pt x="47" y="32"/>
                  </a:cubicBezTo>
                  <a:lnTo>
                    <a:pt x="32" y="32"/>
                  </a:lnTo>
                  <a:cubicBezTo>
                    <a:pt x="38" y="8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4" y="0"/>
                    <a:pt x="29" y="0"/>
                    <a:pt x="28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2" y="37"/>
                    <a:pt x="5" y="37"/>
                  </a:cubicBezTo>
                  <a:lnTo>
                    <a:pt x="20" y="37"/>
                  </a:lnTo>
                  <a:cubicBezTo>
                    <a:pt x="8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9" y="81"/>
                    <a:pt x="49" y="80"/>
                  </a:cubicBezTo>
                  <a:cubicBezTo>
                    <a:pt x="49" y="78"/>
                    <a:pt x="47" y="78"/>
                    <a:pt x="47" y="78"/>
                  </a:cubicBezTo>
                  <a:cubicBezTo>
                    <a:pt x="45" y="78"/>
                    <a:pt x="45" y="79"/>
                    <a:pt x="44" y="80"/>
                  </a:cubicBezTo>
                  <a:cubicBezTo>
                    <a:pt x="37" y="98"/>
                    <a:pt x="28" y="102"/>
                    <a:pt x="23" y="102"/>
                  </a:cubicBezTo>
                  <a:cubicBezTo>
                    <a:pt x="19" y="102"/>
                    <a:pt x="18" y="100"/>
                    <a:pt x="18" y="94"/>
                  </a:cubicBezTo>
                  <a:cubicBezTo>
                    <a:pt x="18" y="90"/>
                    <a:pt x="18" y="89"/>
                    <a:pt x="19" y="86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2" name="Freeform 177">
              <a:extLst>
                <a:ext uri="{FF2B5EF4-FFF2-40B4-BE49-F238E27FC236}">
                  <a16:creationId xmlns:a16="http://schemas.microsoft.com/office/drawing/2014/main" id="{2DD0B2B0-C18B-4FB1-AA28-35D5FE476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43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3" name="Freeform 178">
              <a:extLst>
                <a:ext uri="{FF2B5EF4-FFF2-40B4-BE49-F238E27FC236}">
                  <a16:creationId xmlns:a16="http://schemas.microsoft.com/office/drawing/2014/main" id="{9F8714FE-5C7D-4D34-977D-0E99C313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7700" y="4102383"/>
              <a:ext cx="260352" cy="228600"/>
            </a:xfrm>
            <a:custGeom>
              <a:avLst/>
              <a:gdLst>
                <a:gd name="T0" fmla="*/ 115 w 135"/>
                <a:gd name="T1" fmla="*/ 13 h 116"/>
                <a:gd name="T2" fmla="*/ 119 w 135"/>
                <a:gd name="T3" fmla="*/ 8 h 116"/>
                <a:gd name="T4" fmla="*/ 129 w 135"/>
                <a:gd name="T5" fmla="*/ 7 h 116"/>
                <a:gd name="T6" fmla="*/ 135 w 135"/>
                <a:gd name="T7" fmla="*/ 3 h 116"/>
                <a:gd name="T8" fmla="*/ 132 w 135"/>
                <a:gd name="T9" fmla="*/ 0 h 116"/>
                <a:gd name="T10" fmla="*/ 113 w 135"/>
                <a:gd name="T11" fmla="*/ 0 h 116"/>
                <a:gd name="T12" fmla="*/ 94 w 135"/>
                <a:gd name="T13" fmla="*/ 0 h 116"/>
                <a:gd name="T14" fmla="*/ 90 w 135"/>
                <a:gd name="T15" fmla="*/ 4 h 116"/>
                <a:gd name="T16" fmla="*/ 95 w 135"/>
                <a:gd name="T17" fmla="*/ 7 h 116"/>
                <a:gd name="T18" fmla="*/ 106 w 135"/>
                <a:gd name="T19" fmla="*/ 9 h 116"/>
                <a:gd name="T20" fmla="*/ 90 w 135"/>
                <a:gd name="T21" fmla="*/ 75 h 116"/>
                <a:gd name="T22" fmla="*/ 44 w 135"/>
                <a:gd name="T23" fmla="*/ 109 h 116"/>
                <a:gd name="T24" fmla="*/ 22 w 135"/>
                <a:gd name="T25" fmla="*/ 90 h 116"/>
                <a:gd name="T26" fmla="*/ 23 w 135"/>
                <a:gd name="T27" fmla="*/ 78 h 116"/>
                <a:gd name="T28" fmla="*/ 41 w 135"/>
                <a:gd name="T29" fmla="*/ 8 h 116"/>
                <a:gd name="T30" fmla="*/ 52 w 135"/>
                <a:gd name="T31" fmla="*/ 7 h 116"/>
                <a:gd name="T32" fmla="*/ 60 w 135"/>
                <a:gd name="T33" fmla="*/ 3 h 116"/>
                <a:gd name="T34" fmla="*/ 56 w 135"/>
                <a:gd name="T35" fmla="*/ 0 h 116"/>
                <a:gd name="T36" fmla="*/ 44 w 135"/>
                <a:gd name="T37" fmla="*/ 0 h 116"/>
                <a:gd name="T38" fmla="*/ 31 w 135"/>
                <a:gd name="T39" fmla="*/ 0 h 116"/>
                <a:gd name="T40" fmla="*/ 18 w 135"/>
                <a:gd name="T41" fmla="*/ 0 h 116"/>
                <a:gd name="T42" fmla="*/ 5 w 135"/>
                <a:gd name="T43" fmla="*/ 0 h 116"/>
                <a:gd name="T44" fmla="*/ 0 w 135"/>
                <a:gd name="T45" fmla="*/ 4 h 116"/>
                <a:gd name="T46" fmla="*/ 8 w 135"/>
                <a:gd name="T47" fmla="*/ 7 h 116"/>
                <a:gd name="T48" fmla="*/ 17 w 135"/>
                <a:gd name="T49" fmla="*/ 8 h 116"/>
                <a:gd name="T50" fmla="*/ 15 w 135"/>
                <a:gd name="T51" fmla="*/ 18 h 116"/>
                <a:gd name="T52" fmla="*/ 11 w 135"/>
                <a:gd name="T53" fmla="*/ 33 h 116"/>
                <a:gd name="T54" fmla="*/ 1 w 135"/>
                <a:gd name="T55" fmla="*/ 74 h 116"/>
                <a:gd name="T56" fmla="*/ 0 w 135"/>
                <a:gd name="T57" fmla="*/ 84 h 116"/>
                <a:gd name="T58" fmla="*/ 43 w 135"/>
                <a:gd name="T59" fmla="*/ 116 h 116"/>
                <a:gd name="T60" fmla="*/ 99 w 135"/>
                <a:gd name="T61" fmla="*/ 76 h 116"/>
                <a:gd name="T62" fmla="*/ 115 w 135"/>
                <a:gd name="T63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16">
                  <a:moveTo>
                    <a:pt x="115" y="13"/>
                  </a:moveTo>
                  <a:cubicBezTo>
                    <a:pt x="115" y="9"/>
                    <a:pt x="115" y="9"/>
                    <a:pt x="119" y="8"/>
                  </a:cubicBezTo>
                  <a:cubicBezTo>
                    <a:pt x="122" y="8"/>
                    <a:pt x="126" y="7"/>
                    <a:pt x="129" y="7"/>
                  </a:cubicBezTo>
                  <a:cubicBezTo>
                    <a:pt x="132" y="7"/>
                    <a:pt x="135" y="7"/>
                    <a:pt x="135" y="3"/>
                  </a:cubicBezTo>
                  <a:cubicBezTo>
                    <a:pt x="135" y="1"/>
                    <a:pt x="133" y="0"/>
                    <a:pt x="132" y="0"/>
                  </a:cubicBezTo>
                  <a:cubicBezTo>
                    <a:pt x="126" y="0"/>
                    <a:pt x="119" y="0"/>
                    <a:pt x="113" y="0"/>
                  </a:cubicBezTo>
                  <a:cubicBezTo>
                    <a:pt x="109" y="0"/>
                    <a:pt x="98" y="0"/>
                    <a:pt x="94" y="0"/>
                  </a:cubicBezTo>
                  <a:cubicBezTo>
                    <a:pt x="93" y="0"/>
                    <a:pt x="90" y="0"/>
                    <a:pt x="90" y="4"/>
                  </a:cubicBezTo>
                  <a:cubicBezTo>
                    <a:pt x="90" y="7"/>
                    <a:pt x="92" y="7"/>
                    <a:pt x="95" y="7"/>
                  </a:cubicBezTo>
                  <a:cubicBezTo>
                    <a:pt x="96" y="7"/>
                    <a:pt x="102" y="7"/>
                    <a:pt x="106" y="9"/>
                  </a:cubicBezTo>
                  <a:lnTo>
                    <a:pt x="90" y="75"/>
                  </a:lnTo>
                  <a:cubicBezTo>
                    <a:pt x="84" y="99"/>
                    <a:pt x="64" y="109"/>
                    <a:pt x="44" y="109"/>
                  </a:cubicBezTo>
                  <a:cubicBezTo>
                    <a:pt x="29" y="109"/>
                    <a:pt x="22" y="102"/>
                    <a:pt x="22" y="90"/>
                  </a:cubicBezTo>
                  <a:cubicBezTo>
                    <a:pt x="22" y="86"/>
                    <a:pt x="22" y="82"/>
                    <a:pt x="23" y="78"/>
                  </a:cubicBezTo>
                  <a:lnTo>
                    <a:pt x="41" y="8"/>
                  </a:lnTo>
                  <a:cubicBezTo>
                    <a:pt x="44" y="7"/>
                    <a:pt x="50" y="7"/>
                    <a:pt x="52" y="7"/>
                  </a:cubicBezTo>
                  <a:cubicBezTo>
                    <a:pt x="58" y="7"/>
                    <a:pt x="60" y="7"/>
                    <a:pt x="60" y="3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5" y="0"/>
                    <a:pt x="31" y="0"/>
                  </a:cubicBezTo>
                  <a:cubicBezTo>
                    <a:pt x="27" y="0"/>
                    <a:pt x="23" y="0"/>
                    <a:pt x="18" y="0"/>
                  </a:cubicBezTo>
                  <a:cubicBezTo>
                    <a:pt x="14" y="0"/>
                    <a:pt x="10" y="0"/>
                    <a:pt x="5" y="0"/>
                  </a:cubicBezTo>
                  <a:cubicBezTo>
                    <a:pt x="4" y="0"/>
                    <a:pt x="0" y="0"/>
                    <a:pt x="0" y="4"/>
                  </a:cubicBezTo>
                  <a:cubicBezTo>
                    <a:pt x="0" y="7"/>
                    <a:pt x="3" y="7"/>
                    <a:pt x="8" y="7"/>
                  </a:cubicBezTo>
                  <a:cubicBezTo>
                    <a:pt x="12" y="7"/>
                    <a:pt x="17" y="7"/>
                    <a:pt x="17" y="8"/>
                  </a:cubicBezTo>
                  <a:cubicBezTo>
                    <a:pt x="17" y="9"/>
                    <a:pt x="16" y="15"/>
                    <a:pt x="15" y="18"/>
                  </a:cubicBezTo>
                  <a:lnTo>
                    <a:pt x="11" y="33"/>
                  </a:lnTo>
                  <a:lnTo>
                    <a:pt x="1" y="74"/>
                  </a:lnTo>
                  <a:cubicBezTo>
                    <a:pt x="0" y="80"/>
                    <a:pt x="0" y="81"/>
                    <a:pt x="0" y="84"/>
                  </a:cubicBezTo>
                  <a:cubicBezTo>
                    <a:pt x="0" y="106"/>
                    <a:pt x="18" y="116"/>
                    <a:pt x="43" y="116"/>
                  </a:cubicBezTo>
                  <a:cubicBezTo>
                    <a:pt x="73" y="116"/>
                    <a:pt x="93" y="99"/>
                    <a:pt x="99" y="7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4" name="Freeform 179">
              <a:extLst>
                <a:ext uri="{FF2B5EF4-FFF2-40B4-BE49-F238E27FC236}">
                  <a16:creationId xmlns:a16="http://schemas.microsoft.com/office/drawing/2014/main" id="{1CFEEAF6-D6D3-4E4C-85D9-970D36AA9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7100" y="4032535"/>
              <a:ext cx="127000" cy="165100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7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5" name="Freeform 180">
              <a:extLst>
                <a:ext uri="{FF2B5EF4-FFF2-40B4-BE49-F238E27FC236}">
                  <a16:creationId xmlns:a16="http://schemas.microsoft.com/office/drawing/2014/main" id="{122FC7ED-263D-4C14-94AB-6BE55F905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1248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6" name="Freeform 181">
              <a:extLst>
                <a:ext uri="{FF2B5EF4-FFF2-40B4-BE49-F238E27FC236}">
                  <a16:creationId xmlns:a16="http://schemas.microsoft.com/office/drawing/2014/main" id="{6CC4A742-0A35-4B7D-ABC7-A04D8332E1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92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7" name="Freeform 182">
              <a:extLst>
                <a:ext uri="{FF2B5EF4-FFF2-40B4-BE49-F238E27FC236}">
                  <a16:creationId xmlns:a16="http://schemas.microsoft.com/office/drawing/2014/main" id="{5F636204-8411-4DAB-AF22-F1092D28C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7948" y="4083335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8" name="Freeform 183">
              <a:extLst>
                <a:ext uri="{FF2B5EF4-FFF2-40B4-BE49-F238E27FC236}">
                  <a16:creationId xmlns:a16="http://schemas.microsoft.com/office/drawing/2014/main" id="{091194C5-A8A1-436C-A840-14911F306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8600" y="4051583"/>
              <a:ext cx="88900" cy="387352"/>
            </a:xfrm>
            <a:custGeom>
              <a:avLst/>
              <a:gdLst>
                <a:gd name="T0" fmla="*/ 44 w 44"/>
                <a:gd name="T1" fmla="*/ 100 h 200"/>
                <a:gd name="T2" fmla="*/ 18 w 44"/>
                <a:gd name="T3" fmla="*/ 15 h 200"/>
                <a:gd name="T4" fmla="*/ 2 w 44"/>
                <a:gd name="T5" fmla="*/ 0 h 200"/>
                <a:gd name="T6" fmla="*/ 0 w 44"/>
                <a:gd name="T7" fmla="*/ 2 h 200"/>
                <a:gd name="T8" fmla="*/ 1 w 44"/>
                <a:gd name="T9" fmla="*/ 4 h 200"/>
                <a:gd name="T10" fmla="*/ 27 w 44"/>
                <a:gd name="T11" fmla="*/ 52 h 200"/>
                <a:gd name="T12" fmla="*/ 32 w 44"/>
                <a:gd name="T13" fmla="*/ 100 h 200"/>
                <a:gd name="T14" fmla="*/ 26 w 44"/>
                <a:gd name="T15" fmla="*/ 150 h 200"/>
                <a:gd name="T16" fmla="*/ 2 w 44"/>
                <a:gd name="T17" fmla="*/ 196 h 200"/>
                <a:gd name="T18" fmla="*/ 0 w 44"/>
                <a:gd name="T19" fmla="*/ 198 h 200"/>
                <a:gd name="T20" fmla="*/ 2 w 44"/>
                <a:gd name="T21" fmla="*/ 200 h 200"/>
                <a:gd name="T22" fmla="*/ 16 w 44"/>
                <a:gd name="T23" fmla="*/ 187 h 200"/>
                <a:gd name="T24" fmla="*/ 44 w 44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200">
                  <a:moveTo>
                    <a:pt x="44" y="100"/>
                  </a:moveTo>
                  <a:cubicBezTo>
                    <a:pt x="44" y="76"/>
                    <a:pt x="39" y="43"/>
                    <a:pt x="18" y="15"/>
                  </a:cubicBezTo>
                  <a:cubicBezTo>
                    <a:pt x="16" y="13"/>
                    <a:pt x="5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9" y="12"/>
                    <a:pt x="20" y="26"/>
                    <a:pt x="27" y="52"/>
                  </a:cubicBezTo>
                  <a:cubicBezTo>
                    <a:pt x="31" y="67"/>
                    <a:pt x="32" y="84"/>
                    <a:pt x="32" y="100"/>
                  </a:cubicBezTo>
                  <a:cubicBezTo>
                    <a:pt x="32" y="117"/>
                    <a:pt x="31" y="134"/>
                    <a:pt x="26" y="150"/>
                  </a:cubicBezTo>
                  <a:cubicBezTo>
                    <a:pt x="20" y="173"/>
                    <a:pt x="10" y="186"/>
                    <a:pt x="2" y="196"/>
                  </a:cubicBezTo>
                  <a:cubicBezTo>
                    <a:pt x="0" y="197"/>
                    <a:pt x="0" y="198"/>
                    <a:pt x="0" y="198"/>
                  </a:cubicBezTo>
                  <a:cubicBezTo>
                    <a:pt x="0" y="199"/>
                    <a:pt x="1" y="200"/>
                    <a:pt x="2" y="200"/>
                  </a:cubicBezTo>
                  <a:cubicBezTo>
                    <a:pt x="5" y="200"/>
                    <a:pt x="14" y="189"/>
                    <a:pt x="16" y="187"/>
                  </a:cubicBezTo>
                  <a:cubicBezTo>
                    <a:pt x="33" y="167"/>
                    <a:pt x="44" y="137"/>
                    <a:pt x="44" y="10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39" name="グループ化 238">
            <a:extLst>
              <a:ext uri="{FF2B5EF4-FFF2-40B4-BE49-F238E27FC236}">
                <a16:creationId xmlns:a16="http://schemas.microsoft.com/office/drawing/2014/main" id="{C785A1E6-3F5D-404A-873E-67876AE4E9E5}"/>
              </a:ext>
            </a:extLst>
          </p:cNvPr>
          <p:cNvGrpSpPr/>
          <p:nvPr/>
        </p:nvGrpSpPr>
        <p:grpSpPr>
          <a:xfrm>
            <a:off x="5093066" y="5859425"/>
            <a:ext cx="3762375" cy="435680"/>
            <a:chOff x="4804300" y="5670835"/>
            <a:chExt cx="7175500" cy="736600"/>
          </a:xfrm>
        </p:grpSpPr>
        <p:sp>
          <p:nvSpPr>
            <p:cNvPr id="192" name="Freeform 187">
              <a:extLst>
                <a:ext uri="{FF2B5EF4-FFF2-40B4-BE49-F238E27FC236}">
                  <a16:creationId xmlns:a16="http://schemas.microsoft.com/office/drawing/2014/main" id="{62B14F09-E998-4B16-AA24-D606DDB94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300" y="5899435"/>
              <a:ext cx="260352" cy="234952"/>
            </a:xfrm>
            <a:custGeom>
              <a:avLst/>
              <a:gdLst>
                <a:gd name="T0" fmla="*/ 135 w 135"/>
                <a:gd name="T1" fmla="*/ 7 h 120"/>
                <a:gd name="T2" fmla="*/ 117 w 135"/>
                <a:gd name="T3" fmla="*/ 1 h 120"/>
                <a:gd name="T4" fmla="*/ 54 w 135"/>
                <a:gd name="T5" fmla="*/ 1 h 120"/>
                <a:gd name="T6" fmla="*/ 28 w 135"/>
                <a:gd name="T7" fmla="*/ 15 h 120"/>
                <a:gd name="T8" fmla="*/ 30 w 135"/>
                <a:gd name="T9" fmla="*/ 16 h 120"/>
                <a:gd name="T10" fmla="*/ 41 w 135"/>
                <a:gd name="T11" fmla="*/ 10 h 120"/>
                <a:gd name="T12" fmla="*/ 56 w 135"/>
                <a:gd name="T13" fmla="*/ 10 h 120"/>
                <a:gd name="T14" fmla="*/ 67 w 135"/>
                <a:gd name="T15" fmla="*/ 10 h 120"/>
                <a:gd name="T16" fmla="*/ 66 w 135"/>
                <a:gd name="T17" fmla="*/ 13 h 120"/>
                <a:gd name="T18" fmla="*/ 42 w 135"/>
                <a:gd name="T19" fmla="*/ 85 h 120"/>
                <a:gd name="T20" fmla="*/ 30 w 135"/>
                <a:gd name="T21" fmla="*/ 110 h 120"/>
                <a:gd name="T22" fmla="*/ 14 w 135"/>
                <a:gd name="T23" fmla="*/ 100 h 120"/>
                <a:gd name="T24" fmla="*/ 13 w 135"/>
                <a:gd name="T25" fmla="*/ 98 h 120"/>
                <a:gd name="T26" fmla="*/ 0 w 135"/>
                <a:gd name="T27" fmla="*/ 106 h 120"/>
                <a:gd name="T28" fmla="*/ 0 w 135"/>
                <a:gd name="T29" fmla="*/ 107 h 120"/>
                <a:gd name="T30" fmla="*/ 19 w 135"/>
                <a:gd name="T31" fmla="*/ 120 h 120"/>
                <a:gd name="T32" fmla="*/ 42 w 135"/>
                <a:gd name="T33" fmla="*/ 107 h 120"/>
                <a:gd name="T34" fmla="*/ 63 w 135"/>
                <a:gd name="T35" fmla="*/ 64 h 120"/>
                <a:gd name="T36" fmla="*/ 95 w 135"/>
                <a:gd name="T37" fmla="*/ 64 h 120"/>
                <a:gd name="T38" fmla="*/ 95 w 135"/>
                <a:gd name="T39" fmla="*/ 64 h 120"/>
                <a:gd name="T40" fmla="*/ 96 w 135"/>
                <a:gd name="T41" fmla="*/ 66 h 120"/>
                <a:gd name="T42" fmla="*/ 109 w 135"/>
                <a:gd name="T43" fmla="*/ 56 h 120"/>
                <a:gd name="T44" fmla="*/ 106 w 135"/>
                <a:gd name="T45" fmla="*/ 55 h 120"/>
                <a:gd name="T46" fmla="*/ 66 w 135"/>
                <a:gd name="T47" fmla="*/ 55 h 120"/>
                <a:gd name="T48" fmla="*/ 79 w 135"/>
                <a:gd name="T49" fmla="*/ 10 h 120"/>
                <a:gd name="T50" fmla="*/ 101 w 135"/>
                <a:gd name="T51" fmla="*/ 10 h 120"/>
                <a:gd name="T52" fmla="*/ 120 w 135"/>
                <a:gd name="T53" fmla="*/ 13 h 120"/>
                <a:gd name="T54" fmla="*/ 120 w 135"/>
                <a:gd name="T55" fmla="*/ 16 h 120"/>
                <a:gd name="T56" fmla="*/ 122 w 135"/>
                <a:gd name="T57" fmla="*/ 17 h 120"/>
                <a:gd name="T58" fmla="*/ 135 w 135"/>
                <a:gd name="T5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" h="120">
                  <a:moveTo>
                    <a:pt x="135" y="7"/>
                  </a:moveTo>
                  <a:cubicBezTo>
                    <a:pt x="135" y="0"/>
                    <a:pt x="122" y="1"/>
                    <a:pt x="117" y="1"/>
                  </a:cubicBezTo>
                  <a:lnTo>
                    <a:pt x="54" y="1"/>
                  </a:lnTo>
                  <a:cubicBezTo>
                    <a:pt x="46" y="1"/>
                    <a:pt x="31" y="6"/>
                    <a:pt x="28" y="15"/>
                  </a:cubicBezTo>
                  <a:cubicBezTo>
                    <a:pt x="29" y="16"/>
                    <a:pt x="29" y="16"/>
                    <a:pt x="30" y="16"/>
                  </a:cubicBezTo>
                  <a:cubicBezTo>
                    <a:pt x="34" y="16"/>
                    <a:pt x="39" y="13"/>
                    <a:pt x="41" y="10"/>
                  </a:cubicBezTo>
                  <a:cubicBezTo>
                    <a:pt x="46" y="10"/>
                    <a:pt x="51" y="10"/>
                    <a:pt x="56" y="10"/>
                  </a:cubicBezTo>
                  <a:lnTo>
                    <a:pt x="67" y="10"/>
                  </a:lnTo>
                  <a:cubicBezTo>
                    <a:pt x="67" y="10"/>
                    <a:pt x="66" y="13"/>
                    <a:pt x="66" y="13"/>
                  </a:cubicBezTo>
                  <a:cubicBezTo>
                    <a:pt x="59" y="43"/>
                    <a:pt x="50" y="69"/>
                    <a:pt x="42" y="85"/>
                  </a:cubicBezTo>
                  <a:cubicBezTo>
                    <a:pt x="41" y="88"/>
                    <a:pt x="32" y="108"/>
                    <a:pt x="30" y="110"/>
                  </a:cubicBezTo>
                  <a:cubicBezTo>
                    <a:pt x="23" y="110"/>
                    <a:pt x="17" y="106"/>
                    <a:pt x="14" y="100"/>
                  </a:cubicBezTo>
                  <a:cubicBezTo>
                    <a:pt x="14" y="99"/>
                    <a:pt x="14" y="98"/>
                    <a:pt x="13" y="98"/>
                  </a:cubicBezTo>
                  <a:cubicBezTo>
                    <a:pt x="9" y="98"/>
                    <a:pt x="0" y="104"/>
                    <a:pt x="0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" y="115"/>
                    <a:pt x="10" y="120"/>
                    <a:pt x="19" y="120"/>
                  </a:cubicBezTo>
                  <a:cubicBezTo>
                    <a:pt x="27" y="120"/>
                    <a:pt x="37" y="114"/>
                    <a:pt x="42" y="107"/>
                  </a:cubicBezTo>
                  <a:cubicBezTo>
                    <a:pt x="48" y="101"/>
                    <a:pt x="59" y="74"/>
                    <a:pt x="63" y="64"/>
                  </a:cubicBezTo>
                  <a:lnTo>
                    <a:pt x="95" y="64"/>
                  </a:ln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6" y="66"/>
                    <a:pt x="96" y="66"/>
                  </a:cubicBezTo>
                  <a:cubicBezTo>
                    <a:pt x="100" y="66"/>
                    <a:pt x="109" y="61"/>
                    <a:pt x="109" y="56"/>
                  </a:cubicBezTo>
                  <a:cubicBezTo>
                    <a:pt x="109" y="55"/>
                    <a:pt x="108" y="55"/>
                    <a:pt x="106" y="55"/>
                  </a:cubicBezTo>
                  <a:lnTo>
                    <a:pt x="66" y="55"/>
                  </a:lnTo>
                  <a:cubicBezTo>
                    <a:pt x="71" y="40"/>
                    <a:pt x="76" y="25"/>
                    <a:pt x="79" y="10"/>
                  </a:cubicBezTo>
                  <a:lnTo>
                    <a:pt x="101" y="10"/>
                  </a:lnTo>
                  <a:cubicBezTo>
                    <a:pt x="105" y="10"/>
                    <a:pt x="117" y="9"/>
                    <a:pt x="120" y="13"/>
                  </a:cubicBezTo>
                  <a:cubicBezTo>
                    <a:pt x="120" y="14"/>
                    <a:pt x="120" y="15"/>
                    <a:pt x="120" y="16"/>
                  </a:cubicBezTo>
                  <a:cubicBezTo>
                    <a:pt x="121" y="17"/>
                    <a:pt x="121" y="17"/>
                    <a:pt x="122" y="17"/>
                  </a:cubicBezTo>
                  <a:cubicBezTo>
                    <a:pt x="126" y="17"/>
                    <a:pt x="135" y="12"/>
                    <a:pt x="135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3" name="Freeform 188">
              <a:extLst>
                <a:ext uri="{FF2B5EF4-FFF2-40B4-BE49-F238E27FC236}">
                  <a16:creationId xmlns:a16="http://schemas.microsoft.com/office/drawing/2014/main" id="{F5E8D58A-95CD-4EEC-8872-F851298BB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000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4" name="Freeform 189">
              <a:extLst>
                <a:ext uri="{FF2B5EF4-FFF2-40B4-BE49-F238E27FC236}">
                  <a16:creationId xmlns:a16="http://schemas.microsoft.com/office/drawing/2014/main" id="{E2A20F4B-1F5F-4218-84C2-5B235E11A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148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5" name="Freeform 190">
              <a:extLst>
                <a:ext uri="{FF2B5EF4-FFF2-40B4-BE49-F238E27FC236}">
                  <a16:creationId xmlns:a16="http://schemas.microsoft.com/office/drawing/2014/main" id="{7974D87B-0AC0-4802-BDC7-82EBA318F8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100" y="5981983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1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0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19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6" name="Freeform 191">
              <a:extLst>
                <a:ext uri="{FF2B5EF4-FFF2-40B4-BE49-F238E27FC236}">
                  <a16:creationId xmlns:a16="http://schemas.microsoft.com/office/drawing/2014/main" id="{160B910A-05D9-483A-BCDA-B33928309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8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7" name="Freeform 192">
              <a:extLst>
                <a:ext uri="{FF2B5EF4-FFF2-40B4-BE49-F238E27FC236}">
                  <a16:creationId xmlns:a16="http://schemas.microsoft.com/office/drawing/2014/main" id="{CF50CD2E-2AFD-4764-8907-5DA11824D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48" y="5899435"/>
              <a:ext cx="184152" cy="292100"/>
            </a:xfrm>
            <a:custGeom>
              <a:avLst/>
              <a:gdLst>
                <a:gd name="T0" fmla="*/ 61 w 94"/>
                <a:gd name="T1" fmla="*/ 50 h 150"/>
                <a:gd name="T2" fmla="*/ 80 w 94"/>
                <a:gd name="T3" fmla="*/ 50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7 h 150"/>
                <a:gd name="T34" fmla="*/ 27 w 94"/>
                <a:gd name="T35" fmla="*/ 50 h 150"/>
                <a:gd name="T36" fmla="*/ 42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5 h 150"/>
                <a:gd name="T56" fmla="*/ 52 w 94"/>
                <a:gd name="T57" fmla="*/ 101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2" y="25"/>
                  </a:cubicBezTo>
                  <a:cubicBezTo>
                    <a:pt x="88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5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8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8" name="Freeform 193">
              <a:extLst>
                <a:ext uri="{FF2B5EF4-FFF2-40B4-BE49-F238E27FC236}">
                  <a16:creationId xmlns:a16="http://schemas.microsoft.com/office/drawing/2014/main" id="{0E7ECBC4-3F19-4688-A8E9-1D375677F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800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9" name="Freeform 194">
              <a:extLst>
                <a:ext uri="{FF2B5EF4-FFF2-40B4-BE49-F238E27FC236}">
                  <a16:creationId xmlns:a16="http://schemas.microsoft.com/office/drawing/2014/main" id="{F76860C3-2E2B-4C3F-8681-DA3AB0C885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5400" y="5981983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0" name="Freeform 195">
              <a:extLst>
                <a:ext uri="{FF2B5EF4-FFF2-40B4-BE49-F238E27FC236}">
                  <a16:creationId xmlns:a16="http://schemas.microsoft.com/office/drawing/2014/main" id="{777180D2-7483-4154-8DD7-F7F27B6FD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200" y="6089935"/>
              <a:ext cx="38100" cy="95252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9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8 h 49"/>
                <a:gd name="T18" fmla="*/ 4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1" name="Freeform 196">
              <a:extLst>
                <a:ext uri="{FF2B5EF4-FFF2-40B4-BE49-F238E27FC236}">
                  <a16:creationId xmlns:a16="http://schemas.microsoft.com/office/drawing/2014/main" id="{980A8543-DA49-49D9-8F00-C1A4F02DC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848" y="5918483"/>
              <a:ext cx="101600" cy="209552"/>
            </a:xfrm>
            <a:custGeom>
              <a:avLst/>
              <a:gdLst>
                <a:gd name="T0" fmla="*/ 30 w 50"/>
                <a:gd name="T1" fmla="*/ 38 h 106"/>
                <a:gd name="T2" fmla="*/ 45 w 50"/>
                <a:gd name="T3" fmla="*/ 38 h 106"/>
                <a:gd name="T4" fmla="*/ 50 w 50"/>
                <a:gd name="T5" fmla="*/ 35 h 106"/>
                <a:gd name="T6" fmla="*/ 46 w 50"/>
                <a:gd name="T7" fmla="*/ 33 h 106"/>
                <a:gd name="T8" fmla="*/ 31 w 50"/>
                <a:gd name="T9" fmla="*/ 33 h 106"/>
                <a:gd name="T10" fmla="*/ 38 w 50"/>
                <a:gd name="T11" fmla="*/ 5 h 106"/>
                <a:gd name="T12" fmla="*/ 33 w 50"/>
                <a:gd name="T13" fmla="*/ 0 h 106"/>
                <a:gd name="T14" fmla="*/ 27 w 50"/>
                <a:gd name="T15" fmla="*/ 6 h 106"/>
                <a:gd name="T16" fmla="*/ 20 w 50"/>
                <a:gd name="T17" fmla="*/ 33 h 106"/>
                <a:gd name="T18" fmla="*/ 4 w 50"/>
                <a:gd name="T19" fmla="*/ 33 h 106"/>
                <a:gd name="T20" fmla="*/ 0 w 50"/>
                <a:gd name="T21" fmla="*/ 36 h 106"/>
                <a:gd name="T22" fmla="*/ 4 w 50"/>
                <a:gd name="T23" fmla="*/ 38 h 106"/>
                <a:gd name="T24" fmla="*/ 19 w 50"/>
                <a:gd name="T25" fmla="*/ 38 h 106"/>
                <a:gd name="T26" fmla="*/ 6 w 50"/>
                <a:gd name="T27" fmla="*/ 91 h 106"/>
                <a:gd name="T28" fmla="*/ 21 w 50"/>
                <a:gd name="T29" fmla="*/ 106 h 106"/>
                <a:gd name="T30" fmla="*/ 48 w 50"/>
                <a:gd name="T31" fmla="*/ 81 h 106"/>
                <a:gd name="T32" fmla="*/ 46 w 50"/>
                <a:gd name="T33" fmla="*/ 79 h 106"/>
                <a:gd name="T34" fmla="*/ 43 w 50"/>
                <a:gd name="T35" fmla="*/ 81 h 106"/>
                <a:gd name="T36" fmla="*/ 22 w 50"/>
                <a:gd name="T37" fmla="*/ 103 h 106"/>
                <a:gd name="T38" fmla="*/ 17 w 50"/>
                <a:gd name="T39" fmla="*/ 95 h 106"/>
                <a:gd name="T40" fmla="*/ 18 w 50"/>
                <a:gd name="T41" fmla="*/ 87 h 106"/>
                <a:gd name="T42" fmla="*/ 30 w 50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6">
                  <a:moveTo>
                    <a:pt x="30" y="38"/>
                  </a:moveTo>
                  <a:lnTo>
                    <a:pt x="45" y="38"/>
                  </a:lnTo>
                  <a:cubicBezTo>
                    <a:pt x="49" y="38"/>
                    <a:pt x="50" y="38"/>
                    <a:pt x="50" y="35"/>
                  </a:cubicBezTo>
                  <a:cubicBezTo>
                    <a:pt x="50" y="33"/>
                    <a:pt x="49" y="33"/>
                    <a:pt x="46" y="33"/>
                  </a:cubicBezTo>
                  <a:lnTo>
                    <a:pt x="31" y="33"/>
                  </a:lnTo>
                  <a:cubicBezTo>
                    <a:pt x="37" y="9"/>
                    <a:pt x="38" y="6"/>
                    <a:pt x="38" y="5"/>
                  </a:cubicBezTo>
                  <a:cubicBezTo>
                    <a:pt x="38" y="2"/>
                    <a:pt x="36" y="0"/>
                    <a:pt x="33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0" y="33"/>
                  </a:lnTo>
                  <a:lnTo>
                    <a:pt x="4" y="33"/>
                  </a:lnTo>
                  <a:cubicBezTo>
                    <a:pt x="1" y="33"/>
                    <a:pt x="0" y="33"/>
                    <a:pt x="0" y="36"/>
                  </a:cubicBezTo>
                  <a:cubicBezTo>
                    <a:pt x="0" y="38"/>
                    <a:pt x="1" y="38"/>
                    <a:pt x="4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2" y="106"/>
                    <a:pt x="21" y="106"/>
                  </a:cubicBezTo>
                  <a:cubicBezTo>
                    <a:pt x="38" y="106"/>
                    <a:pt x="48" y="82"/>
                    <a:pt x="48" y="81"/>
                  </a:cubicBezTo>
                  <a:cubicBezTo>
                    <a:pt x="48" y="79"/>
                    <a:pt x="46" y="79"/>
                    <a:pt x="46" y="79"/>
                  </a:cubicBezTo>
                  <a:cubicBezTo>
                    <a:pt x="44" y="79"/>
                    <a:pt x="44" y="79"/>
                    <a:pt x="43" y="81"/>
                  </a:cubicBezTo>
                  <a:cubicBezTo>
                    <a:pt x="36" y="99"/>
                    <a:pt x="27" y="103"/>
                    <a:pt x="22" y="103"/>
                  </a:cubicBezTo>
                  <a:cubicBezTo>
                    <a:pt x="18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2" name="Freeform 197">
              <a:extLst>
                <a:ext uri="{FF2B5EF4-FFF2-40B4-BE49-F238E27FC236}">
                  <a16:creationId xmlns:a16="http://schemas.microsoft.com/office/drawing/2014/main" id="{962F01C7-2479-4FFB-8E5A-88008B283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8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3" name="Freeform 198">
              <a:extLst>
                <a:ext uri="{FF2B5EF4-FFF2-40B4-BE49-F238E27FC236}">
                  <a16:creationId xmlns:a16="http://schemas.microsoft.com/office/drawing/2014/main" id="{A8714CF7-1279-4836-B88D-BBB2248DE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748" y="5969283"/>
              <a:ext cx="215900" cy="139700"/>
            </a:xfrm>
            <a:custGeom>
              <a:avLst/>
              <a:gdLst>
                <a:gd name="T0" fmla="*/ 105 w 111"/>
                <a:gd name="T1" fmla="*/ 7 h 71"/>
                <a:gd name="T2" fmla="*/ 111 w 111"/>
                <a:gd name="T3" fmla="*/ 4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4 h 71"/>
                <a:gd name="T10" fmla="*/ 6 w 111"/>
                <a:gd name="T11" fmla="*/ 7 h 71"/>
                <a:gd name="T12" fmla="*/ 105 w 111"/>
                <a:gd name="T13" fmla="*/ 7 h 71"/>
                <a:gd name="T14" fmla="*/ 105 w 111"/>
                <a:gd name="T15" fmla="*/ 71 h 71"/>
                <a:gd name="T16" fmla="*/ 111 w 111"/>
                <a:gd name="T17" fmla="*/ 68 h 71"/>
                <a:gd name="T18" fmla="*/ 105 w 111"/>
                <a:gd name="T19" fmla="*/ 65 h 71"/>
                <a:gd name="T20" fmla="*/ 6 w 111"/>
                <a:gd name="T21" fmla="*/ 65 h 71"/>
                <a:gd name="T22" fmla="*/ 0 w 111"/>
                <a:gd name="T23" fmla="*/ 68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6 h 71"/>
                <a:gd name="T32" fmla="*/ 105 w 111"/>
                <a:gd name="T33" fmla="*/ 33 h 71"/>
                <a:gd name="T34" fmla="*/ 6 w 111"/>
                <a:gd name="T35" fmla="*/ 33 h 71"/>
                <a:gd name="T36" fmla="*/ 0 w 111"/>
                <a:gd name="T37" fmla="*/ 36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7"/>
                  </a:moveTo>
                  <a:cubicBezTo>
                    <a:pt x="108" y="7"/>
                    <a:pt x="111" y="7"/>
                    <a:pt x="111" y="4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4" y="7"/>
                    <a:pt x="6" y="7"/>
                  </a:cubicBezTo>
                  <a:lnTo>
                    <a:pt x="105" y="7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8"/>
                  </a:cubicBezTo>
                  <a:cubicBezTo>
                    <a:pt x="111" y="65"/>
                    <a:pt x="108" y="65"/>
                    <a:pt x="105" y="65"/>
                  </a:cubicBezTo>
                  <a:lnTo>
                    <a:pt x="6" y="65"/>
                  </a:lnTo>
                  <a:cubicBezTo>
                    <a:pt x="4" y="65"/>
                    <a:pt x="0" y="65"/>
                    <a:pt x="0" y="68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6"/>
                  </a:cubicBezTo>
                  <a:cubicBezTo>
                    <a:pt x="111" y="33"/>
                    <a:pt x="108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4" name="Freeform 199">
              <a:extLst>
                <a:ext uri="{FF2B5EF4-FFF2-40B4-BE49-F238E27FC236}">
                  <a16:creationId xmlns:a16="http://schemas.microsoft.com/office/drawing/2014/main" id="{90E51147-3E76-47F5-8A23-A5EF506EBB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3948" y="5670835"/>
              <a:ext cx="171452" cy="241300"/>
            </a:xfrm>
            <a:custGeom>
              <a:avLst/>
              <a:gdLst>
                <a:gd name="T0" fmla="*/ 70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6 w 88"/>
                <a:gd name="T17" fmla="*/ 32 h 123"/>
                <a:gd name="T18" fmla="*/ 35 w 88"/>
                <a:gd name="T19" fmla="*/ 23 h 123"/>
                <a:gd name="T20" fmla="*/ 27 w 88"/>
                <a:gd name="T21" fmla="*/ 18 h 123"/>
                <a:gd name="T22" fmla="*/ 51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70 w 88"/>
                <a:gd name="T29" fmla="*/ 63 h 123"/>
                <a:gd name="T30" fmla="*/ 31 w 88"/>
                <a:gd name="T31" fmla="*/ 118 h 123"/>
                <a:gd name="T32" fmla="*/ 13 w 88"/>
                <a:gd name="T33" fmla="*/ 99 h 123"/>
                <a:gd name="T34" fmla="*/ 24 w 88"/>
                <a:gd name="T35" fmla="*/ 62 h 123"/>
                <a:gd name="T36" fmla="*/ 49 w 88"/>
                <a:gd name="T37" fmla="*/ 47 h 123"/>
                <a:gd name="T38" fmla="*/ 67 w 88"/>
                <a:gd name="T39" fmla="*/ 69 h 123"/>
                <a:gd name="T40" fmla="*/ 31 w 88"/>
                <a:gd name="T41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lnTo>
                    <a:pt x="70" y="63"/>
                  </a:ln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5" name="Rectangle 200">
              <a:extLst>
                <a:ext uri="{FF2B5EF4-FFF2-40B4-BE49-F238E27FC236}">
                  <a16:creationId xmlns:a16="http://schemas.microsoft.com/office/drawing/2014/main" id="{86D6A25F-F639-4E13-943E-014C20073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048" y="6032783"/>
              <a:ext cx="3429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6" name="Freeform 201">
              <a:extLst>
                <a:ext uri="{FF2B5EF4-FFF2-40B4-BE49-F238E27FC236}">
                  <a16:creationId xmlns:a16="http://schemas.microsoft.com/office/drawing/2014/main" id="{6EDAA56F-2247-4C30-964F-A08A6417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1400" y="6115335"/>
              <a:ext cx="171452" cy="234952"/>
            </a:xfrm>
            <a:custGeom>
              <a:avLst/>
              <a:gdLst>
                <a:gd name="T0" fmla="*/ 70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7 h 123"/>
                <a:gd name="T16" fmla="*/ 26 w 88"/>
                <a:gd name="T17" fmla="*/ 32 h 123"/>
                <a:gd name="T18" fmla="*/ 35 w 88"/>
                <a:gd name="T19" fmla="*/ 24 h 123"/>
                <a:gd name="T20" fmla="*/ 27 w 88"/>
                <a:gd name="T21" fmla="*/ 18 h 123"/>
                <a:gd name="T22" fmla="*/ 51 w 88"/>
                <a:gd name="T23" fmla="*/ 4 h 123"/>
                <a:gd name="T24" fmla="*/ 75 w 88"/>
                <a:gd name="T25" fmla="*/ 35 h 123"/>
                <a:gd name="T26" fmla="*/ 71 w 88"/>
                <a:gd name="T27" fmla="*/ 63 h 123"/>
                <a:gd name="T28" fmla="*/ 70 w 88"/>
                <a:gd name="T29" fmla="*/ 63 h 123"/>
                <a:gd name="T30" fmla="*/ 31 w 88"/>
                <a:gd name="T31" fmla="*/ 118 h 123"/>
                <a:gd name="T32" fmla="*/ 13 w 88"/>
                <a:gd name="T33" fmla="*/ 99 h 123"/>
                <a:gd name="T34" fmla="*/ 24 w 88"/>
                <a:gd name="T35" fmla="*/ 62 h 123"/>
                <a:gd name="T36" fmla="*/ 49 w 88"/>
                <a:gd name="T37" fmla="*/ 47 h 123"/>
                <a:gd name="T38" fmla="*/ 67 w 88"/>
                <a:gd name="T39" fmla="*/ 69 h 123"/>
                <a:gd name="T40" fmla="*/ 31 w 88"/>
                <a:gd name="T41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23">
                  <a:moveTo>
                    <a:pt x="70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3" y="4"/>
                    <a:pt x="75" y="13"/>
                    <a:pt x="75" y="35"/>
                  </a:cubicBezTo>
                  <a:cubicBezTo>
                    <a:pt x="75" y="41"/>
                    <a:pt x="74" y="49"/>
                    <a:pt x="71" y="63"/>
                  </a:cubicBezTo>
                  <a:lnTo>
                    <a:pt x="70" y="63"/>
                  </a:ln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7" name="Freeform 202">
              <a:extLst>
                <a:ext uri="{FF2B5EF4-FFF2-40B4-BE49-F238E27FC236}">
                  <a16:creationId xmlns:a16="http://schemas.microsoft.com/office/drawing/2014/main" id="{92FEA87F-18CE-4EAC-9296-9AE5AB8A87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1900" y="6204235"/>
              <a:ext cx="133352" cy="2032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1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1"/>
                  </a:cubicBezTo>
                  <a:cubicBezTo>
                    <a:pt x="51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99"/>
                    <a:pt x="31" y="100"/>
                    <a:pt x="22" y="100"/>
                  </a:cubicBezTo>
                  <a:cubicBezTo>
                    <a:pt x="19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0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8" name="Freeform 203">
              <a:extLst>
                <a:ext uri="{FF2B5EF4-FFF2-40B4-BE49-F238E27FC236}">
                  <a16:creationId xmlns:a16="http://schemas.microsoft.com/office/drawing/2014/main" id="{98773AFA-6654-4AB4-873F-A562D62C8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448" y="5689883"/>
              <a:ext cx="107952" cy="215900"/>
            </a:xfrm>
            <a:custGeom>
              <a:avLst/>
              <a:gdLst>
                <a:gd name="T0" fmla="*/ 35 w 55"/>
                <a:gd name="T1" fmla="*/ 5 h 111"/>
                <a:gd name="T2" fmla="*/ 31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7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1 h 111"/>
                <a:gd name="T20" fmla="*/ 55 w 55"/>
                <a:gd name="T21" fmla="*/ 111 h 111"/>
                <a:gd name="T22" fmla="*/ 55 w 55"/>
                <a:gd name="T23" fmla="*/ 106 h 111"/>
                <a:gd name="T24" fmla="*/ 50 w 55"/>
                <a:gd name="T25" fmla="*/ 106 h 111"/>
                <a:gd name="T26" fmla="*/ 35 w 55"/>
                <a:gd name="T27" fmla="*/ 98 h 111"/>
                <a:gd name="T28" fmla="*/ 35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5" y="5"/>
                  </a:moveTo>
                  <a:cubicBezTo>
                    <a:pt x="35" y="1"/>
                    <a:pt x="35" y="0"/>
                    <a:pt x="31" y="0"/>
                  </a:cubicBezTo>
                  <a:cubicBezTo>
                    <a:pt x="20" y="11"/>
                    <a:pt x="6" y="11"/>
                    <a:pt x="0" y="11"/>
                  </a:cubicBezTo>
                  <a:lnTo>
                    <a:pt x="0" y="16"/>
                  </a:lnTo>
                  <a:cubicBezTo>
                    <a:pt x="4" y="16"/>
                    <a:pt x="14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2" y="106"/>
                    <a:pt x="7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1"/>
                    <a:pt x="22" y="111"/>
                    <a:pt x="28" y="111"/>
                  </a:cubicBezTo>
                  <a:cubicBezTo>
                    <a:pt x="35" y="111"/>
                    <a:pt x="49" y="111"/>
                    <a:pt x="55" y="111"/>
                  </a:cubicBezTo>
                  <a:lnTo>
                    <a:pt x="55" y="106"/>
                  </a:lnTo>
                  <a:lnTo>
                    <a:pt x="50" y="106"/>
                  </a:lnTo>
                  <a:cubicBezTo>
                    <a:pt x="35" y="106"/>
                    <a:pt x="35" y="104"/>
                    <a:pt x="35" y="98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9" name="Rectangle 204">
              <a:extLst>
                <a:ext uri="{FF2B5EF4-FFF2-40B4-BE49-F238E27FC236}">
                  <a16:creationId xmlns:a16="http://schemas.microsoft.com/office/drawing/2014/main" id="{C5577AD0-7514-4461-84DA-AE4DE1F4A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4148" y="6032783"/>
              <a:ext cx="3365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0" name="Freeform 205">
              <a:extLst>
                <a:ext uri="{FF2B5EF4-FFF2-40B4-BE49-F238E27FC236}">
                  <a16:creationId xmlns:a16="http://schemas.microsoft.com/office/drawing/2014/main" id="{A7E1E46D-EA33-4E59-9BE6-EDBC4752D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200" y="6128035"/>
              <a:ext cx="127000" cy="215900"/>
            </a:xfrm>
            <a:custGeom>
              <a:avLst/>
              <a:gdLst>
                <a:gd name="T0" fmla="*/ 13 w 66"/>
                <a:gd name="T1" fmla="*/ 97 h 110"/>
                <a:gd name="T2" fmla="*/ 31 w 66"/>
                <a:gd name="T3" fmla="*/ 80 h 110"/>
                <a:gd name="T4" fmla="*/ 66 w 66"/>
                <a:gd name="T5" fmla="*/ 32 h 110"/>
                <a:gd name="T6" fmla="*/ 31 w 66"/>
                <a:gd name="T7" fmla="*/ 0 h 110"/>
                <a:gd name="T8" fmla="*/ 0 w 66"/>
                <a:gd name="T9" fmla="*/ 30 h 110"/>
                <a:gd name="T10" fmla="*/ 9 w 66"/>
                <a:gd name="T11" fmla="*/ 39 h 110"/>
                <a:gd name="T12" fmla="*/ 18 w 66"/>
                <a:gd name="T13" fmla="*/ 30 h 110"/>
                <a:gd name="T14" fmla="*/ 9 w 66"/>
                <a:gd name="T15" fmla="*/ 22 h 110"/>
                <a:gd name="T16" fmla="*/ 7 w 66"/>
                <a:gd name="T17" fmla="*/ 22 h 110"/>
                <a:gd name="T18" fmla="*/ 29 w 66"/>
                <a:gd name="T19" fmla="*/ 5 h 110"/>
                <a:gd name="T20" fmla="*/ 51 w 66"/>
                <a:gd name="T21" fmla="*/ 32 h 110"/>
                <a:gd name="T22" fmla="*/ 34 w 66"/>
                <a:gd name="T23" fmla="*/ 69 h 110"/>
                <a:gd name="T24" fmla="*/ 2 w 66"/>
                <a:gd name="T25" fmla="*/ 104 h 110"/>
                <a:gd name="T26" fmla="*/ 0 w 66"/>
                <a:gd name="T27" fmla="*/ 110 h 110"/>
                <a:gd name="T28" fmla="*/ 62 w 66"/>
                <a:gd name="T29" fmla="*/ 110 h 110"/>
                <a:gd name="T30" fmla="*/ 66 w 66"/>
                <a:gd name="T31" fmla="*/ 81 h 110"/>
                <a:gd name="T32" fmla="*/ 62 w 66"/>
                <a:gd name="T33" fmla="*/ 81 h 110"/>
                <a:gd name="T34" fmla="*/ 59 w 66"/>
                <a:gd name="T35" fmla="*/ 96 h 110"/>
                <a:gd name="T36" fmla="*/ 43 w 66"/>
                <a:gd name="T37" fmla="*/ 97 h 110"/>
                <a:gd name="T38" fmla="*/ 13 w 66"/>
                <a:gd name="T39" fmla="*/ 9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0">
                  <a:moveTo>
                    <a:pt x="13" y="97"/>
                  </a:moveTo>
                  <a:lnTo>
                    <a:pt x="31" y="80"/>
                  </a:lnTo>
                  <a:cubicBezTo>
                    <a:pt x="56" y="57"/>
                    <a:pt x="66" y="48"/>
                    <a:pt x="66" y="32"/>
                  </a:cubicBezTo>
                  <a:cubicBezTo>
                    <a:pt x="66" y="13"/>
                    <a:pt x="51" y="0"/>
                    <a:pt x="31" y="0"/>
                  </a:cubicBezTo>
                  <a:cubicBezTo>
                    <a:pt x="12" y="0"/>
                    <a:pt x="0" y="15"/>
                    <a:pt x="0" y="30"/>
                  </a:cubicBezTo>
                  <a:cubicBezTo>
                    <a:pt x="0" y="39"/>
                    <a:pt x="8" y="39"/>
                    <a:pt x="9" y="39"/>
                  </a:cubicBezTo>
                  <a:cubicBezTo>
                    <a:pt x="12" y="39"/>
                    <a:pt x="18" y="37"/>
                    <a:pt x="18" y="30"/>
                  </a:cubicBezTo>
                  <a:cubicBezTo>
                    <a:pt x="18" y="26"/>
                    <a:pt x="15" y="22"/>
                    <a:pt x="9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0" y="11"/>
                    <a:pt x="19" y="5"/>
                    <a:pt x="29" y="5"/>
                  </a:cubicBezTo>
                  <a:cubicBezTo>
                    <a:pt x="44" y="5"/>
                    <a:pt x="51" y="18"/>
                    <a:pt x="51" y="32"/>
                  </a:cubicBezTo>
                  <a:cubicBezTo>
                    <a:pt x="51" y="45"/>
                    <a:pt x="43" y="58"/>
                    <a:pt x="34" y="69"/>
                  </a:cubicBezTo>
                  <a:lnTo>
                    <a:pt x="2" y="104"/>
                  </a:lnTo>
                  <a:cubicBezTo>
                    <a:pt x="0" y="106"/>
                    <a:pt x="0" y="106"/>
                    <a:pt x="0" y="110"/>
                  </a:cubicBezTo>
                  <a:lnTo>
                    <a:pt x="62" y="110"/>
                  </a:lnTo>
                  <a:lnTo>
                    <a:pt x="66" y="81"/>
                  </a:lnTo>
                  <a:lnTo>
                    <a:pt x="62" y="81"/>
                  </a:lnTo>
                  <a:cubicBezTo>
                    <a:pt x="61" y="86"/>
                    <a:pt x="60" y="94"/>
                    <a:pt x="59" y="96"/>
                  </a:cubicBezTo>
                  <a:cubicBezTo>
                    <a:pt x="57" y="97"/>
                    <a:pt x="46" y="97"/>
                    <a:pt x="43" y="97"/>
                  </a:cubicBezTo>
                  <a:lnTo>
                    <a:pt x="13" y="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1" name="Freeform 206">
              <a:extLst>
                <a:ext uri="{FF2B5EF4-FFF2-40B4-BE49-F238E27FC236}">
                  <a16:creationId xmlns:a16="http://schemas.microsoft.com/office/drawing/2014/main" id="{52EA9875-8676-4D0E-BB5A-AF85529E5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8300" y="6121683"/>
              <a:ext cx="158752" cy="228600"/>
            </a:xfrm>
            <a:custGeom>
              <a:avLst/>
              <a:gdLst>
                <a:gd name="T0" fmla="*/ 33 w 82"/>
                <a:gd name="T1" fmla="*/ 24 h 117"/>
                <a:gd name="T2" fmla="*/ 65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4 w 82"/>
                <a:gd name="T9" fmla="*/ 20 h 117"/>
                <a:gd name="T10" fmla="*/ 36 w 82"/>
                <a:gd name="T11" fmla="*/ 11 h 117"/>
                <a:gd name="T12" fmla="*/ 39 w 82"/>
                <a:gd name="T13" fmla="*/ 2 h 117"/>
                <a:gd name="T14" fmla="*/ 36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5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8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5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1 h 117"/>
                <a:gd name="T62" fmla="*/ 80 w 82"/>
                <a:gd name="T63" fmla="*/ 90 h 117"/>
                <a:gd name="T64" fmla="*/ 77 w 82"/>
                <a:gd name="T65" fmla="*/ 93 h 117"/>
                <a:gd name="T66" fmla="*/ 60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69 w 82"/>
                <a:gd name="T73" fmla="*/ 60 h 117"/>
                <a:gd name="T74" fmla="*/ 50 w 82"/>
                <a:gd name="T75" fmla="*/ 42 h 117"/>
                <a:gd name="T76" fmla="*/ 26 w 82"/>
                <a:gd name="T77" fmla="*/ 54 h 117"/>
                <a:gd name="T78" fmla="*/ 33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3" y="24"/>
                  </a:moveTo>
                  <a:lnTo>
                    <a:pt x="65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5"/>
                    <a:pt x="36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0"/>
                    <a:pt x="38" y="0"/>
                    <a:pt x="36" y="0"/>
                  </a:cubicBezTo>
                  <a:cubicBezTo>
                    <a:pt x="33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4" y="16"/>
                    <a:pt x="23" y="20"/>
                  </a:cubicBezTo>
                  <a:lnTo>
                    <a:pt x="14" y="20"/>
                  </a:lnTo>
                  <a:cubicBezTo>
                    <a:pt x="10" y="20"/>
                    <a:pt x="8" y="20"/>
                    <a:pt x="8" y="22"/>
                  </a:cubicBezTo>
                  <a:cubicBezTo>
                    <a:pt x="8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8" y="83"/>
                    <a:pt x="20" y="77"/>
                    <a:pt x="21" y="74"/>
                  </a:cubicBezTo>
                  <a:cubicBezTo>
                    <a:pt x="21" y="71"/>
                    <a:pt x="23" y="66"/>
                    <a:pt x="23" y="66"/>
                  </a:cubicBezTo>
                  <a:cubicBezTo>
                    <a:pt x="24" y="63"/>
                    <a:pt x="33" y="45"/>
                    <a:pt x="50" y="45"/>
                  </a:cubicBezTo>
                  <a:cubicBezTo>
                    <a:pt x="57" y="45"/>
                    <a:pt x="59" y="51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2" y="117"/>
                    <a:pt x="60" y="117"/>
                  </a:cubicBezTo>
                  <a:cubicBezTo>
                    <a:pt x="76" y="117"/>
                    <a:pt x="82" y="92"/>
                    <a:pt x="82" y="91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2" y="110"/>
                    <a:pt x="65" y="113"/>
                    <a:pt x="60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69" y="69"/>
                    <a:pt x="69" y="60"/>
                  </a:cubicBezTo>
                  <a:cubicBezTo>
                    <a:pt x="69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4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2" name="Freeform 207">
              <a:extLst>
                <a:ext uri="{FF2B5EF4-FFF2-40B4-BE49-F238E27FC236}">
                  <a16:creationId xmlns:a16="http://schemas.microsoft.com/office/drawing/2014/main" id="{815295B5-228D-41EA-AB82-623C24D35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948" y="5747035"/>
              <a:ext cx="127000" cy="584200"/>
            </a:xfrm>
            <a:custGeom>
              <a:avLst/>
              <a:gdLst>
                <a:gd name="T0" fmla="*/ 56 w 63"/>
                <a:gd name="T1" fmla="*/ 297 h 299"/>
                <a:gd name="T2" fmla="*/ 58 w 63"/>
                <a:gd name="T3" fmla="*/ 299 h 299"/>
                <a:gd name="T4" fmla="*/ 62 w 63"/>
                <a:gd name="T5" fmla="*/ 299 h 299"/>
                <a:gd name="T6" fmla="*/ 63 w 63"/>
                <a:gd name="T7" fmla="*/ 297 h 299"/>
                <a:gd name="T8" fmla="*/ 63 w 63"/>
                <a:gd name="T9" fmla="*/ 296 h 299"/>
                <a:gd name="T10" fmla="*/ 38 w 63"/>
                <a:gd name="T11" fmla="*/ 263 h 299"/>
                <a:gd name="T12" fmla="*/ 13 w 63"/>
                <a:gd name="T13" fmla="*/ 150 h 299"/>
                <a:gd name="T14" fmla="*/ 63 w 63"/>
                <a:gd name="T15" fmla="*/ 3 h 299"/>
                <a:gd name="T16" fmla="*/ 63 w 63"/>
                <a:gd name="T17" fmla="*/ 2 h 299"/>
                <a:gd name="T18" fmla="*/ 60 w 63"/>
                <a:gd name="T19" fmla="*/ 0 h 299"/>
                <a:gd name="T20" fmla="*/ 56 w 63"/>
                <a:gd name="T21" fmla="*/ 2 h 299"/>
                <a:gd name="T22" fmla="*/ 11 w 63"/>
                <a:gd name="T23" fmla="*/ 73 h 299"/>
                <a:gd name="T24" fmla="*/ 0 w 63"/>
                <a:gd name="T25" fmla="*/ 150 h 299"/>
                <a:gd name="T26" fmla="*/ 34 w 63"/>
                <a:gd name="T27" fmla="*/ 272 h 299"/>
                <a:gd name="T28" fmla="*/ 44 w 63"/>
                <a:gd name="T29" fmla="*/ 285 h 299"/>
                <a:gd name="T30" fmla="*/ 50 w 63"/>
                <a:gd name="T31" fmla="*/ 291 h 299"/>
                <a:gd name="T32" fmla="*/ 56 w 63"/>
                <a:gd name="T33" fmla="*/ 29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299">
                  <a:moveTo>
                    <a:pt x="56" y="297"/>
                  </a:moveTo>
                  <a:cubicBezTo>
                    <a:pt x="56" y="297"/>
                    <a:pt x="58" y="299"/>
                    <a:pt x="58" y="299"/>
                  </a:cubicBezTo>
                  <a:lnTo>
                    <a:pt x="62" y="299"/>
                  </a:lnTo>
                  <a:cubicBezTo>
                    <a:pt x="62" y="299"/>
                    <a:pt x="63" y="299"/>
                    <a:pt x="63" y="297"/>
                  </a:cubicBezTo>
                  <a:cubicBezTo>
                    <a:pt x="63" y="297"/>
                    <a:pt x="63" y="296"/>
                    <a:pt x="63" y="296"/>
                  </a:cubicBezTo>
                  <a:cubicBezTo>
                    <a:pt x="57" y="290"/>
                    <a:pt x="48" y="281"/>
                    <a:pt x="38" y="263"/>
                  </a:cubicBezTo>
                  <a:cubicBezTo>
                    <a:pt x="20" y="231"/>
                    <a:pt x="13" y="190"/>
                    <a:pt x="13" y="150"/>
                  </a:cubicBezTo>
                  <a:cubicBezTo>
                    <a:pt x="13" y="76"/>
                    <a:pt x="34" y="33"/>
                    <a:pt x="63" y="3"/>
                  </a:cubicBezTo>
                  <a:cubicBezTo>
                    <a:pt x="63" y="3"/>
                    <a:pt x="63" y="2"/>
                    <a:pt x="63" y="2"/>
                  </a:cubicBezTo>
                  <a:cubicBezTo>
                    <a:pt x="63" y="0"/>
                    <a:pt x="62" y="0"/>
                    <a:pt x="60" y="0"/>
                  </a:cubicBezTo>
                  <a:cubicBezTo>
                    <a:pt x="58" y="0"/>
                    <a:pt x="58" y="0"/>
                    <a:pt x="56" y="2"/>
                  </a:cubicBezTo>
                  <a:cubicBezTo>
                    <a:pt x="41" y="15"/>
                    <a:pt x="23" y="38"/>
                    <a:pt x="11" y="73"/>
                  </a:cubicBezTo>
                  <a:cubicBezTo>
                    <a:pt x="4" y="95"/>
                    <a:pt x="0" y="122"/>
                    <a:pt x="0" y="150"/>
                  </a:cubicBezTo>
                  <a:cubicBezTo>
                    <a:pt x="0" y="189"/>
                    <a:pt x="8" y="234"/>
                    <a:pt x="34" y="272"/>
                  </a:cubicBezTo>
                  <a:cubicBezTo>
                    <a:pt x="38" y="278"/>
                    <a:pt x="44" y="285"/>
                    <a:pt x="44" y="285"/>
                  </a:cubicBezTo>
                  <a:cubicBezTo>
                    <a:pt x="46" y="287"/>
                    <a:pt x="48" y="290"/>
                    <a:pt x="50" y="291"/>
                  </a:cubicBezTo>
                  <a:lnTo>
                    <a:pt x="56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3" name="Freeform 208">
              <a:extLst>
                <a:ext uri="{FF2B5EF4-FFF2-40B4-BE49-F238E27FC236}">
                  <a16:creationId xmlns:a16="http://schemas.microsoft.com/office/drawing/2014/main" id="{B68D49D6-1692-4DA7-8BC5-BBBDFBF34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48" y="5899435"/>
              <a:ext cx="247652" cy="222252"/>
            </a:xfrm>
            <a:custGeom>
              <a:avLst/>
              <a:gdLst>
                <a:gd name="T0" fmla="*/ 53 w 127"/>
                <a:gd name="T1" fmla="*/ 61 h 113"/>
                <a:gd name="T2" fmla="*/ 64 w 127"/>
                <a:gd name="T3" fmla="*/ 61 h 113"/>
                <a:gd name="T4" fmla="*/ 77 w 127"/>
                <a:gd name="T5" fmla="*/ 68 h 113"/>
                <a:gd name="T6" fmla="*/ 76 w 127"/>
                <a:gd name="T7" fmla="*/ 75 h 113"/>
                <a:gd name="T8" fmla="*/ 76 w 127"/>
                <a:gd name="T9" fmla="*/ 77 h 113"/>
                <a:gd name="T10" fmla="*/ 79 w 127"/>
                <a:gd name="T11" fmla="*/ 80 h 113"/>
                <a:gd name="T12" fmla="*/ 83 w 127"/>
                <a:gd name="T13" fmla="*/ 76 h 113"/>
                <a:gd name="T14" fmla="*/ 93 w 127"/>
                <a:gd name="T15" fmla="*/ 39 h 113"/>
                <a:gd name="T16" fmla="*/ 93 w 127"/>
                <a:gd name="T17" fmla="*/ 36 h 113"/>
                <a:gd name="T18" fmla="*/ 89 w 127"/>
                <a:gd name="T19" fmla="*/ 33 h 113"/>
                <a:gd name="T20" fmla="*/ 85 w 127"/>
                <a:gd name="T21" fmla="*/ 38 h 113"/>
                <a:gd name="T22" fmla="*/ 65 w 127"/>
                <a:gd name="T23" fmla="*/ 53 h 113"/>
                <a:gd name="T24" fmla="*/ 55 w 127"/>
                <a:gd name="T25" fmla="*/ 53 h 113"/>
                <a:gd name="T26" fmla="*/ 66 w 127"/>
                <a:gd name="T27" fmla="*/ 9 h 113"/>
                <a:gd name="T28" fmla="*/ 72 w 127"/>
                <a:gd name="T29" fmla="*/ 8 h 113"/>
                <a:gd name="T30" fmla="*/ 92 w 127"/>
                <a:gd name="T31" fmla="*/ 8 h 113"/>
                <a:gd name="T32" fmla="*/ 117 w 127"/>
                <a:gd name="T33" fmla="*/ 28 h 113"/>
                <a:gd name="T34" fmla="*/ 116 w 127"/>
                <a:gd name="T35" fmla="*/ 37 h 113"/>
                <a:gd name="T36" fmla="*/ 120 w 127"/>
                <a:gd name="T37" fmla="*/ 40 h 113"/>
                <a:gd name="T38" fmla="*/ 124 w 127"/>
                <a:gd name="T39" fmla="*/ 36 h 113"/>
                <a:gd name="T40" fmla="*/ 127 w 127"/>
                <a:gd name="T41" fmla="*/ 6 h 113"/>
                <a:gd name="T42" fmla="*/ 127 w 127"/>
                <a:gd name="T43" fmla="*/ 3 h 113"/>
                <a:gd name="T44" fmla="*/ 122 w 127"/>
                <a:gd name="T45" fmla="*/ 0 h 113"/>
                <a:gd name="T46" fmla="*/ 32 w 127"/>
                <a:gd name="T47" fmla="*/ 0 h 113"/>
                <a:gd name="T48" fmla="*/ 28 w 127"/>
                <a:gd name="T49" fmla="*/ 1 h 113"/>
                <a:gd name="T50" fmla="*/ 26 w 127"/>
                <a:gd name="T51" fmla="*/ 5 h 113"/>
                <a:gd name="T52" fmla="*/ 33 w 127"/>
                <a:gd name="T53" fmla="*/ 8 h 113"/>
                <a:gd name="T54" fmla="*/ 43 w 127"/>
                <a:gd name="T55" fmla="*/ 9 h 113"/>
                <a:gd name="T56" fmla="*/ 20 w 127"/>
                <a:gd name="T57" fmla="*/ 102 h 113"/>
                <a:gd name="T58" fmla="*/ 16 w 127"/>
                <a:gd name="T59" fmla="*/ 105 h 113"/>
                <a:gd name="T60" fmla="*/ 7 w 127"/>
                <a:gd name="T61" fmla="*/ 106 h 113"/>
                <a:gd name="T62" fmla="*/ 2 w 127"/>
                <a:gd name="T63" fmla="*/ 106 h 113"/>
                <a:gd name="T64" fmla="*/ 0 w 127"/>
                <a:gd name="T65" fmla="*/ 110 h 113"/>
                <a:gd name="T66" fmla="*/ 3 w 127"/>
                <a:gd name="T67" fmla="*/ 113 h 113"/>
                <a:gd name="T68" fmla="*/ 16 w 127"/>
                <a:gd name="T69" fmla="*/ 113 h 113"/>
                <a:gd name="T70" fmla="*/ 30 w 127"/>
                <a:gd name="T71" fmla="*/ 113 h 113"/>
                <a:gd name="T72" fmla="*/ 44 w 127"/>
                <a:gd name="T73" fmla="*/ 113 h 113"/>
                <a:gd name="T74" fmla="*/ 59 w 127"/>
                <a:gd name="T75" fmla="*/ 113 h 113"/>
                <a:gd name="T76" fmla="*/ 64 w 127"/>
                <a:gd name="T77" fmla="*/ 109 h 113"/>
                <a:gd name="T78" fmla="*/ 58 w 127"/>
                <a:gd name="T79" fmla="*/ 106 h 113"/>
                <a:gd name="T80" fmla="*/ 53 w 127"/>
                <a:gd name="T81" fmla="*/ 106 h 113"/>
                <a:gd name="T82" fmla="*/ 42 w 127"/>
                <a:gd name="T83" fmla="*/ 105 h 113"/>
                <a:gd name="T84" fmla="*/ 53 w 127"/>
                <a:gd name="T85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13">
                  <a:moveTo>
                    <a:pt x="53" y="61"/>
                  </a:moveTo>
                  <a:lnTo>
                    <a:pt x="64" y="61"/>
                  </a:lnTo>
                  <a:cubicBezTo>
                    <a:pt x="74" y="61"/>
                    <a:pt x="77" y="62"/>
                    <a:pt x="77" y="68"/>
                  </a:cubicBezTo>
                  <a:cubicBezTo>
                    <a:pt x="77" y="70"/>
                    <a:pt x="77" y="73"/>
                    <a:pt x="76" y="75"/>
                  </a:cubicBezTo>
                  <a:cubicBezTo>
                    <a:pt x="76" y="76"/>
                    <a:pt x="76" y="77"/>
                    <a:pt x="76" y="77"/>
                  </a:cubicBezTo>
                  <a:cubicBezTo>
                    <a:pt x="76" y="80"/>
                    <a:pt x="78" y="80"/>
                    <a:pt x="79" y="80"/>
                  </a:cubicBezTo>
                  <a:cubicBezTo>
                    <a:pt x="82" y="80"/>
                    <a:pt x="83" y="79"/>
                    <a:pt x="83" y="76"/>
                  </a:cubicBezTo>
                  <a:lnTo>
                    <a:pt x="93" y="39"/>
                  </a:lnTo>
                  <a:cubicBezTo>
                    <a:pt x="93" y="37"/>
                    <a:pt x="93" y="37"/>
                    <a:pt x="93" y="36"/>
                  </a:cubicBezTo>
                  <a:cubicBezTo>
                    <a:pt x="93" y="33"/>
                    <a:pt x="90" y="33"/>
                    <a:pt x="89" y="33"/>
                  </a:cubicBezTo>
                  <a:cubicBezTo>
                    <a:pt x="86" y="33"/>
                    <a:pt x="86" y="35"/>
                    <a:pt x="85" y="38"/>
                  </a:cubicBezTo>
                  <a:cubicBezTo>
                    <a:pt x="82" y="50"/>
                    <a:pt x="77" y="53"/>
                    <a:pt x="65" y="53"/>
                  </a:cubicBezTo>
                  <a:lnTo>
                    <a:pt x="55" y="53"/>
                  </a:lnTo>
                  <a:lnTo>
                    <a:pt x="66" y="9"/>
                  </a:lnTo>
                  <a:cubicBezTo>
                    <a:pt x="69" y="8"/>
                    <a:pt x="70" y="8"/>
                    <a:pt x="72" y="8"/>
                  </a:cubicBezTo>
                  <a:lnTo>
                    <a:pt x="92" y="8"/>
                  </a:lnTo>
                  <a:cubicBezTo>
                    <a:pt x="111" y="8"/>
                    <a:pt x="117" y="13"/>
                    <a:pt x="117" y="28"/>
                  </a:cubicBezTo>
                  <a:cubicBezTo>
                    <a:pt x="117" y="32"/>
                    <a:pt x="116" y="37"/>
                    <a:pt x="116" y="37"/>
                  </a:cubicBezTo>
                  <a:cubicBezTo>
                    <a:pt x="116" y="40"/>
                    <a:pt x="119" y="40"/>
                    <a:pt x="120" y="40"/>
                  </a:cubicBezTo>
                  <a:cubicBezTo>
                    <a:pt x="123" y="40"/>
                    <a:pt x="124" y="39"/>
                    <a:pt x="124" y="36"/>
                  </a:cubicBezTo>
                  <a:lnTo>
                    <a:pt x="127" y="6"/>
                  </a:lnTo>
                  <a:lnTo>
                    <a:pt x="127" y="3"/>
                  </a:lnTo>
                  <a:cubicBezTo>
                    <a:pt x="127" y="0"/>
                    <a:pt x="124" y="0"/>
                    <a:pt x="122" y="0"/>
                  </a:cubicBezTo>
                  <a:lnTo>
                    <a:pt x="32" y="0"/>
                  </a:lnTo>
                  <a:cubicBezTo>
                    <a:pt x="29" y="0"/>
                    <a:pt x="29" y="1"/>
                    <a:pt x="28" y="1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6" y="8"/>
                    <a:pt x="29" y="8"/>
                    <a:pt x="33" y="8"/>
                  </a:cubicBezTo>
                  <a:cubicBezTo>
                    <a:pt x="37" y="8"/>
                    <a:pt x="40" y="8"/>
                    <a:pt x="43" y="9"/>
                  </a:cubicBezTo>
                  <a:lnTo>
                    <a:pt x="20" y="102"/>
                  </a:lnTo>
                  <a:cubicBezTo>
                    <a:pt x="19" y="105"/>
                    <a:pt x="19" y="105"/>
                    <a:pt x="16" y="105"/>
                  </a:cubicBezTo>
                  <a:cubicBezTo>
                    <a:pt x="13" y="106"/>
                    <a:pt x="10" y="106"/>
                    <a:pt x="7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0" y="107"/>
                    <a:pt x="0" y="110"/>
                    <a:pt x="0" y="110"/>
                  </a:cubicBezTo>
                  <a:cubicBezTo>
                    <a:pt x="0" y="111"/>
                    <a:pt x="0" y="113"/>
                    <a:pt x="3" y="113"/>
                  </a:cubicBezTo>
                  <a:cubicBezTo>
                    <a:pt x="8" y="113"/>
                    <a:pt x="12" y="113"/>
                    <a:pt x="16" y="113"/>
                  </a:cubicBezTo>
                  <a:cubicBezTo>
                    <a:pt x="21" y="113"/>
                    <a:pt x="25" y="113"/>
                    <a:pt x="30" y="113"/>
                  </a:cubicBezTo>
                  <a:cubicBezTo>
                    <a:pt x="35" y="113"/>
                    <a:pt x="39" y="113"/>
                    <a:pt x="44" y="113"/>
                  </a:cubicBezTo>
                  <a:cubicBezTo>
                    <a:pt x="49" y="113"/>
                    <a:pt x="54" y="113"/>
                    <a:pt x="59" y="113"/>
                  </a:cubicBezTo>
                  <a:cubicBezTo>
                    <a:pt x="61" y="113"/>
                    <a:pt x="64" y="113"/>
                    <a:pt x="64" y="109"/>
                  </a:cubicBezTo>
                  <a:cubicBezTo>
                    <a:pt x="64" y="106"/>
                    <a:pt x="61" y="106"/>
                    <a:pt x="58" y="106"/>
                  </a:cubicBezTo>
                  <a:lnTo>
                    <a:pt x="53" y="106"/>
                  </a:lnTo>
                  <a:cubicBezTo>
                    <a:pt x="46" y="106"/>
                    <a:pt x="44" y="105"/>
                    <a:pt x="42" y="105"/>
                  </a:cubicBezTo>
                  <a:lnTo>
                    <a:pt x="53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4" name="Freeform 209">
              <a:extLst>
                <a:ext uri="{FF2B5EF4-FFF2-40B4-BE49-F238E27FC236}">
                  <a16:creationId xmlns:a16="http://schemas.microsoft.com/office/drawing/2014/main" id="{5B56F8C6-3ECD-41D3-9FE6-EE8A5D478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1400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5" name="Freeform 210">
              <a:extLst>
                <a:ext uri="{FF2B5EF4-FFF2-40B4-BE49-F238E27FC236}">
                  <a16:creationId xmlns:a16="http://schemas.microsoft.com/office/drawing/2014/main" id="{ACC657C1-8423-4CBD-BE15-D2E8F270B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5548" y="5880383"/>
              <a:ext cx="69852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6" name="Freeform 211">
              <a:extLst>
                <a:ext uri="{FF2B5EF4-FFF2-40B4-BE49-F238E27FC236}">
                  <a16:creationId xmlns:a16="http://schemas.microsoft.com/office/drawing/2014/main" id="{2D7474EC-80B7-4200-B950-094C5FBEB4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7148" y="5981983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7" name="Freeform 212">
              <a:extLst>
                <a:ext uri="{FF2B5EF4-FFF2-40B4-BE49-F238E27FC236}">
                  <a16:creationId xmlns:a16="http://schemas.microsoft.com/office/drawing/2014/main" id="{C3C314D0-79BE-4320-911D-73FC1183D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8" name="Freeform 213">
              <a:extLst>
                <a:ext uri="{FF2B5EF4-FFF2-40B4-BE49-F238E27FC236}">
                  <a16:creationId xmlns:a16="http://schemas.microsoft.com/office/drawing/2014/main" id="{5CBA1E18-16EE-4086-9276-4D2E49673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9248" y="5899435"/>
              <a:ext cx="184152" cy="292100"/>
            </a:xfrm>
            <a:custGeom>
              <a:avLst/>
              <a:gdLst>
                <a:gd name="T0" fmla="*/ 61 w 93"/>
                <a:gd name="T1" fmla="*/ 50 h 150"/>
                <a:gd name="T2" fmla="*/ 80 w 93"/>
                <a:gd name="T3" fmla="*/ 50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5 h 150"/>
                <a:gd name="T22" fmla="*/ 93 w 93"/>
                <a:gd name="T23" fmla="*/ 13 h 150"/>
                <a:gd name="T24" fmla="*/ 74 w 93"/>
                <a:gd name="T25" fmla="*/ 0 h 150"/>
                <a:gd name="T26" fmla="*/ 52 w 93"/>
                <a:gd name="T27" fmla="*/ 12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7 h 150"/>
                <a:gd name="T34" fmla="*/ 27 w 93"/>
                <a:gd name="T35" fmla="*/ 50 h 150"/>
                <a:gd name="T36" fmla="*/ 42 w 93"/>
                <a:gd name="T37" fmla="*/ 50 h 150"/>
                <a:gd name="T38" fmla="*/ 29 w 93"/>
                <a:gd name="T39" fmla="*/ 121 h 150"/>
                <a:gd name="T40" fmla="*/ 26 w 93"/>
                <a:gd name="T41" fmla="*/ 135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2 h 150"/>
                <a:gd name="T48" fmla="*/ 12 w 93"/>
                <a:gd name="T49" fmla="*/ 124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5 h 150"/>
                <a:gd name="T56" fmla="*/ 52 w 93"/>
                <a:gd name="T57" fmla="*/ 101 h 150"/>
                <a:gd name="T58" fmla="*/ 61 w 93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1" y="25"/>
                  </a:cubicBezTo>
                  <a:cubicBezTo>
                    <a:pt x="88" y="25"/>
                    <a:pt x="93" y="19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5"/>
                  </a:cubicBezTo>
                  <a:cubicBezTo>
                    <a:pt x="26" y="136"/>
                    <a:pt x="23" y="144"/>
                    <a:pt x="18" y="144"/>
                  </a:cubicBezTo>
                  <a:cubicBezTo>
                    <a:pt x="15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7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9" name="Freeform 214">
              <a:extLst>
                <a:ext uri="{FF2B5EF4-FFF2-40B4-BE49-F238E27FC236}">
                  <a16:creationId xmlns:a16="http://schemas.microsoft.com/office/drawing/2014/main" id="{5126D93C-195D-40EF-AF34-1F4F21E0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4200" y="5880383"/>
              <a:ext cx="69852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0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4" y="140"/>
                    <a:pt x="9" y="108"/>
                    <a:pt x="9" y="83"/>
                  </a:cubicBezTo>
                  <a:cubicBezTo>
                    <a:pt x="9" y="54"/>
                    <a:pt x="15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0" y="135"/>
                  </a:cubicBezTo>
                  <a:cubicBezTo>
                    <a:pt x="20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0" name="Freeform 215">
              <a:extLst>
                <a:ext uri="{FF2B5EF4-FFF2-40B4-BE49-F238E27FC236}">
                  <a16:creationId xmlns:a16="http://schemas.microsoft.com/office/drawing/2014/main" id="{5D8C6BE0-4231-4CA7-B130-75729CAA4B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5800" y="5981983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1" name="Freeform 216">
              <a:extLst>
                <a:ext uri="{FF2B5EF4-FFF2-40B4-BE49-F238E27FC236}">
                  <a16:creationId xmlns:a16="http://schemas.microsoft.com/office/drawing/2014/main" id="{7C5EB77D-6088-41EA-B5EF-77DBCBA7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7248" y="6089935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9 w 19"/>
                <a:gd name="T3" fmla="*/ 0 h 49"/>
                <a:gd name="T4" fmla="*/ 0 w 19"/>
                <a:gd name="T5" fmla="*/ 9 h 49"/>
                <a:gd name="T6" fmla="*/ 9 w 19"/>
                <a:gd name="T7" fmla="*/ 17 h 49"/>
                <a:gd name="T8" fmla="*/ 15 w 19"/>
                <a:gd name="T9" fmla="*/ 15 h 49"/>
                <a:gd name="T10" fmla="*/ 15 w 19"/>
                <a:gd name="T11" fmla="*/ 15 h 49"/>
                <a:gd name="T12" fmla="*/ 16 w 19"/>
                <a:gd name="T13" fmla="*/ 17 h 49"/>
                <a:gd name="T14" fmla="*/ 5 w 19"/>
                <a:gd name="T15" fmla="*/ 45 h 49"/>
                <a:gd name="T16" fmla="*/ 3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2" name="Freeform 217">
              <a:extLst>
                <a:ext uri="{FF2B5EF4-FFF2-40B4-BE49-F238E27FC236}">
                  <a16:creationId xmlns:a16="http://schemas.microsoft.com/office/drawing/2014/main" id="{7D4CD0CA-B2C7-40B7-94C4-901487817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4248" y="5918483"/>
              <a:ext cx="95252" cy="209552"/>
            </a:xfrm>
            <a:custGeom>
              <a:avLst/>
              <a:gdLst>
                <a:gd name="T0" fmla="*/ 31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7 w 51"/>
                <a:gd name="T7" fmla="*/ 33 h 106"/>
                <a:gd name="T8" fmla="*/ 32 w 51"/>
                <a:gd name="T9" fmla="*/ 33 h 106"/>
                <a:gd name="T10" fmla="*/ 39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20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9 w 51"/>
                <a:gd name="T31" fmla="*/ 81 h 106"/>
                <a:gd name="T32" fmla="*/ 47 w 51"/>
                <a:gd name="T33" fmla="*/ 79 h 106"/>
                <a:gd name="T34" fmla="*/ 44 w 51"/>
                <a:gd name="T35" fmla="*/ 81 h 106"/>
                <a:gd name="T36" fmla="*/ 23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1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8"/>
                  </a:moveTo>
                  <a:lnTo>
                    <a:pt x="46" y="38"/>
                  </a:lnTo>
                  <a:cubicBezTo>
                    <a:pt x="50" y="38"/>
                    <a:pt x="51" y="38"/>
                    <a:pt x="51" y="35"/>
                  </a:cubicBezTo>
                  <a:cubicBezTo>
                    <a:pt x="51" y="33"/>
                    <a:pt x="50" y="33"/>
                    <a:pt x="47" y="33"/>
                  </a:cubicBezTo>
                  <a:lnTo>
                    <a:pt x="32" y="33"/>
                  </a:lnTo>
                  <a:cubicBezTo>
                    <a:pt x="38" y="9"/>
                    <a:pt x="39" y="6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4" y="0"/>
                    <a:pt x="29" y="1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2" y="38"/>
                    <a:pt x="5" y="38"/>
                  </a:cubicBezTo>
                  <a:lnTo>
                    <a:pt x="20" y="38"/>
                  </a:lnTo>
                  <a:cubicBezTo>
                    <a:pt x="8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9" y="82"/>
                    <a:pt x="49" y="81"/>
                  </a:cubicBezTo>
                  <a:cubicBezTo>
                    <a:pt x="49" y="79"/>
                    <a:pt x="47" y="79"/>
                    <a:pt x="47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3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8" y="90"/>
                    <a:pt x="18" y="87"/>
                  </a:cubicBezTo>
                  <a:lnTo>
                    <a:pt x="31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3" name="Freeform 218">
              <a:extLst>
                <a:ext uri="{FF2B5EF4-FFF2-40B4-BE49-F238E27FC236}">
                  <a16:creationId xmlns:a16="http://schemas.microsoft.com/office/drawing/2014/main" id="{188DB6BC-A9F2-44DE-803F-E423BEFF3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1248" y="5880383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8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4" name="Freeform 219">
              <a:extLst>
                <a:ext uri="{FF2B5EF4-FFF2-40B4-BE49-F238E27FC236}">
                  <a16:creationId xmlns:a16="http://schemas.microsoft.com/office/drawing/2014/main" id="{A81090B2-474A-4997-AF35-C923349D9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8100" y="5937535"/>
              <a:ext cx="215900" cy="209552"/>
            </a:xfrm>
            <a:custGeom>
              <a:avLst/>
              <a:gdLst>
                <a:gd name="T0" fmla="*/ 59 w 111"/>
                <a:gd name="T1" fmla="*/ 58 h 110"/>
                <a:gd name="T2" fmla="*/ 105 w 111"/>
                <a:gd name="T3" fmla="*/ 58 h 110"/>
                <a:gd name="T4" fmla="*/ 111 w 111"/>
                <a:gd name="T5" fmla="*/ 55 h 110"/>
                <a:gd name="T6" fmla="*/ 105 w 111"/>
                <a:gd name="T7" fmla="*/ 52 h 110"/>
                <a:gd name="T8" fmla="*/ 59 w 111"/>
                <a:gd name="T9" fmla="*/ 52 h 110"/>
                <a:gd name="T10" fmla="*/ 59 w 111"/>
                <a:gd name="T11" fmla="*/ 5 h 110"/>
                <a:gd name="T12" fmla="*/ 56 w 111"/>
                <a:gd name="T13" fmla="*/ 0 h 110"/>
                <a:gd name="T14" fmla="*/ 52 w 111"/>
                <a:gd name="T15" fmla="*/ 5 h 110"/>
                <a:gd name="T16" fmla="*/ 52 w 111"/>
                <a:gd name="T17" fmla="*/ 52 h 110"/>
                <a:gd name="T18" fmla="*/ 6 w 111"/>
                <a:gd name="T19" fmla="*/ 52 h 110"/>
                <a:gd name="T20" fmla="*/ 0 w 111"/>
                <a:gd name="T21" fmla="*/ 55 h 110"/>
                <a:gd name="T22" fmla="*/ 6 w 111"/>
                <a:gd name="T23" fmla="*/ 58 h 110"/>
                <a:gd name="T24" fmla="*/ 52 w 111"/>
                <a:gd name="T25" fmla="*/ 58 h 110"/>
                <a:gd name="T26" fmla="*/ 52 w 111"/>
                <a:gd name="T27" fmla="*/ 105 h 110"/>
                <a:gd name="T28" fmla="*/ 56 w 111"/>
                <a:gd name="T29" fmla="*/ 110 h 110"/>
                <a:gd name="T30" fmla="*/ 59 w 111"/>
                <a:gd name="T31" fmla="*/ 105 h 110"/>
                <a:gd name="T32" fmla="*/ 59 w 111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0">
                  <a:moveTo>
                    <a:pt x="59" y="58"/>
                  </a:moveTo>
                  <a:lnTo>
                    <a:pt x="105" y="58"/>
                  </a:lnTo>
                  <a:cubicBezTo>
                    <a:pt x="108" y="58"/>
                    <a:pt x="111" y="58"/>
                    <a:pt x="111" y="55"/>
                  </a:cubicBezTo>
                  <a:cubicBezTo>
                    <a:pt x="111" y="52"/>
                    <a:pt x="108" y="52"/>
                    <a:pt x="105" y="52"/>
                  </a:cubicBezTo>
                  <a:lnTo>
                    <a:pt x="59" y="52"/>
                  </a:lnTo>
                  <a:lnTo>
                    <a:pt x="59" y="5"/>
                  </a:lnTo>
                  <a:cubicBezTo>
                    <a:pt x="59" y="3"/>
                    <a:pt x="59" y="0"/>
                    <a:pt x="56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2"/>
                  </a:lnTo>
                  <a:lnTo>
                    <a:pt x="6" y="52"/>
                  </a:lnTo>
                  <a:cubicBezTo>
                    <a:pt x="3" y="52"/>
                    <a:pt x="0" y="52"/>
                    <a:pt x="0" y="55"/>
                  </a:cubicBezTo>
                  <a:cubicBezTo>
                    <a:pt x="0" y="58"/>
                    <a:pt x="3" y="58"/>
                    <a:pt x="6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6" y="110"/>
                  </a:cubicBezTo>
                  <a:cubicBezTo>
                    <a:pt x="59" y="110"/>
                    <a:pt x="59" y="107"/>
                    <a:pt x="59" y="105"/>
                  </a:cubicBezTo>
                  <a:lnTo>
                    <a:pt x="59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5" name="Freeform 220">
              <a:extLst>
                <a:ext uri="{FF2B5EF4-FFF2-40B4-BE49-F238E27FC236}">
                  <a16:creationId xmlns:a16="http://schemas.microsoft.com/office/drawing/2014/main" id="{E97ADCF2-481C-4BDF-9F8D-E29D7A8C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948" y="5899435"/>
              <a:ext cx="184152" cy="292100"/>
            </a:xfrm>
            <a:custGeom>
              <a:avLst/>
              <a:gdLst>
                <a:gd name="T0" fmla="*/ 61 w 94"/>
                <a:gd name="T1" fmla="*/ 50 h 150"/>
                <a:gd name="T2" fmla="*/ 81 w 94"/>
                <a:gd name="T3" fmla="*/ 50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7 h 150"/>
                <a:gd name="T34" fmla="*/ 27 w 94"/>
                <a:gd name="T35" fmla="*/ 50 h 150"/>
                <a:gd name="T36" fmla="*/ 43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5 h 150"/>
                <a:gd name="T56" fmla="*/ 52 w 94"/>
                <a:gd name="T57" fmla="*/ 101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1" y="50"/>
                  </a:lnTo>
                  <a:cubicBezTo>
                    <a:pt x="84" y="50"/>
                    <a:pt x="87" y="50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3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5"/>
                    <a:pt x="82" y="25"/>
                  </a:cubicBezTo>
                  <a:cubicBezTo>
                    <a:pt x="89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7"/>
                  </a:cubicBezTo>
                  <a:cubicBezTo>
                    <a:pt x="22" y="50"/>
                    <a:pt x="25" y="50"/>
                    <a:pt x="27" y="50"/>
                  </a:cubicBezTo>
                  <a:lnTo>
                    <a:pt x="43" y="50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5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10" y="150"/>
                    <a:pt x="18" y="150"/>
                  </a:cubicBezTo>
                  <a:cubicBezTo>
                    <a:pt x="31" y="150"/>
                    <a:pt x="39" y="138"/>
                    <a:pt x="41" y="135"/>
                  </a:cubicBezTo>
                  <a:cubicBezTo>
                    <a:pt x="48" y="124"/>
                    <a:pt x="52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6" name="Freeform 221">
              <a:extLst>
                <a:ext uri="{FF2B5EF4-FFF2-40B4-BE49-F238E27FC236}">
                  <a16:creationId xmlns:a16="http://schemas.microsoft.com/office/drawing/2014/main" id="{F46EFB70-B90B-4E79-B5A2-1C5E0AB61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900" y="5880383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7" name="Freeform 222">
              <a:extLst>
                <a:ext uri="{FF2B5EF4-FFF2-40B4-BE49-F238E27FC236}">
                  <a16:creationId xmlns:a16="http://schemas.microsoft.com/office/drawing/2014/main" id="{D632D405-A53E-40BA-96B6-5770D9003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4848" y="5981983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8" name="Freeform 223">
              <a:extLst>
                <a:ext uri="{FF2B5EF4-FFF2-40B4-BE49-F238E27FC236}">
                  <a16:creationId xmlns:a16="http://schemas.microsoft.com/office/drawing/2014/main" id="{4D5AFF0C-6FF6-4933-A665-9EF4CC49A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6300" y="6089935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8 w 19"/>
                <a:gd name="T3" fmla="*/ 0 h 49"/>
                <a:gd name="T4" fmla="*/ 0 w 19"/>
                <a:gd name="T5" fmla="*/ 9 h 49"/>
                <a:gd name="T6" fmla="*/ 8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5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29"/>
                    <a:pt x="10" y="39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9" name="Freeform 224">
              <a:extLst>
                <a:ext uri="{FF2B5EF4-FFF2-40B4-BE49-F238E27FC236}">
                  <a16:creationId xmlns:a16="http://schemas.microsoft.com/office/drawing/2014/main" id="{8CCE47DD-17B5-47F7-A5F9-914DAC6D0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948" y="5918483"/>
              <a:ext cx="101600" cy="209552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2 w 51"/>
                <a:gd name="T9" fmla="*/ 33 h 106"/>
                <a:gd name="T10" fmla="*/ 38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4 w 51"/>
                <a:gd name="T35" fmla="*/ 81 h 106"/>
                <a:gd name="T36" fmla="*/ 22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2" y="33"/>
                  </a:lnTo>
                  <a:cubicBezTo>
                    <a:pt x="38" y="9"/>
                    <a:pt x="38" y="6"/>
                    <a:pt x="38" y="5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1" y="38"/>
                    <a:pt x="5" y="38"/>
                  </a:cubicBezTo>
                  <a:lnTo>
                    <a:pt x="19" y="38"/>
                  </a:lnTo>
                  <a:cubicBezTo>
                    <a:pt x="7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2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0" name="Freeform 225">
              <a:extLst>
                <a:ext uri="{FF2B5EF4-FFF2-40B4-BE49-F238E27FC236}">
                  <a16:creationId xmlns:a16="http://schemas.microsoft.com/office/drawing/2014/main" id="{0817701C-5E47-43A8-92C6-FB227833B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3948" y="5880383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8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1" name="Freeform 226">
              <a:extLst>
                <a:ext uri="{FF2B5EF4-FFF2-40B4-BE49-F238E27FC236}">
                  <a16:creationId xmlns:a16="http://schemas.microsoft.com/office/drawing/2014/main" id="{ECDB4F81-5925-45F0-A4FF-992219720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0948" y="5899435"/>
              <a:ext cx="247652" cy="222252"/>
            </a:xfrm>
            <a:custGeom>
              <a:avLst/>
              <a:gdLst>
                <a:gd name="T0" fmla="*/ 53 w 127"/>
                <a:gd name="T1" fmla="*/ 61 h 113"/>
                <a:gd name="T2" fmla="*/ 64 w 127"/>
                <a:gd name="T3" fmla="*/ 61 h 113"/>
                <a:gd name="T4" fmla="*/ 77 w 127"/>
                <a:gd name="T5" fmla="*/ 68 h 113"/>
                <a:gd name="T6" fmla="*/ 76 w 127"/>
                <a:gd name="T7" fmla="*/ 75 h 113"/>
                <a:gd name="T8" fmla="*/ 76 w 127"/>
                <a:gd name="T9" fmla="*/ 77 h 113"/>
                <a:gd name="T10" fmla="*/ 79 w 127"/>
                <a:gd name="T11" fmla="*/ 80 h 113"/>
                <a:gd name="T12" fmla="*/ 83 w 127"/>
                <a:gd name="T13" fmla="*/ 76 h 113"/>
                <a:gd name="T14" fmla="*/ 93 w 127"/>
                <a:gd name="T15" fmla="*/ 39 h 113"/>
                <a:gd name="T16" fmla="*/ 93 w 127"/>
                <a:gd name="T17" fmla="*/ 36 h 113"/>
                <a:gd name="T18" fmla="*/ 89 w 127"/>
                <a:gd name="T19" fmla="*/ 33 h 113"/>
                <a:gd name="T20" fmla="*/ 85 w 127"/>
                <a:gd name="T21" fmla="*/ 38 h 113"/>
                <a:gd name="T22" fmla="*/ 65 w 127"/>
                <a:gd name="T23" fmla="*/ 53 h 113"/>
                <a:gd name="T24" fmla="*/ 55 w 127"/>
                <a:gd name="T25" fmla="*/ 53 h 113"/>
                <a:gd name="T26" fmla="*/ 66 w 127"/>
                <a:gd name="T27" fmla="*/ 9 h 113"/>
                <a:gd name="T28" fmla="*/ 72 w 127"/>
                <a:gd name="T29" fmla="*/ 8 h 113"/>
                <a:gd name="T30" fmla="*/ 92 w 127"/>
                <a:gd name="T31" fmla="*/ 8 h 113"/>
                <a:gd name="T32" fmla="*/ 117 w 127"/>
                <a:gd name="T33" fmla="*/ 28 h 113"/>
                <a:gd name="T34" fmla="*/ 116 w 127"/>
                <a:gd name="T35" fmla="*/ 37 h 113"/>
                <a:gd name="T36" fmla="*/ 120 w 127"/>
                <a:gd name="T37" fmla="*/ 40 h 113"/>
                <a:gd name="T38" fmla="*/ 124 w 127"/>
                <a:gd name="T39" fmla="*/ 36 h 113"/>
                <a:gd name="T40" fmla="*/ 127 w 127"/>
                <a:gd name="T41" fmla="*/ 6 h 113"/>
                <a:gd name="T42" fmla="*/ 127 w 127"/>
                <a:gd name="T43" fmla="*/ 3 h 113"/>
                <a:gd name="T44" fmla="*/ 122 w 127"/>
                <a:gd name="T45" fmla="*/ 0 h 113"/>
                <a:gd name="T46" fmla="*/ 32 w 127"/>
                <a:gd name="T47" fmla="*/ 0 h 113"/>
                <a:gd name="T48" fmla="*/ 28 w 127"/>
                <a:gd name="T49" fmla="*/ 1 h 113"/>
                <a:gd name="T50" fmla="*/ 26 w 127"/>
                <a:gd name="T51" fmla="*/ 5 h 113"/>
                <a:gd name="T52" fmla="*/ 33 w 127"/>
                <a:gd name="T53" fmla="*/ 8 h 113"/>
                <a:gd name="T54" fmla="*/ 43 w 127"/>
                <a:gd name="T55" fmla="*/ 9 h 113"/>
                <a:gd name="T56" fmla="*/ 20 w 127"/>
                <a:gd name="T57" fmla="*/ 102 h 113"/>
                <a:gd name="T58" fmla="*/ 16 w 127"/>
                <a:gd name="T59" fmla="*/ 105 h 113"/>
                <a:gd name="T60" fmla="*/ 7 w 127"/>
                <a:gd name="T61" fmla="*/ 106 h 113"/>
                <a:gd name="T62" fmla="*/ 2 w 127"/>
                <a:gd name="T63" fmla="*/ 106 h 113"/>
                <a:gd name="T64" fmla="*/ 0 w 127"/>
                <a:gd name="T65" fmla="*/ 110 h 113"/>
                <a:gd name="T66" fmla="*/ 3 w 127"/>
                <a:gd name="T67" fmla="*/ 113 h 113"/>
                <a:gd name="T68" fmla="*/ 16 w 127"/>
                <a:gd name="T69" fmla="*/ 113 h 113"/>
                <a:gd name="T70" fmla="*/ 30 w 127"/>
                <a:gd name="T71" fmla="*/ 113 h 113"/>
                <a:gd name="T72" fmla="*/ 44 w 127"/>
                <a:gd name="T73" fmla="*/ 113 h 113"/>
                <a:gd name="T74" fmla="*/ 59 w 127"/>
                <a:gd name="T75" fmla="*/ 113 h 113"/>
                <a:gd name="T76" fmla="*/ 64 w 127"/>
                <a:gd name="T77" fmla="*/ 109 h 113"/>
                <a:gd name="T78" fmla="*/ 58 w 127"/>
                <a:gd name="T79" fmla="*/ 106 h 113"/>
                <a:gd name="T80" fmla="*/ 53 w 127"/>
                <a:gd name="T81" fmla="*/ 106 h 113"/>
                <a:gd name="T82" fmla="*/ 42 w 127"/>
                <a:gd name="T83" fmla="*/ 105 h 113"/>
                <a:gd name="T84" fmla="*/ 53 w 127"/>
                <a:gd name="T85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13">
                  <a:moveTo>
                    <a:pt x="53" y="61"/>
                  </a:moveTo>
                  <a:lnTo>
                    <a:pt x="64" y="61"/>
                  </a:lnTo>
                  <a:cubicBezTo>
                    <a:pt x="74" y="61"/>
                    <a:pt x="77" y="62"/>
                    <a:pt x="77" y="68"/>
                  </a:cubicBezTo>
                  <a:cubicBezTo>
                    <a:pt x="77" y="70"/>
                    <a:pt x="77" y="73"/>
                    <a:pt x="76" y="75"/>
                  </a:cubicBezTo>
                  <a:cubicBezTo>
                    <a:pt x="76" y="76"/>
                    <a:pt x="76" y="77"/>
                    <a:pt x="76" y="77"/>
                  </a:cubicBezTo>
                  <a:cubicBezTo>
                    <a:pt x="76" y="80"/>
                    <a:pt x="78" y="80"/>
                    <a:pt x="79" y="80"/>
                  </a:cubicBezTo>
                  <a:cubicBezTo>
                    <a:pt x="82" y="80"/>
                    <a:pt x="83" y="79"/>
                    <a:pt x="83" y="76"/>
                  </a:cubicBezTo>
                  <a:lnTo>
                    <a:pt x="93" y="39"/>
                  </a:lnTo>
                  <a:cubicBezTo>
                    <a:pt x="93" y="37"/>
                    <a:pt x="93" y="37"/>
                    <a:pt x="93" y="36"/>
                  </a:cubicBezTo>
                  <a:cubicBezTo>
                    <a:pt x="93" y="33"/>
                    <a:pt x="90" y="33"/>
                    <a:pt x="89" y="33"/>
                  </a:cubicBezTo>
                  <a:cubicBezTo>
                    <a:pt x="86" y="33"/>
                    <a:pt x="86" y="35"/>
                    <a:pt x="85" y="38"/>
                  </a:cubicBezTo>
                  <a:cubicBezTo>
                    <a:pt x="82" y="50"/>
                    <a:pt x="77" y="53"/>
                    <a:pt x="65" y="53"/>
                  </a:cubicBezTo>
                  <a:lnTo>
                    <a:pt x="55" y="53"/>
                  </a:lnTo>
                  <a:lnTo>
                    <a:pt x="66" y="9"/>
                  </a:lnTo>
                  <a:cubicBezTo>
                    <a:pt x="69" y="8"/>
                    <a:pt x="70" y="8"/>
                    <a:pt x="72" y="8"/>
                  </a:cubicBezTo>
                  <a:lnTo>
                    <a:pt x="92" y="8"/>
                  </a:lnTo>
                  <a:cubicBezTo>
                    <a:pt x="111" y="8"/>
                    <a:pt x="117" y="13"/>
                    <a:pt x="117" y="28"/>
                  </a:cubicBezTo>
                  <a:cubicBezTo>
                    <a:pt x="117" y="32"/>
                    <a:pt x="116" y="37"/>
                    <a:pt x="116" y="37"/>
                  </a:cubicBezTo>
                  <a:cubicBezTo>
                    <a:pt x="116" y="40"/>
                    <a:pt x="119" y="40"/>
                    <a:pt x="120" y="40"/>
                  </a:cubicBezTo>
                  <a:cubicBezTo>
                    <a:pt x="123" y="40"/>
                    <a:pt x="123" y="39"/>
                    <a:pt x="124" y="36"/>
                  </a:cubicBezTo>
                  <a:lnTo>
                    <a:pt x="127" y="6"/>
                  </a:lnTo>
                  <a:lnTo>
                    <a:pt x="127" y="3"/>
                  </a:lnTo>
                  <a:cubicBezTo>
                    <a:pt x="127" y="0"/>
                    <a:pt x="124" y="0"/>
                    <a:pt x="122" y="0"/>
                  </a:cubicBezTo>
                  <a:lnTo>
                    <a:pt x="32" y="0"/>
                  </a:lnTo>
                  <a:cubicBezTo>
                    <a:pt x="29" y="0"/>
                    <a:pt x="29" y="1"/>
                    <a:pt x="28" y="1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6" y="8"/>
                    <a:pt x="29" y="8"/>
                    <a:pt x="33" y="8"/>
                  </a:cubicBezTo>
                  <a:cubicBezTo>
                    <a:pt x="36" y="8"/>
                    <a:pt x="40" y="8"/>
                    <a:pt x="43" y="9"/>
                  </a:cubicBezTo>
                  <a:lnTo>
                    <a:pt x="20" y="102"/>
                  </a:lnTo>
                  <a:cubicBezTo>
                    <a:pt x="19" y="105"/>
                    <a:pt x="19" y="105"/>
                    <a:pt x="16" y="105"/>
                  </a:cubicBezTo>
                  <a:cubicBezTo>
                    <a:pt x="13" y="106"/>
                    <a:pt x="10" y="106"/>
                    <a:pt x="7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0" y="107"/>
                    <a:pt x="0" y="110"/>
                    <a:pt x="0" y="110"/>
                  </a:cubicBezTo>
                  <a:cubicBezTo>
                    <a:pt x="0" y="111"/>
                    <a:pt x="0" y="113"/>
                    <a:pt x="3" y="113"/>
                  </a:cubicBezTo>
                  <a:cubicBezTo>
                    <a:pt x="8" y="113"/>
                    <a:pt x="12" y="113"/>
                    <a:pt x="16" y="113"/>
                  </a:cubicBezTo>
                  <a:cubicBezTo>
                    <a:pt x="21" y="113"/>
                    <a:pt x="25" y="113"/>
                    <a:pt x="30" y="113"/>
                  </a:cubicBezTo>
                  <a:cubicBezTo>
                    <a:pt x="34" y="113"/>
                    <a:pt x="39" y="113"/>
                    <a:pt x="44" y="113"/>
                  </a:cubicBezTo>
                  <a:cubicBezTo>
                    <a:pt x="49" y="113"/>
                    <a:pt x="54" y="113"/>
                    <a:pt x="59" y="113"/>
                  </a:cubicBezTo>
                  <a:cubicBezTo>
                    <a:pt x="61" y="113"/>
                    <a:pt x="64" y="113"/>
                    <a:pt x="64" y="109"/>
                  </a:cubicBezTo>
                  <a:cubicBezTo>
                    <a:pt x="64" y="106"/>
                    <a:pt x="61" y="106"/>
                    <a:pt x="58" y="106"/>
                  </a:cubicBezTo>
                  <a:lnTo>
                    <a:pt x="53" y="106"/>
                  </a:lnTo>
                  <a:cubicBezTo>
                    <a:pt x="46" y="106"/>
                    <a:pt x="44" y="105"/>
                    <a:pt x="42" y="105"/>
                  </a:cubicBezTo>
                  <a:lnTo>
                    <a:pt x="53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2" name="Freeform 227">
              <a:extLst>
                <a:ext uri="{FF2B5EF4-FFF2-40B4-BE49-F238E27FC236}">
                  <a16:creationId xmlns:a16="http://schemas.microsoft.com/office/drawing/2014/main" id="{21B64D5F-EF12-4B59-B4F5-F0ECB7D3C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87648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3" name="Freeform 228">
              <a:extLst>
                <a:ext uri="{FF2B5EF4-FFF2-40B4-BE49-F238E27FC236}">
                  <a16:creationId xmlns:a16="http://schemas.microsoft.com/office/drawing/2014/main" id="{CB0D2FCA-D820-4DB3-A84D-CDE4CDF60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1800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4" name="Freeform 229">
              <a:extLst>
                <a:ext uri="{FF2B5EF4-FFF2-40B4-BE49-F238E27FC236}">
                  <a16:creationId xmlns:a16="http://schemas.microsoft.com/office/drawing/2014/main" id="{BBEC850E-24A1-4E3B-824C-1CA37F3AA6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73400" y="5981983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5" name="Freeform 230">
              <a:extLst>
                <a:ext uri="{FF2B5EF4-FFF2-40B4-BE49-F238E27FC236}">
                  <a16:creationId xmlns:a16="http://schemas.microsoft.com/office/drawing/2014/main" id="{F25D482E-DA5C-420B-AECE-9CBA377D7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8500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6" name="Freeform 231">
              <a:extLst>
                <a:ext uri="{FF2B5EF4-FFF2-40B4-BE49-F238E27FC236}">
                  <a16:creationId xmlns:a16="http://schemas.microsoft.com/office/drawing/2014/main" id="{EE9F7D09-82BC-4730-B467-671BF0749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9148" y="5747035"/>
              <a:ext cx="120652" cy="584200"/>
            </a:xfrm>
            <a:custGeom>
              <a:avLst/>
              <a:gdLst>
                <a:gd name="T0" fmla="*/ 64 w 64"/>
                <a:gd name="T1" fmla="*/ 150 h 299"/>
                <a:gd name="T2" fmla="*/ 20 w 64"/>
                <a:gd name="T3" fmla="*/ 14 h 299"/>
                <a:gd name="T4" fmla="*/ 7 w 64"/>
                <a:gd name="T5" fmla="*/ 1 h 299"/>
                <a:gd name="T6" fmla="*/ 4 w 64"/>
                <a:gd name="T7" fmla="*/ 0 h 299"/>
                <a:gd name="T8" fmla="*/ 0 w 64"/>
                <a:gd name="T9" fmla="*/ 2 h 299"/>
                <a:gd name="T10" fmla="*/ 1 w 64"/>
                <a:gd name="T11" fmla="*/ 4 h 299"/>
                <a:gd name="T12" fmla="*/ 26 w 64"/>
                <a:gd name="T13" fmla="*/ 37 h 299"/>
                <a:gd name="T14" fmla="*/ 51 w 64"/>
                <a:gd name="T15" fmla="*/ 150 h 299"/>
                <a:gd name="T16" fmla="*/ 1 w 64"/>
                <a:gd name="T17" fmla="*/ 296 h 299"/>
                <a:gd name="T18" fmla="*/ 0 w 64"/>
                <a:gd name="T19" fmla="*/ 297 h 299"/>
                <a:gd name="T20" fmla="*/ 4 w 64"/>
                <a:gd name="T21" fmla="*/ 299 h 299"/>
                <a:gd name="T22" fmla="*/ 8 w 64"/>
                <a:gd name="T23" fmla="*/ 298 h 299"/>
                <a:gd name="T24" fmla="*/ 53 w 64"/>
                <a:gd name="T25" fmla="*/ 226 h 299"/>
                <a:gd name="T26" fmla="*/ 64 w 64"/>
                <a:gd name="T27" fmla="*/ 15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9">
                  <a:moveTo>
                    <a:pt x="64" y="150"/>
                  </a:moveTo>
                  <a:cubicBezTo>
                    <a:pt x="64" y="102"/>
                    <a:pt x="52" y="51"/>
                    <a:pt x="20" y="14"/>
                  </a:cubicBezTo>
                  <a:cubicBezTo>
                    <a:pt x="17" y="11"/>
                    <a:pt x="11" y="5"/>
                    <a:pt x="7" y="1"/>
                  </a:cubicBezTo>
                  <a:cubicBezTo>
                    <a:pt x="6" y="0"/>
                    <a:pt x="6" y="0"/>
                    <a:pt x="4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7" y="10"/>
                    <a:pt x="16" y="19"/>
                    <a:pt x="26" y="37"/>
                  </a:cubicBezTo>
                  <a:cubicBezTo>
                    <a:pt x="44" y="69"/>
                    <a:pt x="51" y="110"/>
                    <a:pt x="51" y="150"/>
                  </a:cubicBezTo>
                  <a:cubicBezTo>
                    <a:pt x="51" y="222"/>
                    <a:pt x="31" y="266"/>
                    <a:pt x="1" y="296"/>
                  </a:cubicBezTo>
                  <a:cubicBezTo>
                    <a:pt x="1" y="296"/>
                    <a:pt x="0" y="297"/>
                    <a:pt x="0" y="297"/>
                  </a:cubicBezTo>
                  <a:cubicBezTo>
                    <a:pt x="0" y="299"/>
                    <a:pt x="2" y="299"/>
                    <a:pt x="4" y="299"/>
                  </a:cubicBezTo>
                  <a:cubicBezTo>
                    <a:pt x="6" y="299"/>
                    <a:pt x="6" y="299"/>
                    <a:pt x="8" y="298"/>
                  </a:cubicBezTo>
                  <a:cubicBezTo>
                    <a:pt x="23" y="284"/>
                    <a:pt x="41" y="261"/>
                    <a:pt x="53" y="226"/>
                  </a:cubicBezTo>
                  <a:cubicBezTo>
                    <a:pt x="60" y="203"/>
                    <a:pt x="64" y="176"/>
                    <a:pt x="64" y="15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237" name="正方形/長方形 236"/>
          <p:cNvSpPr/>
          <p:nvPr/>
        </p:nvSpPr>
        <p:spPr>
          <a:xfrm>
            <a:off x="356995" y="260114"/>
            <a:ext cx="879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2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200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Quantum Smoluchowski Eq. </a:t>
            </a:r>
            <a:endParaRPr lang="ja-JP" altLang="en-US" sz="3200" dirty="0">
              <a:solidFill>
                <a:srgbClr val="FF66CC"/>
              </a:solidFill>
            </a:endParaRPr>
          </a:p>
        </p:txBody>
      </p:sp>
      <p:grpSp>
        <p:nvGrpSpPr>
          <p:cNvPr id="240" name="グループ化 239">
            <a:extLst>
              <a:ext uri="{FF2B5EF4-FFF2-40B4-BE49-F238E27FC236}">
                <a16:creationId xmlns:a16="http://schemas.microsoft.com/office/drawing/2014/main" id="{F15F0603-98D9-4DF2-ACD4-1DE58D094DE2}"/>
              </a:ext>
            </a:extLst>
          </p:cNvPr>
          <p:cNvGrpSpPr/>
          <p:nvPr/>
        </p:nvGrpSpPr>
        <p:grpSpPr>
          <a:xfrm>
            <a:off x="6963968" y="3214179"/>
            <a:ext cx="1362075" cy="552450"/>
            <a:chOff x="5594351" y="1181100"/>
            <a:chExt cx="1816100" cy="736600"/>
          </a:xfrm>
        </p:grpSpPr>
        <p:sp>
          <p:nvSpPr>
            <p:cNvPr id="241" name="Freeform 5">
              <a:extLst>
                <a:ext uri="{FF2B5EF4-FFF2-40B4-BE49-F238E27FC236}">
                  <a16:creationId xmlns:a16="http://schemas.microsoft.com/office/drawing/2014/main" id="{5D2B946C-6714-4BE9-B0BF-EBC1ECA406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1" y="1409700"/>
              <a:ext cx="171452" cy="285752"/>
            </a:xfrm>
            <a:custGeom>
              <a:avLst/>
              <a:gdLst>
                <a:gd name="T0" fmla="*/ 65 w 87"/>
                <a:gd name="T1" fmla="*/ 4 h 149"/>
                <a:gd name="T2" fmla="*/ 65 w 87"/>
                <a:gd name="T3" fmla="*/ 2 h 149"/>
                <a:gd name="T4" fmla="*/ 63 w 87"/>
                <a:gd name="T5" fmla="*/ 0 h 149"/>
                <a:gd name="T6" fmla="*/ 61 w 87"/>
                <a:gd name="T7" fmla="*/ 3 h 149"/>
                <a:gd name="T8" fmla="*/ 51 w 87"/>
                <a:gd name="T9" fmla="*/ 42 h 149"/>
                <a:gd name="T10" fmla="*/ 0 w 87"/>
                <a:gd name="T11" fmla="*/ 87 h 149"/>
                <a:gd name="T12" fmla="*/ 32 w 87"/>
                <a:gd name="T13" fmla="*/ 117 h 149"/>
                <a:gd name="T14" fmla="*/ 28 w 87"/>
                <a:gd name="T15" fmla="*/ 133 h 149"/>
                <a:gd name="T16" fmla="*/ 25 w 87"/>
                <a:gd name="T17" fmla="*/ 148 h 149"/>
                <a:gd name="T18" fmla="*/ 27 w 87"/>
                <a:gd name="T19" fmla="*/ 149 h 149"/>
                <a:gd name="T20" fmla="*/ 28 w 87"/>
                <a:gd name="T21" fmla="*/ 149 h 149"/>
                <a:gd name="T22" fmla="*/ 30 w 87"/>
                <a:gd name="T23" fmla="*/ 142 h 149"/>
                <a:gd name="T24" fmla="*/ 36 w 87"/>
                <a:gd name="T25" fmla="*/ 117 h 149"/>
                <a:gd name="T26" fmla="*/ 87 w 87"/>
                <a:gd name="T27" fmla="*/ 72 h 149"/>
                <a:gd name="T28" fmla="*/ 55 w 87"/>
                <a:gd name="T29" fmla="*/ 42 h 149"/>
                <a:gd name="T30" fmla="*/ 65 w 87"/>
                <a:gd name="T31" fmla="*/ 4 h 149"/>
                <a:gd name="T32" fmla="*/ 33 w 87"/>
                <a:gd name="T33" fmla="*/ 114 h 149"/>
                <a:gd name="T34" fmla="*/ 11 w 87"/>
                <a:gd name="T35" fmla="*/ 91 h 149"/>
                <a:gd name="T36" fmla="*/ 50 w 87"/>
                <a:gd name="T37" fmla="*/ 45 h 149"/>
                <a:gd name="T38" fmla="*/ 33 w 87"/>
                <a:gd name="T39" fmla="*/ 114 h 149"/>
                <a:gd name="T40" fmla="*/ 54 w 87"/>
                <a:gd name="T41" fmla="*/ 45 h 149"/>
                <a:gd name="T42" fmla="*/ 76 w 87"/>
                <a:gd name="T43" fmla="*/ 68 h 149"/>
                <a:gd name="T44" fmla="*/ 37 w 87"/>
                <a:gd name="T45" fmla="*/ 114 h 149"/>
                <a:gd name="T46" fmla="*/ 54 w 87"/>
                <a:gd name="T47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49">
                  <a:moveTo>
                    <a:pt x="65" y="4"/>
                  </a:moveTo>
                  <a:cubicBezTo>
                    <a:pt x="65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1" y="0"/>
                    <a:pt x="61" y="1"/>
                    <a:pt x="61" y="3"/>
                  </a:cubicBezTo>
                  <a:lnTo>
                    <a:pt x="51" y="42"/>
                  </a:lnTo>
                  <a:cubicBezTo>
                    <a:pt x="25" y="43"/>
                    <a:pt x="0" y="65"/>
                    <a:pt x="0" y="87"/>
                  </a:cubicBezTo>
                  <a:cubicBezTo>
                    <a:pt x="0" y="103"/>
                    <a:pt x="12" y="116"/>
                    <a:pt x="32" y="117"/>
                  </a:cubicBezTo>
                  <a:cubicBezTo>
                    <a:pt x="31" y="123"/>
                    <a:pt x="29" y="128"/>
                    <a:pt x="28" y="133"/>
                  </a:cubicBezTo>
                  <a:cubicBezTo>
                    <a:pt x="26" y="141"/>
                    <a:pt x="25" y="147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27" y="149"/>
                    <a:pt x="28" y="149"/>
                    <a:pt x="28" y="149"/>
                  </a:cubicBezTo>
                  <a:cubicBezTo>
                    <a:pt x="28" y="148"/>
                    <a:pt x="29" y="144"/>
                    <a:pt x="30" y="142"/>
                  </a:cubicBezTo>
                  <a:lnTo>
                    <a:pt x="36" y="117"/>
                  </a:lnTo>
                  <a:cubicBezTo>
                    <a:pt x="63" y="117"/>
                    <a:pt x="87" y="94"/>
                    <a:pt x="87" y="72"/>
                  </a:cubicBezTo>
                  <a:cubicBezTo>
                    <a:pt x="87" y="59"/>
                    <a:pt x="78" y="43"/>
                    <a:pt x="55" y="42"/>
                  </a:cubicBezTo>
                  <a:lnTo>
                    <a:pt x="65" y="4"/>
                  </a:lnTo>
                  <a:close/>
                  <a:moveTo>
                    <a:pt x="33" y="114"/>
                  </a:moveTo>
                  <a:cubicBezTo>
                    <a:pt x="23" y="113"/>
                    <a:pt x="11" y="107"/>
                    <a:pt x="11" y="91"/>
                  </a:cubicBezTo>
                  <a:cubicBezTo>
                    <a:pt x="11" y="71"/>
                    <a:pt x="25" y="48"/>
                    <a:pt x="50" y="45"/>
                  </a:cubicBezTo>
                  <a:lnTo>
                    <a:pt x="33" y="114"/>
                  </a:lnTo>
                  <a:close/>
                  <a:moveTo>
                    <a:pt x="54" y="45"/>
                  </a:moveTo>
                  <a:cubicBezTo>
                    <a:pt x="67" y="46"/>
                    <a:pt x="76" y="54"/>
                    <a:pt x="76" y="68"/>
                  </a:cubicBezTo>
                  <a:cubicBezTo>
                    <a:pt x="76" y="88"/>
                    <a:pt x="62" y="112"/>
                    <a:pt x="37" y="114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2" name="Freeform 6">
              <a:extLst>
                <a:ext uri="{FF2B5EF4-FFF2-40B4-BE49-F238E27FC236}">
                  <a16:creationId xmlns:a16="http://schemas.microsoft.com/office/drawing/2014/main" id="{7FE7C496-AE1F-4520-9F56-18D5F4130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851" y="1339852"/>
              <a:ext cx="120652" cy="158752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3" name="Freeform 7">
              <a:extLst>
                <a:ext uri="{FF2B5EF4-FFF2-40B4-BE49-F238E27FC236}">
                  <a16:creationId xmlns:a16="http://schemas.microsoft.com/office/drawing/2014/main" id="{F8D38D8D-7226-4912-99DC-999E7351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1390652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4" name="Freeform 8">
              <a:extLst>
                <a:ext uri="{FF2B5EF4-FFF2-40B4-BE49-F238E27FC236}">
                  <a16:creationId xmlns:a16="http://schemas.microsoft.com/office/drawing/2014/main" id="{11BA8AF9-2AC6-4230-95C1-00F3B31D3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599" y="1492252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5" name="Freeform 9">
              <a:extLst>
                <a:ext uri="{FF2B5EF4-FFF2-40B4-BE49-F238E27FC236}">
                  <a16:creationId xmlns:a16="http://schemas.microsoft.com/office/drawing/2014/main" id="{753516B3-34EE-4BCC-88B1-5DC1E236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99" y="1390652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6" name="Freeform 10">
              <a:extLst>
                <a:ext uri="{FF2B5EF4-FFF2-40B4-BE49-F238E27FC236}">
                  <a16:creationId xmlns:a16="http://schemas.microsoft.com/office/drawing/2014/main" id="{BF34FF8C-0A97-4DE6-B5A8-20F1B7B12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599" y="1511300"/>
              <a:ext cx="215900" cy="76200"/>
            </a:xfrm>
            <a:custGeom>
              <a:avLst/>
              <a:gdLst>
                <a:gd name="T0" fmla="*/ 105 w 111"/>
                <a:gd name="T1" fmla="*/ 7 h 39"/>
                <a:gd name="T2" fmla="*/ 111 w 111"/>
                <a:gd name="T3" fmla="*/ 4 h 39"/>
                <a:gd name="T4" fmla="*/ 105 w 111"/>
                <a:gd name="T5" fmla="*/ 0 h 39"/>
                <a:gd name="T6" fmla="*/ 6 w 111"/>
                <a:gd name="T7" fmla="*/ 0 h 39"/>
                <a:gd name="T8" fmla="*/ 0 w 111"/>
                <a:gd name="T9" fmla="*/ 4 h 39"/>
                <a:gd name="T10" fmla="*/ 6 w 111"/>
                <a:gd name="T11" fmla="*/ 7 h 39"/>
                <a:gd name="T12" fmla="*/ 105 w 111"/>
                <a:gd name="T13" fmla="*/ 7 h 39"/>
                <a:gd name="T14" fmla="*/ 105 w 111"/>
                <a:gd name="T15" fmla="*/ 39 h 39"/>
                <a:gd name="T16" fmla="*/ 111 w 111"/>
                <a:gd name="T17" fmla="*/ 36 h 39"/>
                <a:gd name="T18" fmla="*/ 105 w 111"/>
                <a:gd name="T19" fmla="*/ 33 h 39"/>
                <a:gd name="T20" fmla="*/ 6 w 111"/>
                <a:gd name="T21" fmla="*/ 33 h 39"/>
                <a:gd name="T22" fmla="*/ 0 w 111"/>
                <a:gd name="T23" fmla="*/ 36 h 39"/>
                <a:gd name="T24" fmla="*/ 6 w 111"/>
                <a:gd name="T25" fmla="*/ 39 h 39"/>
                <a:gd name="T26" fmla="*/ 105 w 111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39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7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1" y="39"/>
                    <a:pt x="111" y="36"/>
                  </a:cubicBezTo>
                  <a:cubicBezTo>
                    <a:pt x="111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7" name="Freeform 11">
              <a:extLst>
                <a:ext uri="{FF2B5EF4-FFF2-40B4-BE49-F238E27FC236}">
                  <a16:creationId xmlns:a16="http://schemas.microsoft.com/office/drawing/2014/main" id="{EB624186-F5C3-45E5-A1AD-74B3DBB8F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0851" y="1549400"/>
              <a:ext cx="196852" cy="6352"/>
            </a:xfrm>
            <a:custGeom>
              <a:avLst/>
              <a:gdLst>
                <a:gd name="T0" fmla="*/ 96 w 101"/>
                <a:gd name="T1" fmla="*/ 6 h 6"/>
                <a:gd name="T2" fmla="*/ 101 w 101"/>
                <a:gd name="T3" fmla="*/ 3 h 6"/>
                <a:gd name="T4" fmla="*/ 96 w 101"/>
                <a:gd name="T5" fmla="*/ 0 h 6"/>
                <a:gd name="T6" fmla="*/ 6 w 101"/>
                <a:gd name="T7" fmla="*/ 0 h 6"/>
                <a:gd name="T8" fmla="*/ 0 w 101"/>
                <a:gd name="T9" fmla="*/ 3 h 6"/>
                <a:gd name="T10" fmla="*/ 6 w 101"/>
                <a:gd name="T11" fmla="*/ 6 h 6"/>
                <a:gd name="T12" fmla="*/ 96 w 10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">
                  <a:moveTo>
                    <a:pt x="96" y="6"/>
                  </a:moveTo>
                  <a:cubicBezTo>
                    <a:pt x="98" y="6"/>
                    <a:pt x="101" y="6"/>
                    <a:pt x="101" y="3"/>
                  </a:cubicBezTo>
                  <a:cubicBezTo>
                    <a:pt x="101" y="0"/>
                    <a:pt x="98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8" name="Freeform 12">
              <a:extLst>
                <a:ext uri="{FF2B5EF4-FFF2-40B4-BE49-F238E27FC236}">
                  <a16:creationId xmlns:a16="http://schemas.microsoft.com/office/drawing/2014/main" id="{78B2412B-3AD8-451B-9703-D9A33AF122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6451" y="118110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9" name="Rectangle 13">
              <a:extLst>
                <a:ext uri="{FF2B5EF4-FFF2-40B4-BE49-F238E27FC236}">
                  <a16:creationId xmlns:a16="http://schemas.microsoft.com/office/drawing/2014/main" id="{ADF75E69-8315-47CA-A34B-ECD262EAB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1199" y="1549400"/>
              <a:ext cx="349252" cy="6352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0" name="Freeform 14">
              <a:extLst>
                <a:ext uri="{FF2B5EF4-FFF2-40B4-BE49-F238E27FC236}">
                  <a16:creationId xmlns:a16="http://schemas.microsoft.com/office/drawing/2014/main" id="{396FD7C4-DF33-4E93-897A-E986ADB45F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0251" y="1619252"/>
              <a:ext cx="165100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1" name="Freeform 15">
              <a:extLst>
                <a:ext uri="{FF2B5EF4-FFF2-40B4-BE49-F238E27FC236}">
                  <a16:creationId xmlns:a16="http://schemas.microsoft.com/office/drawing/2014/main" id="{AE39245A-479A-47AF-B517-D9774F1386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4399" y="1714500"/>
              <a:ext cx="139700" cy="2032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9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4 w 69"/>
                <a:gd name="T25" fmla="*/ 105 h 105"/>
                <a:gd name="T26" fmla="*/ 57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4 h 105"/>
                <a:gd name="T44" fmla="*/ 53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99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0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5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52" name="グループ化 251">
            <a:extLst>
              <a:ext uri="{FF2B5EF4-FFF2-40B4-BE49-F238E27FC236}">
                <a16:creationId xmlns:a16="http://schemas.microsoft.com/office/drawing/2014/main" id="{61ED9143-4522-4611-AC32-E5C0A27C61EB}"/>
              </a:ext>
            </a:extLst>
          </p:cNvPr>
          <p:cNvGrpSpPr/>
          <p:nvPr/>
        </p:nvGrpSpPr>
        <p:grpSpPr>
          <a:xfrm>
            <a:off x="6837969" y="3876965"/>
            <a:ext cx="1571628" cy="552450"/>
            <a:chOff x="5626099" y="3041652"/>
            <a:chExt cx="2095504" cy="736600"/>
          </a:xfrm>
        </p:grpSpPr>
        <p:sp>
          <p:nvSpPr>
            <p:cNvPr id="253" name="Freeform 19">
              <a:extLst>
                <a:ext uri="{FF2B5EF4-FFF2-40B4-BE49-F238E27FC236}">
                  <a16:creationId xmlns:a16="http://schemas.microsoft.com/office/drawing/2014/main" id="{81670F30-4277-4169-AA77-4E5B984943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099" y="3263900"/>
              <a:ext cx="133352" cy="228600"/>
            </a:xfrm>
            <a:custGeom>
              <a:avLst/>
              <a:gdLst>
                <a:gd name="T0" fmla="*/ 69 w 69"/>
                <a:gd name="T1" fmla="*/ 34 h 119"/>
                <a:gd name="T2" fmla="*/ 49 w 69"/>
                <a:gd name="T3" fmla="*/ 0 h 119"/>
                <a:gd name="T4" fmla="*/ 0 w 69"/>
                <a:gd name="T5" fmla="*/ 85 h 119"/>
                <a:gd name="T6" fmla="*/ 20 w 69"/>
                <a:gd name="T7" fmla="*/ 119 h 119"/>
                <a:gd name="T8" fmla="*/ 69 w 69"/>
                <a:gd name="T9" fmla="*/ 34 h 119"/>
                <a:gd name="T10" fmla="*/ 18 w 69"/>
                <a:gd name="T11" fmla="*/ 57 h 119"/>
                <a:gd name="T12" fmla="*/ 31 w 69"/>
                <a:gd name="T13" fmla="*/ 21 h 119"/>
                <a:gd name="T14" fmla="*/ 49 w 69"/>
                <a:gd name="T15" fmla="*/ 4 h 119"/>
                <a:gd name="T16" fmla="*/ 58 w 69"/>
                <a:gd name="T17" fmla="*/ 24 h 119"/>
                <a:gd name="T18" fmla="*/ 53 w 69"/>
                <a:gd name="T19" fmla="*/ 57 h 119"/>
                <a:gd name="T20" fmla="*/ 18 w 69"/>
                <a:gd name="T21" fmla="*/ 57 h 119"/>
                <a:gd name="T22" fmla="*/ 51 w 69"/>
                <a:gd name="T23" fmla="*/ 62 h 119"/>
                <a:gd name="T24" fmla="*/ 40 w 69"/>
                <a:gd name="T25" fmla="*/ 96 h 119"/>
                <a:gd name="T26" fmla="*/ 20 w 69"/>
                <a:gd name="T27" fmla="*/ 116 h 119"/>
                <a:gd name="T28" fmla="*/ 11 w 69"/>
                <a:gd name="T29" fmla="*/ 95 h 119"/>
                <a:gd name="T30" fmla="*/ 17 w 69"/>
                <a:gd name="T31" fmla="*/ 62 h 119"/>
                <a:gd name="T32" fmla="*/ 51 w 69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19">
                  <a:moveTo>
                    <a:pt x="69" y="34"/>
                  </a:moveTo>
                  <a:cubicBezTo>
                    <a:pt x="69" y="23"/>
                    <a:pt x="66" y="0"/>
                    <a:pt x="49" y="0"/>
                  </a:cubicBezTo>
                  <a:cubicBezTo>
                    <a:pt x="26" y="0"/>
                    <a:pt x="0" y="47"/>
                    <a:pt x="0" y="85"/>
                  </a:cubicBezTo>
                  <a:cubicBezTo>
                    <a:pt x="0" y="101"/>
                    <a:pt x="5" y="119"/>
                    <a:pt x="20" y="119"/>
                  </a:cubicBezTo>
                  <a:cubicBezTo>
                    <a:pt x="44" y="119"/>
                    <a:pt x="69" y="72"/>
                    <a:pt x="69" y="34"/>
                  </a:cubicBezTo>
                  <a:close/>
                  <a:moveTo>
                    <a:pt x="18" y="57"/>
                  </a:moveTo>
                  <a:cubicBezTo>
                    <a:pt x="21" y="47"/>
                    <a:pt x="24" y="33"/>
                    <a:pt x="31" y="21"/>
                  </a:cubicBezTo>
                  <a:cubicBezTo>
                    <a:pt x="35" y="13"/>
                    <a:pt x="41" y="4"/>
                    <a:pt x="49" y="4"/>
                  </a:cubicBezTo>
                  <a:cubicBezTo>
                    <a:pt x="57" y="4"/>
                    <a:pt x="58" y="15"/>
                    <a:pt x="58" y="24"/>
                  </a:cubicBezTo>
                  <a:cubicBezTo>
                    <a:pt x="58" y="32"/>
                    <a:pt x="57" y="41"/>
                    <a:pt x="53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6" y="84"/>
                    <a:pt x="40" y="96"/>
                  </a:cubicBezTo>
                  <a:cubicBezTo>
                    <a:pt x="34" y="107"/>
                    <a:pt x="27" y="116"/>
                    <a:pt x="20" y="116"/>
                  </a:cubicBezTo>
                  <a:cubicBezTo>
                    <a:pt x="15" y="116"/>
                    <a:pt x="11" y="111"/>
                    <a:pt x="11" y="95"/>
                  </a:cubicBezTo>
                  <a:cubicBezTo>
                    <a:pt x="11" y="88"/>
                    <a:pt x="12" y="79"/>
                    <a:pt x="17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4" name="Freeform 20">
              <a:extLst>
                <a:ext uri="{FF2B5EF4-FFF2-40B4-BE49-F238E27FC236}">
                  <a16:creationId xmlns:a16="http://schemas.microsoft.com/office/drawing/2014/main" id="{2D83DAE5-C3EA-40B6-93CD-B760309182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851" y="3200400"/>
              <a:ext cx="120652" cy="158752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5" name="Freeform 21">
              <a:extLst>
                <a:ext uri="{FF2B5EF4-FFF2-40B4-BE49-F238E27FC236}">
                  <a16:creationId xmlns:a16="http://schemas.microsoft.com/office/drawing/2014/main" id="{033AE2C2-2D10-4809-9DA0-219164658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499" y="3416300"/>
              <a:ext cx="114300" cy="158752"/>
            </a:xfrm>
            <a:custGeom>
              <a:avLst/>
              <a:gdLst>
                <a:gd name="T0" fmla="*/ 28 w 57"/>
                <a:gd name="T1" fmla="*/ 3 h 82"/>
                <a:gd name="T2" fmla="*/ 28 w 57"/>
                <a:gd name="T3" fmla="*/ 1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5 h 82"/>
                <a:gd name="T12" fmla="*/ 17 w 57"/>
                <a:gd name="T13" fmla="*/ 7 h 82"/>
                <a:gd name="T14" fmla="*/ 17 w 57"/>
                <a:gd name="T15" fmla="*/ 10 h 82"/>
                <a:gd name="T16" fmla="*/ 1 w 57"/>
                <a:gd name="T17" fmla="*/ 75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4 h 82"/>
                <a:gd name="T26" fmla="*/ 30 w 57"/>
                <a:gd name="T27" fmla="*/ 64 h 82"/>
                <a:gd name="T28" fmla="*/ 30 w 57"/>
                <a:gd name="T29" fmla="*/ 66 h 82"/>
                <a:gd name="T30" fmla="*/ 29 w 57"/>
                <a:gd name="T31" fmla="*/ 70 h 82"/>
                <a:gd name="T32" fmla="*/ 42 w 57"/>
                <a:gd name="T33" fmla="*/ 82 h 82"/>
                <a:gd name="T34" fmla="*/ 56 w 57"/>
                <a:gd name="T35" fmla="*/ 64 h 82"/>
                <a:gd name="T36" fmla="*/ 54 w 57"/>
                <a:gd name="T37" fmla="*/ 62 h 82"/>
                <a:gd name="T38" fmla="*/ 52 w 57"/>
                <a:gd name="T39" fmla="*/ 65 h 82"/>
                <a:gd name="T40" fmla="*/ 42 w 57"/>
                <a:gd name="T41" fmla="*/ 78 h 82"/>
                <a:gd name="T42" fmla="*/ 38 w 57"/>
                <a:gd name="T43" fmla="*/ 72 h 82"/>
                <a:gd name="T44" fmla="*/ 38 w 57"/>
                <a:gd name="T45" fmla="*/ 67 h 82"/>
                <a:gd name="T46" fmla="*/ 39 w 57"/>
                <a:gd name="T47" fmla="*/ 63 h 82"/>
                <a:gd name="T48" fmla="*/ 20 w 57"/>
                <a:gd name="T49" fmla="*/ 51 h 82"/>
                <a:gd name="T50" fmla="*/ 30 w 57"/>
                <a:gd name="T51" fmla="*/ 44 h 82"/>
                <a:gd name="T52" fmla="*/ 48 w 57"/>
                <a:gd name="T53" fmla="*/ 32 h 82"/>
                <a:gd name="T54" fmla="*/ 52 w 57"/>
                <a:gd name="T55" fmla="*/ 34 h 82"/>
                <a:gd name="T56" fmla="*/ 46 w 57"/>
                <a:gd name="T57" fmla="*/ 40 h 82"/>
                <a:gd name="T58" fmla="*/ 51 w 57"/>
                <a:gd name="T59" fmla="*/ 45 h 82"/>
                <a:gd name="T60" fmla="*/ 57 w 57"/>
                <a:gd name="T61" fmla="*/ 37 h 82"/>
                <a:gd name="T62" fmla="*/ 48 w 57"/>
                <a:gd name="T63" fmla="*/ 29 h 82"/>
                <a:gd name="T64" fmla="*/ 30 w 57"/>
                <a:gd name="T65" fmla="*/ 39 h 82"/>
                <a:gd name="T66" fmla="*/ 16 w 57"/>
                <a:gd name="T67" fmla="*/ 50 h 82"/>
                <a:gd name="T68" fmla="*/ 28 w 57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3"/>
                  </a:move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9" y="1"/>
                    <a:pt x="9" y="4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8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2"/>
                    <a:pt x="20" y="51"/>
                  </a:cubicBezTo>
                  <a:cubicBezTo>
                    <a:pt x="24" y="49"/>
                    <a:pt x="28" y="45"/>
                    <a:pt x="30" y="44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4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6" name="Freeform 22">
              <a:extLst>
                <a:ext uri="{FF2B5EF4-FFF2-40B4-BE49-F238E27FC236}">
                  <a16:creationId xmlns:a16="http://schemas.microsoft.com/office/drawing/2014/main" id="{5CD9460B-B3E8-4E6A-8A0A-DAA21289E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251200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2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7" name="Freeform 23">
              <a:extLst>
                <a:ext uri="{FF2B5EF4-FFF2-40B4-BE49-F238E27FC236}">
                  <a16:creationId xmlns:a16="http://schemas.microsoft.com/office/drawing/2014/main" id="{1BA50E9F-E97B-4383-B19C-D83EB3206B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599" y="3346452"/>
              <a:ext cx="133352" cy="209552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8" name="Freeform 24">
              <a:extLst>
                <a:ext uri="{FF2B5EF4-FFF2-40B4-BE49-F238E27FC236}">
                  <a16:creationId xmlns:a16="http://schemas.microsoft.com/office/drawing/2014/main" id="{47D420CE-4065-4FC3-B307-942EC4509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99" y="3251200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2" y="141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9" name="Freeform 25">
              <a:extLst>
                <a:ext uri="{FF2B5EF4-FFF2-40B4-BE49-F238E27FC236}">
                  <a16:creationId xmlns:a16="http://schemas.microsoft.com/office/drawing/2014/main" id="{95AF6586-3F33-42CF-82D4-969BFB1EED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599" y="3371852"/>
              <a:ext cx="215900" cy="76200"/>
            </a:xfrm>
            <a:custGeom>
              <a:avLst/>
              <a:gdLst>
                <a:gd name="T0" fmla="*/ 105 w 111"/>
                <a:gd name="T1" fmla="*/ 7 h 39"/>
                <a:gd name="T2" fmla="*/ 111 w 111"/>
                <a:gd name="T3" fmla="*/ 4 h 39"/>
                <a:gd name="T4" fmla="*/ 105 w 111"/>
                <a:gd name="T5" fmla="*/ 0 h 39"/>
                <a:gd name="T6" fmla="*/ 6 w 111"/>
                <a:gd name="T7" fmla="*/ 0 h 39"/>
                <a:gd name="T8" fmla="*/ 0 w 111"/>
                <a:gd name="T9" fmla="*/ 4 h 39"/>
                <a:gd name="T10" fmla="*/ 6 w 111"/>
                <a:gd name="T11" fmla="*/ 7 h 39"/>
                <a:gd name="T12" fmla="*/ 105 w 111"/>
                <a:gd name="T13" fmla="*/ 7 h 39"/>
                <a:gd name="T14" fmla="*/ 105 w 111"/>
                <a:gd name="T15" fmla="*/ 39 h 39"/>
                <a:gd name="T16" fmla="*/ 111 w 111"/>
                <a:gd name="T17" fmla="*/ 36 h 39"/>
                <a:gd name="T18" fmla="*/ 105 w 111"/>
                <a:gd name="T19" fmla="*/ 33 h 39"/>
                <a:gd name="T20" fmla="*/ 6 w 111"/>
                <a:gd name="T21" fmla="*/ 33 h 39"/>
                <a:gd name="T22" fmla="*/ 0 w 111"/>
                <a:gd name="T23" fmla="*/ 36 h 39"/>
                <a:gd name="T24" fmla="*/ 6 w 111"/>
                <a:gd name="T25" fmla="*/ 39 h 39"/>
                <a:gd name="T26" fmla="*/ 105 w 111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39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7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1" y="39"/>
                    <a:pt x="111" y="36"/>
                  </a:cubicBezTo>
                  <a:cubicBezTo>
                    <a:pt x="111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0" name="Freeform 26">
              <a:extLst>
                <a:ext uri="{FF2B5EF4-FFF2-40B4-BE49-F238E27FC236}">
                  <a16:creationId xmlns:a16="http://schemas.microsoft.com/office/drawing/2014/main" id="{8A143BA4-E2A8-428E-90AD-28D382ED3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3054352"/>
              <a:ext cx="133352" cy="215900"/>
            </a:xfrm>
            <a:custGeom>
              <a:avLst/>
              <a:gdLst>
                <a:gd name="T0" fmla="*/ 13 w 67"/>
                <a:gd name="T1" fmla="*/ 98 h 111"/>
                <a:gd name="T2" fmla="*/ 31 w 67"/>
                <a:gd name="T3" fmla="*/ 81 h 111"/>
                <a:gd name="T4" fmla="*/ 67 w 67"/>
                <a:gd name="T5" fmla="*/ 33 h 111"/>
                <a:gd name="T6" fmla="*/ 31 w 67"/>
                <a:gd name="T7" fmla="*/ 0 h 111"/>
                <a:gd name="T8" fmla="*/ 0 w 67"/>
                <a:gd name="T9" fmla="*/ 31 h 111"/>
                <a:gd name="T10" fmla="*/ 9 w 67"/>
                <a:gd name="T11" fmla="*/ 40 h 111"/>
                <a:gd name="T12" fmla="*/ 18 w 67"/>
                <a:gd name="T13" fmla="*/ 31 h 111"/>
                <a:gd name="T14" fmla="*/ 9 w 67"/>
                <a:gd name="T15" fmla="*/ 22 h 111"/>
                <a:gd name="T16" fmla="*/ 7 w 67"/>
                <a:gd name="T17" fmla="*/ 23 h 111"/>
                <a:gd name="T18" fmla="*/ 29 w 67"/>
                <a:gd name="T19" fmla="*/ 6 h 111"/>
                <a:gd name="T20" fmla="*/ 52 w 67"/>
                <a:gd name="T21" fmla="*/ 33 h 111"/>
                <a:gd name="T22" fmla="*/ 34 w 67"/>
                <a:gd name="T23" fmla="*/ 69 h 111"/>
                <a:gd name="T24" fmla="*/ 2 w 67"/>
                <a:gd name="T25" fmla="*/ 105 h 111"/>
                <a:gd name="T26" fmla="*/ 0 w 67"/>
                <a:gd name="T27" fmla="*/ 111 h 111"/>
                <a:gd name="T28" fmla="*/ 62 w 67"/>
                <a:gd name="T29" fmla="*/ 111 h 111"/>
                <a:gd name="T30" fmla="*/ 67 w 67"/>
                <a:gd name="T31" fmla="*/ 82 h 111"/>
                <a:gd name="T32" fmla="*/ 62 w 67"/>
                <a:gd name="T33" fmla="*/ 82 h 111"/>
                <a:gd name="T34" fmla="*/ 59 w 67"/>
                <a:gd name="T35" fmla="*/ 97 h 111"/>
                <a:gd name="T36" fmla="*/ 43 w 67"/>
                <a:gd name="T37" fmla="*/ 98 h 111"/>
                <a:gd name="T38" fmla="*/ 13 w 67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111">
                  <a:moveTo>
                    <a:pt x="13" y="98"/>
                  </a:moveTo>
                  <a:lnTo>
                    <a:pt x="31" y="81"/>
                  </a:lnTo>
                  <a:cubicBezTo>
                    <a:pt x="57" y="58"/>
                    <a:pt x="67" y="49"/>
                    <a:pt x="67" y="33"/>
                  </a:cubicBezTo>
                  <a:cubicBezTo>
                    <a:pt x="67" y="14"/>
                    <a:pt x="52" y="0"/>
                    <a:pt x="31" y="0"/>
                  </a:cubicBezTo>
                  <a:cubicBezTo>
                    <a:pt x="13" y="0"/>
                    <a:pt x="0" y="16"/>
                    <a:pt x="0" y="31"/>
                  </a:cubicBezTo>
                  <a:cubicBezTo>
                    <a:pt x="0" y="40"/>
                    <a:pt x="9" y="40"/>
                    <a:pt x="9" y="40"/>
                  </a:cubicBezTo>
                  <a:cubicBezTo>
                    <a:pt x="12" y="40"/>
                    <a:pt x="18" y="38"/>
                    <a:pt x="18" y="31"/>
                  </a:cubicBezTo>
                  <a:cubicBezTo>
                    <a:pt x="18" y="27"/>
                    <a:pt x="15" y="22"/>
                    <a:pt x="9" y="22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11" y="12"/>
                    <a:pt x="20" y="6"/>
                    <a:pt x="29" y="6"/>
                  </a:cubicBezTo>
                  <a:cubicBezTo>
                    <a:pt x="44" y="6"/>
                    <a:pt x="52" y="19"/>
                    <a:pt x="52" y="33"/>
                  </a:cubicBezTo>
                  <a:cubicBezTo>
                    <a:pt x="52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2" y="111"/>
                  </a:lnTo>
                  <a:lnTo>
                    <a:pt x="67" y="82"/>
                  </a:lnTo>
                  <a:lnTo>
                    <a:pt x="62" y="82"/>
                  </a:lnTo>
                  <a:cubicBezTo>
                    <a:pt x="62" y="87"/>
                    <a:pt x="60" y="94"/>
                    <a:pt x="59" y="97"/>
                  </a:cubicBezTo>
                  <a:cubicBezTo>
                    <a:pt x="58" y="98"/>
                    <a:pt x="47" y="98"/>
                    <a:pt x="43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1" name="Freeform 27">
              <a:extLst>
                <a:ext uri="{FF2B5EF4-FFF2-40B4-BE49-F238E27FC236}">
                  <a16:creationId xmlns:a16="http://schemas.microsoft.com/office/drawing/2014/main" id="{C5C6A78C-659A-4497-8F7A-BED564834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4999" y="3130552"/>
              <a:ext cx="146052" cy="209552"/>
            </a:xfrm>
            <a:custGeom>
              <a:avLst/>
              <a:gdLst>
                <a:gd name="T0" fmla="*/ 76 w 77"/>
                <a:gd name="T1" fmla="*/ 27 h 109"/>
                <a:gd name="T2" fmla="*/ 77 w 77"/>
                <a:gd name="T3" fmla="*/ 17 h 109"/>
                <a:gd name="T4" fmla="*/ 58 w 77"/>
                <a:gd name="T5" fmla="*/ 0 h 109"/>
                <a:gd name="T6" fmla="*/ 33 w 77"/>
                <a:gd name="T7" fmla="*/ 14 h 109"/>
                <a:gd name="T8" fmla="*/ 17 w 77"/>
                <a:gd name="T9" fmla="*/ 0 h 109"/>
                <a:gd name="T10" fmla="*/ 5 w 77"/>
                <a:gd name="T11" fmla="*/ 9 h 109"/>
                <a:gd name="T12" fmla="*/ 0 w 77"/>
                <a:gd name="T13" fmla="*/ 25 h 109"/>
                <a:gd name="T14" fmla="*/ 2 w 77"/>
                <a:gd name="T15" fmla="*/ 27 h 109"/>
                <a:gd name="T16" fmla="*/ 5 w 77"/>
                <a:gd name="T17" fmla="*/ 23 h 109"/>
                <a:gd name="T18" fmla="*/ 17 w 77"/>
                <a:gd name="T19" fmla="*/ 3 h 109"/>
                <a:gd name="T20" fmla="*/ 22 w 77"/>
                <a:gd name="T21" fmla="*/ 11 h 109"/>
                <a:gd name="T22" fmla="*/ 19 w 77"/>
                <a:gd name="T23" fmla="*/ 25 h 109"/>
                <a:gd name="T24" fmla="*/ 10 w 77"/>
                <a:gd name="T25" fmla="*/ 63 h 109"/>
                <a:gd name="T26" fmla="*/ 8 w 77"/>
                <a:gd name="T27" fmla="*/ 70 h 109"/>
                <a:gd name="T28" fmla="*/ 13 w 77"/>
                <a:gd name="T29" fmla="*/ 75 h 109"/>
                <a:gd name="T30" fmla="*/ 19 w 77"/>
                <a:gd name="T31" fmla="*/ 70 h 109"/>
                <a:gd name="T32" fmla="*/ 22 w 77"/>
                <a:gd name="T33" fmla="*/ 58 h 109"/>
                <a:gd name="T34" fmla="*/ 26 w 77"/>
                <a:gd name="T35" fmla="*/ 43 h 109"/>
                <a:gd name="T36" fmla="*/ 29 w 77"/>
                <a:gd name="T37" fmla="*/ 32 h 109"/>
                <a:gd name="T38" fmla="*/ 31 w 77"/>
                <a:gd name="T39" fmla="*/ 24 h 109"/>
                <a:gd name="T40" fmla="*/ 42 w 77"/>
                <a:gd name="T41" fmla="*/ 9 h 109"/>
                <a:gd name="T42" fmla="*/ 58 w 77"/>
                <a:gd name="T43" fmla="*/ 3 h 109"/>
                <a:gd name="T44" fmla="*/ 67 w 77"/>
                <a:gd name="T45" fmla="*/ 15 h 109"/>
                <a:gd name="T46" fmla="*/ 65 w 77"/>
                <a:gd name="T47" fmla="*/ 25 h 109"/>
                <a:gd name="T48" fmla="*/ 46 w 77"/>
                <a:gd name="T49" fmla="*/ 102 h 109"/>
                <a:gd name="T50" fmla="*/ 46 w 77"/>
                <a:gd name="T51" fmla="*/ 104 h 109"/>
                <a:gd name="T52" fmla="*/ 50 w 77"/>
                <a:gd name="T53" fmla="*/ 109 h 109"/>
                <a:gd name="T54" fmla="*/ 57 w 77"/>
                <a:gd name="T55" fmla="*/ 102 h 109"/>
                <a:gd name="T56" fmla="*/ 76 w 77"/>
                <a:gd name="T57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109">
                  <a:moveTo>
                    <a:pt x="76" y="27"/>
                  </a:moveTo>
                  <a:cubicBezTo>
                    <a:pt x="77" y="24"/>
                    <a:pt x="77" y="22"/>
                    <a:pt x="77" y="17"/>
                  </a:cubicBezTo>
                  <a:cubicBezTo>
                    <a:pt x="77" y="7"/>
                    <a:pt x="71" y="0"/>
                    <a:pt x="58" y="0"/>
                  </a:cubicBezTo>
                  <a:cubicBezTo>
                    <a:pt x="45" y="0"/>
                    <a:pt x="37" y="8"/>
                    <a:pt x="33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7" y="6"/>
                    <a:pt x="5" y="9"/>
                  </a:cubicBezTo>
                  <a:cubicBezTo>
                    <a:pt x="2" y="15"/>
                    <a:pt x="0" y="25"/>
                    <a:pt x="0" y="25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4" y="27"/>
                    <a:pt x="4" y="27"/>
                    <a:pt x="5" y="23"/>
                  </a:cubicBezTo>
                  <a:cubicBezTo>
                    <a:pt x="8" y="11"/>
                    <a:pt x="11" y="3"/>
                    <a:pt x="17" y="3"/>
                  </a:cubicBezTo>
                  <a:cubicBezTo>
                    <a:pt x="20" y="3"/>
                    <a:pt x="22" y="5"/>
                    <a:pt x="22" y="11"/>
                  </a:cubicBezTo>
                  <a:cubicBezTo>
                    <a:pt x="22" y="14"/>
                    <a:pt x="22" y="16"/>
                    <a:pt x="19" y="25"/>
                  </a:cubicBezTo>
                  <a:lnTo>
                    <a:pt x="10" y="63"/>
                  </a:lnTo>
                  <a:cubicBezTo>
                    <a:pt x="9" y="66"/>
                    <a:pt x="8" y="70"/>
                    <a:pt x="8" y="70"/>
                  </a:cubicBezTo>
                  <a:cubicBezTo>
                    <a:pt x="8" y="73"/>
                    <a:pt x="11" y="75"/>
                    <a:pt x="13" y="75"/>
                  </a:cubicBezTo>
                  <a:cubicBezTo>
                    <a:pt x="15" y="75"/>
                    <a:pt x="18" y="74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39"/>
                    <a:pt x="28" y="36"/>
                    <a:pt x="29" y="32"/>
                  </a:cubicBezTo>
                  <a:cubicBezTo>
                    <a:pt x="29" y="31"/>
                    <a:pt x="30" y="25"/>
                    <a:pt x="31" y="24"/>
                  </a:cubicBezTo>
                  <a:cubicBezTo>
                    <a:pt x="31" y="23"/>
                    <a:pt x="36" y="14"/>
                    <a:pt x="42" y="9"/>
                  </a:cubicBezTo>
                  <a:cubicBezTo>
                    <a:pt x="46" y="6"/>
                    <a:pt x="51" y="3"/>
                    <a:pt x="58" y="3"/>
                  </a:cubicBezTo>
                  <a:cubicBezTo>
                    <a:pt x="65" y="3"/>
                    <a:pt x="67" y="9"/>
                    <a:pt x="67" y="15"/>
                  </a:cubicBezTo>
                  <a:cubicBezTo>
                    <a:pt x="67" y="16"/>
                    <a:pt x="67" y="19"/>
                    <a:pt x="65" y="25"/>
                  </a:cubicBezTo>
                  <a:lnTo>
                    <a:pt x="46" y="102"/>
                  </a:lnTo>
                  <a:cubicBezTo>
                    <a:pt x="46" y="104"/>
                    <a:pt x="46" y="104"/>
                    <a:pt x="46" y="104"/>
                  </a:cubicBezTo>
                  <a:cubicBezTo>
                    <a:pt x="46" y="107"/>
                    <a:pt x="48" y="109"/>
                    <a:pt x="50" y="109"/>
                  </a:cubicBezTo>
                  <a:cubicBezTo>
                    <a:pt x="56" y="109"/>
                    <a:pt x="57" y="104"/>
                    <a:pt x="57" y="102"/>
                  </a:cubicBezTo>
                  <a:lnTo>
                    <a:pt x="76" y="2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2" name="Freeform 28">
              <a:extLst>
                <a:ext uri="{FF2B5EF4-FFF2-40B4-BE49-F238E27FC236}">
                  <a16:creationId xmlns:a16="http://schemas.microsoft.com/office/drawing/2014/main" id="{1356495F-FB9F-4905-97E5-65344167F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0099" y="3162300"/>
              <a:ext cx="114300" cy="158752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7 w 57"/>
                <a:gd name="T5" fmla="*/ 0 h 82"/>
                <a:gd name="T6" fmla="*/ 12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8 w 57"/>
                <a:gd name="T13" fmla="*/ 8 h 82"/>
                <a:gd name="T14" fmla="*/ 17 w 57"/>
                <a:gd name="T15" fmla="*/ 10 h 82"/>
                <a:gd name="T16" fmla="*/ 1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10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7 h 82"/>
                <a:gd name="T30" fmla="*/ 29 w 57"/>
                <a:gd name="T31" fmla="*/ 70 h 82"/>
                <a:gd name="T32" fmla="*/ 42 w 57"/>
                <a:gd name="T33" fmla="*/ 82 h 82"/>
                <a:gd name="T34" fmla="*/ 57 w 57"/>
                <a:gd name="T35" fmla="*/ 64 h 82"/>
                <a:gd name="T36" fmla="*/ 55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8 w 57"/>
                <a:gd name="T43" fmla="*/ 73 h 82"/>
                <a:gd name="T44" fmla="*/ 39 w 57"/>
                <a:gd name="T45" fmla="*/ 68 h 82"/>
                <a:gd name="T46" fmla="*/ 39 w 57"/>
                <a:gd name="T47" fmla="*/ 64 h 82"/>
                <a:gd name="T48" fmla="*/ 21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6 w 57"/>
                <a:gd name="T57" fmla="*/ 41 h 82"/>
                <a:gd name="T58" fmla="*/ 51 w 57"/>
                <a:gd name="T59" fmla="*/ 45 h 82"/>
                <a:gd name="T60" fmla="*/ 57 w 57"/>
                <a:gd name="T61" fmla="*/ 38 h 82"/>
                <a:gd name="T62" fmla="*/ 49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4"/>
                    <a:pt x="28" y="2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2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80"/>
                    <a:pt x="10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4" y="56"/>
                    <a:pt x="30" y="58"/>
                    <a:pt x="30" y="64"/>
                  </a:cubicBezTo>
                  <a:cubicBezTo>
                    <a:pt x="30" y="65"/>
                    <a:pt x="30" y="65"/>
                    <a:pt x="30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3" y="63"/>
                    <a:pt x="53" y="63"/>
                    <a:pt x="52" y="66"/>
                  </a:cubicBezTo>
                  <a:cubicBezTo>
                    <a:pt x="51" y="71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1"/>
                    <a:pt x="39" y="68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1" y="52"/>
                  </a:cubicBezTo>
                  <a:cubicBezTo>
                    <a:pt x="24" y="50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5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1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5" y="30"/>
                    <a:pt x="49" y="30"/>
                  </a:cubicBezTo>
                  <a:cubicBezTo>
                    <a:pt x="42" y="30"/>
                    <a:pt x="36" y="35"/>
                    <a:pt x="30" y="40"/>
                  </a:cubicBezTo>
                  <a:cubicBezTo>
                    <a:pt x="25" y="45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3" name="Rectangle 29">
              <a:extLst>
                <a:ext uri="{FF2B5EF4-FFF2-40B4-BE49-F238E27FC236}">
                  <a16:creationId xmlns:a16="http://schemas.microsoft.com/office/drawing/2014/main" id="{EFC1918A-95B7-4634-AA77-3D5E39FC3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3551" y="3403600"/>
              <a:ext cx="4826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4" name="Freeform 30">
              <a:extLst>
                <a:ext uri="{FF2B5EF4-FFF2-40B4-BE49-F238E27FC236}">
                  <a16:creationId xmlns:a16="http://schemas.microsoft.com/office/drawing/2014/main" id="{684A0D30-5DB3-4ED3-A8FD-1661B55E3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7051" y="3486152"/>
              <a:ext cx="177800" cy="292100"/>
            </a:xfrm>
            <a:custGeom>
              <a:avLst/>
              <a:gdLst>
                <a:gd name="T0" fmla="*/ 91 w 91"/>
                <a:gd name="T1" fmla="*/ 23 h 150"/>
                <a:gd name="T2" fmla="*/ 68 w 91"/>
                <a:gd name="T3" fmla="*/ 0 h 150"/>
                <a:gd name="T4" fmla="*/ 48 w 91"/>
                <a:gd name="T5" fmla="*/ 7 h 150"/>
                <a:gd name="T6" fmla="*/ 27 w 91"/>
                <a:gd name="T7" fmla="*/ 42 h 150"/>
                <a:gd name="T8" fmla="*/ 0 w 91"/>
                <a:gd name="T9" fmla="*/ 148 h 150"/>
                <a:gd name="T10" fmla="*/ 2 w 91"/>
                <a:gd name="T11" fmla="*/ 150 h 150"/>
                <a:gd name="T12" fmla="*/ 4 w 91"/>
                <a:gd name="T13" fmla="*/ 149 h 150"/>
                <a:gd name="T14" fmla="*/ 16 w 91"/>
                <a:gd name="T15" fmla="*/ 103 h 150"/>
                <a:gd name="T16" fmla="*/ 39 w 91"/>
                <a:gd name="T17" fmla="*/ 119 h 150"/>
                <a:gd name="T18" fmla="*/ 71 w 91"/>
                <a:gd name="T19" fmla="*/ 106 h 150"/>
                <a:gd name="T20" fmla="*/ 84 w 91"/>
                <a:gd name="T21" fmla="*/ 75 h 150"/>
                <a:gd name="T22" fmla="*/ 72 w 91"/>
                <a:gd name="T23" fmla="*/ 51 h 150"/>
                <a:gd name="T24" fmla="*/ 91 w 91"/>
                <a:gd name="T25" fmla="*/ 23 h 150"/>
                <a:gd name="T26" fmla="*/ 61 w 91"/>
                <a:gd name="T27" fmla="*/ 50 h 150"/>
                <a:gd name="T28" fmla="*/ 53 w 91"/>
                <a:gd name="T29" fmla="*/ 52 h 150"/>
                <a:gd name="T30" fmla="*/ 46 w 91"/>
                <a:gd name="T31" fmla="*/ 51 h 150"/>
                <a:gd name="T32" fmla="*/ 54 w 91"/>
                <a:gd name="T33" fmla="*/ 50 h 150"/>
                <a:gd name="T34" fmla="*/ 61 w 91"/>
                <a:gd name="T35" fmla="*/ 50 h 150"/>
                <a:gd name="T36" fmla="*/ 82 w 91"/>
                <a:gd name="T37" fmla="*/ 19 h 150"/>
                <a:gd name="T38" fmla="*/ 67 w 91"/>
                <a:gd name="T39" fmla="*/ 48 h 150"/>
                <a:gd name="T40" fmla="*/ 54 w 91"/>
                <a:gd name="T41" fmla="*/ 46 h 150"/>
                <a:gd name="T42" fmla="*/ 41 w 91"/>
                <a:gd name="T43" fmla="*/ 51 h 150"/>
                <a:gd name="T44" fmla="*/ 53 w 91"/>
                <a:gd name="T45" fmla="*/ 55 h 150"/>
                <a:gd name="T46" fmla="*/ 66 w 91"/>
                <a:gd name="T47" fmla="*/ 53 h 150"/>
                <a:gd name="T48" fmla="*/ 74 w 91"/>
                <a:gd name="T49" fmla="*/ 72 h 150"/>
                <a:gd name="T50" fmla="*/ 65 w 91"/>
                <a:gd name="T51" fmla="*/ 100 h 150"/>
                <a:gd name="T52" fmla="*/ 38 w 91"/>
                <a:gd name="T53" fmla="*/ 115 h 150"/>
                <a:gd name="T54" fmla="*/ 19 w 91"/>
                <a:gd name="T55" fmla="*/ 94 h 150"/>
                <a:gd name="T56" fmla="*/ 20 w 91"/>
                <a:gd name="T57" fmla="*/ 87 h 150"/>
                <a:gd name="T58" fmla="*/ 31 w 91"/>
                <a:gd name="T59" fmla="*/ 45 h 150"/>
                <a:gd name="T60" fmla="*/ 66 w 91"/>
                <a:gd name="T61" fmla="*/ 4 h 150"/>
                <a:gd name="T62" fmla="*/ 82 w 91"/>
                <a:gd name="T63" fmla="*/ 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50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0" y="148"/>
                  </a:lnTo>
                  <a:cubicBezTo>
                    <a:pt x="0" y="149"/>
                    <a:pt x="1" y="150"/>
                    <a:pt x="2" y="150"/>
                  </a:cubicBezTo>
                  <a:cubicBezTo>
                    <a:pt x="4" y="150"/>
                    <a:pt x="4" y="149"/>
                    <a:pt x="4" y="149"/>
                  </a:cubicBezTo>
                  <a:lnTo>
                    <a:pt x="16" y="103"/>
                  </a:lnTo>
                  <a:cubicBezTo>
                    <a:pt x="19" y="113"/>
                    <a:pt x="27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8"/>
                    <a:pt x="84" y="75"/>
                  </a:cubicBezTo>
                  <a:cubicBezTo>
                    <a:pt x="84" y="63"/>
                    <a:pt x="78" y="55"/>
                    <a:pt x="72" y="51"/>
                  </a:cubicBezTo>
                  <a:cubicBezTo>
                    <a:pt x="81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2"/>
                    <a:pt x="53" y="52"/>
                  </a:cubicBezTo>
                  <a:cubicBezTo>
                    <a:pt x="51" y="52"/>
                    <a:pt x="47" y="52"/>
                    <a:pt x="46" y="51"/>
                  </a:cubicBezTo>
                  <a:cubicBezTo>
                    <a:pt x="46" y="49"/>
                    <a:pt x="52" y="50"/>
                    <a:pt x="54" y="50"/>
                  </a:cubicBezTo>
                  <a:cubicBezTo>
                    <a:pt x="57" y="50"/>
                    <a:pt x="59" y="50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3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0" y="46"/>
                    <a:pt x="41" y="46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3" y="59"/>
                    <a:pt x="73" y="64"/>
                    <a:pt x="74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6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7"/>
                  </a:cubicBezTo>
                  <a:lnTo>
                    <a:pt x="31" y="45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5" name="Freeform 31">
              <a:extLst>
                <a:ext uri="{FF2B5EF4-FFF2-40B4-BE49-F238E27FC236}">
                  <a16:creationId xmlns:a16="http://schemas.microsoft.com/office/drawing/2014/main" id="{83626C64-99A4-4BFE-A0D3-75598973F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0251" y="3486152"/>
              <a:ext cx="165100" cy="228600"/>
            </a:xfrm>
            <a:custGeom>
              <a:avLst/>
              <a:gdLst>
                <a:gd name="T0" fmla="*/ 34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5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6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6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2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70 w 82"/>
                <a:gd name="T73" fmla="*/ 60 h 117"/>
                <a:gd name="T74" fmla="*/ 50 w 82"/>
                <a:gd name="T75" fmla="*/ 42 h 117"/>
                <a:gd name="T76" fmla="*/ 26 w 82"/>
                <a:gd name="T77" fmla="*/ 55 h 117"/>
                <a:gd name="T78" fmla="*/ 34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4" y="24"/>
                  </a:moveTo>
                  <a:lnTo>
                    <a:pt x="66" y="24"/>
                  </a:lnTo>
                  <a:cubicBezTo>
                    <a:pt x="69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5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4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6" y="8"/>
                    <a:pt x="26" y="10"/>
                  </a:cubicBezTo>
                  <a:cubicBezTo>
                    <a:pt x="26" y="11"/>
                    <a:pt x="24" y="17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6"/>
                    <a:pt x="50" y="46"/>
                  </a:cubicBezTo>
                  <a:cubicBezTo>
                    <a:pt x="57" y="46"/>
                    <a:pt x="59" y="52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3" y="117"/>
                    <a:pt x="60" y="117"/>
                  </a:cubicBezTo>
                  <a:cubicBezTo>
                    <a:pt x="76" y="117"/>
                    <a:pt x="82" y="93"/>
                    <a:pt x="82" y="92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3" y="110"/>
                    <a:pt x="65" y="113"/>
                    <a:pt x="61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70" y="69"/>
                    <a:pt x="70" y="60"/>
                  </a:cubicBezTo>
                  <a:cubicBezTo>
                    <a:pt x="70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5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6" name="Freeform 32">
              <a:extLst>
                <a:ext uri="{FF2B5EF4-FFF2-40B4-BE49-F238E27FC236}">
                  <a16:creationId xmlns:a16="http://schemas.microsoft.com/office/drawing/2014/main" id="{1F1659F0-8914-40A7-9CB8-729F777C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1251" y="3041652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2"/>
                    <a:pt x="62" y="43"/>
                    <a:pt x="49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7" name="Rectangle 33">
              <a:extLst>
                <a:ext uri="{FF2B5EF4-FFF2-40B4-BE49-F238E27FC236}">
                  <a16:creationId xmlns:a16="http://schemas.microsoft.com/office/drawing/2014/main" id="{6FE705D7-26B1-4CDC-AB9C-E44968327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2351" y="3403600"/>
              <a:ext cx="3492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8" name="Freeform 34">
              <a:extLst>
                <a:ext uri="{FF2B5EF4-FFF2-40B4-BE49-F238E27FC236}">
                  <a16:creationId xmlns:a16="http://schemas.microsoft.com/office/drawing/2014/main" id="{B8E7688A-162D-405D-8B95-6DF4367F17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5051" y="347980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3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2" y="43"/>
                    <a:pt x="49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3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9" name="Freeform 35">
              <a:extLst>
                <a:ext uri="{FF2B5EF4-FFF2-40B4-BE49-F238E27FC236}">
                  <a16:creationId xmlns:a16="http://schemas.microsoft.com/office/drawing/2014/main" id="{C5741738-B517-446B-B545-5BB7F297A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51" y="3568700"/>
              <a:ext cx="133352" cy="209552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8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70" name="グループ化 269">
            <a:extLst>
              <a:ext uri="{FF2B5EF4-FFF2-40B4-BE49-F238E27FC236}">
                <a16:creationId xmlns:a16="http://schemas.microsoft.com/office/drawing/2014/main" id="{0E525D1A-9DC6-4705-92C5-A4D74BEEA08E}"/>
              </a:ext>
            </a:extLst>
          </p:cNvPr>
          <p:cNvGrpSpPr/>
          <p:nvPr/>
        </p:nvGrpSpPr>
        <p:grpSpPr>
          <a:xfrm>
            <a:off x="5258373" y="4662514"/>
            <a:ext cx="3368500" cy="565685"/>
            <a:chOff x="1866900" y="1190625"/>
            <a:chExt cx="1233488" cy="238126"/>
          </a:xfrm>
        </p:grpSpPr>
        <p:sp>
          <p:nvSpPr>
            <p:cNvPr id="271" name="Freeform 39">
              <a:extLst>
                <a:ext uri="{FF2B5EF4-FFF2-40B4-BE49-F238E27FC236}">
                  <a16:creationId xmlns:a16="http://schemas.microsoft.com/office/drawing/2014/main" id="{9FE3BFCE-D381-4DD4-801C-E8F5C506D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900" y="1276350"/>
              <a:ext cx="44450" cy="53975"/>
            </a:xfrm>
            <a:custGeom>
              <a:avLst/>
              <a:gdLst>
                <a:gd name="T0" fmla="*/ 86 w 91"/>
                <a:gd name="T1" fmla="*/ 0 h 113"/>
                <a:gd name="T2" fmla="*/ 0 w 91"/>
                <a:gd name="T3" fmla="*/ 0 h 113"/>
                <a:gd name="T4" fmla="*/ 0 w 91"/>
                <a:gd name="T5" fmla="*/ 6 h 113"/>
                <a:gd name="T6" fmla="*/ 4 w 91"/>
                <a:gd name="T7" fmla="*/ 6 h 113"/>
                <a:gd name="T8" fmla="*/ 17 w 91"/>
                <a:gd name="T9" fmla="*/ 13 h 113"/>
                <a:gd name="T10" fmla="*/ 17 w 91"/>
                <a:gd name="T11" fmla="*/ 100 h 113"/>
                <a:gd name="T12" fmla="*/ 4 w 91"/>
                <a:gd name="T13" fmla="*/ 108 h 113"/>
                <a:gd name="T14" fmla="*/ 0 w 91"/>
                <a:gd name="T15" fmla="*/ 108 h 113"/>
                <a:gd name="T16" fmla="*/ 0 w 91"/>
                <a:gd name="T17" fmla="*/ 113 h 113"/>
                <a:gd name="T18" fmla="*/ 25 w 91"/>
                <a:gd name="T19" fmla="*/ 113 h 113"/>
                <a:gd name="T20" fmla="*/ 53 w 91"/>
                <a:gd name="T21" fmla="*/ 113 h 113"/>
                <a:gd name="T22" fmla="*/ 53 w 91"/>
                <a:gd name="T23" fmla="*/ 108 h 113"/>
                <a:gd name="T24" fmla="*/ 47 w 91"/>
                <a:gd name="T25" fmla="*/ 108 h 113"/>
                <a:gd name="T26" fmla="*/ 31 w 91"/>
                <a:gd name="T27" fmla="*/ 100 h 113"/>
                <a:gd name="T28" fmla="*/ 31 w 91"/>
                <a:gd name="T29" fmla="*/ 12 h 113"/>
                <a:gd name="T30" fmla="*/ 40 w 91"/>
                <a:gd name="T31" fmla="*/ 6 h 113"/>
                <a:gd name="T32" fmla="*/ 57 w 91"/>
                <a:gd name="T33" fmla="*/ 6 h 113"/>
                <a:gd name="T34" fmla="*/ 87 w 91"/>
                <a:gd name="T35" fmla="*/ 38 h 113"/>
                <a:gd name="T36" fmla="*/ 91 w 91"/>
                <a:gd name="T37" fmla="*/ 38 h 113"/>
                <a:gd name="T38" fmla="*/ 86 w 91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113">
                  <a:moveTo>
                    <a:pt x="8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4" y="6"/>
                  </a:lnTo>
                  <a:cubicBezTo>
                    <a:pt x="16" y="6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6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cubicBezTo>
                    <a:pt x="5" y="113"/>
                    <a:pt x="18" y="113"/>
                    <a:pt x="25" y="113"/>
                  </a:cubicBezTo>
                  <a:cubicBezTo>
                    <a:pt x="32" y="113"/>
                    <a:pt x="47" y="113"/>
                    <a:pt x="53" y="113"/>
                  </a:cubicBezTo>
                  <a:lnTo>
                    <a:pt x="53" y="108"/>
                  </a:lnTo>
                  <a:lnTo>
                    <a:pt x="47" y="108"/>
                  </a:lnTo>
                  <a:cubicBezTo>
                    <a:pt x="31" y="108"/>
                    <a:pt x="31" y="106"/>
                    <a:pt x="31" y="100"/>
                  </a:cubicBezTo>
                  <a:lnTo>
                    <a:pt x="31" y="12"/>
                  </a:lnTo>
                  <a:cubicBezTo>
                    <a:pt x="31" y="7"/>
                    <a:pt x="32" y="6"/>
                    <a:pt x="40" y="6"/>
                  </a:cubicBezTo>
                  <a:lnTo>
                    <a:pt x="57" y="6"/>
                  </a:lnTo>
                  <a:cubicBezTo>
                    <a:pt x="80" y="6"/>
                    <a:pt x="84" y="15"/>
                    <a:pt x="87" y="38"/>
                  </a:cubicBezTo>
                  <a:lnTo>
                    <a:pt x="91" y="3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2" name="Freeform 40">
              <a:extLst>
                <a:ext uri="{FF2B5EF4-FFF2-40B4-BE49-F238E27FC236}">
                  <a16:creationId xmlns:a16="http://schemas.microsoft.com/office/drawing/2014/main" id="{D213EBB4-B622-4B10-986C-38787D380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7700" y="12588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5 w 62"/>
                <a:gd name="T33" fmla="*/ 71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6" y="79"/>
                    <a:pt x="28" y="79"/>
                  </a:cubicBezTo>
                  <a:cubicBezTo>
                    <a:pt x="21" y="79"/>
                    <a:pt x="17" y="75"/>
                    <a:pt x="15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3" name="Freeform 41">
              <a:extLst>
                <a:ext uri="{FF2B5EF4-FFF2-40B4-BE49-F238E27FC236}">
                  <a16:creationId xmlns:a16="http://schemas.microsoft.com/office/drawing/2014/main" id="{30CA9E45-DA69-4E7E-BB8A-4D37F9FFC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1312863"/>
              <a:ext cx="50800" cy="38100"/>
            </a:xfrm>
            <a:custGeom>
              <a:avLst/>
              <a:gdLst>
                <a:gd name="T0" fmla="*/ 58 w 106"/>
                <a:gd name="T1" fmla="*/ 33 h 79"/>
                <a:gd name="T2" fmla="*/ 58 w 106"/>
                <a:gd name="T3" fmla="*/ 31 h 79"/>
                <a:gd name="T4" fmla="*/ 60 w 106"/>
                <a:gd name="T5" fmla="*/ 29 h 79"/>
                <a:gd name="T6" fmla="*/ 72 w 106"/>
                <a:gd name="T7" fmla="*/ 21 h 79"/>
                <a:gd name="T8" fmla="*/ 103 w 106"/>
                <a:gd name="T9" fmla="*/ 4 h 79"/>
                <a:gd name="T10" fmla="*/ 106 w 106"/>
                <a:gd name="T11" fmla="*/ 2 h 79"/>
                <a:gd name="T12" fmla="*/ 104 w 106"/>
                <a:gd name="T13" fmla="*/ 0 h 79"/>
                <a:gd name="T14" fmla="*/ 96 w 106"/>
                <a:gd name="T15" fmla="*/ 0 h 79"/>
                <a:gd name="T16" fmla="*/ 82 w 106"/>
                <a:gd name="T17" fmla="*/ 0 h 79"/>
                <a:gd name="T18" fmla="*/ 80 w 106"/>
                <a:gd name="T19" fmla="*/ 3 h 79"/>
                <a:gd name="T20" fmla="*/ 81 w 106"/>
                <a:gd name="T21" fmla="*/ 4 h 79"/>
                <a:gd name="T22" fmla="*/ 84 w 106"/>
                <a:gd name="T23" fmla="*/ 6 h 79"/>
                <a:gd name="T24" fmla="*/ 79 w 106"/>
                <a:gd name="T25" fmla="*/ 11 h 79"/>
                <a:gd name="T26" fmla="*/ 31 w 106"/>
                <a:gd name="T27" fmla="*/ 46 h 79"/>
                <a:gd name="T28" fmla="*/ 40 w 106"/>
                <a:gd name="T29" fmla="*/ 9 h 79"/>
                <a:gd name="T30" fmla="*/ 50 w 106"/>
                <a:gd name="T31" fmla="*/ 4 h 79"/>
                <a:gd name="T32" fmla="*/ 54 w 106"/>
                <a:gd name="T33" fmla="*/ 2 h 79"/>
                <a:gd name="T34" fmla="*/ 52 w 106"/>
                <a:gd name="T35" fmla="*/ 0 h 79"/>
                <a:gd name="T36" fmla="*/ 36 w 106"/>
                <a:gd name="T37" fmla="*/ 0 h 79"/>
                <a:gd name="T38" fmla="*/ 28 w 106"/>
                <a:gd name="T39" fmla="*/ 0 h 79"/>
                <a:gd name="T40" fmla="*/ 21 w 106"/>
                <a:gd name="T41" fmla="*/ 0 h 79"/>
                <a:gd name="T42" fmla="*/ 19 w 106"/>
                <a:gd name="T43" fmla="*/ 3 h 79"/>
                <a:gd name="T44" fmla="*/ 23 w 106"/>
                <a:gd name="T45" fmla="*/ 4 h 79"/>
                <a:gd name="T46" fmla="*/ 27 w 106"/>
                <a:gd name="T47" fmla="*/ 4 h 79"/>
                <a:gd name="T48" fmla="*/ 30 w 106"/>
                <a:gd name="T49" fmla="*/ 6 h 79"/>
                <a:gd name="T50" fmla="*/ 29 w 106"/>
                <a:gd name="T51" fmla="*/ 9 h 79"/>
                <a:gd name="T52" fmla="*/ 14 w 106"/>
                <a:gd name="T53" fmla="*/ 70 h 79"/>
                <a:gd name="T54" fmla="*/ 3 w 106"/>
                <a:gd name="T55" fmla="*/ 75 h 79"/>
                <a:gd name="T56" fmla="*/ 0 w 106"/>
                <a:gd name="T57" fmla="*/ 78 h 79"/>
                <a:gd name="T58" fmla="*/ 2 w 106"/>
                <a:gd name="T59" fmla="*/ 79 h 79"/>
                <a:gd name="T60" fmla="*/ 17 w 106"/>
                <a:gd name="T61" fmla="*/ 79 h 79"/>
                <a:gd name="T62" fmla="*/ 25 w 106"/>
                <a:gd name="T63" fmla="*/ 79 h 79"/>
                <a:gd name="T64" fmla="*/ 32 w 106"/>
                <a:gd name="T65" fmla="*/ 79 h 79"/>
                <a:gd name="T66" fmla="*/ 35 w 106"/>
                <a:gd name="T67" fmla="*/ 77 h 79"/>
                <a:gd name="T68" fmla="*/ 31 w 106"/>
                <a:gd name="T69" fmla="*/ 75 h 79"/>
                <a:gd name="T70" fmla="*/ 27 w 106"/>
                <a:gd name="T71" fmla="*/ 75 h 79"/>
                <a:gd name="T72" fmla="*/ 24 w 106"/>
                <a:gd name="T73" fmla="*/ 73 h 79"/>
                <a:gd name="T74" fmla="*/ 29 w 106"/>
                <a:gd name="T75" fmla="*/ 51 h 79"/>
                <a:gd name="T76" fmla="*/ 49 w 106"/>
                <a:gd name="T77" fmla="*/ 37 h 79"/>
                <a:gd name="T78" fmla="*/ 66 w 106"/>
                <a:gd name="T79" fmla="*/ 70 h 79"/>
                <a:gd name="T80" fmla="*/ 66 w 106"/>
                <a:gd name="T81" fmla="*/ 72 h 79"/>
                <a:gd name="T82" fmla="*/ 61 w 106"/>
                <a:gd name="T83" fmla="*/ 75 h 79"/>
                <a:gd name="T84" fmla="*/ 58 w 106"/>
                <a:gd name="T85" fmla="*/ 78 h 79"/>
                <a:gd name="T86" fmla="*/ 60 w 106"/>
                <a:gd name="T87" fmla="*/ 79 h 79"/>
                <a:gd name="T88" fmla="*/ 75 w 106"/>
                <a:gd name="T89" fmla="*/ 79 h 79"/>
                <a:gd name="T90" fmla="*/ 86 w 106"/>
                <a:gd name="T91" fmla="*/ 79 h 79"/>
                <a:gd name="T92" fmla="*/ 89 w 106"/>
                <a:gd name="T93" fmla="*/ 77 h 79"/>
                <a:gd name="T94" fmla="*/ 86 w 106"/>
                <a:gd name="T95" fmla="*/ 75 h 79"/>
                <a:gd name="T96" fmla="*/ 78 w 106"/>
                <a:gd name="T97" fmla="*/ 71 h 79"/>
                <a:gd name="T98" fmla="*/ 58 w 106"/>
                <a:gd name="T99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79">
                  <a:moveTo>
                    <a:pt x="58" y="33"/>
                  </a:moveTo>
                  <a:cubicBezTo>
                    <a:pt x="58" y="32"/>
                    <a:pt x="58" y="31"/>
                    <a:pt x="58" y="31"/>
                  </a:cubicBezTo>
                  <a:cubicBezTo>
                    <a:pt x="58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8" y="10"/>
                    <a:pt x="95" y="5"/>
                    <a:pt x="103" y="4"/>
                  </a:cubicBezTo>
                  <a:cubicBezTo>
                    <a:pt x="104" y="4"/>
                    <a:pt x="106" y="4"/>
                    <a:pt x="106" y="2"/>
                  </a:cubicBezTo>
                  <a:cubicBezTo>
                    <a:pt x="106" y="1"/>
                    <a:pt x="105" y="0"/>
                    <a:pt x="104" y="0"/>
                  </a:cubicBezTo>
                  <a:cubicBezTo>
                    <a:pt x="102" y="0"/>
                    <a:pt x="99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1" y="0"/>
                    <a:pt x="80" y="0"/>
                    <a:pt x="80" y="3"/>
                  </a:cubicBezTo>
                  <a:cubicBezTo>
                    <a:pt x="80" y="3"/>
                    <a:pt x="80" y="4"/>
                    <a:pt x="81" y="4"/>
                  </a:cubicBezTo>
                  <a:cubicBezTo>
                    <a:pt x="83" y="4"/>
                    <a:pt x="84" y="5"/>
                    <a:pt x="84" y="6"/>
                  </a:cubicBezTo>
                  <a:cubicBezTo>
                    <a:pt x="84" y="8"/>
                    <a:pt x="81" y="10"/>
                    <a:pt x="79" y="11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4" y="4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48" y="0"/>
                    <a:pt x="40" y="0"/>
                    <a:pt x="36" y="0"/>
                  </a:cubicBezTo>
                  <a:cubicBezTo>
                    <a:pt x="35" y="0"/>
                    <a:pt x="30" y="0"/>
                    <a:pt x="28" y="0"/>
                  </a:cubicBezTo>
                  <a:cubicBezTo>
                    <a:pt x="26" y="0"/>
                    <a:pt x="23" y="0"/>
                    <a:pt x="21" y="0"/>
                  </a:cubicBezTo>
                  <a:cubicBezTo>
                    <a:pt x="20" y="0"/>
                    <a:pt x="19" y="0"/>
                    <a:pt x="19" y="3"/>
                  </a:cubicBezTo>
                  <a:cubicBezTo>
                    <a:pt x="19" y="4"/>
                    <a:pt x="20" y="4"/>
                    <a:pt x="23" y="4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5"/>
                    <a:pt x="30" y="5"/>
                    <a:pt x="30" y="6"/>
                  </a:cubicBezTo>
                  <a:cubicBezTo>
                    <a:pt x="30" y="6"/>
                    <a:pt x="30" y="7"/>
                    <a:pt x="29" y="9"/>
                  </a:cubicBezTo>
                  <a:lnTo>
                    <a:pt x="14" y="70"/>
                  </a:lnTo>
                  <a:cubicBezTo>
                    <a:pt x="13" y="74"/>
                    <a:pt x="12" y="75"/>
                    <a:pt x="3" y="75"/>
                  </a:cubicBezTo>
                  <a:cubicBezTo>
                    <a:pt x="1" y="75"/>
                    <a:pt x="0" y="75"/>
                    <a:pt x="0" y="78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5" y="79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79"/>
                    <a:pt x="32" y="79"/>
                  </a:cubicBezTo>
                  <a:cubicBezTo>
                    <a:pt x="33" y="79"/>
                    <a:pt x="35" y="79"/>
                    <a:pt x="35" y="77"/>
                  </a:cubicBezTo>
                  <a:cubicBezTo>
                    <a:pt x="35" y="75"/>
                    <a:pt x="33" y="75"/>
                    <a:pt x="31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4" y="75"/>
                    <a:pt x="24" y="74"/>
                    <a:pt x="24" y="73"/>
                  </a:cubicBezTo>
                  <a:cubicBezTo>
                    <a:pt x="24" y="72"/>
                    <a:pt x="25" y="68"/>
                    <a:pt x="29" y="51"/>
                  </a:cubicBezTo>
                  <a:lnTo>
                    <a:pt x="49" y="37"/>
                  </a:lnTo>
                  <a:lnTo>
                    <a:pt x="66" y="70"/>
                  </a:lnTo>
                  <a:cubicBezTo>
                    <a:pt x="66" y="71"/>
                    <a:pt x="66" y="72"/>
                    <a:pt x="66" y="72"/>
                  </a:cubicBezTo>
                  <a:cubicBezTo>
                    <a:pt x="66" y="75"/>
                    <a:pt x="63" y="75"/>
                    <a:pt x="61" y="75"/>
                  </a:cubicBezTo>
                  <a:cubicBezTo>
                    <a:pt x="60" y="75"/>
                    <a:pt x="58" y="75"/>
                    <a:pt x="58" y="78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2" y="79"/>
                    <a:pt x="75" y="79"/>
                  </a:cubicBezTo>
                  <a:cubicBezTo>
                    <a:pt x="78" y="79"/>
                    <a:pt x="83" y="79"/>
                    <a:pt x="86" y="79"/>
                  </a:cubicBezTo>
                  <a:cubicBezTo>
                    <a:pt x="88" y="79"/>
                    <a:pt x="89" y="79"/>
                    <a:pt x="89" y="77"/>
                  </a:cubicBezTo>
                  <a:cubicBezTo>
                    <a:pt x="89" y="75"/>
                    <a:pt x="87" y="75"/>
                    <a:pt x="86" y="75"/>
                  </a:cubicBezTo>
                  <a:cubicBezTo>
                    <a:pt x="84" y="75"/>
                    <a:pt x="80" y="75"/>
                    <a:pt x="78" y="71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4" name="Freeform 42">
              <a:extLst>
                <a:ext uri="{FF2B5EF4-FFF2-40B4-BE49-F238E27FC236}">
                  <a16:creationId xmlns:a16="http://schemas.microsoft.com/office/drawing/2014/main" id="{B0845BE9-8C1B-4900-9F95-7B1D38EA9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4375" y="1270000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6" y="0"/>
                    <a:pt x="21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6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5" name="Freeform 43">
              <a:extLst>
                <a:ext uri="{FF2B5EF4-FFF2-40B4-BE49-F238E27FC236}">
                  <a16:creationId xmlns:a16="http://schemas.microsoft.com/office/drawing/2014/main" id="{CE908C5E-1142-4A50-83B3-1F06874DAC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1363" y="1295400"/>
              <a:ext cx="34925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8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6" name="Freeform 44">
              <a:extLst>
                <a:ext uri="{FF2B5EF4-FFF2-40B4-BE49-F238E27FC236}">
                  <a16:creationId xmlns:a16="http://schemas.microsoft.com/office/drawing/2014/main" id="{83B62BE0-D4F1-435E-8F19-ED78A0639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638" y="1270000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7" name="Freeform 45">
              <a:extLst>
                <a:ext uri="{FF2B5EF4-FFF2-40B4-BE49-F238E27FC236}">
                  <a16:creationId xmlns:a16="http://schemas.microsoft.com/office/drawing/2014/main" id="{9B410735-E5E4-4007-B108-973FB38D7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6613" y="1301750"/>
              <a:ext cx="53975" cy="190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4 h 39"/>
                <a:gd name="T4" fmla="*/ 104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5 w 110"/>
                <a:gd name="T11" fmla="*/ 7 h 39"/>
                <a:gd name="T12" fmla="*/ 104 w 110"/>
                <a:gd name="T13" fmla="*/ 7 h 39"/>
                <a:gd name="T14" fmla="*/ 104 w 110"/>
                <a:gd name="T15" fmla="*/ 39 h 39"/>
                <a:gd name="T16" fmla="*/ 110 w 110"/>
                <a:gd name="T17" fmla="*/ 36 h 39"/>
                <a:gd name="T18" fmla="*/ 104 w 110"/>
                <a:gd name="T19" fmla="*/ 33 h 39"/>
                <a:gd name="T20" fmla="*/ 5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4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4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4" y="33"/>
                  </a:cubicBezTo>
                  <a:lnTo>
                    <a:pt x="5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4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8" name="Freeform 46">
              <a:extLst>
                <a:ext uri="{FF2B5EF4-FFF2-40B4-BE49-F238E27FC236}">
                  <a16:creationId xmlns:a16="http://schemas.microsoft.com/office/drawing/2014/main" id="{74B15185-B4DC-4292-9775-2CAD20669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1309688"/>
              <a:ext cx="49213" cy="3175"/>
            </a:xfrm>
            <a:custGeom>
              <a:avLst/>
              <a:gdLst>
                <a:gd name="T0" fmla="*/ 96 w 102"/>
                <a:gd name="T1" fmla="*/ 7 h 7"/>
                <a:gd name="T2" fmla="*/ 102 w 102"/>
                <a:gd name="T3" fmla="*/ 4 h 7"/>
                <a:gd name="T4" fmla="*/ 96 w 102"/>
                <a:gd name="T5" fmla="*/ 0 h 7"/>
                <a:gd name="T6" fmla="*/ 6 w 102"/>
                <a:gd name="T7" fmla="*/ 0 h 7"/>
                <a:gd name="T8" fmla="*/ 0 w 102"/>
                <a:gd name="T9" fmla="*/ 4 h 7"/>
                <a:gd name="T10" fmla="*/ 6 w 102"/>
                <a:gd name="T11" fmla="*/ 7 h 7"/>
                <a:gd name="T12" fmla="*/ 96 w 10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cubicBezTo>
                    <a:pt x="99" y="7"/>
                    <a:pt x="102" y="7"/>
                    <a:pt x="102" y="4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9" name="Freeform 47">
              <a:extLst>
                <a:ext uri="{FF2B5EF4-FFF2-40B4-BE49-F238E27FC236}">
                  <a16:creationId xmlns:a16="http://schemas.microsoft.com/office/drawing/2014/main" id="{446FE58E-4CC5-44F2-A063-C3C8E2D27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3938" y="1222375"/>
              <a:ext cx="26988" cy="53975"/>
            </a:xfrm>
            <a:custGeom>
              <a:avLst/>
              <a:gdLst>
                <a:gd name="T0" fmla="*/ 34 w 55"/>
                <a:gd name="T1" fmla="*/ 5 h 111"/>
                <a:gd name="T2" fmla="*/ 30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6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0 h 111"/>
                <a:gd name="T20" fmla="*/ 55 w 55"/>
                <a:gd name="T21" fmla="*/ 111 h 111"/>
                <a:gd name="T22" fmla="*/ 55 w 55"/>
                <a:gd name="T23" fmla="*/ 106 h 111"/>
                <a:gd name="T24" fmla="*/ 50 w 55"/>
                <a:gd name="T25" fmla="*/ 106 h 111"/>
                <a:gd name="T26" fmla="*/ 34 w 55"/>
                <a:gd name="T27" fmla="*/ 98 h 111"/>
                <a:gd name="T28" fmla="*/ 34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20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0"/>
                    <a:pt x="21" y="110"/>
                    <a:pt x="28" y="110"/>
                  </a:cubicBezTo>
                  <a:cubicBezTo>
                    <a:pt x="35" y="110"/>
                    <a:pt x="49" y="110"/>
                    <a:pt x="55" y="111"/>
                  </a:cubicBezTo>
                  <a:lnTo>
                    <a:pt x="55" y="106"/>
                  </a:lnTo>
                  <a:lnTo>
                    <a:pt x="50" y="106"/>
                  </a:lnTo>
                  <a:cubicBezTo>
                    <a:pt x="35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0" name="Rectangle 48">
              <a:extLst>
                <a:ext uri="{FF2B5EF4-FFF2-40B4-BE49-F238E27FC236}">
                  <a16:creationId xmlns:a16="http://schemas.microsoft.com/office/drawing/2014/main" id="{81400479-D034-439E-AC0C-E3CD53B9E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0600" y="1309688"/>
              <a:ext cx="9366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1" name="Freeform 49">
              <a:extLst>
                <a:ext uri="{FF2B5EF4-FFF2-40B4-BE49-F238E27FC236}">
                  <a16:creationId xmlns:a16="http://schemas.microsoft.com/office/drawing/2014/main" id="{A0B1622E-7A33-4484-85E3-3FADEB6AB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2188" y="1328738"/>
              <a:ext cx="44450" cy="73025"/>
            </a:xfrm>
            <a:custGeom>
              <a:avLst/>
              <a:gdLst>
                <a:gd name="T0" fmla="*/ 91 w 91"/>
                <a:gd name="T1" fmla="*/ 23 h 149"/>
                <a:gd name="T2" fmla="*/ 68 w 91"/>
                <a:gd name="T3" fmla="*/ 0 h 149"/>
                <a:gd name="T4" fmla="*/ 48 w 91"/>
                <a:gd name="T5" fmla="*/ 7 h 149"/>
                <a:gd name="T6" fmla="*/ 27 w 91"/>
                <a:gd name="T7" fmla="*/ 42 h 149"/>
                <a:gd name="T8" fmla="*/ 1 w 91"/>
                <a:gd name="T9" fmla="*/ 148 h 149"/>
                <a:gd name="T10" fmla="*/ 3 w 91"/>
                <a:gd name="T11" fmla="*/ 149 h 149"/>
                <a:gd name="T12" fmla="*/ 5 w 91"/>
                <a:gd name="T13" fmla="*/ 149 h 149"/>
                <a:gd name="T14" fmla="*/ 16 w 91"/>
                <a:gd name="T15" fmla="*/ 103 h 149"/>
                <a:gd name="T16" fmla="*/ 39 w 91"/>
                <a:gd name="T17" fmla="*/ 119 h 149"/>
                <a:gd name="T18" fmla="*/ 71 w 91"/>
                <a:gd name="T19" fmla="*/ 106 h 149"/>
                <a:gd name="T20" fmla="*/ 84 w 91"/>
                <a:gd name="T21" fmla="*/ 75 h 149"/>
                <a:gd name="T22" fmla="*/ 72 w 91"/>
                <a:gd name="T23" fmla="*/ 50 h 149"/>
                <a:gd name="T24" fmla="*/ 91 w 91"/>
                <a:gd name="T25" fmla="*/ 23 h 149"/>
                <a:gd name="T26" fmla="*/ 61 w 91"/>
                <a:gd name="T27" fmla="*/ 50 h 149"/>
                <a:gd name="T28" fmla="*/ 53 w 91"/>
                <a:gd name="T29" fmla="*/ 51 h 149"/>
                <a:gd name="T30" fmla="*/ 46 w 91"/>
                <a:gd name="T31" fmla="*/ 51 h 149"/>
                <a:gd name="T32" fmla="*/ 54 w 91"/>
                <a:gd name="T33" fmla="*/ 49 h 149"/>
                <a:gd name="T34" fmla="*/ 61 w 91"/>
                <a:gd name="T35" fmla="*/ 50 h 149"/>
                <a:gd name="T36" fmla="*/ 82 w 91"/>
                <a:gd name="T37" fmla="*/ 19 h 149"/>
                <a:gd name="T38" fmla="*/ 67 w 91"/>
                <a:gd name="T39" fmla="*/ 48 h 149"/>
                <a:gd name="T40" fmla="*/ 54 w 91"/>
                <a:gd name="T41" fmla="*/ 46 h 149"/>
                <a:gd name="T42" fmla="*/ 41 w 91"/>
                <a:gd name="T43" fmla="*/ 51 h 149"/>
                <a:gd name="T44" fmla="*/ 53 w 91"/>
                <a:gd name="T45" fmla="*/ 55 h 149"/>
                <a:gd name="T46" fmla="*/ 66 w 91"/>
                <a:gd name="T47" fmla="*/ 53 h 149"/>
                <a:gd name="T48" fmla="*/ 74 w 91"/>
                <a:gd name="T49" fmla="*/ 72 h 149"/>
                <a:gd name="T50" fmla="*/ 65 w 91"/>
                <a:gd name="T51" fmla="*/ 100 h 149"/>
                <a:gd name="T52" fmla="*/ 38 w 91"/>
                <a:gd name="T53" fmla="*/ 115 h 149"/>
                <a:gd name="T54" fmla="*/ 19 w 91"/>
                <a:gd name="T55" fmla="*/ 94 h 149"/>
                <a:gd name="T56" fmla="*/ 20 w 91"/>
                <a:gd name="T57" fmla="*/ 86 h 149"/>
                <a:gd name="T58" fmla="*/ 31 w 91"/>
                <a:gd name="T59" fmla="*/ 44 h 149"/>
                <a:gd name="T60" fmla="*/ 66 w 91"/>
                <a:gd name="T61" fmla="*/ 4 h 149"/>
                <a:gd name="T62" fmla="*/ 82 w 91"/>
                <a:gd name="T63" fmla="*/ 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49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1" y="148"/>
                  </a:lnTo>
                  <a:cubicBezTo>
                    <a:pt x="0" y="148"/>
                    <a:pt x="1" y="149"/>
                    <a:pt x="3" y="149"/>
                  </a:cubicBezTo>
                  <a:cubicBezTo>
                    <a:pt x="4" y="149"/>
                    <a:pt x="4" y="149"/>
                    <a:pt x="5" y="149"/>
                  </a:cubicBezTo>
                  <a:lnTo>
                    <a:pt x="16" y="103"/>
                  </a:lnTo>
                  <a:cubicBezTo>
                    <a:pt x="19" y="113"/>
                    <a:pt x="27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7"/>
                    <a:pt x="84" y="75"/>
                  </a:cubicBezTo>
                  <a:cubicBezTo>
                    <a:pt x="84" y="63"/>
                    <a:pt x="78" y="55"/>
                    <a:pt x="72" y="50"/>
                  </a:cubicBezTo>
                  <a:cubicBezTo>
                    <a:pt x="82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1"/>
                    <a:pt x="53" y="51"/>
                  </a:cubicBezTo>
                  <a:cubicBezTo>
                    <a:pt x="51" y="51"/>
                    <a:pt x="48" y="52"/>
                    <a:pt x="46" y="51"/>
                  </a:cubicBezTo>
                  <a:cubicBezTo>
                    <a:pt x="46" y="49"/>
                    <a:pt x="52" y="49"/>
                    <a:pt x="54" y="49"/>
                  </a:cubicBezTo>
                  <a:cubicBezTo>
                    <a:pt x="58" y="49"/>
                    <a:pt x="59" y="49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2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1" y="46"/>
                    <a:pt x="41" y="45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3" y="59"/>
                    <a:pt x="73" y="64"/>
                    <a:pt x="74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6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6"/>
                  </a:cubicBezTo>
                  <a:lnTo>
                    <a:pt x="31" y="44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2" name="Freeform 50">
              <a:extLst>
                <a:ext uri="{FF2B5EF4-FFF2-40B4-BE49-F238E27FC236}">
                  <a16:creationId xmlns:a16="http://schemas.microsoft.com/office/drawing/2014/main" id="{7669AE66-35AB-4AA6-A31C-62289D178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575" y="1330325"/>
              <a:ext cx="39688" cy="57150"/>
            </a:xfrm>
            <a:custGeom>
              <a:avLst/>
              <a:gdLst>
                <a:gd name="T0" fmla="*/ 34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5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6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5 h 117"/>
                <a:gd name="T52" fmla="*/ 59 w 82"/>
                <a:gd name="T53" fmla="*/ 57 h 117"/>
                <a:gd name="T54" fmla="*/ 48 w 82"/>
                <a:gd name="T55" fmla="*/ 95 h 117"/>
                <a:gd name="T56" fmla="*/ 47 w 82"/>
                <a:gd name="T57" fmla="*/ 103 h 117"/>
                <a:gd name="T58" fmla="*/ 60 w 82"/>
                <a:gd name="T59" fmla="*/ 117 h 117"/>
                <a:gd name="T60" fmla="*/ 82 w 82"/>
                <a:gd name="T61" fmla="*/ 91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3 h 117"/>
                <a:gd name="T68" fmla="*/ 57 w 82"/>
                <a:gd name="T69" fmla="*/ 108 h 117"/>
                <a:gd name="T70" fmla="*/ 59 w 82"/>
                <a:gd name="T71" fmla="*/ 96 h 117"/>
                <a:gd name="T72" fmla="*/ 70 w 82"/>
                <a:gd name="T73" fmla="*/ 60 h 117"/>
                <a:gd name="T74" fmla="*/ 51 w 82"/>
                <a:gd name="T75" fmla="*/ 42 h 117"/>
                <a:gd name="T76" fmla="*/ 26 w 82"/>
                <a:gd name="T77" fmla="*/ 54 h 117"/>
                <a:gd name="T78" fmla="*/ 34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4" y="24"/>
                  </a:moveTo>
                  <a:lnTo>
                    <a:pt x="66" y="24"/>
                  </a:lnTo>
                  <a:cubicBezTo>
                    <a:pt x="69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5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8" y="8"/>
                    <a:pt x="39" y="2"/>
                    <a:pt x="39" y="2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4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6" y="8"/>
                    <a:pt x="26" y="10"/>
                  </a:cubicBezTo>
                  <a:cubicBezTo>
                    <a:pt x="26" y="11"/>
                    <a:pt x="24" y="16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5"/>
                    <a:pt x="50" y="45"/>
                  </a:cubicBezTo>
                  <a:cubicBezTo>
                    <a:pt x="57" y="45"/>
                    <a:pt x="59" y="51"/>
                    <a:pt x="59" y="57"/>
                  </a:cubicBezTo>
                  <a:cubicBezTo>
                    <a:pt x="59" y="67"/>
                    <a:pt x="51" y="87"/>
                    <a:pt x="48" y="95"/>
                  </a:cubicBezTo>
                  <a:cubicBezTo>
                    <a:pt x="47" y="98"/>
                    <a:pt x="47" y="100"/>
                    <a:pt x="47" y="103"/>
                  </a:cubicBezTo>
                  <a:cubicBezTo>
                    <a:pt x="47" y="112"/>
                    <a:pt x="53" y="117"/>
                    <a:pt x="60" y="117"/>
                  </a:cubicBezTo>
                  <a:cubicBezTo>
                    <a:pt x="76" y="117"/>
                    <a:pt x="82" y="92"/>
                    <a:pt x="82" y="91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3" y="110"/>
                    <a:pt x="65" y="113"/>
                    <a:pt x="61" y="113"/>
                  </a:cubicBezTo>
                  <a:cubicBezTo>
                    <a:pt x="58" y="113"/>
                    <a:pt x="57" y="111"/>
                    <a:pt x="57" y="108"/>
                  </a:cubicBezTo>
                  <a:cubicBezTo>
                    <a:pt x="57" y="104"/>
                    <a:pt x="58" y="99"/>
                    <a:pt x="59" y="96"/>
                  </a:cubicBezTo>
                  <a:cubicBezTo>
                    <a:pt x="62" y="89"/>
                    <a:pt x="70" y="69"/>
                    <a:pt x="70" y="60"/>
                  </a:cubicBezTo>
                  <a:cubicBezTo>
                    <a:pt x="70" y="48"/>
                    <a:pt x="62" y="42"/>
                    <a:pt x="51" y="42"/>
                  </a:cubicBezTo>
                  <a:cubicBezTo>
                    <a:pt x="45" y="42"/>
                    <a:pt x="35" y="43"/>
                    <a:pt x="26" y="54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3" name="Freeform 51">
              <a:extLst>
                <a:ext uri="{FF2B5EF4-FFF2-40B4-BE49-F238E27FC236}">
                  <a16:creationId xmlns:a16="http://schemas.microsoft.com/office/drawing/2014/main" id="{EDC797A5-5E40-46BE-A594-87AB29565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217613"/>
              <a:ext cx="42863" cy="60325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7 w 88"/>
                <a:gd name="T17" fmla="*/ 32 h 123"/>
                <a:gd name="T18" fmla="*/ 36 w 88"/>
                <a:gd name="T19" fmla="*/ 23 h 123"/>
                <a:gd name="T20" fmla="*/ 28 w 88"/>
                <a:gd name="T21" fmla="*/ 18 h 123"/>
                <a:gd name="T22" fmla="*/ 52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32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2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2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1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2" y="32"/>
                    <a:pt x="27" y="32"/>
                  </a:cubicBezTo>
                  <a:cubicBezTo>
                    <a:pt x="32" y="32"/>
                    <a:pt x="36" y="27"/>
                    <a:pt x="36" y="23"/>
                  </a:cubicBezTo>
                  <a:cubicBezTo>
                    <a:pt x="36" y="18"/>
                    <a:pt x="30" y="18"/>
                    <a:pt x="28" y="18"/>
                  </a:cubicBezTo>
                  <a:cubicBezTo>
                    <a:pt x="35" y="5"/>
                    <a:pt x="47" y="4"/>
                    <a:pt x="52" y="4"/>
                  </a:cubicBezTo>
                  <a:cubicBezTo>
                    <a:pt x="64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2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1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5"/>
                    <a:pt x="68" y="69"/>
                  </a:cubicBezTo>
                  <a:cubicBezTo>
                    <a:pt x="68" y="81"/>
                    <a:pt x="57" y="118"/>
                    <a:pt x="32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4" name="Freeform 52">
              <a:extLst>
                <a:ext uri="{FF2B5EF4-FFF2-40B4-BE49-F238E27FC236}">
                  <a16:creationId xmlns:a16="http://schemas.microsoft.com/office/drawing/2014/main" id="{F020F2F8-1616-4657-B4EA-E67C1B3A6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750" y="1209675"/>
              <a:ext cx="25400" cy="38100"/>
            </a:xfrm>
            <a:custGeom>
              <a:avLst/>
              <a:gdLst>
                <a:gd name="T0" fmla="*/ 51 w 51"/>
                <a:gd name="T1" fmla="*/ 56 h 77"/>
                <a:gd name="T2" fmla="*/ 47 w 51"/>
                <a:gd name="T3" fmla="*/ 56 h 77"/>
                <a:gd name="T4" fmla="*/ 44 w 51"/>
                <a:gd name="T5" fmla="*/ 66 h 77"/>
                <a:gd name="T6" fmla="*/ 32 w 51"/>
                <a:gd name="T7" fmla="*/ 67 h 77"/>
                <a:gd name="T8" fmla="*/ 11 w 51"/>
                <a:gd name="T9" fmla="*/ 67 h 77"/>
                <a:gd name="T10" fmla="*/ 34 w 51"/>
                <a:gd name="T11" fmla="*/ 47 h 77"/>
                <a:gd name="T12" fmla="*/ 51 w 51"/>
                <a:gd name="T13" fmla="*/ 22 h 77"/>
                <a:gd name="T14" fmla="*/ 24 w 51"/>
                <a:gd name="T15" fmla="*/ 0 h 77"/>
                <a:gd name="T16" fmla="*/ 0 w 51"/>
                <a:gd name="T17" fmla="*/ 20 h 77"/>
                <a:gd name="T18" fmla="*/ 6 w 51"/>
                <a:gd name="T19" fmla="*/ 27 h 77"/>
                <a:gd name="T20" fmla="*/ 12 w 51"/>
                <a:gd name="T21" fmla="*/ 21 h 77"/>
                <a:gd name="T22" fmla="*/ 5 w 51"/>
                <a:gd name="T23" fmla="*/ 15 h 77"/>
                <a:gd name="T24" fmla="*/ 22 w 51"/>
                <a:gd name="T25" fmla="*/ 4 h 77"/>
                <a:gd name="T26" fmla="*/ 40 w 51"/>
                <a:gd name="T27" fmla="*/ 22 h 77"/>
                <a:gd name="T28" fmla="*/ 29 w 51"/>
                <a:gd name="T29" fmla="*/ 45 h 77"/>
                <a:gd name="T30" fmla="*/ 1 w 51"/>
                <a:gd name="T31" fmla="*/ 72 h 77"/>
                <a:gd name="T32" fmla="*/ 0 w 51"/>
                <a:gd name="T33" fmla="*/ 77 h 77"/>
                <a:gd name="T34" fmla="*/ 47 w 51"/>
                <a:gd name="T35" fmla="*/ 77 h 77"/>
                <a:gd name="T36" fmla="*/ 51 w 51"/>
                <a:gd name="T37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77">
                  <a:moveTo>
                    <a:pt x="51" y="56"/>
                  </a:moveTo>
                  <a:lnTo>
                    <a:pt x="47" y="56"/>
                  </a:lnTo>
                  <a:cubicBezTo>
                    <a:pt x="47" y="58"/>
                    <a:pt x="45" y="65"/>
                    <a:pt x="44" y="66"/>
                  </a:cubicBezTo>
                  <a:cubicBezTo>
                    <a:pt x="43" y="67"/>
                    <a:pt x="34" y="67"/>
                    <a:pt x="32" y="67"/>
                  </a:cubicBezTo>
                  <a:lnTo>
                    <a:pt x="11" y="67"/>
                  </a:lnTo>
                  <a:cubicBezTo>
                    <a:pt x="23" y="56"/>
                    <a:pt x="27" y="53"/>
                    <a:pt x="34" y="47"/>
                  </a:cubicBezTo>
                  <a:cubicBezTo>
                    <a:pt x="43" y="40"/>
                    <a:pt x="51" y="33"/>
                    <a:pt x="51" y="22"/>
                  </a:cubicBezTo>
                  <a:cubicBezTo>
                    <a:pt x="51" y="8"/>
                    <a:pt x="39" y="0"/>
                    <a:pt x="24" y="0"/>
                  </a:cubicBezTo>
                  <a:cubicBezTo>
                    <a:pt x="9" y="0"/>
                    <a:pt x="0" y="10"/>
                    <a:pt x="0" y="20"/>
                  </a:cubicBezTo>
                  <a:cubicBezTo>
                    <a:pt x="0" y="26"/>
                    <a:pt x="5" y="27"/>
                    <a:pt x="6" y="27"/>
                  </a:cubicBezTo>
                  <a:cubicBezTo>
                    <a:pt x="9" y="27"/>
                    <a:pt x="12" y="25"/>
                    <a:pt x="12" y="21"/>
                  </a:cubicBezTo>
                  <a:cubicBezTo>
                    <a:pt x="12" y="19"/>
                    <a:pt x="11" y="15"/>
                    <a:pt x="5" y="15"/>
                  </a:cubicBezTo>
                  <a:cubicBezTo>
                    <a:pt x="9" y="6"/>
                    <a:pt x="17" y="4"/>
                    <a:pt x="22" y="4"/>
                  </a:cubicBezTo>
                  <a:cubicBezTo>
                    <a:pt x="34" y="4"/>
                    <a:pt x="40" y="13"/>
                    <a:pt x="40" y="22"/>
                  </a:cubicBezTo>
                  <a:cubicBezTo>
                    <a:pt x="40" y="32"/>
                    <a:pt x="32" y="40"/>
                    <a:pt x="29" y="45"/>
                  </a:cubicBezTo>
                  <a:lnTo>
                    <a:pt x="1" y="72"/>
                  </a:lnTo>
                  <a:cubicBezTo>
                    <a:pt x="0" y="73"/>
                    <a:pt x="0" y="73"/>
                    <a:pt x="0" y="77"/>
                  </a:cubicBezTo>
                  <a:lnTo>
                    <a:pt x="47" y="77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5" name="Rectangle 53">
              <a:extLst>
                <a:ext uri="{FF2B5EF4-FFF2-40B4-BE49-F238E27FC236}">
                  <a16:creationId xmlns:a16="http://schemas.microsoft.com/office/drawing/2014/main" id="{BA339A92-9BC0-470C-A17A-19A5CEA6D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313" y="1309688"/>
              <a:ext cx="123825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6" name="Freeform 54">
              <a:extLst>
                <a:ext uri="{FF2B5EF4-FFF2-40B4-BE49-F238E27FC236}">
                  <a16:creationId xmlns:a16="http://schemas.microsoft.com/office/drawing/2014/main" id="{9F8FABBE-8E58-4F6A-872E-5883B8AB4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6488" y="1328738"/>
              <a:ext cx="42863" cy="60325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7 h 123"/>
                <a:gd name="T16" fmla="*/ 27 w 88"/>
                <a:gd name="T17" fmla="*/ 32 h 123"/>
                <a:gd name="T18" fmla="*/ 35 w 88"/>
                <a:gd name="T19" fmla="*/ 24 h 123"/>
                <a:gd name="T20" fmla="*/ 28 w 88"/>
                <a:gd name="T21" fmla="*/ 18 h 123"/>
                <a:gd name="T22" fmla="*/ 52 w 88"/>
                <a:gd name="T23" fmla="*/ 4 h 123"/>
                <a:gd name="T24" fmla="*/ 75 w 88"/>
                <a:gd name="T25" fmla="*/ 35 h 123"/>
                <a:gd name="T26" fmla="*/ 71 w 88"/>
                <a:gd name="T27" fmla="*/ 63 h 123"/>
                <a:gd name="T28" fmla="*/ 32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2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3"/>
                    <a:pt x="0" y="88"/>
                    <a:pt x="0" y="93"/>
                  </a:cubicBezTo>
                  <a:cubicBezTo>
                    <a:pt x="0" y="104"/>
                    <a:pt x="8" y="123"/>
                    <a:pt x="31" y="123"/>
                  </a:cubicBezTo>
                  <a:cubicBezTo>
                    <a:pt x="71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7"/>
                  </a:cubicBezTo>
                  <a:cubicBezTo>
                    <a:pt x="20" y="29"/>
                    <a:pt x="22" y="32"/>
                    <a:pt x="27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8" y="18"/>
                  </a:cubicBezTo>
                  <a:cubicBezTo>
                    <a:pt x="35" y="5"/>
                    <a:pt x="47" y="4"/>
                    <a:pt x="52" y="4"/>
                  </a:cubicBezTo>
                  <a:cubicBezTo>
                    <a:pt x="64" y="4"/>
                    <a:pt x="75" y="13"/>
                    <a:pt x="75" y="35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2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6"/>
                    <a:pt x="68" y="69"/>
                  </a:cubicBezTo>
                  <a:cubicBezTo>
                    <a:pt x="68" y="81"/>
                    <a:pt x="57" y="118"/>
                    <a:pt x="32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7" name="Freeform 55">
              <a:extLst>
                <a:ext uri="{FF2B5EF4-FFF2-40B4-BE49-F238E27FC236}">
                  <a16:creationId xmlns:a16="http://schemas.microsoft.com/office/drawing/2014/main" id="{5E4ECB84-9611-4160-8D07-89EDAE218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4113" y="1350963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7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3 w 68"/>
                <a:gd name="T29" fmla="*/ 100 h 105"/>
                <a:gd name="T30" fmla="*/ 45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2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2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99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6" y="105"/>
                    <a:pt x="31" y="105"/>
                    <a:pt x="37" y="105"/>
                  </a:cubicBezTo>
                  <a:cubicBezTo>
                    <a:pt x="43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1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8" name="Freeform 56">
              <a:extLst>
                <a:ext uri="{FF2B5EF4-FFF2-40B4-BE49-F238E27FC236}">
                  <a16:creationId xmlns:a16="http://schemas.microsoft.com/office/drawing/2014/main" id="{DAE5907D-5E5F-4B0A-822D-6A906A0E3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800" y="1325563"/>
              <a:ext cx="25400" cy="38100"/>
            </a:xfrm>
            <a:custGeom>
              <a:avLst/>
              <a:gdLst>
                <a:gd name="T0" fmla="*/ 51 w 51"/>
                <a:gd name="T1" fmla="*/ 56 h 77"/>
                <a:gd name="T2" fmla="*/ 47 w 51"/>
                <a:gd name="T3" fmla="*/ 56 h 77"/>
                <a:gd name="T4" fmla="*/ 44 w 51"/>
                <a:gd name="T5" fmla="*/ 67 h 77"/>
                <a:gd name="T6" fmla="*/ 32 w 51"/>
                <a:gd name="T7" fmla="*/ 67 h 77"/>
                <a:gd name="T8" fmla="*/ 11 w 51"/>
                <a:gd name="T9" fmla="*/ 67 h 77"/>
                <a:gd name="T10" fmla="*/ 34 w 51"/>
                <a:gd name="T11" fmla="*/ 48 h 77"/>
                <a:gd name="T12" fmla="*/ 51 w 51"/>
                <a:gd name="T13" fmla="*/ 23 h 77"/>
                <a:gd name="T14" fmla="*/ 24 w 51"/>
                <a:gd name="T15" fmla="*/ 0 h 77"/>
                <a:gd name="T16" fmla="*/ 0 w 51"/>
                <a:gd name="T17" fmla="*/ 21 h 77"/>
                <a:gd name="T18" fmla="*/ 6 w 51"/>
                <a:gd name="T19" fmla="*/ 27 h 77"/>
                <a:gd name="T20" fmla="*/ 12 w 51"/>
                <a:gd name="T21" fmla="*/ 21 h 77"/>
                <a:gd name="T22" fmla="*/ 5 w 51"/>
                <a:gd name="T23" fmla="*/ 15 h 77"/>
                <a:gd name="T24" fmla="*/ 22 w 51"/>
                <a:gd name="T25" fmla="*/ 4 h 77"/>
                <a:gd name="T26" fmla="*/ 40 w 51"/>
                <a:gd name="T27" fmla="*/ 23 h 77"/>
                <a:gd name="T28" fmla="*/ 29 w 51"/>
                <a:gd name="T29" fmla="*/ 45 h 77"/>
                <a:gd name="T30" fmla="*/ 1 w 51"/>
                <a:gd name="T31" fmla="*/ 73 h 77"/>
                <a:gd name="T32" fmla="*/ 0 w 51"/>
                <a:gd name="T33" fmla="*/ 77 h 77"/>
                <a:gd name="T34" fmla="*/ 47 w 51"/>
                <a:gd name="T35" fmla="*/ 77 h 77"/>
                <a:gd name="T36" fmla="*/ 51 w 51"/>
                <a:gd name="T37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77">
                  <a:moveTo>
                    <a:pt x="51" y="56"/>
                  </a:moveTo>
                  <a:lnTo>
                    <a:pt x="47" y="56"/>
                  </a:lnTo>
                  <a:cubicBezTo>
                    <a:pt x="47" y="59"/>
                    <a:pt x="46" y="66"/>
                    <a:pt x="44" y="67"/>
                  </a:cubicBezTo>
                  <a:cubicBezTo>
                    <a:pt x="43" y="67"/>
                    <a:pt x="34" y="67"/>
                    <a:pt x="32" y="67"/>
                  </a:cubicBezTo>
                  <a:lnTo>
                    <a:pt x="11" y="67"/>
                  </a:lnTo>
                  <a:cubicBezTo>
                    <a:pt x="23" y="57"/>
                    <a:pt x="27" y="53"/>
                    <a:pt x="34" y="48"/>
                  </a:cubicBezTo>
                  <a:cubicBezTo>
                    <a:pt x="43" y="41"/>
                    <a:pt x="51" y="34"/>
                    <a:pt x="51" y="23"/>
                  </a:cubicBezTo>
                  <a:cubicBezTo>
                    <a:pt x="51" y="9"/>
                    <a:pt x="39" y="0"/>
                    <a:pt x="24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7"/>
                    <a:pt x="5" y="27"/>
                    <a:pt x="6" y="27"/>
                  </a:cubicBezTo>
                  <a:cubicBezTo>
                    <a:pt x="9" y="27"/>
                    <a:pt x="12" y="25"/>
                    <a:pt x="12" y="21"/>
                  </a:cubicBezTo>
                  <a:cubicBezTo>
                    <a:pt x="12" y="19"/>
                    <a:pt x="11" y="15"/>
                    <a:pt x="5" y="15"/>
                  </a:cubicBezTo>
                  <a:cubicBezTo>
                    <a:pt x="9" y="7"/>
                    <a:pt x="17" y="4"/>
                    <a:pt x="22" y="4"/>
                  </a:cubicBezTo>
                  <a:cubicBezTo>
                    <a:pt x="34" y="4"/>
                    <a:pt x="40" y="13"/>
                    <a:pt x="40" y="23"/>
                  </a:cubicBezTo>
                  <a:cubicBezTo>
                    <a:pt x="40" y="33"/>
                    <a:pt x="32" y="41"/>
                    <a:pt x="29" y="45"/>
                  </a:cubicBezTo>
                  <a:lnTo>
                    <a:pt x="1" y="73"/>
                  </a:lnTo>
                  <a:cubicBezTo>
                    <a:pt x="0" y="74"/>
                    <a:pt x="0" y="74"/>
                    <a:pt x="0" y="77"/>
                  </a:cubicBezTo>
                  <a:lnTo>
                    <a:pt x="47" y="77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9" name="Freeform 57">
              <a:extLst>
                <a:ext uri="{FF2B5EF4-FFF2-40B4-BE49-F238E27FC236}">
                  <a16:creationId xmlns:a16="http://schemas.microsoft.com/office/drawing/2014/main" id="{EC627BC5-5FE9-4C47-8BBF-7F1AF1F24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284288"/>
              <a:ext cx="53975" cy="53975"/>
            </a:xfrm>
            <a:custGeom>
              <a:avLst/>
              <a:gdLst>
                <a:gd name="T0" fmla="*/ 58 w 110"/>
                <a:gd name="T1" fmla="*/ 58 h 110"/>
                <a:gd name="T2" fmla="*/ 105 w 110"/>
                <a:gd name="T3" fmla="*/ 58 h 110"/>
                <a:gd name="T4" fmla="*/ 110 w 110"/>
                <a:gd name="T5" fmla="*/ 55 h 110"/>
                <a:gd name="T6" fmla="*/ 105 w 110"/>
                <a:gd name="T7" fmla="*/ 51 h 110"/>
                <a:gd name="T8" fmla="*/ 58 w 110"/>
                <a:gd name="T9" fmla="*/ 51 h 110"/>
                <a:gd name="T10" fmla="*/ 58 w 110"/>
                <a:gd name="T11" fmla="*/ 5 h 110"/>
                <a:gd name="T12" fmla="*/ 55 w 110"/>
                <a:gd name="T13" fmla="*/ 0 h 110"/>
                <a:gd name="T14" fmla="*/ 52 w 110"/>
                <a:gd name="T15" fmla="*/ 5 h 110"/>
                <a:gd name="T16" fmla="*/ 52 w 110"/>
                <a:gd name="T17" fmla="*/ 51 h 110"/>
                <a:gd name="T18" fmla="*/ 5 w 110"/>
                <a:gd name="T19" fmla="*/ 51 h 110"/>
                <a:gd name="T20" fmla="*/ 0 w 110"/>
                <a:gd name="T21" fmla="*/ 55 h 110"/>
                <a:gd name="T22" fmla="*/ 5 w 110"/>
                <a:gd name="T23" fmla="*/ 58 h 110"/>
                <a:gd name="T24" fmla="*/ 52 w 110"/>
                <a:gd name="T25" fmla="*/ 58 h 110"/>
                <a:gd name="T26" fmla="*/ 52 w 110"/>
                <a:gd name="T27" fmla="*/ 105 h 110"/>
                <a:gd name="T28" fmla="*/ 55 w 110"/>
                <a:gd name="T29" fmla="*/ 110 h 110"/>
                <a:gd name="T30" fmla="*/ 58 w 110"/>
                <a:gd name="T31" fmla="*/ 105 h 110"/>
                <a:gd name="T32" fmla="*/ 58 w 110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0">
                  <a:moveTo>
                    <a:pt x="58" y="58"/>
                  </a:moveTo>
                  <a:lnTo>
                    <a:pt x="105" y="58"/>
                  </a:lnTo>
                  <a:cubicBezTo>
                    <a:pt x="107" y="58"/>
                    <a:pt x="110" y="58"/>
                    <a:pt x="110" y="55"/>
                  </a:cubicBezTo>
                  <a:cubicBezTo>
                    <a:pt x="110" y="51"/>
                    <a:pt x="107" y="51"/>
                    <a:pt x="105" y="51"/>
                  </a:cubicBezTo>
                  <a:lnTo>
                    <a:pt x="58" y="51"/>
                  </a:lnTo>
                  <a:lnTo>
                    <a:pt x="58" y="5"/>
                  </a:lnTo>
                  <a:cubicBezTo>
                    <a:pt x="58" y="3"/>
                    <a:pt x="58" y="0"/>
                    <a:pt x="55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1"/>
                  </a:lnTo>
                  <a:lnTo>
                    <a:pt x="5" y="51"/>
                  </a:lnTo>
                  <a:cubicBezTo>
                    <a:pt x="3" y="51"/>
                    <a:pt x="0" y="51"/>
                    <a:pt x="0" y="55"/>
                  </a:cubicBezTo>
                  <a:cubicBezTo>
                    <a:pt x="0" y="58"/>
                    <a:pt x="3" y="58"/>
                    <a:pt x="5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5" y="110"/>
                  </a:cubicBezTo>
                  <a:cubicBezTo>
                    <a:pt x="58" y="110"/>
                    <a:pt x="58" y="107"/>
                    <a:pt x="58" y="105"/>
                  </a:cubicBezTo>
                  <a:lnTo>
                    <a:pt x="58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0" name="Freeform 58">
              <a:extLst>
                <a:ext uri="{FF2B5EF4-FFF2-40B4-BE49-F238E27FC236}">
                  <a16:creationId xmlns:a16="http://schemas.microsoft.com/office/drawing/2014/main" id="{66945D6A-25F8-4AB4-A8AD-69E5F61E8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425" y="1190625"/>
              <a:ext cx="50800" cy="39688"/>
            </a:xfrm>
            <a:custGeom>
              <a:avLst/>
              <a:gdLst>
                <a:gd name="T0" fmla="*/ 58 w 105"/>
                <a:gd name="T1" fmla="*/ 33 h 80"/>
                <a:gd name="T2" fmla="*/ 57 w 105"/>
                <a:gd name="T3" fmla="*/ 32 h 80"/>
                <a:gd name="T4" fmla="*/ 60 w 105"/>
                <a:gd name="T5" fmla="*/ 29 h 80"/>
                <a:gd name="T6" fmla="*/ 72 w 105"/>
                <a:gd name="T7" fmla="*/ 21 h 80"/>
                <a:gd name="T8" fmla="*/ 103 w 105"/>
                <a:gd name="T9" fmla="*/ 5 h 80"/>
                <a:gd name="T10" fmla="*/ 105 w 105"/>
                <a:gd name="T11" fmla="*/ 2 h 80"/>
                <a:gd name="T12" fmla="*/ 104 w 105"/>
                <a:gd name="T13" fmla="*/ 0 h 80"/>
                <a:gd name="T14" fmla="*/ 96 w 105"/>
                <a:gd name="T15" fmla="*/ 1 h 80"/>
                <a:gd name="T16" fmla="*/ 82 w 105"/>
                <a:gd name="T17" fmla="*/ 0 h 80"/>
                <a:gd name="T18" fmla="*/ 79 w 105"/>
                <a:gd name="T19" fmla="*/ 3 h 80"/>
                <a:gd name="T20" fmla="*/ 81 w 105"/>
                <a:gd name="T21" fmla="*/ 5 h 80"/>
                <a:gd name="T22" fmla="*/ 84 w 105"/>
                <a:gd name="T23" fmla="*/ 6 h 80"/>
                <a:gd name="T24" fmla="*/ 79 w 105"/>
                <a:gd name="T25" fmla="*/ 12 h 80"/>
                <a:gd name="T26" fmla="*/ 31 w 105"/>
                <a:gd name="T27" fmla="*/ 46 h 80"/>
                <a:gd name="T28" fmla="*/ 40 w 105"/>
                <a:gd name="T29" fmla="*/ 9 h 80"/>
                <a:gd name="T30" fmla="*/ 50 w 105"/>
                <a:gd name="T31" fmla="*/ 5 h 80"/>
                <a:gd name="T32" fmla="*/ 53 w 105"/>
                <a:gd name="T33" fmla="*/ 2 h 80"/>
                <a:gd name="T34" fmla="*/ 52 w 105"/>
                <a:gd name="T35" fmla="*/ 0 h 80"/>
                <a:gd name="T36" fmla="*/ 36 w 105"/>
                <a:gd name="T37" fmla="*/ 1 h 80"/>
                <a:gd name="T38" fmla="*/ 28 w 105"/>
                <a:gd name="T39" fmla="*/ 1 h 80"/>
                <a:gd name="T40" fmla="*/ 21 w 105"/>
                <a:gd name="T41" fmla="*/ 0 h 80"/>
                <a:gd name="T42" fmla="*/ 19 w 105"/>
                <a:gd name="T43" fmla="*/ 3 h 80"/>
                <a:gd name="T44" fmla="*/ 22 w 105"/>
                <a:gd name="T45" fmla="*/ 5 h 80"/>
                <a:gd name="T46" fmla="*/ 27 w 105"/>
                <a:gd name="T47" fmla="*/ 5 h 80"/>
                <a:gd name="T48" fmla="*/ 29 w 105"/>
                <a:gd name="T49" fmla="*/ 6 h 80"/>
                <a:gd name="T50" fmla="*/ 29 w 105"/>
                <a:gd name="T51" fmla="*/ 9 h 80"/>
                <a:gd name="T52" fmla="*/ 13 w 105"/>
                <a:gd name="T53" fmla="*/ 71 h 80"/>
                <a:gd name="T54" fmla="*/ 3 w 105"/>
                <a:gd name="T55" fmla="*/ 76 h 80"/>
                <a:gd name="T56" fmla="*/ 0 w 105"/>
                <a:gd name="T57" fmla="*/ 78 h 80"/>
                <a:gd name="T58" fmla="*/ 2 w 105"/>
                <a:gd name="T59" fmla="*/ 80 h 80"/>
                <a:gd name="T60" fmla="*/ 17 w 105"/>
                <a:gd name="T61" fmla="*/ 79 h 80"/>
                <a:gd name="T62" fmla="*/ 25 w 105"/>
                <a:gd name="T63" fmla="*/ 79 h 80"/>
                <a:gd name="T64" fmla="*/ 32 w 105"/>
                <a:gd name="T65" fmla="*/ 80 h 80"/>
                <a:gd name="T66" fmla="*/ 35 w 105"/>
                <a:gd name="T67" fmla="*/ 77 h 80"/>
                <a:gd name="T68" fmla="*/ 31 w 105"/>
                <a:gd name="T69" fmla="*/ 76 h 80"/>
                <a:gd name="T70" fmla="*/ 26 w 105"/>
                <a:gd name="T71" fmla="*/ 75 h 80"/>
                <a:gd name="T72" fmla="*/ 24 w 105"/>
                <a:gd name="T73" fmla="*/ 74 h 80"/>
                <a:gd name="T74" fmla="*/ 29 w 105"/>
                <a:gd name="T75" fmla="*/ 51 h 80"/>
                <a:gd name="T76" fmla="*/ 49 w 105"/>
                <a:gd name="T77" fmla="*/ 38 h 80"/>
                <a:gd name="T78" fmla="*/ 65 w 105"/>
                <a:gd name="T79" fmla="*/ 70 h 80"/>
                <a:gd name="T80" fmla="*/ 66 w 105"/>
                <a:gd name="T81" fmla="*/ 73 h 80"/>
                <a:gd name="T82" fmla="*/ 61 w 105"/>
                <a:gd name="T83" fmla="*/ 76 h 80"/>
                <a:gd name="T84" fmla="*/ 58 w 105"/>
                <a:gd name="T85" fmla="*/ 78 h 80"/>
                <a:gd name="T86" fmla="*/ 60 w 105"/>
                <a:gd name="T87" fmla="*/ 80 h 80"/>
                <a:gd name="T88" fmla="*/ 75 w 105"/>
                <a:gd name="T89" fmla="*/ 79 h 80"/>
                <a:gd name="T90" fmla="*/ 86 w 105"/>
                <a:gd name="T91" fmla="*/ 80 h 80"/>
                <a:gd name="T92" fmla="*/ 88 w 105"/>
                <a:gd name="T93" fmla="*/ 77 h 80"/>
                <a:gd name="T94" fmla="*/ 86 w 105"/>
                <a:gd name="T95" fmla="*/ 76 h 80"/>
                <a:gd name="T96" fmla="*/ 78 w 105"/>
                <a:gd name="T97" fmla="*/ 72 h 80"/>
                <a:gd name="T98" fmla="*/ 58 w 105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0">
                  <a:moveTo>
                    <a:pt x="58" y="33"/>
                  </a:moveTo>
                  <a:cubicBezTo>
                    <a:pt x="58" y="32"/>
                    <a:pt x="57" y="32"/>
                    <a:pt x="57" y="32"/>
                  </a:cubicBezTo>
                  <a:cubicBezTo>
                    <a:pt x="57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5" y="5"/>
                    <a:pt x="103" y="5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102" y="0"/>
                    <a:pt x="99" y="1"/>
                    <a:pt x="96" y="1"/>
                  </a:cubicBezTo>
                  <a:cubicBezTo>
                    <a:pt x="93" y="1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5"/>
                  </a:cubicBezTo>
                  <a:cubicBezTo>
                    <a:pt x="83" y="5"/>
                    <a:pt x="84" y="5"/>
                    <a:pt x="84" y="6"/>
                  </a:cubicBezTo>
                  <a:cubicBezTo>
                    <a:pt x="84" y="8"/>
                    <a:pt x="81" y="11"/>
                    <a:pt x="79" y="12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5"/>
                    <a:pt x="50" y="5"/>
                  </a:cubicBezTo>
                  <a:cubicBezTo>
                    <a:pt x="52" y="5"/>
                    <a:pt x="53" y="5"/>
                    <a:pt x="53" y="2"/>
                  </a:cubicBezTo>
                  <a:cubicBezTo>
                    <a:pt x="53" y="1"/>
                    <a:pt x="53" y="0"/>
                    <a:pt x="52" y="0"/>
                  </a:cubicBezTo>
                  <a:cubicBezTo>
                    <a:pt x="48" y="0"/>
                    <a:pt x="40" y="1"/>
                    <a:pt x="36" y="1"/>
                  </a:cubicBezTo>
                  <a:cubicBezTo>
                    <a:pt x="34" y="1"/>
                    <a:pt x="30" y="1"/>
                    <a:pt x="28" y="1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20" y="0"/>
                    <a:pt x="19" y="0"/>
                    <a:pt x="19" y="3"/>
                  </a:cubicBezTo>
                  <a:cubicBezTo>
                    <a:pt x="19" y="5"/>
                    <a:pt x="20" y="5"/>
                    <a:pt x="22" y="5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7"/>
                    <a:pt x="29" y="7"/>
                    <a:pt x="29" y="9"/>
                  </a:cubicBezTo>
                  <a:lnTo>
                    <a:pt x="13" y="71"/>
                  </a:lnTo>
                  <a:cubicBezTo>
                    <a:pt x="13" y="75"/>
                    <a:pt x="12" y="76"/>
                    <a:pt x="3" y="76"/>
                  </a:cubicBezTo>
                  <a:cubicBezTo>
                    <a:pt x="1" y="76"/>
                    <a:pt x="0" y="76"/>
                    <a:pt x="0" y="78"/>
                  </a:cubicBezTo>
                  <a:cubicBezTo>
                    <a:pt x="0" y="78"/>
                    <a:pt x="0" y="80"/>
                    <a:pt x="2" y="80"/>
                  </a:cubicBezTo>
                  <a:cubicBezTo>
                    <a:pt x="5" y="80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80"/>
                    <a:pt x="30" y="80"/>
                    <a:pt x="32" y="80"/>
                  </a:cubicBezTo>
                  <a:cubicBezTo>
                    <a:pt x="33" y="80"/>
                    <a:pt x="35" y="80"/>
                    <a:pt x="35" y="77"/>
                  </a:cubicBezTo>
                  <a:cubicBezTo>
                    <a:pt x="35" y="76"/>
                    <a:pt x="33" y="76"/>
                    <a:pt x="31" y="76"/>
                  </a:cubicBezTo>
                  <a:cubicBezTo>
                    <a:pt x="31" y="76"/>
                    <a:pt x="29" y="76"/>
                    <a:pt x="26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4" y="73"/>
                    <a:pt x="25" y="68"/>
                    <a:pt x="29" y="51"/>
                  </a:cubicBezTo>
                  <a:lnTo>
                    <a:pt x="49" y="38"/>
                  </a:lnTo>
                  <a:lnTo>
                    <a:pt x="65" y="70"/>
                  </a:lnTo>
                  <a:cubicBezTo>
                    <a:pt x="66" y="72"/>
                    <a:pt x="66" y="72"/>
                    <a:pt x="66" y="73"/>
                  </a:cubicBezTo>
                  <a:cubicBezTo>
                    <a:pt x="66" y="75"/>
                    <a:pt x="63" y="76"/>
                    <a:pt x="61" y="76"/>
                  </a:cubicBezTo>
                  <a:cubicBezTo>
                    <a:pt x="59" y="76"/>
                    <a:pt x="58" y="76"/>
                    <a:pt x="58" y="78"/>
                  </a:cubicBezTo>
                  <a:cubicBezTo>
                    <a:pt x="58" y="78"/>
                    <a:pt x="58" y="80"/>
                    <a:pt x="60" y="80"/>
                  </a:cubicBezTo>
                  <a:cubicBezTo>
                    <a:pt x="63" y="80"/>
                    <a:pt x="71" y="79"/>
                    <a:pt x="75" y="79"/>
                  </a:cubicBezTo>
                  <a:cubicBezTo>
                    <a:pt x="78" y="79"/>
                    <a:pt x="83" y="80"/>
                    <a:pt x="86" y="80"/>
                  </a:cubicBezTo>
                  <a:cubicBezTo>
                    <a:pt x="88" y="80"/>
                    <a:pt x="88" y="79"/>
                    <a:pt x="88" y="77"/>
                  </a:cubicBezTo>
                  <a:cubicBezTo>
                    <a:pt x="88" y="76"/>
                    <a:pt x="87" y="76"/>
                    <a:pt x="86" y="76"/>
                  </a:cubicBezTo>
                  <a:cubicBezTo>
                    <a:pt x="84" y="76"/>
                    <a:pt x="80" y="75"/>
                    <a:pt x="78" y="72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1" name="Freeform 59">
              <a:extLst>
                <a:ext uri="{FF2B5EF4-FFF2-40B4-BE49-F238E27FC236}">
                  <a16:creationId xmlns:a16="http://schemas.microsoft.com/office/drawing/2014/main" id="{7209DBE9-EEC3-43E9-B6EC-5BEDB393A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254125"/>
              <a:ext cx="107950" cy="112713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2 h 232"/>
                <a:gd name="T8" fmla="*/ 122 w 221"/>
                <a:gd name="T9" fmla="*/ 218 h 232"/>
                <a:gd name="T10" fmla="*/ 22 w 221"/>
                <a:gd name="T11" fmla="*/ 218 h 232"/>
                <a:gd name="T12" fmla="*/ 106 w 221"/>
                <a:gd name="T13" fmla="*/ 118 h 232"/>
                <a:gd name="T14" fmla="*/ 108 w 221"/>
                <a:gd name="T15" fmla="*/ 116 h 232"/>
                <a:gd name="T16" fmla="*/ 107 w 221"/>
                <a:gd name="T17" fmla="*/ 113 h 232"/>
                <a:gd name="T18" fmla="*/ 29 w 221"/>
                <a:gd name="T19" fmla="*/ 8 h 232"/>
                <a:gd name="T20" fmla="*/ 120 w 221"/>
                <a:gd name="T21" fmla="*/ 8 h 232"/>
                <a:gd name="T22" fmla="*/ 159 w 221"/>
                <a:gd name="T23" fmla="*/ 10 h 232"/>
                <a:gd name="T24" fmla="*/ 196 w 221"/>
                <a:gd name="T25" fmla="*/ 23 h 232"/>
                <a:gd name="T26" fmla="*/ 217 w 221"/>
                <a:gd name="T27" fmla="*/ 46 h 232"/>
                <a:gd name="T28" fmla="*/ 221 w 221"/>
                <a:gd name="T29" fmla="*/ 46 h 232"/>
                <a:gd name="T30" fmla="*/ 201 w 221"/>
                <a:gd name="T31" fmla="*/ 0 h 232"/>
                <a:gd name="T32" fmla="*/ 5 w 221"/>
                <a:gd name="T33" fmla="*/ 0 h 232"/>
                <a:gd name="T34" fmla="*/ 0 w 221"/>
                <a:gd name="T35" fmla="*/ 1 h 232"/>
                <a:gd name="T36" fmla="*/ 0 w 221"/>
                <a:gd name="T37" fmla="*/ 6 h 232"/>
                <a:gd name="T38" fmla="*/ 88 w 221"/>
                <a:gd name="T39" fmla="*/ 126 h 232"/>
                <a:gd name="T40" fmla="*/ 2 w 221"/>
                <a:gd name="T41" fmla="*/ 227 h 232"/>
                <a:gd name="T42" fmla="*/ 0 w 221"/>
                <a:gd name="T43" fmla="*/ 230 h 232"/>
                <a:gd name="T44" fmla="*/ 5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6"/>
                    <a:pt x="193" y="207"/>
                    <a:pt x="174" y="212"/>
                  </a:cubicBezTo>
                  <a:cubicBezTo>
                    <a:pt x="170" y="213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8"/>
                  </a:lnTo>
                  <a:cubicBezTo>
                    <a:pt x="108" y="117"/>
                    <a:pt x="108" y="117"/>
                    <a:pt x="108" y="116"/>
                  </a:cubicBezTo>
                  <a:cubicBezTo>
                    <a:pt x="108" y="115"/>
                    <a:pt x="108" y="115"/>
                    <a:pt x="107" y="113"/>
                  </a:cubicBezTo>
                  <a:lnTo>
                    <a:pt x="29" y="8"/>
                  </a:lnTo>
                  <a:lnTo>
                    <a:pt x="120" y="8"/>
                  </a:lnTo>
                  <a:cubicBezTo>
                    <a:pt x="143" y="8"/>
                    <a:pt x="158" y="10"/>
                    <a:pt x="159" y="10"/>
                  </a:cubicBezTo>
                  <a:cubicBezTo>
                    <a:pt x="168" y="12"/>
                    <a:pt x="183" y="14"/>
                    <a:pt x="196" y="23"/>
                  </a:cubicBezTo>
                  <a:cubicBezTo>
                    <a:pt x="200" y="25"/>
                    <a:pt x="211" y="33"/>
                    <a:pt x="217" y="46"/>
                  </a:cubicBezTo>
                  <a:lnTo>
                    <a:pt x="221" y="46"/>
                  </a:lnTo>
                  <a:lnTo>
                    <a:pt x="201" y="0"/>
                  </a:lnTo>
                  <a:lnTo>
                    <a:pt x="5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6"/>
                  </a:cubicBezTo>
                  <a:lnTo>
                    <a:pt x="88" y="126"/>
                  </a:lnTo>
                  <a:lnTo>
                    <a:pt x="2" y="227"/>
                  </a:lnTo>
                  <a:cubicBezTo>
                    <a:pt x="0" y="229"/>
                    <a:pt x="0" y="230"/>
                    <a:pt x="0" y="230"/>
                  </a:cubicBezTo>
                  <a:cubicBezTo>
                    <a:pt x="0" y="232"/>
                    <a:pt x="2" y="232"/>
                    <a:pt x="5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2" name="Freeform 60">
              <a:extLst>
                <a:ext uri="{FF2B5EF4-FFF2-40B4-BE49-F238E27FC236}">
                  <a16:creationId xmlns:a16="http://schemas.microsoft.com/office/drawing/2014/main" id="{E9CC3991-D20B-424B-8DE1-5A2589499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1125" y="1389063"/>
              <a:ext cx="26988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2 h 82"/>
                <a:gd name="T8" fmla="*/ 8 w 57"/>
                <a:gd name="T9" fmla="*/ 4 h 82"/>
                <a:gd name="T10" fmla="*/ 11 w 57"/>
                <a:gd name="T11" fmla="*/ 6 h 82"/>
                <a:gd name="T12" fmla="*/ 17 w 57"/>
                <a:gd name="T13" fmla="*/ 8 h 82"/>
                <a:gd name="T14" fmla="*/ 17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29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1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29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5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2"/>
                  </a:cubicBezTo>
                  <a:cubicBezTo>
                    <a:pt x="10" y="2"/>
                    <a:pt x="8" y="2"/>
                    <a:pt x="8" y="4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5" y="55"/>
                  </a:cubicBezTo>
                  <a:cubicBezTo>
                    <a:pt x="23" y="56"/>
                    <a:pt x="29" y="58"/>
                    <a:pt x="29" y="64"/>
                  </a:cubicBezTo>
                  <a:cubicBezTo>
                    <a:pt x="29" y="65"/>
                    <a:pt x="29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5" y="82"/>
                    <a:pt x="41" y="82"/>
                  </a:cubicBezTo>
                  <a:cubicBezTo>
                    <a:pt x="52" y="82"/>
                    <a:pt x="56" y="65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1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7" y="46"/>
                    <a:pt x="29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2" y="35"/>
                  </a:cubicBezTo>
                  <a:cubicBezTo>
                    <a:pt x="47" y="35"/>
                    <a:pt x="45" y="39"/>
                    <a:pt x="45" y="41"/>
                  </a:cubicBezTo>
                  <a:cubicBezTo>
                    <a:pt x="45" y="44"/>
                    <a:pt x="47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5"/>
                    <a:pt x="29" y="40"/>
                  </a:cubicBezTo>
                  <a:cubicBezTo>
                    <a:pt x="24" y="45"/>
                    <a:pt x="20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3" name="Freeform 61">
              <a:extLst>
                <a:ext uri="{FF2B5EF4-FFF2-40B4-BE49-F238E27FC236}">
                  <a16:creationId xmlns:a16="http://schemas.microsoft.com/office/drawing/2014/main" id="{6F764D39-1B05-43B1-A24E-10A0432680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0025" y="1274763"/>
              <a:ext cx="42863" cy="73025"/>
            </a:xfrm>
            <a:custGeom>
              <a:avLst/>
              <a:gdLst>
                <a:gd name="T0" fmla="*/ 65 w 87"/>
                <a:gd name="T1" fmla="*/ 4 h 149"/>
                <a:gd name="T2" fmla="*/ 65 w 87"/>
                <a:gd name="T3" fmla="*/ 2 h 149"/>
                <a:gd name="T4" fmla="*/ 63 w 87"/>
                <a:gd name="T5" fmla="*/ 0 h 149"/>
                <a:gd name="T6" fmla="*/ 61 w 87"/>
                <a:gd name="T7" fmla="*/ 3 h 149"/>
                <a:gd name="T8" fmla="*/ 51 w 87"/>
                <a:gd name="T9" fmla="*/ 42 h 149"/>
                <a:gd name="T10" fmla="*/ 0 w 87"/>
                <a:gd name="T11" fmla="*/ 87 h 149"/>
                <a:gd name="T12" fmla="*/ 32 w 87"/>
                <a:gd name="T13" fmla="*/ 117 h 149"/>
                <a:gd name="T14" fmla="*/ 28 w 87"/>
                <a:gd name="T15" fmla="*/ 133 h 149"/>
                <a:gd name="T16" fmla="*/ 25 w 87"/>
                <a:gd name="T17" fmla="*/ 148 h 149"/>
                <a:gd name="T18" fmla="*/ 27 w 87"/>
                <a:gd name="T19" fmla="*/ 149 h 149"/>
                <a:gd name="T20" fmla="*/ 28 w 87"/>
                <a:gd name="T21" fmla="*/ 149 h 149"/>
                <a:gd name="T22" fmla="*/ 30 w 87"/>
                <a:gd name="T23" fmla="*/ 142 h 149"/>
                <a:gd name="T24" fmla="*/ 36 w 87"/>
                <a:gd name="T25" fmla="*/ 117 h 149"/>
                <a:gd name="T26" fmla="*/ 87 w 87"/>
                <a:gd name="T27" fmla="*/ 72 h 149"/>
                <a:gd name="T28" fmla="*/ 55 w 87"/>
                <a:gd name="T29" fmla="*/ 42 h 149"/>
                <a:gd name="T30" fmla="*/ 65 w 87"/>
                <a:gd name="T31" fmla="*/ 4 h 149"/>
                <a:gd name="T32" fmla="*/ 33 w 87"/>
                <a:gd name="T33" fmla="*/ 114 h 149"/>
                <a:gd name="T34" fmla="*/ 11 w 87"/>
                <a:gd name="T35" fmla="*/ 91 h 149"/>
                <a:gd name="T36" fmla="*/ 50 w 87"/>
                <a:gd name="T37" fmla="*/ 45 h 149"/>
                <a:gd name="T38" fmla="*/ 33 w 87"/>
                <a:gd name="T39" fmla="*/ 114 h 149"/>
                <a:gd name="T40" fmla="*/ 54 w 87"/>
                <a:gd name="T41" fmla="*/ 45 h 149"/>
                <a:gd name="T42" fmla="*/ 77 w 87"/>
                <a:gd name="T43" fmla="*/ 68 h 149"/>
                <a:gd name="T44" fmla="*/ 37 w 87"/>
                <a:gd name="T45" fmla="*/ 114 h 149"/>
                <a:gd name="T46" fmla="*/ 54 w 87"/>
                <a:gd name="T47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49">
                  <a:moveTo>
                    <a:pt x="65" y="4"/>
                  </a:moveTo>
                  <a:cubicBezTo>
                    <a:pt x="65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2" y="0"/>
                    <a:pt x="61" y="1"/>
                    <a:pt x="61" y="3"/>
                  </a:cubicBezTo>
                  <a:lnTo>
                    <a:pt x="51" y="42"/>
                  </a:lnTo>
                  <a:cubicBezTo>
                    <a:pt x="25" y="43"/>
                    <a:pt x="0" y="65"/>
                    <a:pt x="0" y="87"/>
                  </a:cubicBezTo>
                  <a:cubicBezTo>
                    <a:pt x="0" y="103"/>
                    <a:pt x="12" y="116"/>
                    <a:pt x="32" y="117"/>
                  </a:cubicBezTo>
                  <a:cubicBezTo>
                    <a:pt x="31" y="122"/>
                    <a:pt x="30" y="128"/>
                    <a:pt x="28" y="133"/>
                  </a:cubicBezTo>
                  <a:cubicBezTo>
                    <a:pt x="26" y="141"/>
                    <a:pt x="25" y="147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28" y="149"/>
                    <a:pt x="28" y="149"/>
                    <a:pt x="28" y="149"/>
                  </a:cubicBezTo>
                  <a:cubicBezTo>
                    <a:pt x="29" y="148"/>
                    <a:pt x="30" y="144"/>
                    <a:pt x="30" y="142"/>
                  </a:cubicBezTo>
                  <a:lnTo>
                    <a:pt x="36" y="117"/>
                  </a:lnTo>
                  <a:cubicBezTo>
                    <a:pt x="63" y="116"/>
                    <a:pt x="87" y="94"/>
                    <a:pt x="87" y="72"/>
                  </a:cubicBezTo>
                  <a:cubicBezTo>
                    <a:pt x="87" y="59"/>
                    <a:pt x="78" y="43"/>
                    <a:pt x="55" y="42"/>
                  </a:cubicBezTo>
                  <a:lnTo>
                    <a:pt x="65" y="4"/>
                  </a:lnTo>
                  <a:close/>
                  <a:moveTo>
                    <a:pt x="33" y="114"/>
                  </a:moveTo>
                  <a:cubicBezTo>
                    <a:pt x="23" y="113"/>
                    <a:pt x="11" y="107"/>
                    <a:pt x="11" y="91"/>
                  </a:cubicBezTo>
                  <a:cubicBezTo>
                    <a:pt x="11" y="71"/>
                    <a:pt x="25" y="48"/>
                    <a:pt x="50" y="45"/>
                  </a:cubicBezTo>
                  <a:lnTo>
                    <a:pt x="33" y="114"/>
                  </a:lnTo>
                  <a:close/>
                  <a:moveTo>
                    <a:pt x="54" y="45"/>
                  </a:moveTo>
                  <a:cubicBezTo>
                    <a:pt x="67" y="46"/>
                    <a:pt x="77" y="54"/>
                    <a:pt x="77" y="68"/>
                  </a:cubicBezTo>
                  <a:cubicBezTo>
                    <a:pt x="77" y="88"/>
                    <a:pt x="62" y="112"/>
                    <a:pt x="37" y="114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4" name="Freeform 62">
              <a:extLst>
                <a:ext uri="{FF2B5EF4-FFF2-40B4-BE49-F238E27FC236}">
                  <a16:creationId xmlns:a16="http://schemas.microsoft.com/office/drawing/2014/main" id="{921BDA50-D63D-4FBC-AD1D-8727FFE15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063" y="1258888"/>
              <a:ext cx="31750" cy="39688"/>
            </a:xfrm>
            <a:custGeom>
              <a:avLst/>
              <a:gdLst>
                <a:gd name="T0" fmla="*/ 36 w 63"/>
                <a:gd name="T1" fmla="*/ 1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29 h 82"/>
                <a:gd name="T10" fmla="*/ 0 w 63"/>
                <a:gd name="T11" fmla="*/ 56 h 82"/>
                <a:gd name="T12" fmla="*/ 28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1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1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39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3" y="82"/>
                    <a:pt x="28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5" y="41"/>
                    <a:pt x="45" y="41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5" name="Freeform 63">
              <a:extLst>
                <a:ext uri="{FF2B5EF4-FFF2-40B4-BE49-F238E27FC236}">
                  <a16:creationId xmlns:a16="http://schemas.microsoft.com/office/drawing/2014/main" id="{F09D5F7B-0B59-469E-8E2B-2E8C3262E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2100" y="1270000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6" name="Freeform 64">
              <a:extLst>
                <a:ext uri="{FF2B5EF4-FFF2-40B4-BE49-F238E27FC236}">
                  <a16:creationId xmlns:a16="http://schemas.microsoft.com/office/drawing/2014/main" id="{ED8DAE76-0BA2-4426-9C30-2559B87363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9088" y="1295400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1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7" name="Freeform 65">
              <a:extLst>
                <a:ext uri="{FF2B5EF4-FFF2-40B4-BE49-F238E27FC236}">
                  <a16:creationId xmlns:a16="http://schemas.microsoft.com/office/drawing/2014/main" id="{ACF5912E-BAA8-48C3-8300-EF8F48BBD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775" y="12700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8" name="Freeform 66">
              <a:extLst>
                <a:ext uri="{FF2B5EF4-FFF2-40B4-BE49-F238E27FC236}">
                  <a16:creationId xmlns:a16="http://schemas.microsoft.com/office/drawing/2014/main" id="{50631877-3FBD-4EE4-8A9A-4D07FB1A4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8938" y="1273175"/>
              <a:ext cx="33338" cy="58738"/>
            </a:xfrm>
            <a:custGeom>
              <a:avLst/>
              <a:gdLst>
                <a:gd name="T0" fmla="*/ 68 w 68"/>
                <a:gd name="T1" fmla="*/ 34 h 119"/>
                <a:gd name="T2" fmla="*/ 49 w 68"/>
                <a:gd name="T3" fmla="*/ 0 h 119"/>
                <a:gd name="T4" fmla="*/ 0 w 68"/>
                <a:gd name="T5" fmla="*/ 85 h 119"/>
                <a:gd name="T6" fmla="*/ 20 w 68"/>
                <a:gd name="T7" fmla="*/ 119 h 119"/>
                <a:gd name="T8" fmla="*/ 68 w 68"/>
                <a:gd name="T9" fmla="*/ 34 h 119"/>
                <a:gd name="T10" fmla="*/ 18 w 68"/>
                <a:gd name="T11" fmla="*/ 57 h 119"/>
                <a:gd name="T12" fmla="*/ 30 w 68"/>
                <a:gd name="T13" fmla="*/ 21 h 119"/>
                <a:gd name="T14" fmla="*/ 48 w 68"/>
                <a:gd name="T15" fmla="*/ 4 h 119"/>
                <a:gd name="T16" fmla="*/ 58 w 68"/>
                <a:gd name="T17" fmla="*/ 24 h 119"/>
                <a:gd name="T18" fmla="*/ 52 w 68"/>
                <a:gd name="T19" fmla="*/ 57 h 119"/>
                <a:gd name="T20" fmla="*/ 18 w 68"/>
                <a:gd name="T21" fmla="*/ 57 h 119"/>
                <a:gd name="T22" fmla="*/ 51 w 68"/>
                <a:gd name="T23" fmla="*/ 62 h 119"/>
                <a:gd name="T24" fmla="*/ 39 w 68"/>
                <a:gd name="T25" fmla="*/ 96 h 119"/>
                <a:gd name="T26" fmla="*/ 20 w 68"/>
                <a:gd name="T27" fmla="*/ 115 h 119"/>
                <a:gd name="T28" fmla="*/ 11 w 68"/>
                <a:gd name="T29" fmla="*/ 95 h 119"/>
                <a:gd name="T30" fmla="*/ 16 w 68"/>
                <a:gd name="T31" fmla="*/ 62 h 119"/>
                <a:gd name="T32" fmla="*/ 51 w 68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119">
                  <a:moveTo>
                    <a:pt x="68" y="34"/>
                  </a:moveTo>
                  <a:cubicBezTo>
                    <a:pt x="68" y="23"/>
                    <a:pt x="66" y="0"/>
                    <a:pt x="49" y="0"/>
                  </a:cubicBezTo>
                  <a:cubicBezTo>
                    <a:pt x="25" y="0"/>
                    <a:pt x="0" y="47"/>
                    <a:pt x="0" y="85"/>
                  </a:cubicBezTo>
                  <a:cubicBezTo>
                    <a:pt x="0" y="101"/>
                    <a:pt x="5" y="119"/>
                    <a:pt x="20" y="119"/>
                  </a:cubicBezTo>
                  <a:cubicBezTo>
                    <a:pt x="43" y="119"/>
                    <a:pt x="68" y="71"/>
                    <a:pt x="68" y="34"/>
                  </a:cubicBezTo>
                  <a:close/>
                  <a:moveTo>
                    <a:pt x="18" y="57"/>
                  </a:moveTo>
                  <a:cubicBezTo>
                    <a:pt x="20" y="46"/>
                    <a:pt x="24" y="33"/>
                    <a:pt x="30" y="21"/>
                  </a:cubicBezTo>
                  <a:cubicBezTo>
                    <a:pt x="35" y="13"/>
                    <a:pt x="41" y="4"/>
                    <a:pt x="48" y="4"/>
                  </a:cubicBezTo>
                  <a:cubicBezTo>
                    <a:pt x="57" y="4"/>
                    <a:pt x="58" y="15"/>
                    <a:pt x="58" y="24"/>
                  </a:cubicBezTo>
                  <a:cubicBezTo>
                    <a:pt x="58" y="32"/>
                    <a:pt x="56" y="41"/>
                    <a:pt x="52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5" y="84"/>
                    <a:pt x="39" y="96"/>
                  </a:cubicBezTo>
                  <a:cubicBezTo>
                    <a:pt x="33" y="107"/>
                    <a:pt x="27" y="115"/>
                    <a:pt x="20" y="115"/>
                  </a:cubicBezTo>
                  <a:cubicBezTo>
                    <a:pt x="14" y="115"/>
                    <a:pt x="11" y="111"/>
                    <a:pt x="11" y="95"/>
                  </a:cubicBezTo>
                  <a:cubicBezTo>
                    <a:pt x="11" y="88"/>
                    <a:pt x="12" y="79"/>
                    <a:pt x="16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9" name="Freeform 67">
              <a:extLst>
                <a:ext uri="{FF2B5EF4-FFF2-40B4-BE49-F238E27FC236}">
                  <a16:creationId xmlns:a16="http://schemas.microsoft.com/office/drawing/2014/main" id="{BAFBF32D-6EF2-4A6E-BF12-295849D40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8625" y="12588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6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4" y="33"/>
                    <a:pt x="39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0" name="Freeform 68">
              <a:extLst>
                <a:ext uri="{FF2B5EF4-FFF2-40B4-BE49-F238E27FC236}">
                  <a16:creationId xmlns:a16="http://schemas.microsoft.com/office/drawing/2014/main" id="{E96EC0F9-F1E0-4C24-B9C6-CC594B517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625" y="1311275"/>
              <a:ext cx="28575" cy="41275"/>
            </a:xfrm>
            <a:custGeom>
              <a:avLst/>
              <a:gdLst>
                <a:gd name="T0" fmla="*/ 27 w 57"/>
                <a:gd name="T1" fmla="*/ 3 h 82"/>
                <a:gd name="T2" fmla="*/ 28 w 57"/>
                <a:gd name="T3" fmla="*/ 1 h 82"/>
                <a:gd name="T4" fmla="*/ 26 w 57"/>
                <a:gd name="T5" fmla="*/ 0 h 82"/>
                <a:gd name="T6" fmla="*/ 11 w 57"/>
                <a:gd name="T7" fmla="*/ 1 h 82"/>
                <a:gd name="T8" fmla="*/ 8 w 57"/>
                <a:gd name="T9" fmla="*/ 4 h 82"/>
                <a:gd name="T10" fmla="*/ 11 w 57"/>
                <a:gd name="T11" fmla="*/ 5 h 82"/>
                <a:gd name="T12" fmla="*/ 17 w 57"/>
                <a:gd name="T13" fmla="*/ 7 h 82"/>
                <a:gd name="T14" fmla="*/ 17 w 57"/>
                <a:gd name="T15" fmla="*/ 9 h 82"/>
                <a:gd name="T16" fmla="*/ 0 w 57"/>
                <a:gd name="T17" fmla="*/ 75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4 h 82"/>
                <a:gd name="T26" fmla="*/ 29 w 57"/>
                <a:gd name="T27" fmla="*/ 64 h 82"/>
                <a:gd name="T28" fmla="*/ 29 w 57"/>
                <a:gd name="T29" fmla="*/ 66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2 h 82"/>
                <a:gd name="T38" fmla="*/ 52 w 57"/>
                <a:gd name="T39" fmla="*/ 65 h 82"/>
                <a:gd name="T40" fmla="*/ 41 w 57"/>
                <a:gd name="T41" fmla="*/ 78 h 82"/>
                <a:gd name="T42" fmla="*/ 37 w 57"/>
                <a:gd name="T43" fmla="*/ 72 h 82"/>
                <a:gd name="T44" fmla="*/ 38 w 57"/>
                <a:gd name="T45" fmla="*/ 67 h 82"/>
                <a:gd name="T46" fmla="*/ 39 w 57"/>
                <a:gd name="T47" fmla="*/ 63 h 82"/>
                <a:gd name="T48" fmla="*/ 20 w 57"/>
                <a:gd name="T49" fmla="*/ 51 h 82"/>
                <a:gd name="T50" fmla="*/ 29 w 57"/>
                <a:gd name="T51" fmla="*/ 43 h 82"/>
                <a:gd name="T52" fmla="*/ 48 w 57"/>
                <a:gd name="T53" fmla="*/ 32 h 82"/>
                <a:gd name="T54" fmla="*/ 52 w 57"/>
                <a:gd name="T55" fmla="*/ 34 h 82"/>
                <a:gd name="T56" fmla="*/ 46 w 57"/>
                <a:gd name="T57" fmla="*/ 40 h 82"/>
                <a:gd name="T58" fmla="*/ 50 w 57"/>
                <a:gd name="T59" fmla="*/ 45 h 82"/>
                <a:gd name="T60" fmla="*/ 57 w 57"/>
                <a:gd name="T61" fmla="*/ 37 h 82"/>
                <a:gd name="T62" fmla="*/ 48 w 57"/>
                <a:gd name="T63" fmla="*/ 29 h 82"/>
                <a:gd name="T64" fmla="*/ 29 w 57"/>
                <a:gd name="T65" fmla="*/ 39 h 82"/>
                <a:gd name="T66" fmla="*/ 16 w 57"/>
                <a:gd name="T67" fmla="*/ 50 h 82"/>
                <a:gd name="T68" fmla="*/ 27 w 57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3"/>
                  </a:moveTo>
                  <a:cubicBezTo>
                    <a:pt x="27" y="3"/>
                    <a:pt x="28" y="1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8" y="1"/>
                    <a:pt x="8" y="4"/>
                  </a:cubicBezTo>
                  <a:cubicBezTo>
                    <a:pt x="8" y="5"/>
                    <a:pt x="10" y="5"/>
                    <a:pt x="11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lnTo>
                    <a:pt x="0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79"/>
                    <a:pt x="9" y="77"/>
                  </a:cubicBezTo>
                  <a:cubicBezTo>
                    <a:pt x="9" y="76"/>
                    <a:pt x="14" y="56"/>
                    <a:pt x="15" y="54"/>
                  </a:cubicBezTo>
                  <a:cubicBezTo>
                    <a:pt x="23" y="55"/>
                    <a:pt x="29" y="58"/>
                    <a:pt x="29" y="64"/>
                  </a:cubicBezTo>
                  <a:cubicBezTo>
                    <a:pt x="29" y="64"/>
                    <a:pt x="29" y="65"/>
                    <a:pt x="29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2"/>
                    <a:pt x="54" y="62"/>
                    <a:pt x="54" y="62"/>
                  </a:cubicBezTo>
                  <a:cubicBezTo>
                    <a:pt x="52" y="62"/>
                    <a:pt x="52" y="63"/>
                    <a:pt x="52" y="65"/>
                  </a:cubicBezTo>
                  <a:cubicBezTo>
                    <a:pt x="50" y="70"/>
                    <a:pt x="47" y="78"/>
                    <a:pt x="41" y="78"/>
                  </a:cubicBezTo>
                  <a:cubicBezTo>
                    <a:pt x="38" y="78"/>
                    <a:pt x="37" y="75"/>
                    <a:pt x="37" y="72"/>
                  </a:cubicBezTo>
                  <a:cubicBezTo>
                    <a:pt x="37" y="70"/>
                    <a:pt x="37" y="70"/>
                    <a:pt x="38" y="67"/>
                  </a:cubicBezTo>
                  <a:cubicBezTo>
                    <a:pt x="38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3" y="49"/>
                    <a:pt x="28" y="45"/>
                    <a:pt x="29" y="43"/>
                  </a:cubicBezTo>
                  <a:cubicBezTo>
                    <a:pt x="35" y="38"/>
                    <a:pt x="41" y="32"/>
                    <a:pt x="48" y="32"/>
                  </a:cubicBezTo>
                  <a:cubicBezTo>
                    <a:pt x="49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0" y="45"/>
                  </a:cubicBezTo>
                  <a:cubicBezTo>
                    <a:pt x="53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1" y="29"/>
                    <a:pt x="35" y="34"/>
                    <a:pt x="29" y="39"/>
                  </a:cubicBezTo>
                  <a:cubicBezTo>
                    <a:pt x="24" y="44"/>
                    <a:pt x="21" y="48"/>
                    <a:pt x="16" y="50"/>
                  </a:cubicBezTo>
                  <a:lnTo>
                    <a:pt x="27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1" name="Freeform 69">
              <a:extLst>
                <a:ext uri="{FF2B5EF4-FFF2-40B4-BE49-F238E27FC236}">
                  <a16:creationId xmlns:a16="http://schemas.microsoft.com/office/drawing/2014/main" id="{1DB9DDBD-0F2F-4FE5-926B-F54F9B14A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663" y="1270000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2" name="Freeform 70">
              <a:extLst>
                <a:ext uri="{FF2B5EF4-FFF2-40B4-BE49-F238E27FC236}">
                  <a16:creationId xmlns:a16="http://schemas.microsoft.com/office/drawing/2014/main" id="{81ED0C01-C944-4AA1-9728-1384819679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1650" y="1295400"/>
              <a:ext cx="33338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3" name="Freeform 71">
              <a:extLst>
                <a:ext uri="{FF2B5EF4-FFF2-40B4-BE49-F238E27FC236}">
                  <a16:creationId xmlns:a16="http://schemas.microsoft.com/office/drawing/2014/main" id="{6FEF5833-BE45-4B34-B229-E778FA03B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1270000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2" name="正方形/長方形 1"/>
          <p:cNvSpPr/>
          <p:nvPr/>
        </p:nvSpPr>
        <p:spPr>
          <a:xfrm>
            <a:off x="1005521" y="1094242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Distribution function</a:t>
            </a:r>
            <a:endParaRPr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931774" y="2254844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Overdamped case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782873" y="4167310"/>
            <a:ext cx="4128876" cy="1783086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4" name="正方形/長方形 303"/>
          <p:cNvSpPr/>
          <p:nvPr/>
        </p:nvSpPr>
        <p:spPr>
          <a:xfrm>
            <a:off x="2015628" y="3305332"/>
            <a:ext cx="1230434" cy="790131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5" name="正方形/長方形 304"/>
          <p:cNvSpPr/>
          <p:nvPr/>
        </p:nvSpPr>
        <p:spPr>
          <a:xfrm>
            <a:off x="4787831" y="3452307"/>
            <a:ext cx="648982" cy="527336"/>
          </a:xfrm>
          <a:prstGeom prst="rect">
            <a:avLst/>
          </a:prstGeom>
          <a:solidFill>
            <a:srgbClr val="FFFF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6" name="正方形/長方形 305"/>
          <p:cNvSpPr/>
          <p:nvPr/>
        </p:nvSpPr>
        <p:spPr>
          <a:xfrm>
            <a:off x="422309" y="6041396"/>
            <a:ext cx="430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Smoluchowski </a:t>
            </a:r>
            <a:r>
              <a:rPr lang="en-US" altLang="ja-JP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at high temp</a:t>
            </a:r>
          </a:p>
        </p:txBody>
      </p:sp>
      <p:pic>
        <p:nvPicPr>
          <p:cNvPr id="310" name="図 3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45" y="1043358"/>
            <a:ext cx="786064" cy="1156645"/>
          </a:xfrm>
          <a:prstGeom prst="rect">
            <a:avLst/>
          </a:prstGeom>
        </p:spPr>
      </p:pic>
      <p:sp>
        <p:nvSpPr>
          <p:cNvPr id="307" name="正方形/長方形 306"/>
          <p:cNvSpPr/>
          <p:nvPr/>
        </p:nvSpPr>
        <p:spPr>
          <a:xfrm>
            <a:off x="7223306" y="4635236"/>
            <a:ext cx="1492295" cy="584310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1" name="正方形/長方形 310"/>
          <p:cNvSpPr/>
          <p:nvPr/>
        </p:nvSpPr>
        <p:spPr>
          <a:xfrm>
            <a:off x="5192395" y="4643713"/>
            <a:ext cx="648982" cy="527336"/>
          </a:xfrm>
          <a:prstGeom prst="rect">
            <a:avLst/>
          </a:prstGeom>
          <a:solidFill>
            <a:srgbClr val="FFFF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1AE4BDF-ED29-32B5-4177-353B9D67D163}"/>
              </a:ext>
            </a:extLst>
          </p:cNvPr>
          <p:cNvSpPr/>
          <p:nvPr/>
        </p:nvSpPr>
        <p:spPr>
          <a:xfrm>
            <a:off x="6666045" y="2200003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</a:p>
          <a:p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A82B4FD-9433-3910-38EC-ECFC9AD68A10}"/>
              </a:ext>
            </a:extLst>
          </p:cNvPr>
          <p:cNvSpPr/>
          <p:nvPr/>
        </p:nvSpPr>
        <p:spPr>
          <a:xfrm>
            <a:off x="303583" y="6458763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2165400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94" y="3029588"/>
            <a:ext cx="3537286" cy="2519288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430811" y="119624"/>
            <a:ext cx="7580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Numerical Tests for Brownian Oscillator Model</a:t>
            </a:r>
            <a:endParaRPr lang="ja-JP" altLang="en-US" sz="2800" dirty="0"/>
          </a:p>
        </p:txBody>
      </p:sp>
      <p:sp>
        <p:nvSpPr>
          <p:cNvPr id="3" name="正方形/長方形 2"/>
          <p:cNvSpPr/>
          <p:nvPr/>
        </p:nvSpPr>
        <p:spPr>
          <a:xfrm>
            <a:off x="4624353" y="2638481"/>
            <a:ext cx="272382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430811" y="2576968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  <a:latin typeface="Arial Unicode MS" pitchFamily="50" charset="-128"/>
                <a:cs typeface="Arial Unicode MS" pitchFamily="50" charset="-128"/>
              </a:rPr>
              <a:t>Underdamped</a:t>
            </a:r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4571828" y="2238366"/>
            <a:ext cx="2736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L-T Smoluchowski cases</a:t>
            </a:r>
            <a:endParaRPr lang="ja-JP" altLang="en-US" dirty="0"/>
          </a:p>
        </p:txBody>
      </p:sp>
      <p:sp>
        <p:nvSpPr>
          <p:cNvPr id="63" name="正方形/長方形 62"/>
          <p:cNvSpPr/>
          <p:nvPr/>
        </p:nvSpPr>
        <p:spPr>
          <a:xfrm>
            <a:off x="467544" y="2213346"/>
            <a:ext cx="304442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L-T Q. Fokker-Planck cases</a:t>
            </a:r>
            <a:endParaRPr lang="ja-JP" altLang="en-US" dirty="0"/>
          </a:p>
        </p:txBody>
      </p:sp>
      <p:graphicFrame>
        <p:nvGraphicFramePr>
          <p:cNvPr id="110" name="Object 3"/>
          <p:cNvGraphicFramePr>
            <a:graphicFrameLocks noChangeAspect="1"/>
          </p:cNvGraphicFramePr>
          <p:nvPr/>
        </p:nvGraphicFramePr>
        <p:xfrm>
          <a:off x="651217" y="1079825"/>
          <a:ext cx="2271230" cy="3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87440" imgH="495000" progId="Equation.DSMT4">
                  <p:embed/>
                </p:oleObj>
              </mc:Choice>
              <mc:Fallback>
                <p:oleObj name="Equation" r:id="rId3" imgW="3187440" imgH="495000" progId="Equation.DSMT4">
                  <p:embed/>
                  <p:pic>
                    <p:nvPicPr>
                      <p:cNvPr id="11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217" y="1079825"/>
                        <a:ext cx="2271230" cy="35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1" name="図 1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048" y="675661"/>
            <a:ext cx="2533650" cy="1057275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0152" y="750875"/>
            <a:ext cx="1408024" cy="1133020"/>
          </a:xfrm>
          <a:prstGeom prst="rect">
            <a:avLst/>
          </a:prstGeom>
        </p:spPr>
      </p:pic>
      <p:sp>
        <p:nvSpPr>
          <p:cNvPr id="112" name="正方形/長方形 111"/>
          <p:cNvSpPr/>
          <p:nvPr/>
        </p:nvSpPr>
        <p:spPr>
          <a:xfrm>
            <a:off x="1061702" y="5673133"/>
            <a:ext cx="2053767" cy="73866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For a harmonic system,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QFP and CFP results 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are identical 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3501" y="2946246"/>
            <a:ext cx="3682546" cy="309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42118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99" y="880379"/>
            <a:ext cx="4823227" cy="4232832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366693" y="161169"/>
            <a:ext cx="82894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Numerical test for non-adiabatic system</a:t>
            </a:r>
            <a:endParaRPr lang="ja-JP" altLang="en-US" sz="3600" dirty="0"/>
          </a:p>
        </p:txBody>
      </p:sp>
      <p:sp>
        <p:nvSpPr>
          <p:cNvPr id="4" name="正方形/長方形 3"/>
          <p:cNvSpPr/>
          <p:nvPr/>
        </p:nvSpPr>
        <p:spPr>
          <a:xfrm>
            <a:off x="5091044" y="1223144"/>
            <a:ext cx="360387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-LTQFPE and 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-LTQSE: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Non-adiabatic Dynamics &amp;</a:t>
            </a: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Nonlinear Spectroscopies</a:t>
            </a:r>
          </a:p>
          <a:p>
            <a:pPr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Also the validity check of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 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</a:t>
            </a:r>
            <a:r>
              <a:rPr lang="en-US" altLang="ja-JP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approaches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600895" y="2676661"/>
            <a:ext cx="288032" cy="7836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>
            <a:off x="2987824" y="3589934"/>
            <a:ext cx="432048" cy="24729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3047820" y="3290100"/>
            <a:ext cx="156028" cy="1752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5508104" y="3682871"/>
            <a:ext cx="33330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Nonlinear spectroscopies:</a:t>
            </a:r>
          </a:p>
          <a:p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Ikeda and Tanimura,: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JCP </a:t>
            </a:r>
            <a:r>
              <a:rPr lang="fr-FR" altLang="ja-JP" sz="1200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, 014102 (2017</a:t>
            </a:r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sz="1200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782" y="4362596"/>
            <a:ext cx="3151257" cy="1920720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292206" y="6409044"/>
            <a:ext cx="8597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JCTC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2517 (2019). (Source codes will be provided)</a:t>
            </a:r>
            <a:endParaRPr lang="ja-JP" altLang="en-US" dirty="0"/>
          </a:p>
          <a:p>
            <a:endParaRPr lang="ja-JP" altLang="en-US" dirty="0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013176"/>
            <a:ext cx="786064" cy="1156645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1115616" y="732430"/>
            <a:ext cx="11272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 model</a:t>
            </a:r>
            <a:endParaRPr lang="en-US" altLang="ja-JP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CC9F928F-4181-3A78-FE13-F477307FC6B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64771057"/>
              </p:ext>
            </p:extLst>
          </p:nvPr>
        </p:nvGraphicFramePr>
        <p:xfrm>
          <a:off x="1775746" y="5267864"/>
          <a:ext cx="366871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70200" imgH="914400" progId="Equation.DSMT4">
                  <p:embed/>
                </p:oleObj>
              </mc:Choice>
              <mc:Fallback>
                <p:oleObj name="Equation" r:id="rId5" imgW="3670200" imgH="9144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CC9F928F-4181-3A78-FE13-F477307FC6B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746" y="5267864"/>
                        <a:ext cx="366871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4625806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83" y="1844824"/>
            <a:ext cx="6173433" cy="3608625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395536" y="284130"/>
            <a:ext cx="7564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Population dynamics from various approaches</a:t>
            </a:r>
            <a:endParaRPr lang="ja-JP" altLang="en-US" sz="2800" dirty="0"/>
          </a:p>
        </p:txBody>
      </p:sp>
      <p:sp>
        <p:nvSpPr>
          <p:cNvPr id="9" name="正方形/長方形 8"/>
          <p:cNvSpPr/>
          <p:nvPr/>
        </p:nvSpPr>
        <p:spPr>
          <a:xfrm>
            <a:off x="617742" y="1017805"/>
            <a:ext cx="6083717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800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temperature bath</a:t>
            </a:r>
            <a:endParaRPr lang="ja-JP" altLang="en-US" sz="28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5436096" y="4835407"/>
            <a:ext cx="3619902" cy="10156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Population becomes negative 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without Low Temp correction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 (positivity problem)</a:t>
            </a:r>
            <a:endParaRPr lang="ja-JP" altLang="en-US" sz="1000" dirty="0">
              <a:solidFill>
                <a:srgbClr val="0C0597"/>
              </a:solidFill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 flipH="1">
            <a:off x="3522357" y="2132856"/>
            <a:ext cx="2057755" cy="2160240"/>
          </a:xfrm>
          <a:prstGeom prst="straightConnector1">
            <a:avLst/>
          </a:prstGeom>
          <a:ln w="22225">
            <a:solidFill>
              <a:srgbClr val="FF66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5220072" y="1729667"/>
            <a:ext cx="36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66CC"/>
                </a:solidFill>
              </a:rPr>
              <a:t>Our numerically “Exact” results</a:t>
            </a:r>
            <a:endParaRPr lang="ja-JP" altLang="en-US" b="1" dirty="0">
              <a:solidFill>
                <a:srgbClr val="FF66CC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39EE479-ADD1-9C2F-E0AD-22A3CD029F61}"/>
              </a:ext>
            </a:extLst>
          </p:cNvPr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4167091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 txBox="1">
            <a:spLocks noChangeArrowheads="1"/>
          </p:cNvSpPr>
          <p:nvPr/>
        </p:nvSpPr>
        <p:spPr>
          <a:xfrm>
            <a:off x="292206" y="142922"/>
            <a:ext cx="8364568" cy="719137"/>
          </a:xfrm>
          <a:prstGeom prst="rect">
            <a:avLst/>
          </a:prstGeom>
        </p:spPr>
        <p:txBody>
          <a:bodyPr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Transient Absorption Spectra (TAS)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403648" y="2630032"/>
            <a:ext cx="168798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MS-LT-QSE                        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510512" y="2675710"/>
            <a:ext cx="216024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Zusman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                      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788024" y="2391734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Fewest Switch</a:t>
            </a:r>
          </a:p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967041" y="2644244"/>
            <a:ext cx="123623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E8CC69DF-9713-4EE3-8490-E91B05C283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95" y="1057899"/>
            <a:ext cx="3640886" cy="1417472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5868144" y="1224727"/>
            <a:ext cx="29899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Overdamped (QSE) </a:t>
            </a:r>
          </a:p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low temp. case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C69272A2-54D4-4198-B11F-7D61F704A5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5"/>
          <a:stretch/>
        </p:blipFill>
        <p:spPr>
          <a:xfrm>
            <a:off x="578654" y="3098175"/>
            <a:ext cx="8023958" cy="3374810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1847528" y="805144"/>
            <a:ext cx="33906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Excited State Absorption (ESA)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01851" y="1068724"/>
            <a:ext cx="164660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Stimulated </a:t>
            </a:r>
          </a:p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Emission (SE)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634017" y="36571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755195" y="5021950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SE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3928017" y="4323915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128408" y="3213764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GSA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851920" y="5093776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</a:t>
            </a:r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4"/>
              </a:rPr>
              <a:t>T. Ikeda and Y. Tanimura, </a:t>
            </a:r>
            <a:r>
              <a:rPr lang="en-US" altLang="ja-JP" dirty="0">
                <a:hlinkClick r:id="rId4"/>
              </a:rPr>
              <a:t>JCTC </a:t>
            </a:r>
            <a:r>
              <a:rPr lang="en-US" altLang="ja-JP" b="1" dirty="0">
                <a:hlinkClick r:id="rId4"/>
              </a:rPr>
              <a:t>15</a:t>
            </a:r>
            <a:r>
              <a:rPr lang="en-US" altLang="ja-JP" dirty="0">
                <a:hlinkClick r:id="rId4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1AD0686E-F980-2991-47C4-23F6E9CF9C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8424" y="334846"/>
          <a:ext cx="660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60240" imgH="380880" progId="Equation.DSMT4">
                  <p:embed/>
                </p:oleObj>
              </mc:Choice>
              <mc:Fallback>
                <p:oleObj name="Equation" r:id="rId5" imgW="660240" imgH="380880" progId="Equation.DSMT4">
                  <p:embed/>
                  <p:pic>
                    <p:nvPicPr>
                      <p:cNvPr id="12" name="Object 2">
                        <a:extLst>
                          <a:ext uri="{FF2B5EF4-FFF2-40B4-BE49-F238E27FC236}">
                            <a16:creationId xmlns:a16="http://schemas.microsoft.com/office/drawing/2014/main" id="{1AD0686E-F980-2991-47C4-23F6E9CF9C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8424" y="334846"/>
                        <a:ext cx="660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7524727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69943" y="26017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13. Hierarchy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of motion for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nonOhmic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bath</a:t>
            </a:r>
            <a:endParaRPr kumimoji="1"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071678"/>
            <a:ext cx="4064508" cy="826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50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143248"/>
            <a:ext cx="2428892" cy="274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正方形/長方形 8"/>
          <p:cNvSpPr/>
          <p:nvPr/>
        </p:nvSpPr>
        <p:spPr>
          <a:xfrm>
            <a:off x="1000100" y="1500174"/>
            <a:ext cx="4500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Multi-level system with the BO distribution</a:t>
            </a:r>
          </a:p>
        </p:txBody>
      </p:sp>
      <p:pic>
        <p:nvPicPr>
          <p:cNvPr id="345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2118" y="1285860"/>
            <a:ext cx="3671882" cy="198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正方形/長方形 12"/>
          <p:cNvSpPr/>
          <p:nvPr/>
        </p:nvSpPr>
        <p:spPr>
          <a:xfrm>
            <a:off x="1000100" y="31432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hierarchy equations for </a:t>
            </a:r>
            <a:r>
              <a:rPr lang="en-US" altLang="ja-JP" b="1" dirty="0" err="1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nonOhmic</a:t>
            </a:r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 noise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2285984" y="3643314"/>
            <a:ext cx="3986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YT  &amp; Mukamel,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63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66 (1994).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 action="ppaction://hlinkfile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4509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5143512"/>
            <a:ext cx="2479167" cy="137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正方形/長方形 17"/>
          <p:cNvSpPr/>
          <p:nvPr/>
        </p:nvSpPr>
        <p:spPr>
          <a:xfrm>
            <a:off x="1214414" y="4714884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Stark effects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2285984" y="4000504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627716" name="Picture 4" descr="C:\Users\tanimura.THEOCHEM.000\Documents\Word\論文\田中JPSJ09\MLS.ep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7620" y="5214950"/>
            <a:ext cx="1357322" cy="1196139"/>
          </a:xfrm>
          <a:prstGeom prst="rect">
            <a:avLst/>
          </a:prstGeom>
          <a:noFill/>
        </p:spPr>
      </p:pic>
      <p:sp>
        <p:nvSpPr>
          <p:cNvPr id="16" name="正方形/長方形 15"/>
          <p:cNvSpPr/>
          <p:nvPr/>
        </p:nvSpPr>
        <p:spPr>
          <a:xfrm>
            <a:off x="4071934" y="4643446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ET reaction rates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857224" y="3571876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High temp.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857224" y="4000504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Low temp.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86380" y="5214950"/>
            <a:ext cx="1660909" cy="12865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6574560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787" y="12636"/>
            <a:ext cx="8588375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Quantum Environment 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4470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/>
        </p:nvGraphicFramePr>
        <p:xfrm>
          <a:off x="611560" y="4063907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94160" imgH="723600" progId="Equation.DSMT4">
                  <p:embed/>
                </p:oleObj>
              </mc:Choice>
              <mc:Fallback>
                <p:oleObj name="Equation" r:id="rId9" imgW="4394160" imgH="723600" progId="Equation.DSMT4">
                  <p:embed/>
                  <p:pic>
                    <p:nvPicPr>
                      <p:cNvPr id="29" name="オブジェクト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063907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251520" y="3343951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Main system</a:t>
            </a:r>
            <a:r>
              <a:rPr kumimoji="1"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 A</a:t>
            </a:r>
            <a:endParaRPr kumimoji="1" lang="ja-JP" altLang="en-US" sz="2400" b="1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/>
        </p:nvGraphicFramePr>
        <p:xfrm>
          <a:off x="180378" y="5161167"/>
          <a:ext cx="6119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68400" imgH="507960" progId="Equation.DSMT4">
                  <p:embed/>
                </p:oleObj>
              </mc:Choice>
              <mc:Fallback>
                <p:oleObj name="Equation" r:id="rId11" imgW="2768400" imgH="507960" progId="Equation.DSMT4">
                  <p:embed/>
                  <p:pic>
                    <p:nvPicPr>
                      <p:cNvPr id="34" name="オブジェクト 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78" y="5161167"/>
                        <a:ext cx="6119813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251520" y="4829259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Bath system</a:t>
            </a:r>
            <a:r>
              <a:rPr kumimoji="1"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</a:t>
            </a:r>
            <a:endParaRPr kumimoji="1" lang="ja-JP" altLang="en-US" sz="2400" b="1" dirty="0">
              <a:solidFill>
                <a:srgbClr val="00206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72225" y="2987675"/>
          <a:ext cx="2159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49360" imgH="596880" progId="Equation.DSMT4">
                  <p:embed/>
                </p:oleObj>
              </mc:Choice>
              <mc:Fallback>
                <p:oleObj name="Equation" r:id="rId13" imgW="2349360" imgH="59688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987675"/>
                        <a:ext cx="2159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ntraSDs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6300191" y="3805616"/>
            <a:ext cx="2612007" cy="255157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936"/>
          <p:cNvSpPr/>
          <p:nvPr/>
        </p:nvSpPr>
        <p:spPr>
          <a:xfrm>
            <a:off x="5873922" y="6429475"/>
            <a:ext cx="400873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1400" dirty="0"/>
              <a:t>Lee </a:t>
            </a:r>
            <a:r>
              <a:rPr lang="en-US" sz="1400" dirty="0"/>
              <a:t>and Coker</a:t>
            </a:r>
            <a:r>
              <a:rPr sz="1400" dirty="0"/>
              <a:t>, JPCL. 7, 3171 (2016) </a:t>
            </a: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44389" y="3523952"/>
            <a:ext cx="3399611" cy="1227996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45380" y="4878926"/>
            <a:ext cx="3398620" cy="44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709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7786688" cy="309721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ja-JP" sz="2800" dirty="0"/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character of the heat bath is determined by</a:t>
            </a: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By computer simulations or experimental means</a:t>
            </a: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4322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81213" y="1384300"/>
          <a:ext cx="3681412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0" imgH="965160" progId="Equation.DSMT4">
                  <p:embed/>
                </p:oleObj>
              </mc:Choice>
              <mc:Fallback>
                <p:oleObj name="Equation" r:id="rId3" imgW="3682800" imgH="965160" progId="Equation.DSMT4">
                  <p:embed/>
                  <p:pic>
                    <p:nvPicPr>
                      <p:cNvPr id="1843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1213" y="1384300"/>
                        <a:ext cx="3681412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6"/>
          <p:cNvGraphicFramePr>
            <a:graphicFrameLocks noChangeAspect="1"/>
          </p:cNvGraphicFramePr>
          <p:nvPr/>
        </p:nvGraphicFramePr>
        <p:xfrm>
          <a:off x="1362075" y="3446463"/>
          <a:ext cx="2371725" cy="260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5" imgW="2838846" imgH="3115110" progId="Paint.Picture">
                  <p:embed/>
                </p:oleObj>
              </mc:Choice>
              <mc:Fallback>
                <p:oleObj name="ビットマップ イメージ" r:id="rId5" imgW="2838846" imgH="3115110" progId="Paint.Picture">
                  <p:embed/>
                  <p:pic>
                    <p:nvPicPr>
                      <p:cNvPr id="2253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3446463"/>
                        <a:ext cx="2371725" cy="2601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968375" y="6081713"/>
            <a:ext cx="304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Moritsugu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Kitao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Kidera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PRL 85, 3970 (2000)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4549" y="3429000"/>
            <a:ext cx="3025452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17.png"/>
          <p:cNvPicPr/>
          <p:nvPr/>
        </p:nvPicPr>
        <p:blipFill>
          <a:blip r:embed="rId9"/>
          <a:stretch>
            <a:fillRect/>
          </a:stretch>
        </p:blipFill>
        <p:spPr>
          <a:xfrm>
            <a:off x="5719860" y="3021021"/>
            <a:ext cx="2020343" cy="3149582"/>
          </a:xfrm>
          <a:prstGeom prst="rect">
            <a:avLst/>
          </a:prstGeom>
          <a:ln w="12700">
            <a:round/>
          </a:ln>
        </p:spPr>
      </p:pic>
      <p:sp>
        <p:nvSpPr>
          <p:cNvPr id="12" name="正方形/長方形 11"/>
          <p:cNvSpPr/>
          <p:nvPr/>
        </p:nvSpPr>
        <p:spPr>
          <a:xfrm>
            <a:off x="5283803" y="6183371"/>
            <a:ext cx="3133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>
                <a:ea typeface="Arial Unicode MS" panose="020B0604020202020204" pitchFamily="50" charset="-128"/>
              </a:rPr>
              <a:t>Valleau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dirty="0" err="1">
                <a:ea typeface="Arial Unicode MS" panose="020B0604020202020204" pitchFamily="50" charset="-128"/>
              </a:rPr>
              <a:t>Eisfeld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dirty="0" err="1">
                <a:ea typeface="Arial Unicode MS" panose="020B0604020202020204" pitchFamily="50" charset="-128"/>
              </a:rPr>
              <a:t>Aspuru-Guzik</a:t>
            </a:r>
            <a:r>
              <a:rPr lang="en-US" altLang="ja-JP" dirty="0">
                <a:ea typeface="Arial Unicode MS" panose="020B0604020202020204" pitchFamily="50" charset="-128"/>
              </a:rPr>
              <a:t>, JCP(2012)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7392" y="3582746"/>
            <a:ext cx="3604489" cy="237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33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651305" cy="1143000"/>
          </a:xfrm>
        </p:spPr>
        <p:txBody>
          <a:bodyPr>
            <a:noAutofit/>
          </a:bodyPr>
          <a:lstStyle/>
          <a:p>
            <a:r>
              <a:rPr lang="en-US" altLang="ja-JP" sz="3600" dirty="0"/>
              <a:t>Markovian (white noise) approximation</a:t>
            </a:r>
            <a:r>
              <a:rPr lang="ja-JP" altLang="en-US" sz="3600" dirty="0"/>
              <a:t> </a:t>
            </a:r>
            <a:br>
              <a:rPr lang="en-US" altLang="ja-JP" sz="3600" dirty="0"/>
            </a:br>
            <a:r>
              <a:rPr lang="en-US" altLang="ja-JP" sz="3600" dirty="0"/>
              <a:t>(Van Hove limit)</a:t>
            </a:r>
            <a:endParaRPr kumimoji="1" lang="ja-JP" altLang="en-US" sz="3600" dirty="0"/>
          </a:p>
        </p:txBody>
      </p:sp>
      <p:graphicFrame>
        <p:nvGraphicFramePr>
          <p:cNvPr id="737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192057"/>
              </p:ext>
            </p:extLst>
          </p:nvPr>
        </p:nvGraphicFramePr>
        <p:xfrm>
          <a:off x="1240057" y="2319748"/>
          <a:ext cx="1727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609480" progId="Equation.DSMT4">
                  <p:embed/>
                </p:oleObj>
              </mc:Choice>
              <mc:Fallback>
                <p:oleObj name="Equation" r:id="rId2" imgW="1726920" imgH="609480" progId="Equation.DSMT4">
                  <p:embed/>
                  <p:pic>
                    <p:nvPicPr>
                      <p:cNvPr id="7373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0057" y="2319748"/>
                        <a:ext cx="1727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647373"/>
              </p:ext>
            </p:extLst>
          </p:nvPr>
        </p:nvGraphicFramePr>
        <p:xfrm>
          <a:off x="884238" y="1493838"/>
          <a:ext cx="32639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63760" imgH="660240" progId="Equation.DSMT4">
                  <p:embed/>
                </p:oleObj>
              </mc:Choice>
              <mc:Fallback>
                <p:oleObj name="Equation" r:id="rId4" imgW="3263760" imgH="660240" progId="Equation.DSMT4">
                  <p:embed/>
                  <p:pic>
                    <p:nvPicPr>
                      <p:cNvPr id="7373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238" y="1493838"/>
                        <a:ext cx="32639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655500"/>
              </p:ext>
            </p:extLst>
          </p:nvPr>
        </p:nvGraphicFramePr>
        <p:xfrm>
          <a:off x="2411760" y="4264175"/>
          <a:ext cx="3797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797280" imgH="596880" progId="Equation.DSMT4">
                  <p:embed/>
                </p:oleObj>
              </mc:Choice>
              <mc:Fallback>
                <p:oleObj name="Equation" r:id="rId6" imgW="3797280" imgH="596880" progId="Equation.DSMT4">
                  <p:embed/>
                  <p:pic>
                    <p:nvPicPr>
                      <p:cNvPr id="7373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264175"/>
                        <a:ext cx="3797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575956" y="3121709"/>
            <a:ext cx="44280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r>
              <a:rPr lang="ja-JP" altLang="en-US" dirty="0">
                <a:solidFill>
                  <a:srgbClr val="0066FF"/>
                </a:solidFill>
                <a:ea typeface="Arial Unicode MS" panose="020B0604020202020204" pitchFamily="50" charset="-128"/>
              </a:rPr>
              <a:t>                           </a:t>
            </a:r>
            <a:r>
              <a:rPr lang="en-US" altLang="ja-JP" dirty="0">
                <a:ea typeface="Arial Unicode MS" panose="020B0604020202020204" pitchFamily="50" charset="-128"/>
              </a:rPr>
              <a:t>and</a:t>
            </a:r>
            <a:r>
              <a:rPr lang="ja-JP" altLang="en-US" dirty="0">
                <a:ea typeface="Arial Unicode MS" panose="020B0604020202020204" pitchFamily="50" charset="-128"/>
              </a:rPr>
              <a:t>　　　　　　　　　　　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     or 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                                     </a:t>
            </a:r>
          </a:p>
          <a:p>
            <a:endParaRPr lang="en-US" altLang="ja-JP" sz="800" dirty="0">
              <a:solidFill>
                <a:srgbClr val="FF0000"/>
              </a:solidFill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and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373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300051"/>
              </p:ext>
            </p:extLst>
          </p:nvPr>
        </p:nvGraphicFramePr>
        <p:xfrm>
          <a:off x="4510152" y="3139313"/>
          <a:ext cx="1485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317160" progId="Equation.DSMT4">
                  <p:embed/>
                </p:oleObj>
              </mc:Choice>
              <mc:Fallback>
                <p:oleObj name="Equation" r:id="rId8" imgW="1485720" imgH="317160" progId="Equation.DSMT4">
                  <p:embed/>
                  <p:pic>
                    <p:nvPicPr>
                      <p:cNvPr id="7373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0152" y="3139313"/>
                        <a:ext cx="14859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682746"/>
              </p:ext>
            </p:extLst>
          </p:nvPr>
        </p:nvGraphicFramePr>
        <p:xfrm>
          <a:off x="4679298" y="3711422"/>
          <a:ext cx="1104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04840" imgH="317160" progId="Equation.DSMT4">
                  <p:embed/>
                </p:oleObj>
              </mc:Choice>
              <mc:Fallback>
                <p:oleObj name="Equation" r:id="rId10" imgW="1104840" imgH="317160" progId="Equation.DSMT4">
                  <p:embed/>
                  <p:pic>
                    <p:nvPicPr>
                      <p:cNvPr id="7373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298" y="3711422"/>
                        <a:ext cx="11049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746122"/>
              </p:ext>
            </p:extLst>
          </p:nvPr>
        </p:nvGraphicFramePr>
        <p:xfrm>
          <a:off x="3461254" y="2410875"/>
          <a:ext cx="3073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073320" imgH="368280" progId="Equation.DSMT4">
                  <p:embed/>
                </p:oleObj>
              </mc:Choice>
              <mc:Fallback>
                <p:oleObj name="Equation" r:id="rId12" imgW="3073320" imgH="368280" progId="Equation.DSMT4">
                  <p:embed/>
                  <p:pic>
                    <p:nvPicPr>
                      <p:cNvPr id="7373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1254" y="2410875"/>
                        <a:ext cx="30734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363494" y="4435890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395536" y="5645696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37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723040"/>
              </p:ext>
            </p:extLst>
          </p:nvPr>
        </p:nvGraphicFramePr>
        <p:xfrm>
          <a:off x="2122135" y="5532473"/>
          <a:ext cx="4851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851360" imgH="596880" progId="Equation.DSMT4">
                  <p:embed/>
                </p:oleObj>
              </mc:Choice>
              <mc:Fallback>
                <p:oleObj name="Equation" r:id="rId14" imgW="4851360" imgH="596880" progId="Equation.DSMT4">
                  <p:embed/>
                  <p:pic>
                    <p:nvPicPr>
                      <p:cNvPr id="737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135" y="5532473"/>
                        <a:ext cx="48514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454060"/>
              </p:ext>
            </p:extLst>
          </p:nvPr>
        </p:nvGraphicFramePr>
        <p:xfrm>
          <a:off x="2624830" y="4945174"/>
          <a:ext cx="2679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79480" imgH="419040" progId="Equation.DSMT4">
                  <p:embed/>
                </p:oleObj>
              </mc:Choice>
              <mc:Fallback>
                <p:oleObj name="Equation" r:id="rId16" imgW="2679480" imgH="419040" progId="Equation.DSMT4">
                  <p:embed/>
                  <p:pic>
                    <p:nvPicPr>
                      <p:cNvPr id="7374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4830" y="4945174"/>
                        <a:ext cx="2679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109475"/>
              </p:ext>
            </p:extLst>
          </p:nvPr>
        </p:nvGraphicFramePr>
        <p:xfrm>
          <a:off x="2551184" y="6286520"/>
          <a:ext cx="3822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822480" imgH="444240" progId="Equation.DSMT4">
                  <p:embed/>
                </p:oleObj>
              </mc:Choice>
              <mc:Fallback>
                <p:oleObj name="Equation" r:id="rId18" imgW="3822480" imgH="444240" progId="Equation.DSMT4">
                  <p:embed/>
                  <p:pic>
                    <p:nvPicPr>
                      <p:cNvPr id="7374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84" y="6286520"/>
                        <a:ext cx="3822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4357686" y="1714488"/>
            <a:ext cx="2715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 dependent function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6686548" y="2428780"/>
            <a:ext cx="2421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(don’t forget </a:t>
            </a:r>
            <a:r>
              <a:rPr lang="en-US" altLang="ja-JP" dirty="0" err="1">
                <a:ea typeface="Arial Unicode MS" panose="020B0604020202020204" pitchFamily="50" charset="-128"/>
              </a:rPr>
              <a:t>Im</a:t>
            </a:r>
            <a:r>
              <a:rPr lang="en-US" altLang="ja-JP" dirty="0">
                <a:ea typeface="Arial Unicode MS" panose="020B0604020202020204" pitchFamily="50" charset="-128"/>
              </a:rPr>
              <a:t> part!)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6858016" y="3286124"/>
            <a:ext cx="2063385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White noise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374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389939"/>
              </p:ext>
            </p:extLst>
          </p:nvPr>
        </p:nvGraphicFramePr>
        <p:xfrm>
          <a:off x="3034027" y="2527023"/>
          <a:ext cx="292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91960" imgH="190440" progId="Equation.DSMT4">
                  <p:embed/>
                </p:oleObj>
              </mc:Choice>
              <mc:Fallback>
                <p:oleObj name="Equation" r:id="rId20" imgW="291960" imgH="190440" progId="Equation.DSMT4">
                  <p:embed/>
                  <p:pic>
                    <p:nvPicPr>
                      <p:cNvPr id="7374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4027" y="2527023"/>
                        <a:ext cx="292100" cy="19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6929454" y="3929066"/>
            <a:ext cx="19646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(under RWA)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481044" y="4929198"/>
            <a:ext cx="1776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Fluctuation </a:t>
            </a:r>
          </a:p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dissipation </a:t>
            </a:r>
          </a:p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theorem</a:t>
            </a:r>
            <a:endParaRPr lang="ja-JP" altLang="en-US" sz="2400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Line 38"/>
          <p:cNvSpPr>
            <a:spLocks noChangeShapeType="1"/>
          </p:cNvSpPr>
          <p:nvPr/>
        </p:nvSpPr>
        <p:spPr bwMode="auto">
          <a:xfrm flipV="1">
            <a:off x="7358081" y="4857759"/>
            <a:ext cx="1500198" cy="114300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37"/>
          <p:cNvSpPr>
            <a:spLocks noChangeShapeType="1"/>
          </p:cNvSpPr>
          <p:nvPr/>
        </p:nvSpPr>
        <p:spPr bwMode="auto">
          <a:xfrm>
            <a:off x="7286644" y="4857760"/>
            <a:ext cx="1500198" cy="12144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412172"/>
              </p:ext>
            </p:extLst>
          </p:nvPr>
        </p:nvGraphicFramePr>
        <p:xfrm>
          <a:off x="2213923" y="3140074"/>
          <a:ext cx="1231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31560" imgH="291960" progId="Equation.DSMT4">
                  <p:embed/>
                </p:oleObj>
              </mc:Choice>
              <mc:Fallback>
                <p:oleObj name="Equation" r:id="rId22" imgW="1231560" imgH="29196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3923" y="3140074"/>
                        <a:ext cx="1231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3822"/>
              </p:ext>
            </p:extLst>
          </p:nvPr>
        </p:nvGraphicFramePr>
        <p:xfrm>
          <a:off x="2291077" y="3686130"/>
          <a:ext cx="177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77680" imgH="342720" progId="Equation.DSMT4">
                  <p:embed/>
                </p:oleObj>
              </mc:Choice>
              <mc:Fallback>
                <p:oleObj name="Equation" r:id="rId24" imgW="1777680" imgH="34272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1077" y="3686130"/>
                        <a:ext cx="177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DBE22A-0917-4F1D-A278-C62D3F445CA0}"/>
              </a:ext>
            </a:extLst>
          </p:cNvPr>
          <p:cNvSpPr/>
          <p:nvPr/>
        </p:nvSpPr>
        <p:spPr>
          <a:xfrm>
            <a:off x="4477206" y="3079671"/>
            <a:ext cx="1645172" cy="442004"/>
          </a:xfrm>
          <a:prstGeom prst="rect">
            <a:avLst/>
          </a:prstGeom>
          <a:noFill/>
          <a:ln w="381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BD9712-CEE5-409A-B890-A33567269D1C}"/>
              </a:ext>
            </a:extLst>
          </p:cNvPr>
          <p:cNvSpPr/>
          <p:nvPr/>
        </p:nvSpPr>
        <p:spPr>
          <a:xfrm>
            <a:off x="4583158" y="3653255"/>
            <a:ext cx="1339888" cy="4328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0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5" grpId="0"/>
      <p:bldP spid="17" grpId="0" animBg="1"/>
      <p:bldP spid="21" grpId="0"/>
      <p:bldP spid="22" grpId="0"/>
      <p:bldP spid="3" grpId="0" animBg="1"/>
      <p:bldP spid="28" grpId="0" animBg="1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Electron transfer problem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932040" y="4373850"/>
            <a:ext cx="4211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Fleming,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Martin&amp;Breton</a:t>
            </a:r>
            <a:r>
              <a:rPr lang="en-US" altLang="ja-JP" sz="1600" dirty="0">
                <a:ea typeface="Arial Unicode MS" panose="020B0604020202020204" pitchFamily="50" charset="-128"/>
              </a:rPr>
              <a:t>, Nature 333,190 (1988).</a:t>
            </a:r>
          </a:p>
          <a:p>
            <a:r>
              <a:rPr lang="en-US" altLang="ja-JP" sz="1600" dirty="0">
                <a:ea typeface="Arial Unicode MS" panose="020B0604020202020204" pitchFamily="50" charset="-128"/>
              </a:rPr>
              <a:t>Cho 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Silvey</a:t>
            </a:r>
            <a:r>
              <a:rPr lang="en-US" altLang="ja-JP" sz="1600" dirty="0">
                <a:ea typeface="Arial Unicode MS" panose="020B0604020202020204" pitchFamily="50" charset="-128"/>
              </a:rPr>
              <a:t> JCP, 103, 595 (1995).</a:t>
            </a:r>
          </a:p>
          <a:p>
            <a:r>
              <a:rPr lang="en-US" altLang="ja-JP" sz="1600" dirty="0" err="1">
                <a:ea typeface="Arial Unicode MS" panose="020B0604020202020204" pitchFamily="50" charset="-128"/>
              </a:rPr>
              <a:t>Makri</a:t>
            </a:r>
            <a:r>
              <a:rPr lang="en-US" altLang="ja-JP" sz="1600" dirty="0">
                <a:ea typeface="Arial Unicode MS" panose="020B0604020202020204" pitchFamily="50" charset="-128"/>
              </a:rPr>
              <a:t> et al, PNAS 93, 3926 (1996).</a:t>
            </a:r>
          </a:p>
          <a:p>
            <a:endParaRPr lang="ja-JP" altLang="en-US" sz="1600" dirty="0">
              <a:ea typeface="Arial Unicode MS" panose="020B0604020202020204" pitchFamily="50" charset="-12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565" y="1566353"/>
            <a:ext cx="2286173" cy="2041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166" y="1772816"/>
            <a:ext cx="1688144" cy="126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5389564" y="3681888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Richard </a:t>
            </a:r>
            <a:r>
              <a:rPr lang="en-US" altLang="ja-JP" dirty="0" err="1">
                <a:ea typeface="Arial Unicode MS" panose="020B0604020202020204" pitchFamily="50" charset="-128"/>
              </a:rPr>
              <a:t>Cogdell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70" y="1313649"/>
            <a:ext cx="401002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1"/>
          <p:cNvSpPr>
            <a:spLocks/>
          </p:cNvSpPr>
          <p:nvPr/>
        </p:nvSpPr>
        <p:spPr bwMode="auto">
          <a:xfrm>
            <a:off x="617262" y="3388801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Helvetica" charset="0"/>
              </a:rPr>
              <a:t>displaced oscillators  + heat bath</a:t>
            </a:r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131926"/>
              </p:ext>
            </p:extLst>
          </p:nvPr>
        </p:nvGraphicFramePr>
        <p:xfrm>
          <a:off x="323850" y="4070350"/>
          <a:ext cx="35941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93880" imgH="2438280" progId="Equation.DSMT4">
                  <p:embed/>
                </p:oleObj>
              </mc:Choice>
              <mc:Fallback>
                <p:oleObj name="Equation" r:id="rId5" imgW="3593880" imgH="2438280" progId="Equation.DSMT4">
                  <p:embed/>
                  <p:pic>
                    <p:nvPicPr>
                      <p:cNvPr id="10" name="オブジェクト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850" y="4070350"/>
                        <a:ext cx="3594100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AutoShape 5"/>
          <p:cNvSpPr>
            <a:spLocks/>
          </p:cNvSpPr>
          <p:nvPr/>
        </p:nvSpPr>
        <p:spPr bwMode="auto">
          <a:xfrm>
            <a:off x="186016" y="4693013"/>
            <a:ext cx="3786214" cy="1800201"/>
          </a:xfrm>
          <a:prstGeom prst="roundRect">
            <a:avLst>
              <a:gd name="adj" fmla="val 8769"/>
            </a:avLst>
          </a:prstGeom>
          <a:solidFill>
            <a:schemeClr val="accent1">
              <a:alpha val="40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17" y="1669980"/>
            <a:ext cx="379095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1"/>
          <p:cNvSpPr>
            <a:spLocks/>
          </p:cNvSpPr>
          <p:nvPr/>
        </p:nvSpPr>
        <p:spPr bwMode="auto">
          <a:xfrm>
            <a:off x="329917" y="3364906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Helvetica" charset="0"/>
              </a:rPr>
              <a:t>Electric state  + oscillators  + heat bath</a:t>
            </a:r>
          </a:p>
        </p:txBody>
      </p:sp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971" y="1688228"/>
            <a:ext cx="36766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AutoShape 5"/>
          <p:cNvSpPr>
            <a:spLocks/>
          </p:cNvSpPr>
          <p:nvPr/>
        </p:nvSpPr>
        <p:spPr bwMode="auto">
          <a:xfrm>
            <a:off x="1372085" y="1459778"/>
            <a:ext cx="2868350" cy="1469868"/>
          </a:xfrm>
          <a:prstGeom prst="roundRect">
            <a:avLst>
              <a:gd name="adj" fmla="val 8769"/>
            </a:avLst>
          </a:prstGeom>
          <a:solidFill>
            <a:schemeClr val="accent1">
              <a:alpha val="38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AutoShape 5"/>
          <p:cNvSpPr>
            <a:spLocks/>
          </p:cNvSpPr>
          <p:nvPr/>
        </p:nvSpPr>
        <p:spPr bwMode="auto">
          <a:xfrm>
            <a:off x="6603296" y="1523062"/>
            <a:ext cx="1999548" cy="1367033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990685"/>
              </p:ext>
            </p:extLst>
          </p:nvPr>
        </p:nvGraphicFramePr>
        <p:xfrm>
          <a:off x="4471988" y="4413250"/>
          <a:ext cx="3200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00400" imgH="558720" progId="Equation.DSMT4">
                  <p:embed/>
                </p:oleObj>
              </mc:Choice>
              <mc:Fallback>
                <p:oleObj name="Equation" r:id="rId9" imgW="3200400" imgH="55872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1988" y="4413250"/>
                        <a:ext cx="3200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AutoShape 5"/>
          <p:cNvSpPr>
            <a:spLocks/>
          </p:cNvSpPr>
          <p:nvPr/>
        </p:nvSpPr>
        <p:spPr bwMode="auto">
          <a:xfrm>
            <a:off x="4564775" y="5033490"/>
            <a:ext cx="4572000" cy="1119248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AutoShape 13"/>
          <p:cNvSpPr>
            <a:spLocks/>
          </p:cNvSpPr>
          <p:nvPr/>
        </p:nvSpPr>
        <p:spPr bwMode="auto">
          <a:xfrm>
            <a:off x="3979897" y="2825925"/>
            <a:ext cx="1152530" cy="1495621"/>
          </a:xfrm>
          <a:prstGeom prst="rightArrow">
            <a:avLst>
              <a:gd name="adj1" fmla="val 32000"/>
              <a:gd name="adj2" fmla="val 25884"/>
            </a:avLst>
          </a:prstGeom>
          <a:solidFill>
            <a:srgbClr val="408000">
              <a:alpha val="49803"/>
            </a:srgbClr>
          </a:solidFill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5519738" y="3187700"/>
          <a:ext cx="3517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17560" imgH="838080" progId="Equation.DSMT4">
                  <p:embed/>
                </p:oleObj>
              </mc:Choice>
              <mc:Fallback>
                <p:oleObj name="Equation" r:id="rId11" imgW="3517560" imgH="838080" progId="Equation.DSMT4">
                  <p:embed/>
                  <p:pic>
                    <p:nvPicPr>
                      <p:cNvPr id="11" name="オブジェクト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9738" y="3187700"/>
                        <a:ext cx="3517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図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11955" y="1740950"/>
            <a:ext cx="1695809" cy="1263391"/>
          </a:xfrm>
          <a:prstGeom prst="rect">
            <a:avLst/>
          </a:prstGeom>
        </p:spPr>
      </p:pic>
      <p:sp>
        <p:nvSpPr>
          <p:cNvPr id="26" name="Rectangle 14"/>
          <p:cNvSpPr>
            <a:spLocks/>
          </p:cNvSpPr>
          <p:nvPr/>
        </p:nvSpPr>
        <p:spPr bwMode="auto">
          <a:xfrm>
            <a:off x="4118210" y="3306439"/>
            <a:ext cx="1332766" cy="491133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canonical</a:t>
            </a:r>
            <a:r>
              <a:rPr lang="en-US" altLang="ja-JP" sz="6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 </a:t>
            </a:r>
          </a:p>
          <a:p>
            <a:pPr algn="l"/>
            <a:r>
              <a:rPr lang="en-US" altLang="ja-JP" sz="6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  </a:t>
            </a:r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transform.</a:t>
            </a:r>
          </a:p>
        </p:txBody>
      </p:sp>
      <p:graphicFrame>
        <p:nvGraphicFramePr>
          <p:cNvPr id="15" name="オブジェクト 14"/>
          <p:cNvGraphicFramePr>
            <a:graphicFrameLocks noGrp="1" noChangeAspect="1"/>
          </p:cNvGraphicFramePr>
          <p:nvPr/>
        </p:nvGraphicFramePr>
        <p:xfrm>
          <a:off x="3297238" y="5513388"/>
          <a:ext cx="314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49280" imgH="838080" progId="Equation.DSMT4">
                  <p:embed/>
                </p:oleObj>
              </mc:Choice>
              <mc:Fallback>
                <p:oleObj name="Equation" r:id="rId14" imgW="3149280" imgH="838080" progId="Equation.DSMT4">
                  <p:embed/>
                  <p:pic>
                    <p:nvPicPr>
                      <p:cNvPr id="15" name="オブジェクト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7238" y="5513388"/>
                        <a:ext cx="3149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698276"/>
              </p:ext>
            </p:extLst>
          </p:nvPr>
        </p:nvGraphicFramePr>
        <p:xfrm>
          <a:off x="4546600" y="5110163"/>
          <a:ext cx="4597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597200" imgH="965160" progId="Equation.DSMT4">
                  <p:embed/>
                </p:oleObj>
              </mc:Choice>
              <mc:Fallback>
                <p:oleObj name="Equation" r:id="rId16" imgW="4597200" imgH="96516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5110163"/>
                        <a:ext cx="45974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724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-0.19809 0.00139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13" y="6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34351 L -0.24427 0.34351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2 -0.15232 L -0.26232 -0.15232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37 -0.13102 L -0.1908 -0.1310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-0.12847 L -0.18281 -0.125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13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-0.20277 7.40741E-7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8" grpId="0"/>
      <p:bldP spid="8" grpId="1"/>
      <p:bldP spid="8" grpId="2"/>
      <p:bldP spid="12" grpId="0" animBg="1"/>
      <p:bldP spid="12" grpId="1" animBg="1"/>
      <p:bldP spid="13" grpId="0"/>
      <p:bldP spid="13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4" grpId="0" animBg="1"/>
      <p:bldP spid="24" grpId="1" animBg="1"/>
      <p:bldP spid="26" grpId="0"/>
      <p:bldP spid="26" grpId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7303" y="1837038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influence functional is calculated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224259" name="Object 4"/>
          <p:cNvGraphicFramePr>
            <a:graphicFrameLocks noChangeAspect="1"/>
          </p:cNvGraphicFramePr>
          <p:nvPr/>
        </p:nvGraphicFramePr>
        <p:xfrm>
          <a:off x="969963" y="2357438"/>
          <a:ext cx="7418387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84600" imgH="1041120" progId="Equation.DSMT4">
                  <p:embed/>
                </p:oleObj>
              </mc:Choice>
              <mc:Fallback>
                <p:oleObj name="Equation" r:id="rId2" imgW="4584600" imgH="1041120" progId="Equation.DSMT4">
                  <p:embed/>
                  <p:pic>
                    <p:nvPicPr>
                      <p:cNvPr id="22425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963" y="2357438"/>
                        <a:ext cx="7418387" cy="168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235075" y="4406900"/>
          <a:ext cx="4732338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89040" imgH="787320" progId="Equation.DSMT4">
                  <p:embed/>
                </p:oleObj>
              </mc:Choice>
              <mc:Fallback>
                <p:oleObj name="Equation" r:id="rId4" imgW="2489040" imgH="78732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075" y="4406900"/>
                        <a:ext cx="4732338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897345" y="4532622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968782" y="5318435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254407" y="4604060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2371429" imgH="1542857" progId="PBrush">
                  <p:embed/>
                </p:oleObj>
              </mc:Choice>
              <mc:Fallback>
                <p:oleObj name="ビットマップ イメージ" r:id="rId6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407" y="4604060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5845" y="5389872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4262" name="Object 3"/>
          <p:cNvGraphicFramePr>
            <a:graphicFrameLocks noChangeAspect="1"/>
          </p:cNvGraphicFramePr>
          <p:nvPr/>
        </p:nvGraphicFramePr>
        <p:xfrm>
          <a:off x="1718920" y="914710"/>
          <a:ext cx="5167312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41320" imgH="444240" progId="Equation.DSMT4">
                  <p:embed/>
                </p:oleObj>
              </mc:Choice>
              <mc:Fallback>
                <p:oleObj name="Equation" r:id="rId9" imgW="2641320" imgH="444240" progId="Equation.DSMT4">
                  <p:embed/>
                  <p:pic>
                    <p:nvPicPr>
                      <p:cNvPr id="22426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8920" y="914710"/>
                        <a:ext cx="5167312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7" name="正方形/長方形 15"/>
          <p:cNvSpPr>
            <a:spLocks noChangeArrowheads="1"/>
          </p:cNvSpPr>
          <p:nvPr/>
        </p:nvSpPr>
        <p:spPr bwMode="auto">
          <a:xfrm>
            <a:off x="631482" y="335272"/>
            <a:ext cx="77930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Since the bath is an ensemble of harmonic oscillators,</a:t>
            </a: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36198" name="Rectangle 6"/>
          <p:cNvSpPr>
            <a:spLocks noChangeArrowheads="1"/>
          </p:cNvSpPr>
          <p:nvPr/>
        </p:nvSpPr>
        <p:spPr bwMode="auto">
          <a:xfrm>
            <a:off x="4643406" y="6143644"/>
            <a:ext cx="45005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Leggett, </a:t>
            </a:r>
            <a:r>
              <a:rPr kumimoji="1" lang="en-US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et </a:t>
            </a:r>
            <a:r>
              <a:rPr kumimoji="1" lang="en-US" altLang="ja-JP" sz="1800" b="0" i="0" u="none" strike="noStrike" cap="none" normalizeH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 al</a:t>
            </a:r>
            <a:r>
              <a:rPr lang="en-US" altLang="ja-JP" dirty="0" bmk=""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Rev. Mod. Phys. </a:t>
            </a:r>
            <a:r>
              <a:rPr kumimoji="1" lang="ja-JP" altLang="ja-JP" sz="18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59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 (1987)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1714480" y="5929330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05040" imgH="787320" progId="Equation.DSMT4">
                  <p:embed/>
                </p:oleObj>
              </mc:Choice>
              <mc:Fallback>
                <p:oleObj name="Equation" r:id="rId12" imgW="2705040" imgH="787320" progId="Equation.DSMT4">
                  <p:embed/>
                  <p:pic>
                    <p:nvPicPr>
                      <p:cNvPr id="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5929330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6113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-828600" y="260648"/>
            <a:ext cx="8643938" cy="850900"/>
          </a:xfrm>
        </p:spPr>
        <p:txBody>
          <a:bodyPr/>
          <a:lstStyle/>
          <a:p>
            <a:pPr eaLnBrk="1" hangingPunct="1"/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and </a:t>
            </a:r>
            <a:r>
              <a:rPr lang="en-US" altLang="ja-JP" sz="36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323528" y="4149080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467544" y="1124744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For Brownian</a:t>
            </a:r>
            <a:r>
              <a:rPr kumimoji="1" lang="en-US" altLang="ja-JP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814388" y="1628775"/>
          <a:ext cx="385921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12920" imgH="990360" progId="Equation.DSMT4">
                  <p:embed/>
                </p:oleObj>
              </mc:Choice>
              <mc:Fallback>
                <p:oleObj name="Equation" r:id="rId3" imgW="4012920" imgH="990360" progId="Equation.DSMT4">
                  <p:embed/>
                  <p:pic>
                    <p:nvPicPr>
                      <p:cNvPr id="32" name="Object 2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1628775"/>
                        <a:ext cx="3859212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611560" y="3284984"/>
          <a:ext cx="3022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22560" imgH="787320" progId="Equation.DSMT4">
                  <p:embed/>
                </p:oleObj>
              </mc:Choice>
              <mc:Fallback>
                <p:oleObj name="Equation" r:id="rId5" imgW="3022560" imgH="7873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284984"/>
                        <a:ext cx="3022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395536" y="2636912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6150" name="Object 8"/>
          <p:cNvGraphicFramePr>
            <a:graphicFrameLocks noChangeAspect="1"/>
          </p:cNvGraphicFramePr>
          <p:nvPr/>
        </p:nvGraphicFramePr>
        <p:xfrm>
          <a:off x="342900" y="4735513"/>
          <a:ext cx="4595813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97200" imgH="1879560" progId="Equation.DSMT4">
                  <p:embed/>
                </p:oleObj>
              </mc:Choice>
              <mc:Fallback>
                <p:oleObj name="Equation" r:id="rId7" imgW="4597200" imgH="1879560" progId="Equation.DSMT4">
                  <p:embed/>
                  <p:pic>
                    <p:nvPicPr>
                      <p:cNvPr id="61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4735513"/>
                        <a:ext cx="4595813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2600" y="1340768"/>
            <a:ext cx="33434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6534150" y="5732463"/>
          <a:ext cx="1422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22360" imgH="330120" progId="Equation.DSMT4">
                  <p:embed/>
                </p:oleObj>
              </mc:Choice>
              <mc:Fallback>
                <p:oleObj name="Equation" r:id="rId10" imgW="1422360" imgH="330120" progId="Equation.DSMT4">
                  <p:embed/>
                  <p:pic>
                    <p:nvPicPr>
                      <p:cNvPr id="15668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4150" y="5732463"/>
                        <a:ext cx="1422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6475139" y="6165304"/>
          <a:ext cx="1714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14320" imgH="431640" progId="Equation.DSMT4">
                  <p:embed/>
                </p:oleObj>
              </mc:Choice>
              <mc:Fallback>
                <p:oleObj name="Equation" r:id="rId12" imgW="1714320" imgH="431640" progId="Equation.DSMT4">
                  <p:embed/>
                  <p:pic>
                    <p:nvPicPr>
                      <p:cNvPr id="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139" y="6165304"/>
                        <a:ext cx="1714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6300192" y="4437112"/>
          <a:ext cx="19685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68480" imgH="939600" progId="Equation.DSMT4">
                  <p:embed/>
                </p:oleObj>
              </mc:Choice>
              <mc:Fallback>
                <p:oleObj name="Equation" r:id="rId14" imgW="1968480" imgH="939600" progId="Equation.DSMT4">
                  <p:embed/>
                  <p:pic>
                    <p:nvPicPr>
                      <p:cNvPr id="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4437112"/>
                        <a:ext cx="19685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323528" y="4725144"/>
          <a:ext cx="23749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374560" imgH="825480" progId="Equation.DSMT4">
                  <p:embed/>
                </p:oleObj>
              </mc:Choice>
              <mc:Fallback>
                <p:oleObj name="Equation" r:id="rId16" imgW="2374560" imgH="825480" progId="Equation.DSMT4">
                  <p:embed/>
                  <p:pic>
                    <p:nvPicPr>
                      <p:cNvPr id="4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725144"/>
                        <a:ext cx="2374900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0" name="Object 3"/>
          <p:cNvGraphicFramePr>
            <a:graphicFrameLocks noChangeAspect="1"/>
          </p:cNvGraphicFramePr>
          <p:nvPr/>
        </p:nvGraphicFramePr>
        <p:xfrm>
          <a:off x="611560" y="3429000"/>
          <a:ext cx="2501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01640" imgH="622080" progId="Equation.DSMT4">
                  <p:embed/>
                </p:oleObj>
              </mc:Choice>
              <mc:Fallback>
                <p:oleObj name="Equation" r:id="rId18" imgW="2501640" imgH="622080" progId="Equation.DSMT4">
                  <p:embed/>
                  <p:pic>
                    <p:nvPicPr>
                      <p:cNvPr id="103016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429000"/>
                        <a:ext cx="25019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1" name="Object 3"/>
          <p:cNvGraphicFramePr>
            <a:graphicFrameLocks noChangeAspect="1"/>
          </p:cNvGraphicFramePr>
          <p:nvPr/>
        </p:nvGraphicFramePr>
        <p:xfrm>
          <a:off x="452438" y="3265488"/>
          <a:ext cx="4127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127400" imgH="825480" progId="Equation.DSMT4">
                  <p:embed/>
                </p:oleObj>
              </mc:Choice>
              <mc:Fallback>
                <p:oleObj name="Equation" r:id="rId20" imgW="4127400" imgH="825480" progId="Equation.DSMT4">
                  <p:embed/>
                  <p:pic>
                    <p:nvPicPr>
                      <p:cNvPr id="103016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3265488"/>
                        <a:ext cx="41275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323528" y="4640566"/>
          <a:ext cx="8785225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788320" imgH="2082600" progId="Equation.DSMT4">
                  <p:embed/>
                </p:oleObj>
              </mc:Choice>
              <mc:Fallback>
                <p:oleObj name="Equation" r:id="rId22" imgW="8788320" imgH="2082600" progId="Equation.DSMT4">
                  <p:embed/>
                  <p:pic>
                    <p:nvPicPr>
                      <p:cNvPr id="5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640566"/>
                        <a:ext cx="8785225" cy="188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459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30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30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67544" y="1124744"/>
          <a:ext cx="7878763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78560" imgH="914400" progId="Equation.DSMT4">
                  <p:embed/>
                </p:oleObj>
              </mc:Choice>
              <mc:Fallback>
                <p:oleObj name="Equation" r:id="rId2" imgW="7378560" imgH="91440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24744"/>
                        <a:ext cx="7878763" cy="97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6"/>
          <p:cNvGraphicFramePr>
            <a:graphicFrameLocks noChangeAspect="1"/>
          </p:cNvGraphicFramePr>
          <p:nvPr/>
        </p:nvGraphicFramePr>
        <p:xfrm>
          <a:off x="1122363" y="3213100"/>
          <a:ext cx="24098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720" imgH="825480" progId="Equation.DSMT4">
                  <p:embed/>
                </p:oleObj>
              </mc:Choice>
              <mc:Fallback>
                <p:oleObj name="Equation" r:id="rId4" imgW="2412720" imgH="825480" progId="Equation.DSMT4">
                  <p:embed/>
                  <p:pic>
                    <p:nvPicPr>
                      <p:cNvPr id="1843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363" y="3213100"/>
                        <a:ext cx="240982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正方形/長方形 17"/>
          <p:cNvSpPr>
            <a:spLocks noChangeArrowheads="1"/>
          </p:cNvSpPr>
          <p:nvPr/>
        </p:nvSpPr>
        <p:spPr bwMode="auto">
          <a:xfrm>
            <a:off x="395536" y="548680"/>
            <a:ext cx="4379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Influence functional is given by</a:t>
            </a:r>
          </a:p>
        </p:txBody>
      </p:sp>
      <p:sp>
        <p:nvSpPr>
          <p:cNvPr id="18449" name="正方形/長方形 18"/>
          <p:cNvSpPr>
            <a:spLocks noChangeArrowheads="1"/>
          </p:cNvSpPr>
          <p:nvPr/>
        </p:nvSpPr>
        <p:spPr bwMode="auto">
          <a:xfrm>
            <a:off x="467544" y="2708920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6665913" y="3357563"/>
          <a:ext cx="1346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46040" imgH="901440" progId="Equation.DSMT4">
                  <p:embed/>
                </p:oleObj>
              </mc:Choice>
              <mc:Fallback>
                <p:oleObj name="Equation" r:id="rId6" imgW="1346040" imgH="901440" progId="Equation.DSMT4">
                  <p:embed/>
                  <p:pic>
                    <p:nvPicPr>
                      <p:cNvPr id="15668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5913" y="3357563"/>
                        <a:ext cx="1346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0" name="Object 12"/>
          <p:cNvGraphicFramePr>
            <a:graphicFrameLocks noChangeAspect="1"/>
          </p:cNvGraphicFramePr>
          <p:nvPr/>
        </p:nvGraphicFramePr>
        <p:xfrm>
          <a:off x="1115616" y="4077072"/>
          <a:ext cx="45815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584600" imgH="583920" progId="Equation.DSMT4">
                  <p:embed/>
                </p:oleObj>
              </mc:Choice>
              <mc:Fallback>
                <p:oleObj name="Equation" r:id="rId8" imgW="4584600" imgH="583920" progId="Equation.DSMT4">
                  <p:embed/>
                  <p:pic>
                    <p:nvPicPr>
                      <p:cNvPr id="15669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77072"/>
                        <a:ext cx="4581525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3" name="Object 14"/>
          <p:cNvGraphicFramePr>
            <a:graphicFrameLocks noChangeAspect="1"/>
          </p:cNvGraphicFramePr>
          <p:nvPr/>
        </p:nvGraphicFramePr>
        <p:xfrm>
          <a:off x="1115616" y="5589240"/>
          <a:ext cx="3289301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288960" imgH="711000" progId="Equation.DSMT4">
                  <p:embed/>
                </p:oleObj>
              </mc:Choice>
              <mc:Fallback>
                <p:oleObj name="Equation" r:id="rId10" imgW="3288960" imgH="711000" progId="Equation.DSMT4">
                  <p:embed/>
                  <p:pic>
                    <p:nvPicPr>
                      <p:cNvPr id="156693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589240"/>
                        <a:ext cx="3289301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495107" y="1345705"/>
          <a:ext cx="84677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470800" imgH="1218960" progId="Equation.DSMT4">
                  <p:embed/>
                </p:oleObj>
              </mc:Choice>
              <mc:Fallback>
                <p:oleObj name="Equation" r:id="rId12" imgW="8470800" imgH="1218960" progId="Equation.DSMT4">
                  <p:embed/>
                  <p:pic>
                    <p:nvPicPr>
                      <p:cNvPr id="2" name="Object 4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107" y="1345705"/>
                        <a:ext cx="8467725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/>
          <p:cNvSpPr>
            <a:spLocks/>
          </p:cNvSpPr>
          <p:nvPr/>
        </p:nvSpPr>
        <p:spPr bwMode="auto">
          <a:xfrm>
            <a:off x="5436096" y="908720"/>
            <a:ext cx="150911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Oscillator mode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12" name="Rectangle 21"/>
          <p:cNvSpPr>
            <a:spLocks/>
          </p:cNvSpPr>
          <p:nvPr/>
        </p:nvSpPr>
        <p:spPr bwMode="auto">
          <a:xfrm>
            <a:off x="4427984" y="2708920"/>
            <a:ext cx="3168352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Matsubara frequency  modes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4355976" y="1916832"/>
            <a:ext cx="3744416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3059832" y="2636912"/>
            <a:ext cx="5688632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>
            <a:spLocks noChangeArrowheads="1"/>
          </p:cNvSpPr>
          <p:nvPr/>
        </p:nvSpPr>
        <p:spPr bwMode="auto">
          <a:xfrm>
            <a:off x="4716016" y="5288340"/>
            <a:ext cx="45672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Matsubara freq. terms are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truncated at K and renormalized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for </a:t>
            </a:r>
            <a:r>
              <a:rPr lang="en-US" altLang="ja-JP" sz="2400" i="1" dirty="0">
                <a:ea typeface="Arial Unicode MS" panose="020B0604020202020204" pitchFamily="50" charset="-128"/>
              </a:rPr>
              <a:t>k</a:t>
            </a:r>
            <a:r>
              <a:rPr lang="en-US" altLang="ja-JP" sz="2400" dirty="0">
                <a:ea typeface="Arial Unicode MS" panose="020B0604020202020204" pitchFamily="50" charset="-128"/>
              </a:rPr>
              <a:t> &gt; </a:t>
            </a:r>
            <a:r>
              <a:rPr lang="en-US" altLang="ja-JP" sz="2400" i="1" dirty="0">
                <a:ea typeface="Arial Unicode MS" panose="020B0604020202020204" pitchFamily="50" charset="-128"/>
              </a:rPr>
              <a:t>K.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</a:p>
          <a:p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116013" y="4868863"/>
          <a:ext cx="2616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16200" imgH="469900" progId="Equation.DSMT4">
                  <p:embed/>
                </p:oleObj>
              </mc:Choice>
              <mc:Fallback>
                <p:oleObj name="Equation" r:id="rId14" imgW="2616200" imgH="46990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868863"/>
                        <a:ext cx="26162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76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 animBg="1"/>
      <p:bldP spid="13" grpId="1" animBg="1"/>
      <p:bldP spid="14" grpId="0" animBg="1"/>
      <p:bldP spid="14" grpId="1" animBg="1"/>
      <p:bldP spid="15" grpId="0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285875" y="1500188"/>
          <a:ext cx="651986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717960" imgH="482400" progId="Equation.DSMT4">
                  <p:embed/>
                </p:oleObj>
              </mc:Choice>
              <mc:Fallback>
                <p:oleObj name="Equation" r:id="rId2" imgW="6717960" imgH="48240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1500188"/>
                        <a:ext cx="6519863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517900" y="2000250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6018213" y="2000250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4375150" y="2000250"/>
            <a:ext cx="2519363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472" name="正方形/長方形 7"/>
          <p:cNvSpPr>
            <a:spLocks noChangeArrowheads="1"/>
          </p:cNvSpPr>
          <p:nvPr/>
        </p:nvSpPr>
        <p:spPr bwMode="auto">
          <a:xfrm>
            <a:off x="517525" y="2214563"/>
            <a:ext cx="5116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derivatives of system parts are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2557463" y="4286250"/>
          <a:ext cx="61087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08480" imgH="1663560" progId="Equation.DSMT4">
                  <p:embed/>
                </p:oleObj>
              </mc:Choice>
              <mc:Fallback>
                <p:oleObj name="Equation" r:id="rId4" imgW="6108480" imgH="166356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7463" y="4286250"/>
                        <a:ext cx="61087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4357688" y="2000250"/>
            <a:ext cx="147637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446213" y="3000375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1446213" y="321468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3143250" y="2768600"/>
          <a:ext cx="1512888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3160" imgH="266400" progId="Equation.DSMT4">
                  <p:embed/>
                </p:oleObj>
              </mc:Choice>
              <mc:Fallback>
                <p:oleObj name="Equation" r:id="rId6" imgW="533160" imgH="26640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0" y="2768600"/>
                        <a:ext cx="1512888" cy="757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46338" y="3000375"/>
            <a:ext cx="441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7156" name="Object 5"/>
          <p:cNvGraphicFramePr>
            <a:graphicFrameLocks noChangeAspect="1"/>
          </p:cNvGraphicFramePr>
          <p:nvPr/>
        </p:nvGraphicFramePr>
        <p:xfrm>
          <a:off x="946150" y="2786063"/>
          <a:ext cx="29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1960" imgH="609480" progId="Equation.DSMT4">
                  <p:embed/>
                </p:oleObj>
              </mc:Choice>
              <mc:Fallback>
                <p:oleObj name="Equation" r:id="rId9" imgW="291960" imgH="609480" progId="Equation.DSMT4">
                  <p:embed/>
                  <p:pic>
                    <p:nvPicPr>
                      <p:cNvPr id="17715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150" y="2786063"/>
                        <a:ext cx="292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1285875" y="4714875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4355976" y="5949280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(</a:t>
            </a:r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at any temperature</a:t>
            </a:r>
            <a:r>
              <a:rPr lang="en-US" altLang="ja-JP" sz="2400" dirty="0">
                <a:ea typeface="Arial Unicode MS" panose="020B0604020202020204" pitchFamily="50" charset="-128"/>
              </a:rPr>
              <a:t>)</a:t>
            </a:r>
          </a:p>
        </p:txBody>
      </p:sp>
      <p:graphicFrame>
        <p:nvGraphicFramePr>
          <p:cNvPr id="177158" name="Object 7"/>
          <p:cNvGraphicFramePr>
            <a:graphicFrameLocks noChangeAspect="1"/>
          </p:cNvGraphicFramePr>
          <p:nvPr/>
        </p:nvGraphicFramePr>
        <p:xfrm>
          <a:off x="4303713" y="1500188"/>
          <a:ext cx="16271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46040" imgH="406080" progId="Equation.DSMT4">
                  <p:embed/>
                </p:oleObj>
              </mc:Choice>
              <mc:Fallback>
                <p:oleObj name="Equation" r:id="rId11" imgW="1346040" imgH="406080" progId="Equation.DSMT4">
                  <p:embed/>
                  <p:pic>
                    <p:nvPicPr>
                      <p:cNvPr id="17715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3713" y="1500188"/>
                        <a:ext cx="1627187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59" name="Object 8"/>
          <p:cNvGraphicFramePr>
            <a:graphicFrameLocks noChangeAspect="1"/>
          </p:cNvGraphicFramePr>
          <p:nvPr/>
        </p:nvGraphicFramePr>
        <p:xfrm>
          <a:off x="4232275" y="1285875"/>
          <a:ext cx="3606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06480" imgH="583920" progId="Equation.DSMT4">
                  <p:embed/>
                </p:oleObj>
              </mc:Choice>
              <mc:Fallback>
                <p:oleObj name="Equation" r:id="rId13" imgW="3606480" imgH="583920" progId="Equation.DSMT4">
                  <p:embed/>
                  <p:pic>
                    <p:nvPicPr>
                      <p:cNvPr id="17715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2275" y="1285875"/>
                        <a:ext cx="3606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1" name="Object 10"/>
          <p:cNvGraphicFramePr>
            <a:graphicFrameLocks noChangeAspect="1"/>
          </p:cNvGraphicFramePr>
          <p:nvPr/>
        </p:nvGraphicFramePr>
        <p:xfrm>
          <a:off x="5946775" y="1500188"/>
          <a:ext cx="762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61760" imgH="342720" progId="Equation.DSMT4">
                  <p:embed/>
                </p:oleObj>
              </mc:Choice>
              <mc:Fallback>
                <p:oleObj name="Equation" r:id="rId15" imgW="761760" imgH="342720" progId="Equation.DSMT4">
                  <p:embed/>
                  <p:pic>
                    <p:nvPicPr>
                      <p:cNvPr id="17716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6775" y="1500188"/>
                        <a:ext cx="762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4303713" y="2000250"/>
            <a:ext cx="3240087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660400" y="3643313"/>
            <a:ext cx="376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Influence functional part is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9483" name="Object 27"/>
          <p:cNvGraphicFramePr>
            <a:graphicFrameLocks noChangeAspect="1"/>
          </p:cNvGraphicFramePr>
          <p:nvPr/>
        </p:nvGraphicFramePr>
        <p:xfrm>
          <a:off x="928688" y="4214813"/>
          <a:ext cx="1473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73120" imgH="609480" progId="Equation.DSMT4">
                  <p:embed/>
                </p:oleObj>
              </mc:Choice>
              <mc:Fallback>
                <p:oleObj name="Equation" r:id="rId17" imgW="1473120" imgH="609480" progId="Equation.DSMT4">
                  <p:embed/>
                  <p:pic>
                    <p:nvPicPr>
                      <p:cNvPr id="19483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4214813"/>
                        <a:ext cx="1473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6"/>
          <p:cNvSpPr>
            <a:spLocks noChangeArrowheads="1"/>
          </p:cNvSpPr>
          <p:nvPr/>
        </p:nvSpPr>
        <p:spPr bwMode="auto">
          <a:xfrm>
            <a:off x="683568" y="692696"/>
            <a:ext cx="7766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Consider a time derivative of the density matrix element</a:t>
            </a:r>
          </a:p>
        </p:txBody>
      </p:sp>
    </p:spTree>
    <p:extLst>
      <p:ext uri="{BB962C8B-B14F-4D97-AF65-F5344CB8AC3E}">
        <p14:creationId xmlns:p14="http://schemas.microsoft.com/office/powerpoint/2010/main" val="33639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21929E-6 L 0.09341 0.00371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36641E-6 L 0.09966 -0.00208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04 0.00371 L 0.19584 0.00371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36641E-6 L 0.20191 -0.00208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-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5" grpId="2" animBg="1"/>
      <p:bldP spid="6" grpId="0" animBg="1"/>
      <p:bldP spid="6" grpId="1" animBg="1"/>
      <p:bldP spid="10" grpId="0" animBg="1"/>
      <p:bldP spid="10" grpId="1" animBg="1"/>
      <p:bldP spid="11" grpId="0" animBg="1"/>
      <p:bldP spid="12" grpId="0" animBg="1"/>
      <p:bldP spid="16" grpId="0" animBg="1"/>
      <p:bldP spid="16" grpId="1" animBg="1"/>
      <p:bldP spid="16" grpId="2" animBg="1"/>
      <p:bldP spid="18" grpId="0"/>
      <p:bldP spid="23" grpId="0" animBg="1"/>
      <p:bldP spid="28" grpId="0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422823"/>
              </p:ext>
            </p:extLst>
          </p:nvPr>
        </p:nvGraphicFramePr>
        <p:xfrm>
          <a:off x="401638" y="3335338"/>
          <a:ext cx="72628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64080" imgH="672840" progId="Equation.DSMT4">
                  <p:embed/>
                </p:oleObj>
              </mc:Choice>
              <mc:Fallback>
                <p:oleObj name="Equation" r:id="rId2" imgW="726408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3335338"/>
                        <a:ext cx="72628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179512" y="2564904"/>
            <a:ext cx="5956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the density matrices are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344488" y="1268413"/>
          <a:ext cx="85518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70520" imgH="1028520" progId="Equation.DSMT4">
                  <p:embed/>
                </p:oleObj>
              </mc:Choice>
              <mc:Fallback>
                <p:oleObj name="Equation" r:id="rId4" imgW="7670520" imgH="1028520" progId="Equation.DSMT4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488" y="1268413"/>
                        <a:ext cx="85518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407219"/>
              </p:ext>
            </p:extLst>
          </p:nvPr>
        </p:nvGraphicFramePr>
        <p:xfrm>
          <a:off x="330200" y="4127500"/>
          <a:ext cx="81121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115120" imgH="672840" progId="Equation.DSMT4">
                  <p:embed/>
                </p:oleObj>
              </mc:Choice>
              <mc:Fallback>
                <p:oleObj name="Equation" r:id="rId6" imgW="811512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" y="4127500"/>
                        <a:ext cx="81121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989742"/>
              </p:ext>
            </p:extLst>
          </p:nvPr>
        </p:nvGraphicFramePr>
        <p:xfrm>
          <a:off x="323850" y="4919663"/>
          <a:ext cx="83423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343720" imgH="672840" progId="Equation.DSMT4">
                  <p:embed/>
                </p:oleObj>
              </mc:Choice>
              <mc:Fallback>
                <p:oleObj name="Equation" r:id="rId8" imgW="834372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919663"/>
                        <a:ext cx="83423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82675" y="571179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0313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0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29563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251520" y="548680"/>
            <a:ext cx="1993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We introduce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5292080" y="188640"/>
            <a:ext cx="3730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YT  &amp; Mukamel,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63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66 (94).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2" action="ppaction://hlinkfile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292080" y="593305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, 073802 (09).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07576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Line 1"/>
          <p:cNvSpPr>
            <a:spLocks noChangeShapeType="1"/>
          </p:cNvSpPr>
          <p:nvPr/>
        </p:nvSpPr>
        <p:spPr bwMode="auto">
          <a:xfrm>
            <a:off x="7565678" y="2027039"/>
            <a:ext cx="965523" cy="4465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215074" y="4214818"/>
            <a:ext cx="2527102" cy="2464594"/>
            <a:chOff x="0" y="0"/>
            <a:chExt cx="2264" cy="2208"/>
          </a:xfrm>
        </p:grpSpPr>
        <p:sp>
          <p:nvSpPr>
            <p:cNvPr id="41987" name="Line 3"/>
            <p:cNvSpPr>
              <a:spLocks noChangeShapeType="1"/>
            </p:cNvSpPr>
            <p:nvPr/>
          </p:nvSpPr>
          <p:spPr bwMode="auto">
            <a:xfrm rot="10800000" flipH="1">
              <a:off x="0" y="788"/>
              <a:ext cx="2263" cy="62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8" name="Line 4"/>
            <p:cNvSpPr>
              <a:spLocks noChangeShapeType="1"/>
            </p:cNvSpPr>
            <p:nvPr/>
          </p:nvSpPr>
          <p:spPr bwMode="auto">
            <a:xfrm>
              <a:off x="1144" y="0"/>
              <a:ext cx="0" cy="22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9" name="Line 5"/>
            <p:cNvSpPr>
              <a:spLocks noChangeShapeType="1"/>
            </p:cNvSpPr>
            <p:nvPr/>
          </p:nvSpPr>
          <p:spPr bwMode="auto">
            <a:xfrm>
              <a:off x="231" y="363"/>
              <a:ext cx="1823" cy="14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4007197" y="2522637"/>
            <a:ext cx="965523" cy="4465"/>
          </a:xfrm>
          <a:prstGeom prst="line">
            <a:avLst/>
          </a:prstGeom>
          <a:noFill/>
          <a:ln w="38100">
            <a:solidFill>
              <a:srgbClr val="89980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1" name="Oval 7"/>
          <p:cNvSpPr>
            <a:spLocks/>
          </p:cNvSpPr>
          <p:nvPr/>
        </p:nvSpPr>
        <p:spPr bwMode="auto">
          <a:xfrm>
            <a:off x="7791164" y="5650265"/>
            <a:ext cx="340445" cy="339328"/>
          </a:xfrm>
          <a:prstGeom prst="ellipse">
            <a:avLst/>
          </a:prstGeom>
          <a:solidFill>
            <a:srgbClr val="89980E">
              <a:alpha val="70000"/>
            </a:srgbClr>
          </a:solidFill>
          <a:ln w="25400">
            <a:solidFill>
              <a:srgbClr val="3E4505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6795492" y="3455789"/>
            <a:ext cx="1714500" cy="0"/>
          </a:xfrm>
          <a:prstGeom prst="line">
            <a:avLst/>
          </a:prstGeom>
          <a:noFill/>
          <a:ln w="38100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3" name="Oval 9"/>
          <p:cNvSpPr>
            <a:spLocks/>
          </p:cNvSpPr>
          <p:nvPr/>
        </p:nvSpPr>
        <p:spPr bwMode="auto">
          <a:xfrm>
            <a:off x="6917171" y="4951517"/>
            <a:ext cx="339328" cy="338212"/>
          </a:xfrm>
          <a:prstGeom prst="ellipse">
            <a:avLst/>
          </a:prstGeom>
          <a:solidFill>
            <a:srgbClr val="0000FF">
              <a:alpha val="34862"/>
            </a:srgbClr>
          </a:solidFill>
          <a:ln w="25400">
            <a:solidFill>
              <a:srgbClr val="001F6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457646" y="2032621"/>
            <a:ext cx="965523" cy="3348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5" name="Oval 11"/>
          <p:cNvSpPr>
            <a:spLocks/>
          </p:cNvSpPr>
          <p:nvPr/>
        </p:nvSpPr>
        <p:spPr bwMode="auto">
          <a:xfrm>
            <a:off x="7333518" y="5271870"/>
            <a:ext cx="340445" cy="338212"/>
          </a:xfrm>
          <a:prstGeom prst="ellipse">
            <a:avLst/>
          </a:prstGeom>
          <a:solidFill>
            <a:srgbClr val="558E28">
              <a:alpha val="79999"/>
            </a:srgbClr>
          </a:solidFill>
          <a:ln w="25400">
            <a:solidFill>
              <a:srgbClr val="1D300D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6" name="Oval 12"/>
          <p:cNvSpPr>
            <a:spLocks/>
          </p:cNvSpPr>
          <p:nvPr/>
        </p:nvSpPr>
        <p:spPr bwMode="auto">
          <a:xfrm>
            <a:off x="7868183" y="5117833"/>
            <a:ext cx="340444" cy="338212"/>
          </a:xfrm>
          <a:prstGeom prst="ellipse">
            <a:avLst/>
          </a:prstGeom>
          <a:solidFill>
            <a:srgbClr val="C97100">
              <a:alpha val="70000"/>
            </a:srgbClr>
          </a:solidFill>
          <a:ln w="25400">
            <a:solidFill>
              <a:srgbClr val="975500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7" name="Line 13"/>
          <p:cNvSpPr>
            <a:spLocks noChangeShapeType="1"/>
          </p:cNvSpPr>
          <p:nvPr/>
        </p:nvSpPr>
        <p:spPr bwMode="auto">
          <a:xfrm>
            <a:off x="4007197" y="2982516"/>
            <a:ext cx="965523" cy="4465"/>
          </a:xfrm>
          <a:prstGeom prst="line">
            <a:avLst/>
          </a:prstGeom>
          <a:noFill/>
          <a:ln w="38100">
            <a:solidFill>
              <a:srgbClr val="9755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8" name="Oval 14"/>
          <p:cNvSpPr>
            <a:spLocks/>
          </p:cNvSpPr>
          <p:nvPr/>
        </p:nvSpPr>
        <p:spPr bwMode="auto">
          <a:xfrm>
            <a:off x="6772064" y="5420326"/>
            <a:ext cx="340444" cy="338212"/>
          </a:xfrm>
          <a:prstGeom prst="ellipse">
            <a:avLst/>
          </a:prstGeom>
          <a:solidFill>
            <a:srgbClr val="8000FF">
              <a:alpha val="34862"/>
            </a:srgbClr>
          </a:solidFill>
          <a:ln w="25400">
            <a:solidFill>
              <a:srgbClr val="34004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>
            <a:off x="6039818" y="2982516"/>
            <a:ext cx="966639" cy="4465"/>
          </a:xfrm>
          <a:prstGeom prst="line">
            <a:avLst/>
          </a:prstGeom>
          <a:noFill/>
          <a:ln w="38100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0" name="Oval 16"/>
          <p:cNvSpPr>
            <a:spLocks/>
          </p:cNvSpPr>
          <p:nvPr/>
        </p:nvSpPr>
        <p:spPr bwMode="auto">
          <a:xfrm>
            <a:off x="7333518" y="4630048"/>
            <a:ext cx="340445" cy="339328"/>
          </a:xfrm>
          <a:prstGeom prst="ellipse">
            <a:avLst/>
          </a:prstGeom>
          <a:solidFill>
            <a:srgbClr val="800000">
              <a:alpha val="39842"/>
            </a:srgbClr>
          </a:solidFill>
          <a:ln w="25400">
            <a:solidFill>
              <a:srgbClr val="430A1F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1" name="Line 17"/>
          <p:cNvSpPr>
            <a:spLocks noChangeShapeType="1"/>
          </p:cNvSpPr>
          <p:nvPr/>
        </p:nvSpPr>
        <p:spPr bwMode="auto">
          <a:xfrm rot="10800000" flipH="1">
            <a:off x="3126508" y="3459138"/>
            <a:ext cx="1626319" cy="4465"/>
          </a:xfrm>
          <a:prstGeom prst="line">
            <a:avLst/>
          </a:prstGeom>
          <a:noFill/>
          <a:ln w="38100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2" name="Oval 18"/>
          <p:cNvSpPr>
            <a:spLocks/>
          </p:cNvSpPr>
          <p:nvPr/>
        </p:nvSpPr>
        <p:spPr bwMode="auto">
          <a:xfrm>
            <a:off x="7333518" y="5857881"/>
            <a:ext cx="340445" cy="339328"/>
          </a:xfrm>
          <a:prstGeom prst="ellipse">
            <a:avLst/>
          </a:prstGeom>
          <a:solidFill>
            <a:srgbClr val="004080">
              <a:alpha val="34862"/>
            </a:srgbClr>
          </a:solidFill>
          <a:ln w="25400">
            <a:solidFill>
              <a:srgbClr val="003C52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3" name="Line 19"/>
          <p:cNvSpPr>
            <a:spLocks noChangeShapeType="1"/>
          </p:cNvSpPr>
          <p:nvPr/>
        </p:nvSpPr>
        <p:spPr bwMode="auto">
          <a:xfrm rot="10800000" flipH="1">
            <a:off x="6009680" y="2518172"/>
            <a:ext cx="1035844" cy="0"/>
          </a:xfrm>
          <a:prstGeom prst="line">
            <a:avLst/>
          </a:prstGeom>
          <a:noFill/>
          <a:ln w="38100">
            <a:solidFill>
              <a:srgbClr val="004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2004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1500" y="4115475"/>
            <a:ext cx="196453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5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7344" y="4847709"/>
            <a:ext cx="222126" cy="1250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6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9485" y="6106795"/>
            <a:ext cx="162967" cy="1339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7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4" y="1470050"/>
            <a:ext cx="8617148" cy="19131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8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850" y="4941476"/>
            <a:ext cx="4295180" cy="5101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9" name="Picture 2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5850" y="5512980"/>
            <a:ext cx="2842989" cy="5447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10" name="Picture 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850" y="6084484"/>
            <a:ext cx="1669852" cy="620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6" name="タイトル 1"/>
          <p:cNvSpPr>
            <a:spLocks noGrp="1"/>
          </p:cNvSpPr>
          <p:nvPr>
            <p:ph type="title"/>
          </p:nvPr>
        </p:nvSpPr>
        <p:spPr>
          <a:xfrm>
            <a:off x="267587" y="2903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HEOM for Brownian distribution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/>
        </p:nvSpPr>
        <p:spPr>
          <a:xfrm>
            <a:off x="2191650" y="6256099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8726" y="4227096"/>
            <a:ext cx="1609722" cy="4166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17552" y="4213648"/>
            <a:ext cx="1214446" cy="6552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868144" y="3861048"/>
            <a:ext cx="7409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K=1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598" y="404664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2659830" y="1537562"/>
          <a:ext cx="3962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400" imgH="952500" progId="Equation.DSMT4">
                  <p:embed/>
                </p:oleObj>
              </mc:Choice>
              <mc:Fallback>
                <p:oleObj name="Equation" r:id="rId13" imgW="3962400" imgH="95250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830" y="1537562"/>
                        <a:ext cx="39624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6"/>
          <p:cNvSpPr txBox="1">
            <a:spLocks noRot="1" noChangeArrowheads="1"/>
          </p:cNvSpPr>
          <p:nvPr/>
        </p:nvSpPr>
        <p:spPr>
          <a:xfrm>
            <a:off x="2285984" y="428604"/>
            <a:ext cx="4286280" cy="782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Real master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563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animBg="1"/>
      <p:bldP spid="41990" grpId="0" animBg="1"/>
      <p:bldP spid="41991" grpId="0" animBg="1"/>
      <p:bldP spid="41992" grpId="0" animBg="1"/>
      <p:bldP spid="41993" grpId="0" animBg="1"/>
      <p:bldP spid="41994" grpId="0" animBg="1"/>
      <p:bldP spid="41995" grpId="0" animBg="1"/>
      <p:bldP spid="41996" grpId="0" animBg="1"/>
      <p:bldP spid="41997" grpId="0" animBg="1"/>
      <p:bldP spid="41998" grpId="0" animBg="1"/>
      <p:bldP spid="41999" grpId="0" animBg="1"/>
      <p:bldP spid="42000" grpId="0" animBg="1"/>
      <p:bldP spid="42001" grpId="0" animBg="1"/>
      <p:bldP spid="42002" grpId="0" animBg="1"/>
      <p:bldP spid="42003" grpId="0" animBg="1"/>
      <p:bldP spid="36" grpId="0"/>
      <p:bldP spid="37" grpId="0"/>
      <p:bldP spid="40" grpId="0"/>
      <p:bldP spid="42" grpId="0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AutoShape 1"/>
          <p:cNvSpPr>
            <a:spLocks/>
          </p:cNvSpPr>
          <p:nvPr/>
        </p:nvSpPr>
        <p:spPr bwMode="auto">
          <a:xfrm>
            <a:off x="6084168" y="4005064"/>
            <a:ext cx="1076027" cy="186407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5455" y="21600"/>
                </a:lnTo>
                <a:lnTo>
                  <a:pt x="21600" y="10854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2B5046">
              <a:alpha val="32941"/>
            </a:srgbClr>
          </a:solidFill>
          <a:ln w="15875">
            <a:solidFill>
              <a:srgbClr val="2D414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741492" y="3402310"/>
            <a:ext cx="2346275" cy="2959075"/>
            <a:chOff x="0" y="0"/>
            <a:chExt cx="2101" cy="2650"/>
          </a:xfrm>
        </p:grpSpPr>
        <p:sp>
          <p:nvSpPr>
            <p:cNvPr id="43011" name="Line 3"/>
            <p:cNvSpPr>
              <a:spLocks noChangeShapeType="1"/>
            </p:cNvSpPr>
            <p:nvPr/>
          </p:nvSpPr>
          <p:spPr bwMode="auto">
            <a:xfrm>
              <a:off x="307" y="124"/>
              <a:ext cx="0" cy="15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12" name="Line 4"/>
            <p:cNvSpPr>
              <a:spLocks noChangeShapeType="1"/>
            </p:cNvSpPr>
            <p:nvPr/>
          </p:nvSpPr>
          <p:spPr bwMode="auto">
            <a:xfrm rot="10800000" flipH="1">
              <a:off x="307" y="1129"/>
              <a:ext cx="1794" cy="50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13" name="Line 5"/>
            <p:cNvSpPr>
              <a:spLocks noChangeShapeType="1"/>
            </p:cNvSpPr>
            <p:nvPr/>
          </p:nvSpPr>
          <p:spPr bwMode="auto">
            <a:xfrm>
              <a:off x="307" y="1636"/>
              <a:ext cx="1246" cy="101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3014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5" y="2359"/>
              <a:ext cx="152" cy="1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301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77" y="930"/>
              <a:ext cx="207" cy="11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301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3" cy="20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8766" y="3861073"/>
            <a:ext cx="2021458" cy="22435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993755" y="4739530"/>
            <a:ext cx="507876" cy="781348"/>
            <a:chOff x="0" y="0"/>
            <a:chExt cx="454" cy="699"/>
          </a:xfrm>
        </p:grpSpPr>
        <p:sp>
          <p:nvSpPr>
            <p:cNvPr id="43019" name="Oval 11"/>
            <p:cNvSpPr>
              <a:spLocks/>
            </p:cNvSpPr>
            <p:nvPr/>
          </p:nvSpPr>
          <p:spPr bwMode="auto">
            <a:xfrm>
              <a:off x="294" y="266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0" name="Oval 12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1" name="Oval 13"/>
            <p:cNvSpPr>
              <a:spLocks/>
            </p:cNvSpPr>
            <p:nvPr/>
          </p:nvSpPr>
          <p:spPr bwMode="auto">
            <a:xfrm>
              <a:off x="210" y="539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3022" name="Oval 14"/>
          <p:cNvSpPr>
            <a:spLocks/>
          </p:cNvSpPr>
          <p:nvPr/>
        </p:nvSpPr>
        <p:spPr bwMode="auto">
          <a:xfrm>
            <a:off x="6002685" y="5132436"/>
            <a:ext cx="169664" cy="178594"/>
          </a:xfrm>
          <a:prstGeom prst="ellipse">
            <a:avLst/>
          </a:prstGeom>
          <a:solidFill>
            <a:srgbClr val="3F691E">
              <a:alpha val="70000"/>
            </a:srgbClr>
          </a:solidFill>
          <a:ln w="38100">
            <a:solidFill>
              <a:srgbClr val="2B4714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993755" y="4358902"/>
            <a:ext cx="869528" cy="1349499"/>
            <a:chOff x="0" y="0"/>
            <a:chExt cx="778" cy="1208"/>
          </a:xfrm>
        </p:grpSpPr>
        <p:sp>
          <p:nvSpPr>
            <p:cNvPr id="43024" name="Oval 16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5" name="Oval 17"/>
            <p:cNvSpPr>
              <a:spLocks/>
            </p:cNvSpPr>
            <p:nvPr/>
          </p:nvSpPr>
          <p:spPr bwMode="auto">
            <a:xfrm>
              <a:off x="210" y="496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6" name="Oval 18"/>
            <p:cNvSpPr>
              <a:spLocks/>
            </p:cNvSpPr>
            <p:nvPr/>
          </p:nvSpPr>
          <p:spPr bwMode="auto">
            <a:xfrm>
              <a:off x="294" y="28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7" name="Oval 19"/>
            <p:cNvSpPr>
              <a:spLocks/>
            </p:cNvSpPr>
            <p:nvPr/>
          </p:nvSpPr>
          <p:spPr bwMode="auto">
            <a:xfrm>
              <a:off x="442" y="1048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8" name="Oval 20"/>
            <p:cNvSpPr>
              <a:spLocks/>
            </p:cNvSpPr>
            <p:nvPr/>
          </p:nvSpPr>
          <p:spPr bwMode="auto">
            <a:xfrm>
              <a:off x="618" y="52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9" name="Oval 21"/>
            <p:cNvSpPr>
              <a:spLocks/>
            </p:cNvSpPr>
            <p:nvPr/>
          </p:nvSpPr>
          <p:spPr bwMode="auto">
            <a:xfrm>
              <a:off x="538" y="768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5993755" y="3941440"/>
            <a:ext cx="1235645" cy="2002482"/>
            <a:chOff x="0" y="0"/>
            <a:chExt cx="1106" cy="1794"/>
          </a:xfrm>
        </p:grpSpPr>
        <p:sp>
          <p:nvSpPr>
            <p:cNvPr id="43031" name="Oval 23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2" name="Oval 24"/>
            <p:cNvSpPr>
              <a:spLocks/>
            </p:cNvSpPr>
            <p:nvPr/>
          </p:nvSpPr>
          <p:spPr bwMode="auto">
            <a:xfrm>
              <a:off x="210" y="49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3" name="Oval 25"/>
            <p:cNvSpPr>
              <a:spLocks/>
            </p:cNvSpPr>
            <p:nvPr/>
          </p:nvSpPr>
          <p:spPr bwMode="auto">
            <a:xfrm>
              <a:off x="298" y="23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4" name="Oval 26"/>
            <p:cNvSpPr>
              <a:spLocks/>
            </p:cNvSpPr>
            <p:nvPr/>
          </p:nvSpPr>
          <p:spPr bwMode="auto">
            <a:xfrm>
              <a:off x="426" y="986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5" name="Oval 27"/>
            <p:cNvSpPr>
              <a:spLocks/>
            </p:cNvSpPr>
            <p:nvPr/>
          </p:nvSpPr>
          <p:spPr bwMode="auto">
            <a:xfrm>
              <a:off x="690" y="163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6" name="Oval 28"/>
            <p:cNvSpPr>
              <a:spLocks/>
            </p:cNvSpPr>
            <p:nvPr/>
          </p:nvSpPr>
          <p:spPr bwMode="auto">
            <a:xfrm>
              <a:off x="618" y="51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7" name="Oval 29"/>
            <p:cNvSpPr>
              <a:spLocks/>
            </p:cNvSpPr>
            <p:nvPr/>
          </p:nvSpPr>
          <p:spPr bwMode="auto">
            <a:xfrm>
              <a:off x="530" y="722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8" name="Oval 30"/>
            <p:cNvSpPr>
              <a:spLocks/>
            </p:cNvSpPr>
            <p:nvPr/>
          </p:nvSpPr>
          <p:spPr bwMode="auto">
            <a:xfrm>
              <a:off x="946" y="802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9" name="Oval 31"/>
            <p:cNvSpPr>
              <a:spLocks/>
            </p:cNvSpPr>
            <p:nvPr/>
          </p:nvSpPr>
          <p:spPr bwMode="auto">
            <a:xfrm>
              <a:off x="890" y="105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40" name="Oval 32"/>
            <p:cNvSpPr>
              <a:spLocks/>
            </p:cNvSpPr>
            <p:nvPr/>
          </p:nvSpPr>
          <p:spPr bwMode="auto">
            <a:xfrm>
              <a:off x="802" y="133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3041" name="Line 33"/>
          <p:cNvSpPr>
            <a:spLocks noChangeShapeType="1"/>
          </p:cNvSpPr>
          <p:nvPr/>
        </p:nvSpPr>
        <p:spPr bwMode="auto">
          <a:xfrm>
            <a:off x="1178644" y="3217341"/>
            <a:ext cx="1026914" cy="0"/>
          </a:xfrm>
          <a:prstGeom prst="line">
            <a:avLst/>
          </a:prstGeom>
          <a:noFill/>
          <a:ln w="381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042" name="Line 34"/>
          <p:cNvSpPr>
            <a:spLocks noChangeShapeType="1"/>
          </p:cNvSpPr>
          <p:nvPr/>
        </p:nvSpPr>
        <p:spPr bwMode="auto">
          <a:xfrm flipH="1">
            <a:off x="5644381" y="5352330"/>
            <a:ext cx="356072" cy="812602"/>
          </a:xfrm>
          <a:prstGeom prst="line">
            <a:avLst/>
          </a:prstGeom>
          <a:noFill/>
          <a:ln w="25400">
            <a:solidFill>
              <a:srgbClr val="3F691E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3043" name="Picture 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636912"/>
            <a:ext cx="5886896" cy="6072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3044" name="Line 36"/>
          <p:cNvSpPr>
            <a:spLocks noChangeShapeType="1"/>
          </p:cNvSpPr>
          <p:nvPr/>
        </p:nvSpPr>
        <p:spPr bwMode="auto">
          <a:xfrm>
            <a:off x="5661347" y="3217341"/>
            <a:ext cx="1107281" cy="0"/>
          </a:xfrm>
          <a:prstGeom prst="line">
            <a:avLst/>
          </a:prstGeom>
          <a:noFill/>
          <a:ln w="381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3047" name="Picture 3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34273" y="6298876"/>
            <a:ext cx="2579563" cy="357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3048" name="Picture 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1428736"/>
            <a:ext cx="3767109" cy="7143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3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Terminator</a:t>
            </a:r>
            <a:endParaRPr kumimoji="1" lang="ja-JP" altLang="en-US" dirty="0"/>
          </a:p>
        </p:txBody>
      </p:sp>
      <p:pic>
        <p:nvPicPr>
          <p:cNvPr id="4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19495" y="2426002"/>
            <a:ext cx="640788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正方形/長方形 44"/>
          <p:cNvSpPr/>
          <p:nvPr/>
        </p:nvSpPr>
        <p:spPr>
          <a:xfrm>
            <a:off x="899592" y="3861048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9482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animBg="1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14744" y="3143248"/>
            <a:ext cx="1893093" cy="419103"/>
            <a:chOff x="-192" y="0"/>
            <a:chExt cx="1696" cy="352"/>
          </a:xfrm>
        </p:grpSpPr>
        <p:sp>
          <p:nvSpPr>
            <p:cNvPr id="48131" name="Rectangle 3"/>
            <p:cNvSpPr>
              <a:spLocks/>
            </p:cNvSpPr>
            <p:nvPr/>
          </p:nvSpPr>
          <p:spPr bwMode="auto">
            <a:xfrm>
              <a:off x="0" y="0"/>
              <a:ext cx="1504" cy="352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Electric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2" name="AutoShape 4"/>
            <p:cNvSpPr>
              <a:spLocks/>
            </p:cNvSpPr>
            <p:nvPr/>
          </p:nvSpPr>
          <p:spPr bwMode="auto">
            <a:xfrm>
              <a:off x="-192" y="0"/>
              <a:ext cx="1184" cy="328"/>
            </a:xfrm>
            <a:prstGeom prst="roundRect">
              <a:avLst>
                <a:gd name="adj" fmla="val 36583"/>
              </a:avLst>
            </a:prstGeom>
            <a:solidFill>
              <a:srgbClr val="004080">
                <a:alpha val="20000"/>
              </a:srgbClr>
            </a:solidFill>
            <a:ln w="25400">
              <a:solidFill>
                <a:srgbClr val="002D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715008" y="3143248"/>
            <a:ext cx="1438796" cy="366117"/>
            <a:chOff x="-128" y="0"/>
            <a:chExt cx="1289" cy="328"/>
          </a:xfrm>
        </p:grpSpPr>
        <p:sp>
          <p:nvSpPr>
            <p:cNvPr id="48134" name="Rectangle 6"/>
            <p:cNvSpPr>
              <a:spLocks/>
            </p:cNvSpPr>
            <p:nvPr/>
          </p:nvSpPr>
          <p:spPr bwMode="auto">
            <a:xfrm>
              <a:off x="1" y="0"/>
              <a:ext cx="1160" cy="328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oscillator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5" name="AutoShape 7"/>
            <p:cNvSpPr>
              <a:spLocks/>
            </p:cNvSpPr>
            <p:nvPr/>
          </p:nvSpPr>
          <p:spPr bwMode="auto">
            <a:xfrm>
              <a:off x="-128" y="0"/>
              <a:ext cx="1168" cy="328"/>
            </a:xfrm>
            <a:prstGeom prst="roundRect">
              <a:avLst>
                <a:gd name="adj" fmla="val 36583"/>
              </a:avLst>
            </a:prstGeom>
            <a:solidFill>
              <a:srgbClr val="408000">
                <a:alpha val="20000"/>
              </a:srgbClr>
            </a:solidFill>
            <a:ln w="25400">
              <a:solidFill>
                <a:srgbClr val="558E2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7572375" y="3143244"/>
            <a:ext cx="1151930" cy="366117"/>
            <a:chOff x="-376" y="448"/>
            <a:chExt cx="1032" cy="328"/>
          </a:xfrm>
        </p:grpSpPr>
        <p:sp>
          <p:nvSpPr>
            <p:cNvPr id="48137" name="Rectangle 9"/>
            <p:cNvSpPr>
              <a:spLocks/>
            </p:cNvSpPr>
            <p:nvPr/>
          </p:nvSpPr>
          <p:spPr bwMode="auto">
            <a:xfrm>
              <a:off x="-376" y="448"/>
              <a:ext cx="1032" cy="328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      bath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8" name="AutoShape 10"/>
            <p:cNvSpPr>
              <a:spLocks/>
            </p:cNvSpPr>
            <p:nvPr/>
          </p:nvSpPr>
          <p:spPr bwMode="auto">
            <a:xfrm>
              <a:off x="-248" y="448"/>
              <a:ext cx="712" cy="328"/>
            </a:xfrm>
            <a:prstGeom prst="roundRect">
              <a:avLst>
                <a:gd name="adj" fmla="val 36583"/>
              </a:avLst>
            </a:prstGeom>
            <a:solidFill>
              <a:srgbClr val="8000FF">
                <a:alpha val="20000"/>
              </a:srgbClr>
            </a:solidFill>
            <a:ln w="25400">
              <a:solidFill>
                <a:srgbClr val="4D00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6679406" y="2098476"/>
            <a:ext cx="383977" cy="294680"/>
            <a:chOff x="0" y="0"/>
            <a:chExt cx="343" cy="264"/>
          </a:xfrm>
        </p:grpSpPr>
        <p:sp>
          <p:nvSpPr>
            <p:cNvPr id="48140" name="Line 12"/>
            <p:cNvSpPr>
              <a:spLocks noChangeShapeType="1"/>
            </p:cNvSpPr>
            <p:nvPr/>
          </p:nvSpPr>
          <p:spPr bwMode="auto">
            <a:xfrm>
              <a:off x="0" y="0"/>
              <a:ext cx="0" cy="2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41" name="Picture 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6" y="64"/>
              <a:ext cx="237" cy="1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8142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5414" y="2616399"/>
            <a:ext cx="606102" cy="250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4429124" y="1285860"/>
            <a:ext cx="4000500" cy="2500313"/>
            <a:chOff x="0" y="0"/>
            <a:chExt cx="3584" cy="2240"/>
          </a:xfrm>
        </p:grpSpPr>
        <p:pic>
          <p:nvPicPr>
            <p:cNvPr id="48144" name="Picture 1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" y="207"/>
              <a:ext cx="3555" cy="20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48145" name="Rectangle 17"/>
            <p:cNvSpPr>
              <a:spLocks/>
            </p:cNvSpPr>
            <p:nvPr/>
          </p:nvSpPr>
          <p:spPr bwMode="auto">
            <a:xfrm>
              <a:off x="0" y="0"/>
              <a:ext cx="771" cy="108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8146" name="Line 18"/>
          <p:cNvSpPr>
            <a:spLocks noChangeShapeType="1"/>
          </p:cNvSpPr>
          <p:nvPr/>
        </p:nvSpPr>
        <p:spPr bwMode="auto">
          <a:xfrm>
            <a:off x="3652242" y="1973461"/>
            <a:ext cx="660797" cy="0"/>
          </a:xfrm>
          <a:prstGeom prst="line">
            <a:avLst/>
          </a:prstGeom>
          <a:noFill/>
          <a:ln w="38100">
            <a:solidFill>
              <a:srgbClr val="003D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47" name="Line 19"/>
          <p:cNvSpPr>
            <a:spLocks noChangeShapeType="1"/>
          </p:cNvSpPr>
          <p:nvPr/>
        </p:nvSpPr>
        <p:spPr bwMode="auto">
          <a:xfrm>
            <a:off x="3652242" y="2518172"/>
            <a:ext cx="660797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48" name="Line 20"/>
          <p:cNvSpPr>
            <a:spLocks noChangeShapeType="1"/>
          </p:cNvSpPr>
          <p:nvPr/>
        </p:nvSpPr>
        <p:spPr bwMode="auto">
          <a:xfrm>
            <a:off x="3652242" y="1902023"/>
            <a:ext cx="660797" cy="0"/>
          </a:xfrm>
          <a:prstGeom prst="line">
            <a:avLst/>
          </a:prstGeom>
          <a:noFill/>
          <a:ln w="38100">
            <a:solidFill>
              <a:srgbClr val="D90B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8149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25453" y="1343918"/>
            <a:ext cx="1607344" cy="2634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8150" name="AutoShape 22"/>
          <p:cNvSpPr>
            <a:spLocks/>
          </p:cNvSpPr>
          <p:nvPr/>
        </p:nvSpPr>
        <p:spPr bwMode="auto">
          <a:xfrm>
            <a:off x="3571868" y="3000372"/>
            <a:ext cx="3491508" cy="1205508"/>
          </a:xfrm>
          <a:prstGeom prst="roundRect">
            <a:avLst>
              <a:gd name="adj" fmla="val 11111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51" name="Line 23"/>
          <p:cNvSpPr>
            <a:spLocks noChangeShapeType="1"/>
          </p:cNvSpPr>
          <p:nvPr/>
        </p:nvSpPr>
        <p:spPr bwMode="auto">
          <a:xfrm rot="10800000" flipH="1">
            <a:off x="5393531" y="4321969"/>
            <a:ext cx="0" cy="1178719"/>
          </a:xfrm>
          <a:prstGeom prst="line">
            <a:avLst/>
          </a:prstGeom>
          <a:noFill/>
          <a:ln w="1143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5116711" y="3348633"/>
            <a:ext cx="1105049" cy="733351"/>
            <a:chOff x="0" y="0"/>
            <a:chExt cx="990" cy="657"/>
          </a:xfrm>
        </p:grpSpPr>
        <p:sp>
          <p:nvSpPr>
            <p:cNvPr id="48153" name="Line 25"/>
            <p:cNvSpPr>
              <a:spLocks noChangeShapeType="1"/>
            </p:cNvSpPr>
            <p:nvPr/>
          </p:nvSpPr>
          <p:spPr bwMode="auto">
            <a:xfrm>
              <a:off x="0" y="0"/>
              <a:ext cx="4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54" name="Picture 2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4" y="224"/>
              <a:ext cx="776" cy="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7143768" y="3357562"/>
            <a:ext cx="1180951" cy="589359"/>
            <a:chOff x="0" y="0"/>
            <a:chExt cx="1058" cy="528"/>
          </a:xfrm>
        </p:grpSpPr>
        <p:sp>
          <p:nvSpPr>
            <p:cNvPr id="48156" name="Line 28"/>
            <p:cNvSpPr>
              <a:spLocks noChangeShapeType="1"/>
            </p:cNvSpPr>
            <p:nvPr/>
          </p:nvSpPr>
          <p:spPr bwMode="auto">
            <a:xfrm>
              <a:off x="0" y="0"/>
              <a:ext cx="4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57" name="Picture 2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48" y="352"/>
              <a:ext cx="810" cy="1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grpSp>
        <p:nvGrpSpPr>
          <p:cNvPr id="9" name="Group 30"/>
          <p:cNvGrpSpPr>
            <a:grpSpLocks/>
          </p:cNvGrpSpPr>
          <p:nvPr/>
        </p:nvGrpSpPr>
        <p:grpSpPr bwMode="auto">
          <a:xfrm>
            <a:off x="683568" y="4437112"/>
            <a:ext cx="3434134" cy="842598"/>
            <a:chOff x="0" y="0"/>
            <a:chExt cx="2600" cy="504"/>
          </a:xfrm>
        </p:grpSpPr>
        <p:pic>
          <p:nvPicPr>
            <p:cNvPr id="48159" name="Picture 3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3" y="318"/>
              <a:ext cx="64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60" name="Picture 3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09" y="320"/>
              <a:ext cx="64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61" name="Picture 3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0" y="0"/>
              <a:ext cx="2600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48167" name="AutoShape 39"/>
          <p:cNvSpPr>
            <a:spLocks/>
          </p:cNvSpPr>
          <p:nvPr/>
        </p:nvSpPr>
        <p:spPr bwMode="auto">
          <a:xfrm>
            <a:off x="928662" y="1643050"/>
            <a:ext cx="2233857" cy="1071553"/>
          </a:xfrm>
          <a:prstGeom prst="roundRect">
            <a:avLst>
              <a:gd name="adj" fmla="val 5514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10" name="Group 40"/>
          <p:cNvGrpSpPr>
            <a:grpSpLocks/>
          </p:cNvGrpSpPr>
          <p:nvPr/>
        </p:nvGrpSpPr>
        <p:grpSpPr bwMode="auto">
          <a:xfrm>
            <a:off x="4500562" y="1785926"/>
            <a:ext cx="1000125" cy="769069"/>
            <a:chOff x="0" y="0"/>
            <a:chExt cx="896" cy="688"/>
          </a:xfrm>
        </p:grpSpPr>
        <p:pic>
          <p:nvPicPr>
            <p:cNvPr id="48169" name="Picture 4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7" y="0"/>
              <a:ext cx="72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70" name="Picture 4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17" y="279"/>
              <a:ext cx="344" cy="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71" name="Picture 4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496"/>
              <a:ext cx="896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8177" name="Picture 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5229200"/>
            <a:ext cx="606102" cy="250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8178" name="Picture 5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6578" y="4357694"/>
            <a:ext cx="1937742" cy="7076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Electron transfer (ET) rate</a:t>
            </a:r>
            <a:endParaRPr kumimoji="1" lang="ja-JP" altLang="en-US" dirty="0"/>
          </a:p>
        </p:txBody>
      </p:sp>
      <p:pic>
        <p:nvPicPr>
          <p:cNvPr id="59" name="Picture 3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71604" y="2214554"/>
            <a:ext cx="1125141" cy="44313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1" name="AutoShape 39"/>
          <p:cNvSpPr>
            <a:spLocks/>
          </p:cNvSpPr>
          <p:nvPr/>
        </p:nvSpPr>
        <p:spPr bwMode="auto">
          <a:xfrm>
            <a:off x="6715140" y="5357826"/>
            <a:ext cx="2233857" cy="1071553"/>
          </a:xfrm>
          <a:prstGeom prst="roundRect">
            <a:avLst>
              <a:gd name="adj" fmla="val 5514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0" name="Picture 3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00892" y="5572140"/>
            <a:ext cx="13970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1" name="Picture 38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929454" y="5929330"/>
            <a:ext cx="1752600" cy="309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2" name="Picture 3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142976" y="1785926"/>
            <a:ext cx="1973263" cy="35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3" name="正方形/長方形 52"/>
          <p:cNvSpPr/>
          <p:nvPr/>
        </p:nvSpPr>
        <p:spPr>
          <a:xfrm>
            <a:off x="714348" y="6072206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JCP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 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159170" name="Picture 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427984" y="5657850"/>
            <a:ext cx="1876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正方形/長方形 48"/>
          <p:cNvSpPr/>
          <p:nvPr/>
        </p:nvSpPr>
        <p:spPr>
          <a:xfrm>
            <a:off x="611560" y="5373216"/>
            <a:ext cx="41296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Can be strong and time dependent</a:t>
            </a:r>
            <a:endParaRPr lang="ja-JP" altLang="en-US" sz="20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212" y="260648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7011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0" grpId="0" animBg="1"/>
      <p:bldP spid="48151" grpId="0" animBg="1"/>
      <p:bldP spid="48167" grpId="0" animBg="1"/>
      <p:bldP spid="61" grpId="0" animBg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AutoShape 1"/>
          <p:cNvSpPr>
            <a:spLocks/>
          </p:cNvSpPr>
          <p:nvPr/>
        </p:nvSpPr>
        <p:spPr bwMode="auto">
          <a:xfrm>
            <a:off x="544711" y="312539"/>
            <a:ext cx="8036719" cy="678656"/>
          </a:xfrm>
          <a:prstGeom prst="roundRect">
            <a:avLst>
              <a:gd name="adj" fmla="val 19736"/>
            </a:avLst>
          </a:prstGeom>
          <a:solidFill>
            <a:srgbClr val="999999">
              <a:alpha val="29803"/>
            </a:srgbClr>
          </a:solidFill>
          <a:ln w="12700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1435" tIns="71435" rIns="71435" bIns="71435"/>
          <a:lstStyle/>
          <a:p>
            <a:r>
              <a:rPr lang="en-US" altLang="ja-JP" sz="34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ET rate </a:t>
            </a:r>
            <a:r>
              <a:rPr lang="en-US" altLang="ja-JP" sz="3400" dirty="0" err="1">
                <a:latin typeface="Helvetica" charset="0"/>
                <a:ea typeface="Arial Unicode MS" panose="020B0604020202020204" pitchFamily="50" charset="-128"/>
                <a:sym typeface="Helvetica" charset="0"/>
              </a:rPr>
              <a:t>vs</a:t>
            </a:r>
            <a:r>
              <a:rPr lang="en-US" altLang="ja-JP" sz="34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activation energy</a:t>
            </a:r>
            <a:endParaRPr lang="ja-JP" altLang="en-US" sz="34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786190"/>
            <a:ext cx="3446859" cy="26699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71810"/>
            <a:ext cx="3571904" cy="31264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2330648" y="2009180"/>
            <a:ext cx="437555" cy="0"/>
          </a:xfrm>
          <a:prstGeom prst="line">
            <a:avLst/>
          </a:prstGeom>
          <a:noFill/>
          <a:ln w="38100">
            <a:solidFill>
              <a:srgbClr val="003D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1812726" y="2598539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>
            <a:off x="2035969" y="1464469"/>
            <a:ext cx="0" cy="1116211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30711" y="1909837"/>
            <a:ext cx="696516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4" name="AutoShape 8"/>
          <p:cNvSpPr>
            <a:spLocks/>
          </p:cNvSpPr>
          <p:nvPr/>
        </p:nvSpPr>
        <p:spPr bwMode="auto">
          <a:xfrm>
            <a:off x="348258" y="1151930"/>
            <a:ext cx="3375422" cy="1732359"/>
          </a:xfrm>
          <a:prstGeom prst="roundRect">
            <a:avLst>
              <a:gd name="adj" fmla="val 7731"/>
            </a:avLst>
          </a:prstGeom>
          <a:noFill/>
          <a:ln w="254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>
            <a:off x="1303734" y="2018109"/>
            <a:ext cx="437555" cy="0"/>
          </a:xfrm>
          <a:prstGeom prst="line">
            <a:avLst/>
          </a:prstGeom>
          <a:noFill/>
          <a:ln w="38100">
            <a:solidFill>
              <a:srgbClr val="D90B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4976" y="2509242"/>
            <a:ext cx="490016" cy="1875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7" name="Line 11"/>
          <p:cNvSpPr>
            <a:spLocks noChangeShapeType="1"/>
          </p:cNvSpPr>
          <p:nvPr/>
        </p:nvSpPr>
        <p:spPr bwMode="auto">
          <a:xfrm>
            <a:off x="1817191" y="1473398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07209" y="2187773"/>
            <a:ext cx="282401" cy="2321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89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99395" y="1348383"/>
            <a:ext cx="512341" cy="1964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90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3640" y="1918767"/>
            <a:ext cx="696516" cy="2154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95" name="Line 19"/>
          <p:cNvSpPr>
            <a:spLocks noChangeShapeType="1"/>
          </p:cNvSpPr>
          <p:nvPr/>
        </p:nvSpPr>
        <p:spPr bwMode="auto">
          <a:xfrm flipV="1">
            <a:off x="7215206" y="3286124"/>
            <a:ext cx="642942" cy="2500330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97" name="Rectangle 21"/>
          <p:cNvSpPr>
            <a:spLocks/>
          </p:cNvSpPr>
          <p:nvPr/>
        </p:nvSpPr>
        <p:spPr bwMode="auto">
          <a:xfrm>
            <a:off x="4644008" y="2852936"/>
            <a:ext cx="150911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Sequential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50198" name="Rectangle 22"/>
          <p:cNvSpPr>
            <a:spLocks/>
          </p:cNvSpPr>
          <p:nvPr/>
        </p:nvSpPr>
        <p:spPr bwMode="auto">
          <a:xfrm>
            <a:off x="7358082" y="2857496"/>
            <a:ext cx="209847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super-exchange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>
            <a:off x="4527351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>
            <a:off x="5795367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1" name="Line 25"/>
          <p:cNvSpPr>
            <a:spLocks noChangeShapeType="1"/>
          </p:cNvSpPr>
          <p:nvPr/>
        </p:nvSpPr>
        <p:spPr bwMode="auto">
          <a:xfrm>
            <a:off x="5161359" y="2294930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2" name="Line 26"/>
          <p:cNvSpPr>
            <a:spLocks noChangeShapeType="1"/>
          </p:cNvSpPr>
          <p:nvPr/>
        </p:nvSpPr>
        <p:spPr bwMode="auto">
          <a:xfrm>
            <a:off x="7233047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3" name="Line 27"/>
          <p:cNvSpPr>
            <a:spLocks noChangeShapeType="1"/>
          </p:cNvSpPr>
          <p:nvPr/>
        </p:nvSpPr>
        <p:spPr bwMode="auto">
          <a:xfrm>
            <a:off x="8501062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4" name="Line 28"/>
          <p:cNvSpPr>
            <a:spLocks noChangeShapeType="1"/>
          </p:cNvSpPr>
          <p:nvPr/>
        </p:nvSpPr>
        <p:spPr bwMode="auto">
          <a:xfrm>
            <a:off x="7867055" y="1616273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5" name="Line 29"/>
          <p:cNvSpPr>
            <a:spLocks noChangeShapeType="1"/>
          </p:cNvSpPr>
          <p:nvPr/>
        </p:nvSpPr>
        <p:spPr bwMode="auto">
          <a:xfrm flipH="1">
            <a:off x="4920258" y="2277071"/>
            <a:ext cx="205383" cy="330398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6" name="Line 30"/>
          <p:cNvSpPr>
            <a:spLocks noChangeShapeType="1"/>
          </p:cNvSpPr>
          <p:nvPr/>
        </p:nvSpPr>
        <p:spPr bwMode="auto">
          <a:xfrm rot="10800000">
            <a:off x="5643562" y="2312789"/>
            <a:ext cx="205383" cy="267891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7527727" y="1187648"/>
            <a:ext cx="1160859" cy="1384102"/>
            <a:chOff x="0" y="0"/>
            <a:chExt cx="1040" cy="1239"/>
          </a:xfrm>
        </p:grpSpPr>
        <p:sp>
          <p:nvSpPr>
            <p:cNvPr id="50208" name="AutoShape 32"/>
            <p:cNvSpPr>
              <a:spLocks/>
            </p:cNvSpPr>
            <p:nvPr/>
          </p:nvSpPr>
          <p:spPr bwMode="auto">
            <a:xfrm>
              <a:off x="0" y="0"/>
              <a:ext cx="1014" cy="1150"/>
            </a:xfrm>
            <a:custGeom>
              <a:avLst/>
              <a:gdLst/>
              <a:ahLst/>
              <a:cxnLst/>
              <a:rect l="0" t="0" r="r" b="b"/>
              <a:pathLst>
                <a:path w="21600" h="9673">
                  <a:moveTo>
                    <a:pt x="0" y="9673"/>
                  </a:moveTo>
                  <a:cubicBezTo>
                    <a:pt x="0" y="9673"/>
                    <a:pt x="8848" y="-11927"/>
                    <a:pt x="21600" y="9426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50209" name="Line 33"/>
            <p:cNvSpPr>
              <a:spLocks noChangeShapeType="1"/>
            </p:cNvSpPr>
            <p:nvPr/>
          </p:nvSpPr>
          <p:spPr bwMode="auto">
            <a:xfrm rot="10800000">
              <a:off x="1010" y="1099"/>
              <a:ext cx="40" cy="1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50210" name="Rectangle 34"/>
          <p:cNvSpPr>
            <a:spLocks/>
          </p:cNvSpPr>
          <p:nvPr/>
        </p:nvSpPr>
        <p:spPr bwMode="auto">
          <a:xfrm>
            <a:off x="5116711" y="1558230"/>
            <a:ext cx="1589484" cy="4643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thermal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50211" name="Rectangle 35"/>
          <p:cNvSpPr>
            <a:spLocks/>
          </p:cNvSpPr>
          <p:nvPr/>
        </p:nvSpPr>
        <p:spPr bwMode="auto">
          <a:xfrm>
            <a:off x="7742039" y="1781473"/>
            <a:ext cx="1589484" cy="4643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quantum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50212" name="Picture 3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98789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3" name="Picture 3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02660" y="2053828"/>
            <a:ext cx="208731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4" name="Picture 3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11453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5" name="Picture 3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59836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6" name="Picture 4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17285" y="1366242"/>
            <a:ext cx="208731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7" name="Picture 4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742164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4" name="Line 19"/>
          <p:cNvSpPr>
            <a:spLocks noChangeShapeType="1"/>
          </p:cNvSpPr>
          <p:nvPr/>
        </p:nvSpPr>
        <p:spPr bwMode="auto">
          <a:xfrm flipH="1" flipV="1">
            <a:off x="5429256" y="3357562"/>
            <a:ext cx="642942" cy="857256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642910" y="6286520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JCP 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4572000" y="4653136"/>
            <a:ext cx="1264022" cy="854398"/>
            <a:chOff x="0" y="0"/>
            <a:chExt cx="1584" cy="1088"/>
          </a:xfrm>
        </p:grpSpPr>
        <p:pic>
          <p:nvPicPr>
            <p:cNvPr id="45" name="Picture 45"/>
            <p:cNvPicPr>
              <a:picLocks noChangeAspect="1" noChangeArrowheads="1"/>
            </p:cNvPicPr>
            <p:nvPr/>
          </p:nvPicPr>
          <p:blipFill>
            <a:blip r:embed="rId13" cstate="print"/>
            <a:srcRect l="14140" t="62091" r="60858" b="20097"/>
            <a:stretch>
              <a:fillRect/>
            </a:stretch>
          </p:blipFill>
          <p:spPr bwMode="auto">
            <a:xfrm>
              <a:off x="0" y="216"/>
              <a:ext cx="1584" cy="8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6" name="Picture 4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" y="0"/>
              <a:ext cx="194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7" name="Picture 4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17" y="0"/>
              <a:ext cx="187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" name="Picture 4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52" y="0"/>
              <a:ext cx="194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8144" y="2852936"/>
            <a:ext cx="1228200" cy="78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21" name="Picture 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12360" y="4653136"/>
            <a:ext cx="822854" cy="132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Line 5"/>
          <p:cNvSpPr>
            <a:spLocks noChangeShapeType="1"/>
          </p:cNvSpPr>
          <p:nvPr/>
        </p:nvSpPr>
        <p:spPr bwMode="auto">
          <a:xfrm>
            <a:off x="1817191" y="2580680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00315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64385E-6 L 0.00226 -0.16235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8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2761"/>
            <a:ext cx="8229600" cy="1024316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Quantum Master eq.(sum of 4 terms)</a:t>
            </a:r>
            <a:endParaRPr kumimoji="1" lang="ja-JP" altLang="en-US" sz="3600" dirty="0"/>
          </a:p>
        </p:txBody>
      </p:sp>
      <p:graphicFrame>
        <p:nvGraphicFramePr>
          <p:cNvPr id="819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54599"/>
              </p:ext>
            </p:extLst>
          </p:nvPr>
        </p:nvGraphicFramePr>
        <p:xfrm>
          <a:off x="2063779" y="1171836"/>
          <a:ext cx="6908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08760" imgH="1295280" progId="Equation.DSMT4">
                  <p:embed/>
                </p:oleObj>
              </mc:Choice>
              <mc:Fallback>
                <p:oleObj name="Equation" r:id="rId2" imgW="6908760" imgH="1295280" progId="Equation.DSMT4">
                  <p:embed/>
                  <p:pic>
                    <p:nvPicPr>
                      <p:cNvPr id="819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79" y="1171836"/>
                        <a:ext cx="69088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632652"/>
              </p:ext>
            </p:extLst>
          </p:nvPr>
        </p:nvGraphicFramePr>
        <p:xfrm>
          <a:off x="2220989" y="3708105"/>
          <a:ext cx="59182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918040" imgH="1879560" progId="Equation.DSMT4">
                  <p:embed/>
                </p:oleObj>
              </mc:Choice>
              <mc:Fallback>
                <p:oleObj name="Equation" r:id="rId4" imgW="5918040" imgH="1879560" progId="Equation.DSMT4">
                  <p:embed/>
                  <p:pic>
                    <p:nvPicPr>
                      <p:cNvPr id="8192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989" y="3708105"/>
                        <a:ext cx="5918200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555896" y="6183141"/>
            <a:ext cx="80724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Relation between the fluctuation(imaginary) and dissipation (real)  terms are awkward (due to dropping the resonant terms under RWA)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251520" y="1350352"/>
            <a:ext cx="1706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87399" y="3955857"/>
            <a:ext cx="1834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364088" y="2094717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(2 Level system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Bloch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eq.)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94CFF6B9-ED77-42A4-B6A2-4ACAE544571F}"/>
              </a:ext>
            </a:extLst>
          </p:cNvPr>
          <p:cNvCxnSpPr>
            <a:cxnSpLocks/>
          </p:cNvCxnSpPr>
          <p:nvPr/>
        </p:nvCxnSpPr>
        <p:spPr>
          <a:xfrm flipV="1">
            <a:off x="3347864" y="2564904"/>
            <a:ext cx="0" cy="21602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E1FDD3-5437-4063-AC5B-FE19617815DA}"/>
              </a:ext>
            </a:extLst>
          </p:cNvPr>
          <p:cNvSpPr txBox="1"/>
          <p:nvPr/>
        </p:nvSpPr>
        <p:spPr>
          <a:xfrm>
            <a:off x="2220989" y="2710979"/>
            <a:ext cx="6908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i="0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Ultraviolet divergence (renormalized with frequency): Lamb shift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BE7A8D8-EE18-0065-124B-5E7E1DF51047}"/>
              </a:ext>
            </a:extLst>
          </p:cNvPr>
          <p:cNvSpPr txBox="1"/>
          <p:nvPr/>
        </p:nvSpPr>
        <p:spPr>
          <a:xfrm>
            <a:off x="2276672" y="5870026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6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6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6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EDAC676-B6C5-E288-E4F3-89C87D4A92E0}"/>
              </a:ext>
            </a:extLst>
          </p:cNvPr>
          <p:cNvSpPr txBox="1"/>
          <p:nvPr/>
        </p:nvSpPr>
        <p:spPr>
          <a:xfrm>
            <a:off x="2695813" y="3115070"/>
            <a:ext cx="4968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M. O. Scully and W. E. Lamb, PR.159, 208 (1967). </a:t>
            </a:r>
            <a:endParaRPr lang="en-US" sz="1400" dirty="0"/>
          </a:p>
          <a:p>
            <a:r>
              <a:rPr lang="en-US" sz="1400" dirty="0">
                <a:hlinkClick r:id="rId7"/>
              </a:rPr>
              <a:t>B. R. </a:t>
            </a:r>
            <a:r>
              <a:rPr lang="en-US" sz="1400" dirty="0" err="1">
                <a:hlinkClick r:id="rId7"/>
              </a:rPr>
              <a:t>Mollow</a:t>
            </a:r>
            <a:r>
              <a:rPr lang="en-US" sz="1400" dirty="0">
                <a:hlinkClick r:id="rId7"/>
              </a:rPr>
              <a:t> and M. Miller, Ann. Phys. 52, 464 (1969).</a:t>
            </a:r>
            <a:endParaRPr lang="en-US" sz="14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D408CCB-0829-FD33-CDEC-887EE7B3BCEF}"/>
              </a:ext>
            </a:extLst>
          </p:cNvPr>
          <p:cNvSpPr txBox="1"/>
          <p:nvPr/>
        </p:nvSpPr>
        <p:spPr>
          <a:xfrm>
            <a:off x="2284560" y="5587705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8"/>
              </a:rPr>
              <a:t>15</a:t>
            </a:r>
            <a:r>
              <a:rPr lang="en-US" altLang="ja-JP" sz="1400" dirty="0">
                <a:hlinkClick r:id="rId8"/>
              </a:rPr>
              <a:t>, 277 (1969);</a:t>
            </a:r>
            <a:r>
              <a:rPr lang="en-US" sz="1400" dirty="0">
                <a:hlinkClick r:id="rId8"/>
              </a:rPr>
              <a:t> </a:t>
            </a:r>
            <a:r>
              <a:rPr lang="en-US" sz="1400" b="1" dirty="0">
                <a:hlinkClick r:id="rId9"/>
              </a:rPr>
              <a:t>39</a:t>
            </a:r>
            <a:r>
              <a:rPr lang="en-US" sz="1400" dirty="0">
                <a:hlinkClick r:id="rId9"/>
              </a:rPr>
              <a:t>, 91 (1974).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3" grpId="0"/>
      <p:bldP spid="10" grpId="0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Electron </a:t>
            </a:r>
            <a:r>
              <a:rPr lang="en-US" dirty="0"/>
              <a:t>Transfer in molecules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539552" y="5301208"/>
            <a:ext cx="8111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Here, inhomogeneity is taken into account by Drude mode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8" name="Picture 4" descr="C:\Users\tanimura\Desktop\JCP谷村\BO+Drude_FIGS\Fig1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537" y="1772816"/>
            <a:ext cx="3237123" cy="307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197319"/>
              </p:ext>
            </p:extLst>
          </p:nvPr>
        </p:nvGraphicFramePr>
        <p:xfrm>
          <a:off x="4754563" y="2736850"/>
          <a:ext cx="3505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04960" imgH="431640" progId="Equation.DSMT4">
                  <p:embed/>
                </p:oleObj>
              </mc:Choice>
              <mc:Fallback>
                <p:oleObj name="Equation" r:id="rId3" imgW="3504960" imgH="43164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4563" y="2736850"/>
                        <a:ext cx="3505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テキスト ボックス 4"/>
          <p:cNvSpPr txBox="1"/>
          <p:nvPr/>
        </p:nvSpPr>
        <p:spPr>
          <a:xfrm rot="16200000">
            <a:off x="4220191" y="2516953"/>
            <a:ext cx="349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52840229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0627" name="Picture 3" descr="C:\Users\tanimura\Desktop\JCP谷村\BO+Drude_FIGS\Fig2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06" y="1270315"/>
            <a:ext cx="4159596" cy="457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4959854" y="162979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65080" imgH="736560" progId="Equation.DSMT4">
                  <p:embed/>
                </p:oleObj>
              </mc:Choice>
              <mc:Fallback>
                <p:oleObj name="Equation" r:id="rId3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9854" y="162979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4977518" y="2656022"/>
          <a:ext cx="3124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24080" imgH="901440" progId="Equation.DSMT4">
                  <p:embed/>
                </p:oleObj>
              </mc:Choice>
              <mc:Fallback>
                <p:oleObj name="Equation" r:id="rId5" imgW="3124080" imgH="9014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7518" y="2656022"/>
                        <a:ext cx="3124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4798336" y="4450392"/>
          <a:ext cx="4267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267200" imgH="901700" progId="Equation.DSMT4">
                  <p:embed/>
                </p:oleObj>
              </mc:Choice>
              <mc:Fallback>
                <p:oleObj name="Equation" r:id="rId7" imgW="4267200" imgH="90170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8336" y="4450392"/>
                        <a:ext cx="4267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257573"/>
            <a:ext cx="8643938" cy="8509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Two possible models</a:t>
            </a:r>
          </a:p>
        </p:txBody>
      </p:sp>
    </p:spTree>
    <p:extLst>
      <p:ext uri="{BB962C8B-B14F-4D97-AF65-F5344CB8AC3E}">
        <p14:creationId xmlns:p14="http://schemas.microsoft.com/office/powerpoint/2010/main" val="1634478308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701767" y="1710354"/>
          <a:ext cx="4267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67080" imgH="901440" progId="Equation.DSMT4">
                  <p:embed/>
                </p:oleObj>
              </mc:Choice>
              <mc:Fallback>
                <p:oleObj name="Equation" r:id="rId2" imgW="4267080" imgH="90144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767" y="1710354"/>
                        <a:ext cx="4267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8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777" y="1195799"/>
            <a:ext cx="2854554" cy="283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173038" y="4822825"/>
          <a:ext cx="8813800" cy="168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813520" imgH="1688760" progId="Equation.DSMT4">
                  <p:embed/>
                </p:oleObj>
              </mc:Choice>
              <mc:Fallback>
                <p:oleObj name="Equation" r:id="rId5" imgW="8813520" imgH="16887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8" y="4822825"/>
                        <a:ext cx="8813800" cy="168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458788" y="3263900"/>
          <a:ext cx="53086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08560" imgH="825480" progId="Equation.DSMT4">
                  <p:embed/>
                </p:oleObj>
              </mc:Choice>
              <mc:Fallback>
                <p:oleObj name="Equation" r:id="rId7" imgW="5308560" imgH="8254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788" y="3263900"/>
                        <a:ext cx="53086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39878"/>
            <a:ext cx="8643938" cy="850900"/>
          </a:xfrm>
        </p:spPr>
        <p:txBody>
          <a:bodyPr/>
          <a:lstStyle/>
          <a:p>
            <a:pPr eaLnBrk="1" hangingPunct="1"/>
            <a:r>
              <a:rPr lang="en-US" altLang="ja-JP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Drude + Brownian distribution</a:t>
            </a: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323528" y="4157707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23527" y="270770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401165" y="3471698"/>
          <a:ext cx="32004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00400" imgH="419040" progId="Equation.DSMT4">
                  <p:embed/>
                </p:oleObj>
              </mc:Choice>
              <mc:Fallback>
                <p:oleObj name="Equation" r:id="rId9" imgW="3200400" imgH="41904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5" y="3471698"/>
                        <a:ext cx="32004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54697" y="4745368"/>
          <a:ext cx="5168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168880" imgH="812520" progId="Equation.DSMT4">
                  <p:embed/>
                </p:oleObj>
              </mc:Choice>
              <mc:Fallback>
                <p:oleObj name="Equation" r:id="rId11" imgW="5168880" imgH="8125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697" y="4745368"/>
                        <a:ext cx="5168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408469" y="1100700"/>
            <a:ext cx="4915128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Drude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+ </a:t>
            </a:r>
            <a:r>
              <a:rPr lang="en-US" altLang="ja-JP" sz="28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Brownian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</a:t>
            </a:r>
            <a:endParaRPr lang="en-US" altLang="ja-JP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364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Line 3"/>
          <p:cNvSpPr>
            <a:spLocks noChangeShapeType="1"/>
          </p:cNvSpPr>
          <p:nvPr/>
        </p:nvSpPr>
        <p:spPr bwMode="auto">
          <a:xfrm>
            <a:off x="7844915" y="429772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265961"/>
              </p:ext>
            </p:extLst>
          </p:nvPr>
        </p:nvGraphicFramePr>
        <p:xfrm>
          <a:off x="396875" y="1006475"/>
          <a:ext cx="73390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40400" imgH="672840" progId="Equation.DSMT4">
                  <p:embed/>
                </p:oleObj>
              </mc:Choice>
              <mc:Fallback>
                <p:oleObj name="Equation" r:id="rId2" imgW="734040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1006475"/>
                        <a:ext cx="73390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932577"/>
              </p:ext>
            </p:extLst>
          </p:nvPr>
        </p:nvGraphicFramePr>
        <p:xfrm>
          <a:off x="355600" y="1909763"/>
          <a:ext cx="81121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115120" imgH="672840" progId="Equation.DSMT4">
                  <p:embed/>
                </p:oleObj>
              </mc:Choice>
              <mc:Fallback>
                <p:oleObj name="Equation" r:id="rId4" imgW="811512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1909763"/>
                        <a:ext cx="81121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962555"/>
              </p:ext>
            </p:extLst>
          </p:nvPr>
        </p:nvGraphicFramePr>
        <p:xfrm>
          <a:off x="242888" y="3590925"/>
          <a:ext cx="84185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420040" imgH="672840" progId="Equation.DSMT4">
                  <p:embed/>
                </p:oleObj>
              </mc:Choice>
              <mc:Fallback>
                <p:oleObj name="Equation" r:id="rId6" imgW="842004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8" y="3590925"/>
                        <a:ext cx="84185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12315" y="4504098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9953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8890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9203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020159"/>
              </p:ext>
            </p:extLst>
          </p:nvPr>
        </p:nvGraphicFramePr>
        <p:xfrm>
          <a:off x="292100" y="2778125"/>
          <a:ext cx="8418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420040" imgH="672840" progId="Equation.DSMT4">
                  <p:embed/>
                </p:oleObj>
              </mc:Choice>
              <mc:Fallback>
                <p:oleObj name="Equation" r:id="rId9" imgW="8420040" imgH="67284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2778125"/>
                        <a:ext cx="8418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コンテンツ プレースホルダ 1"/>
          <p:cNvSpPr>
            <a:spLocks noGrp="1"/>
          </p:cNvSpPr>
          <p:nvPr>
            <p:ph/>
          </p:nvPr>
        </p:nvSpPr>
        <p:spPr>
          <a:xfrm>
            <a:off x="333555" y="245885"/>
            <a:ext cx="8229600" cy="511156"/>
          </a:xfrm>
        </p:spPr>
        <p:txBody>
          <a:bodyPr>
            <a:normAutofit fontScale="62500" lnSpcReduction="20000"/>
          </a:bodyPr>
          <a:lstStyle/>
          <a:p>
            <a:pPr marL="0" indent="0" algn="l">
              <a:buNone/>
            </a:pP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</a:t>
            </a:r>
            <a:r>
              <a:rPr kumimoji="1" lang="en-US" altLang="ja-JP" b="1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eqs</a:t>
            </a: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of motion for Drude + BO modes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94307" y="5661248"/>
            <a:ext cx="796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PROGRAM: nonMarkovian12 +2DES  (Drude + Brownian mode for 2DES) </a:t>
            </a:r>
          </a:p>
          <a:p>
            <a:endParaRPr 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1203190" y="6234966"/>
            <a:ext cx="6960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Y. Tanimura,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137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22A550 (2012).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7329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2819586" y="409175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586" y="4091756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583548" y="362358"/>
            <a:ext cx="7545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2DES (separation of Liouville paths)</a:t>
            </a:r>
            <a:endParaRPr lang="ja-JP" altLang="en-US" sz="36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73208" y="3205569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39580" y="3207156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61489" y="3396862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150289" y="4263637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148702" y="1710937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61489" y="1707762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215377" y="1193355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/>
        </p:nvGraphicFramePr>
        <p:xfrm>
          <a:off x="1228077" y="436047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4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077" y="436047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/>
        </p:nvGraphicFramePr>
        <p:xfrm>
          <a:off x="1245539" y="36969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5539" y="36969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/>
        </p:nvGraphicFramePr>
        <p:xfrm>
          <a:off x="1261414" y="2887275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4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1414" y="2887275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/>
        </p:nvGraphicFramePr>
        <p:xfrm>
          <a:off x="1267764" y="205542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4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764" y="205542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148702" y="3404800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147114" y="2617400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858314" y="2628512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66252" y="4254112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785289" y="3339712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785289" y="2549137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69327" y="1637912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70914" y="4173150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553389" y="3604825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553389" y="2776150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553389" y="1983987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2801765" y="2386629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765" y="2386629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2819586" y="3211487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586" y="3211487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2817329" y="160002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7329" y="160002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2020330" y="4057262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0330" y="4057262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/>
        </p:nvGraphicFramePr>
        <p:xfrm>
          <a:off x="2072896" y="3190487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26" name="オブジェクト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2896" y="3190487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2052108" y="2404107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108" y="2404107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/>
        </p:nvGraphicFramePr>
        <p:xfrm>
          <a:off x="2048485" y="1595050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58" name="オブジェクト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8485" y="1595050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425933" y="5454699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70705" y="5452603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696825" y="5452603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343552" y="5377197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502147" y="537024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234490" y="5365198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115755" y="536687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417792" y="5454699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/>
        </p:nvGraphicFramePr>
        <p:xfrm>
          <a:off x="1465414" y="4888439"/>
          <a:ext cx="57562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52800" imgH="545760" progId="Equation.DSMT4">
                  <p:embed/>
                </p:oleObj>
              </mc:Choice>
              <mc:Fallback>
                <p:oleObj name="Equation" r:id="rId26" imgW="5752800" imgH="545760" progId="Equation.DSMT4">
                  <p:embed/>
                  <p:pic>
                    <p:nvPicPr>
                      <p:cNvPr id="73" name="オブジェクト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414" y="4888439"/>
                        <a:ext cx="57562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830636" y="3260548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325268" y="1770679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6039643" y="3448666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330030" y="4294804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6038055" y="1769091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388768" y="1260569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/>
        </p:nvGraphicFramePr>
        <p:xfrm>
          <a:off x="5420518" y="3775691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81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0518" y="3775691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/>
        </p:nvGraphicFramePr>
        <p:xfrm>
          <a:off x="5403055" y="2943841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45760" imgH="342720" progId="Equation.DSMT4">
                  <p:embed/>
                </p:oleObj>
              </mc:Choice>
              <mc:Fallback>
                <p:oleObj name="Equation" r:id="rId28" imgW="545760" imgH="342720" progId="Equation.DSMT4">
                  <p:embed/>
                  <p:pic>
                    <p:nvPicPr>
                      <p:cNvPr id="82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3055" y="2943841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332411" y="3417862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325268" y="2675554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6038055" y="2666029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6038055" y="4294804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252243" y="3375641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60180" y="259300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247480" y="1677016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244305" y="4217016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/>
        </p:nvGraphicFramePr>
        <p:xfrm>
          <a:off x="5434805" y="209452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91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4805" y="209452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549775" y="3271891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628145" y="3840931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628145" y="3012256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628145" y="2220093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/>
        </p:nvGraphicFramePr>
        <p:xfrm>
          <a:off x="7282859" y="417315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52200" imgH="406080" progId="Equation.DSMT4">
                  <p:embed/>
                </p:oleObj>
              </mc:Choice>
              <mc:Fallback>
                <p:oleObj name="Equation" r:id="rId30" imgW="952200" imgH="406080" progId="Equation.DSMT4">
                  <p:embed/>
                  <p:pic>
                    <p:nvPicPr>
                      <p:cNvPr id="328705" name="オブジェクト 3287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2859" y="4173150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/>
        </p:nvGraphicFramePr>
        <p:xfrm>
          <a:off x="7305353" y="269201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328706" name="オブジェクト 3287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5353" y="269201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/>
        </p:nvGraphicFramePr>
        <p:xfrm>
          <a:off x="7294009" y="344866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328707" name="オブジェクト 3287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009" y="344866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/>
        </p:nvGraphicFramePr>
        <p:xfrm>
          <a:off x="7259675" y="1829403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328708" name="オブジェクト 3287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9675" y="1829403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/>
        </p:nvGraphicFramePr>
        <p:xfrm>
          <a:off x="6356116" y="4172781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71320" imgH="406080" progId="Equation.DSMT4">
                  <p:embed/>
                </p:oleObj>
              </mc:Choice>
              <mc:Fallback>
                <p:oleObj name="Equation" r:id="rId38" imgW="571320" imgH="406080" progId="Equation.DSMT4">
                  <p:embed/>
                  <p:pic>
                    <p:nvPicPr>
                      <p:cNvPr id="328709" name="オブジェクト 3287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116" y="4172781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/>
        </p:nvGraphicFramePr>
        <p:xfrm>
          <a:off x="6391275" y="3446463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328710" name="オブジェクト 3287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1275" y="3446463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/>
        </p:nvGraphicFramePr>
        <p:xfrm>
          <a:off x="6356350" y="2697163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83920" imgH="406080" progId="Equation.DSMT4">
                  <p:embed/>
                </p:oleObj>
              </mc:Choice>
              <mc:Fallback>
                <p:oleObj name="Equation" r:id="rId42" imgW="583920" imgH="406080" progId="Equation.DSMT4">
                  <p:embed/>
                  <p:pic>
                    <p:nvPicPr>
                      <p:cNvPr id="328711" name="オブジェクト 3287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350" y="2697163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/>
        </p:nvGraphicFramePr>
        <p:xfrm>
          <a:off x="6334462" y="1851555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368280" progId="Equation.DSMT4">
                  <p:embed/>
                </p:oleObj>
              </mc:Choice>
              <mc:Fallback>
                <p:oleObj name="Equation" r:id="rId44" imgW="583920" imgH="368280" progId="Equation.DSMT4">
                  <p:embed/>
                  <p:pic>
                    <p:nvPicPr>
                      <p:cNvPr id="328712" name="オブジェクト 3287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462" y="1851555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425933" y="6351838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70705" y="6349742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696825" y="6349742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343552" y="627433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502147" y="626738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234490" y="6262337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115755" y="6264017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417792" y="635183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/>
        </p:nvGraphicFramePr>
        <p:xfrm>
          <a:off x="1428102" y="5784881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29120" imgH="545760" progId="Equation.DSMT4">
                  <p:embed/>
                </p:oleObj>
              </mc:Choice>
              <mc:Fallback>
                <p:oleObj name="Equation" r:id="rId46" imgW="5829120" imgH="545760" progId="Equation.DSMT4">
                  <p:embed/>
                  <p:pic>
                    <p:nvPicPr>
                      <p:cNvPr id="122" name="オブジェクト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102" y="5784881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正方形/長方形 122"/>
          <p:cNvSpPr/>
          <p:nvPr/>
        </p:nvSpPr>
        <p:spPr>
          <a:xfrm>
            <a:off x="6280855" y="1008689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288824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343" y="795690"/>
            <a:ext cx="5211601" cy="5408290"/>
          </a:xfrm>
          <a:prstGeom prst="rect">
            <a:avLst/>
          </a:prstGeom>
        </p:spPr>
      </p:pic>
      <p:cxnSp>
        <p:nvCxnSpPr>
          <p:cNvPr id="4" name="直線矢印コネクタ 3"/>
          <p:cNvCxnSpPr/>
          <p:nvPr/>
        </p:nvCxnSpPr>
        <p:spPr>
          <a:xfrm>
            <a:off x="2015687" y="1628800"/>
            <a:ext cx="972137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コンテンツ プレースホルダ 1"/>
          <p:cNvSpPr txBox="1">
            <a:spLocks/>
          </p:cNvSpPr>
          <p:nvPr/>
        </p:nvSpPr>
        <p:spPr>
          <a:xfrm>
            <a:off x="899592" y="253548"/>
            <a:ext cx="2438245" cy="51115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2D ES</a:t>
            </a:r>
          </a:p>
        </p:txBody>
      </p:sp>
      <p:sp>
        <p:nvSpPr>
          <p:cNvPr id="8" name="Rectangle 21"/>
          <p:cNvSpPr>
            <a:spLocks/>
          </p:cNvSpPr>
          <p:nvPr/>
        </p:nvSpPr>
        <p:spPr bwMode="auto">
          <a:xfrm>
            <a:off x="911074" y="1147133"/>
            <a:ext cx="1552542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ET coupling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H="1">
            <a:off x="4716016" y="1048196"/>
            <a:ext cx="1384273" cy="437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21"/>
          <p:cNvSpPr>
            <a:spLocks/>
          </p:cNvSpPr>
          <p:nvPr/>
        </p:nvSpPr>
        <p:spPr bwMode="auto">
          <a:xfrm>
            <a:off x="6219205" y="779191"/>
            <a:ext cx="1944216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0-1-0 transition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9" name="Rectangle 21"/>
          <p:cNvSpPr>
            <a:spLocks/>
          </p:cNvSpPr>
          <p:nvPr/>
        </p:nvSpPr>
        <p:spPr bwMode="auto">
          <a:xfrm>
            <a:off x="6484513" y="1445524"/>
            <a:ext cx="1944216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1-2-1 transition, </a:t>
            </a:r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etc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 flipH="1">
            <a:off x="4947929" y="1677675"/>
            <a:ext cx="1384273" cy="437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1203190" y="6234966"/>
            <a:ext cx="6960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137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22A550 (2012).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 rot="17463230">
            <a:off x="2092991" y="1297294"/>
            <a:ext cx="2354681" cy="1471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971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76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4" y="3789803"/>
            <a:ext cx="62293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2DES for FMO</a:t>
            </a:r>
          </a:p>
        </p:txBody>
      </p:sp>
      <p:pic>
        <p:nvPicPr>
          <p:cNvPr id="61276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7707"/>
            <a:ext cx="5443024" cy="232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5778922" y="2301327"/>
            <a:ext cx="2813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Chen, </a:t>
            </a:r>
            <a:r>
              <a:rPr lang="en-US" dirty="0" err="1"/>
              <a:t>Zheng</a:t>
            </a:r>
            <a:r>
              <a:rPr lang="en-US" dirty="0"/>
              <a:t>, Jing, &amp; Shi.</a:t>
            </a:r>
          </a:p>
          <a:p>
            <a:r>
              <a:rPr lang="en-US" dirty="0"/>
              <a:t>JCP, 134, 194508 (2011)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040778" y="4323410"/>
            <a:ext cx="27494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Hein, </a:t>
            </a:r>
            <a:r>
              <a:rPr lang="en-US" dirty="0" err="1"/>
              <a:t>Kreisbeck</a:t>
            </a:r>
            <a:r>
              <a:rPr lang="en-US" dirty="0"/>
              <a:t>, Kramer </a:t>
            </a:r>
          </a:p>
          <a:p>
            <a:r>
              <a:rPr lang="en-US" dirty="0"/>
              <a:t>&amp; Rodrıguez, </a:t>
            </a:r>
          </a:p>
          <a:p>
            <a:r>
              <a:rPr lang="en-US" dirty="0"/>
              <a:t>NJP 14, 023018 (2012)</a:t>
            </a:r>
          </a:p>
        </p:txBody>
      </p:sp>
      <p:pic>
        <p:nvPicPr>
          <p:cNvPr id="8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878" y="71842"/>
            <a:ext cx="1506971" cy="147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264926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66" y="893249"/>
            <a:ext cx="3960490" cy="2718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66" y="3429000"/>
            <a:ext cx="390525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70084"/>
            <a:ext cx="3960440" cy="621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4580254"/>
            <a:ext cx="2664296" cy="2292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755576" y="25830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C. </a:t>
            </a:r>
            <a:r>
              <a:rPr lang="en-US" dirty="0" err="1"/>
              <a:t>Kreisbeck</a:t>
            </a:r>
            <a:r>
              <a:rPr lang="en-US" dirty="0"/>
              <a:t> and T. Kramer,  </a:t>
            </a:r>
          </a:p>
          <a:p>
            <a:r>
              <a:rPr lang="ja-JP" altLang="en-US" dirty="0">
                <a:ea typeface="Arial Unicode MS" panose="020B0604020202020204" pitchFamily="50" charset="-128"/>
              </a:rPr>
              <a:t>J. Phys. Chem. Lett</a:t>
            </a:r>
            <a:r>
              <a:rPr lang="ja-JP" altLang="en-US" dirty="0" err="1">
                <a:ea typeface="Arial Unicode MS" panose="020B0604020202020204" pitchFamily="50" charset="-128"/>
              </a:rPr>
              <a:t>.,</a:t>
            </a:r>
            <a:r>
              <a:rPr lang="ja-JP" altLang="en-US" dirty="0">
                <a:ea typeface="Arial Unicode MS" panose="020B0604020202020204" pitchFamily="50" charset="-128"/>
              </a:rPr>
              <a:t> 3, 2828 (2012)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277718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348079" y="260172"/>
            <a:ext cx="8643938" cy="850900"/>
          </a:xfrm>
        </p:spPr>
        <p:txBody>
          <a:bodyPr>
            <a:normAutofit fontScale="90000"/>
          </a:bodyPr>
          <a:lstStyle/>
          <a:p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eq. for 0K </a:t>
            </a:r>
            <a:r>
              <a:rPr lang="en-US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de-DE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J. Ma, Z. Sun, X. Wang, F. Nori</a:t>
            </a:r>
            <a:r>
              <a:rPr lang="en-US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422976" y="4837335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566992" y="181299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lvl="0" indent="-609600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altLang="ja-JP" sz="2000" dirty="0">
                <a:ea typeface="Arial Unicode MS" panose="020B0604020202020204" pitchFamily="50" charset="-128"/>
              </a:rPr>
              <a:t>Displaced Lorentzian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 (</a:t>
            </a:r>
            <a:r>
              <a:rPr lang="en-US" altLang="ja-JP" sz="2000" dirty="0" err="1">
                <a:latin typeface="Arial Unicode MS"/>
                <a:ea typeface="Arial Unicode MS"/>
                <a:cs typeface="Arial Unicode MS"/>
                <a:sym typeface="Wingdings" pitchFamily="2" charset="2"/>
              </a:rPr>
              <a:t>nonOhmic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)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007498" y="2317030"/>
          <a:ext cx="367188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77880" imgH="876240" progId="Equation.DSMT4">
                  <p:embed/>
                </p:oleObj>
              </mc:Choice>
              <mc:Fallback>
                <p:oleObj name="Equation" r:id="rId3" imgW="3377880" imgH="876240" progId="Equation.DSMT4">
                  <p:embed/>
                  <p:pic>
                    <p:nvPicPr>
                      <p:cNvPr id="32" name="Object 2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498" y="2317030"/>
                        <a:ext cx="3671888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494984" y="332516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6150" name="Object 8"/>
          <p:cNvGraphicFramePr>
            <a:graphicFrameLocks noChangeAspect="1"/>
          </p:cNvGraphicFramePr>
          <p:nvPr/>
        </p:nvGraphicFramePr>
        <p:xfrm>
          <a:off x="827584" y="5623979"/>
          <a:ext cx="2895480" cy="419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95480" imgH="419040" progId="Equation.DSMT4">
                  <p:embed/>
                </p:oleObj>
              </mc:Choice>
              <mc:Fallback>
                <p:oleObj name="Equation" r:id="rId5" imgW="2895480" imgH="419040" progId="Equation.DSMT4">
                  <p:embed/>
                  <p:pic>
                    <p:nvPicPr>
                      <p:cNvPr id="61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623979"/>
                        <a:ext cx="2895480" cy="419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1" name="Object 3"/>
          <p:cNvGraphicFramePr>
            <a:graphicFrameLocks noChangeAspect="1"/>
          </p:cNvGraphicFramePr>
          <p:nvPr/>
        </p:nvGraphicFramePr>
        <p:xfrm>
          <a:off x="942659" y="4175199"/>
          <a:ext cx="2578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77960" imgH="419040" progId="Equation.DSMT4">
                  <p:embed/>
                </p:oleObj>
              </mc:Choice>
              <mc:Fallback>
                <p:oleObj name="Equation" r:id="rId7" imgW="2577960" imgH="419040" progId="Equation.DSMT4">
                  <p:embed/>
                  <p:pic>
                    <p:nvPicPr>
                      <p:cNvPr id="103016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659" y="4175199"/>
                        <a:ext cx="25781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947681"/>
              </p:ext>
            </p:extLst>
          </p:nvPr>
        </p:nvGraphicFramePr>
        <p:xfrm>
          <a:off x="4073525" y="4581525"/>
          <a:ext cx="47307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89040" imgH="431640" progId="Equation.DSMT4">
                  <p:embed/>
                </p:oleObj>
              </mc:Choice>
              <mc:Fallback>
                <p:oleObj name="Equation" r:id="rId9" imgW="2489040" imgH="43164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3525" y="4581525"/>
                        <a:ext cx="473075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587088"/>
              </p:ext>
            </p:extLst>
          </p:nvPr>
        </p:nvGraphicFramePr>
        <p:xfrm>
          <a:off x="6140450" y="5508625"/>
          <a:ext cx="18827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90360" imgH="431640" progId="Equation.DSMT4">
                  <p:embed/>
                </p:oleObj>
              </mc:Choice>
              <mc:Fallback>
                <p:oleObj name="Equation" r:id="rId11" imgW="990360" imgH="43164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0450" y="5508625"/>
                        <a:ext cx="18827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4499135" y="5733256"/>
            <a:ext cx="44280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4478559" y="1052736"/>
            <a:ext cx="3247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(Phys. Rev. A </a:t>
            </a:r>
            <a:r>
              <a:rPr lang="en-US" b="1" dirty="0"/>
              <a:t>85</a:t>
            </a:r>
            <a:r>
              <a:rPr lang="en-US" dirty="0"/>
              <a:t>, 062323 (</a:t>
            </a:r>
            <a:r>
              <a:rPr lang="en-US"/>
              <a:t>2012).)</a:t>
            </a:r>
            <a:endParaRPr lang="en-US" dirty="0"/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6345738" y="2564904"/>
          <a:ext cx="8556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87320" imgH="342720" progId="Equation.DSMT4">
                  <p:embed/>
                </p:oleObj>
              </mc:Choice>
              <mc:Fallback>
                <p:oleObj name="Equation" r:id="rId13" imgW="787320" imgH="34272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5738" y="2564904"/>
                        <a:ext cx="855662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6319482" y="3098874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cavity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241334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82613" y="1125538"/>
          <a:ext cx="47625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762440" imgH="723600" progId="Equation.DSMT4">
                  <p:embed/>
                </p:oleObj>
              </mc:Choice>
              <mc:Fallback>
                <p:oleObj name="Equation" r:id="rId2" imgW="4762440" imgH="72360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613" y="1125538"/>
                        <a:ext cx="47625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323528" y="2955345"/>
          <a:ext cx="7389812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91160" imgH="723600" progId="Equation.DSMT4">
                  <p:embed/>
                </p:oleObj>
              </mc:Choice>
              <mc:Fallback>
                <p:oleObj name="Equation" r:id="rId4" imgW="7391160" imgH="72360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955345"/>
                        <a:ext cx="7389812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1621" y="378904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09106" y="371238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58605" y="378904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70773" y="372846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395536" y="2060848"/>
          <a:ext cx="73882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91160" imgH="723600" progId="Equation.DSMT4">
                  <p:embed/>
                </p:oleObj>
              </mc:Choice>
              <mc:Fallback>
                <p:oleObj name="Equation" r:id="rId7" imgW="7391160" imgH="723600" progId="Equation.DSMT4">
                  <p:embed/>
                  <p:pic>
                    <p:nvPicPr>
                      <p:cNvPr id="1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2060848"/>
                        <a:ext cx="738822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19"/>
          <p:cNvSpPr>
            <a:spLocks noChangeArrowheads="1"/>
          </p:cNvSpPr>
          <p:nvPr/>
        </p:nvSpPr>
        <p:spPr bwMode="auto">
          <a:xfrm>
            <a:off x="467544" y="404664"/>
            <a:ext cx="28376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Equation of motion: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2339752" y="5589240"/>
          <a:ext cx="2398712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00120" imgH="609480" progId="Equation.DSMT4">
                  <p:embed/>
                </p:oleObj>
              </mc:Choice>
              <mc:Fallback>
                <p:oleObj name="Equation" r:id="rId9" imgW="2400120" imgH="60948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5589240"/>
                        <a:ext cx="2398712" cy="60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1282"/>
              </p:ext>
            </p:extLst>
          </p:nvPr>
        </p:nvGraphicFramePr>
        <p:xfrm>
          <a:off x="2370138" y="4514850"/>
          <a:ext cx="15478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825480" progId="Equation.DSMT4">
                  <p:embed/>
                </p:oleObj>
              </mc:Choice>
              <mc:Fallback>
                <p:oleObj name="Equation" r:id="rId11" imgW="1549080" imgH="82548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138" y="4514850"/>
                        <a:ext cx="154781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4122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References</a:t>
            </a:r>
            <a:r>
              <a:rPr kumimoji="1" lang="en-US" altLang="ja-JP" dirty="0"/>
              <a:t> and Programs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54726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</a:rPr>
              <a:t>Review</a:t>
            </a:r>
            <a:r>
              <a:rPr lang="en-US" altLang="ja-JP" sz="1000" dirty="0"/>
              <a:t> article:</a:t>
            </a: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Y. Tanimura, J. Phys. Soc. </a:t>
            </a: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Jpn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, 75, 082001 (2006).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Y. Tanimura, J. Chem. Phys. 153, 020901 (2020).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Comprehensive articles:</a:t>
            </a: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Publication Lists &amp; </a:t>
            </a:r>
            <a:r>
              <a:rPr lang="en-US" altLang="ja-JP" sz="1000" dirty="0">
                <a:solidFill>
                  <a:srgbClr val="FF0000"/>
                </a:solidFill>
              </a:rPr>
              <a:t>PDF archive</a:t>
            </a:r>
            <a:r>
              <a:rPr lang="ja-JP" altLang="en-US" sz="1000" dirty="0">
                <a:solidFill>
                  <a:srgbClr val="FF0000"/>
                </a:solidFill>
              </a:rPr>
              <a:t> 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http://theochem.kuchem.kyoto-u.ac.jp/public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/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Programs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Without low temperature corrections: (markovian05)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http://theochem.kuchem.kyoto-u.ac.jp/public/GM2DNMR.zip</a:t>
            </a:r>
            <a:endParaRPr lang="ja-JP" altLang="en-US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corrections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: (nonMarkovian09)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http://theochem.kuchem.kyoto-u.ac.jp/public/nonMarkovian09.zip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corrections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: (nonMarkovian09)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http://theochem.kuchem.kyoto-u.ac.jp/public/nonMarkovian09.zip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 terms+ subroutines for linear and 2D spectra (nonMarkovian2009+2D 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http://theochem.kuchem.kyoto-u.ac.jp/tanimura/Lectures/nonMarkovian092D.zip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</a:rPr>
              <a:t>Drude+Brownian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mode (nonMarkovian2012+2D 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http://theochem.kuchem.kyoto-u.ac.jp/tanimura/Lectures/nonMarkovian092D.zip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Real-time and imaginary-time quantum hierarchal Fokker-Planck equations</a:t>
            </a:r>
            <a:r>
              <a:rPr lang="ja-JP" altLang="en-US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(Tanimuran15)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http://theochem.kuchem.kyoto-u.ac.jp/tanimura/Lectures/TanimuranFP.zip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1000" b="1" dirty="0">
                <a:latin typeface="Arial Unicode MS" pitchFamily="50" charset="-128"/>
                <a:cs typeface="Arial Unicode MS" pitchFamily="50" charset="-128"/>
              </a:rPr>
              <a:t>. Quantum Fokker-Planck &amp; </a:t>
            </a:r>
            <a:r>
              <a:rPr lang="en-US" altLang="ja-JP" sz="1000" b="1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Smoluchowski </a:t>
            </a:r>
            <a:r>
              <a:rPr lang="en-US" altLang="ja-JP" sz="1000" b="1" dirty="0">
                <a:latin typeface="Arial Unicode MS" pitchFamily="50" charset="-128"/>
                <a:cs typeface="Arial Unicode MS" pitchFamily="50" charset="-128"/>
              </a:rPr>
              <a:t>Equations and their extension to multi-state systems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J. Chem. Theory </a:t>
            </a: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Comput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. </a:t>
            </a:r>
            <a:r>
              <a:rPr lang="en-US" altLang="ja-JP" sz="10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15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2517-2534 (2019).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Thermodynamic quantum Fokker–Planck equations and their application to thermostatic Stirling engine</a:t>
            </a:r>
          </a:p>
          <a:p>
            <a:pPr marL="0" indent="0">
              <a:buNone/>
            </a:pPr>
            <a:r>
              <a:rPr lang="de-DE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J. Chem. Phys. 161, 112501 (2024).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 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Hierarchical equations of motion for multiple baths (HEOM-MB) and their application to Carnot cycle, </a:t>
            </a:r>
          </a:p>
          <a:p>
            <a:pPr marL="0" indent="0">
              <a:buNone/>
            </a:pPr>
            <a:r>
              <a:rPr lang="en-US" sz="1000" dirty="0"/>
              <a:t>, </a:t>
            </a:r>
            <a:r>
              <a:rPr lang="en-US" sz="1000" dirty="0">
                <a:hlinkClick r:id="rId11"/>
              </a:rPr>
              <a:t>J. Chem. Phys. 161, </a:t>
            </a:r>
            <a:r>
              <a:rPr lang="en-US" altLang="ja-JP" sz="10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11"/>
              </a:rPr>
              <a:t>162501</a:t>
            </a:r>
            <a:r>
              <a:rPr lang="en-US" sz="1000" dirty="0">
                <a:hlinkClick r:id="rId11"/>
              </a:rPr>
              <a:t> (2024).</a:t>
            </a:r>
            <a:endParaRPr lang="en-US" sz="1000" dirty="0"/>
          </a:p>
          <a:p>
            <a:pPr marL="0" indent="0"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Copy right: Y. Tanimura (tanimura@kuchem.kyoto-u.ac.jp)</a:t>
            </a:r>
            <a:endParaRPr lang="ja-JP" altLang="en-US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67817" y="1822764"/>
            <a:ext cx="44405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Y. 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2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J. Chem. Phys. </a:t>
            </a:r>
            <a:r>
              <a:rPr kumimoji="1" lang="ja-JP" altLang="ja-JP" sz="12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2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</a:t>
            </a:r>
            <a:r>
              <a:rPr kumimoji="1" lang="en-US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, 044114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2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</a:t>
            </a:r>
            <a:r>
              <a:rPr kumimoji="1" lang="ja-JP" altLang="ja-JP" sz="14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57164" y="2057236"/>
            <a:ext cx="35239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70C0"/>
                </a:solidFill>
              </a:rPr>
              <a:t>Y. Tanimura: J. Chem. Phys. </a:t>
            </a:r>
            <a:r>
              <a:rPr lang="en-US" altLang="ja-JP" sz="1200" b="1" dirty="0">
                <a:solidFill>
                  <a:srgbClr val="0070C0"/>
                </a:solidFill>
              </a:rPr>
              <a:t>142</a:t>
            </a:r>
            <a:r>
              <a:rPr lang="en-US" altLang="ja-JP" sz="1200" dirty="0">
                <a:solidFill>
                  <a:srgbClr val="0070C0"/>
                </a:solidFill>
              </a:rPr>
              <a:t>, 144110 (2015).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724919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680" imgH="457200" progId="Equation.DSMT4">
                  <p:embed/>
                </p:oleObj>
              </mc:Choice>
              <mc:Fallback>
                <p:oleObj name="Equation" r:id="rId2" imgW="1993680" imgH="45720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919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2855854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93680" imgH="457200" progId="Equation.DSMT4">
                  <p:embed/>
                </p:oleObj>
              </mc:Choice>
              <mc:Fallback>
                <p:oleObj name="Equation" r:id="rId4" imgW="1993680" imgH="4572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854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5261423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93680" imgH="457200" progId="Equation.DSMT4">
                  <p:embed/>
                </p:oleObj>
              </mc:Choice>
              <mc:Fallback>
                <p:oleObj name="Equation" r:id="rId6" imgW="1993680" imgH="45720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1194364" y="2386195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93680" imgH="457200" progId="Equation.DSMT4">
                  <p:embed/>
                </p:oleObj>
              </mc:Choice>
              <mc:Fallback>
                <p:oleObj name="Equation" r:id="rId8" imgW="1993680" imgH="45720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4364" y="2386195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619672" y="1222373"/>
          <a:ext cx="4313866" cy="569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02120" imgH="647640" progId="Equation.DSMT4">
                  <p:embed/>
                </p:oleObj>
              </mc:Choice>
              <mc:Fallback>
                <p:oleObj name="Equation" r:id="rId10" imgW="4902120" imgH="647640" progId="Equation.DSMT4">
                  <p:embed/>
                  <p:pic>
                    <p:nvPicPr>
                      <p:cNvPr id="1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222373"/>
                        <a:ext cx="4313866" cy="5699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390999" y="694518"/>
            <a:ext cx="5570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 damping term of the master equation is given by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06461" y="1773435"/>
            <a:ext cx="800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As was shown in lecture, one of the component in the above is expressed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36887" y="3024312"/>
            <a:ext cx="6622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evaluating the left of three components in a similar manner,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518965" y="2190854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470807" y="2616365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7" name="Object 15"/>
          <p:cNvGraphicFramePr>
            <a:graphicFrameLocks noChangeAspect="1"/>
          </p:cNvGraphicFramePr>
          <p:nvPr/>
        </p:nvGraphicFramePr>
        <p:xfrm>
          <a:off x="5261423" y="2182812"/>
          <a:ext cx="2197174" cy="34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79480" imgH="419040" progId="Equation.DSMT4">
                  <p:embed/>
                </p:oleObj>
              </mc:Choice>
              <mc:Fallback>
                <p:oleObj name="Equation" r:id="rId12" imgW="2679480" imgH="419040" progId="Equation.DSMT4">
                  <p:embed/>
                  <p:pic>
                    <p:nvPicPr>
                      <p:cNvPr id="1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182812"/>
                        <a:ext cx="2197174" cy="34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5261423" y="2591009"/>
          <a:ext cx="3172658" cy="368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22480" imgH="444240" progId="Equation.DSMT4">
                  <p:embed/>
                </p:oleObj>
              </mc:Choice>
              <mc:Fallback>
                <p:oleObj name="Equation" r:id="rId14" imgW="3822480" imgH="44424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591009"/>
                        <a:ext cx="3172658" cy="368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436887" y="4023101"/>
            <a:ext cx="5044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Show that the master equation is expressed as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/>
        </p:nvGraphicFramePr>
        <p:xfrm>
          <a:off x="2270125" y="4573588"/>
          <a:ext cx="648176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048440" imgH="736560" progId="Equation.DSMT4">
                  <p:embed/>
                </p:oleObj>
              </mc:Choice>
              <mc:Fallback>
                <p:oleObj name="Equation" r:id="rId16" imgW="7048440" imgH="7365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125" y="4573588"/>
                        <a:ext cx="6481763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471183" y="4681013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426652" y="5668221"/>
            <a:ext cx="1898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507520"/>
              </p:ext>
            </p:extLst>
          </p:nvPr>
        </p:nvGraphicFramePr>
        <p:xfrm>
          <a:off x="2296926" y="5584853"/>
          <a:ext cx="67246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966160" imgH="1320480" progId="Equation.DSMT4">
                  <p:embed/>
                </p:oleObj>
              </mc:Choice>
              <mc:Fallback>
                <p:oleObj name="Equation" r:id="rId18" imgW="8966160" imgH="1320480" progId="Equation.DSMT4">
                  <p:embed/>
                  <p:pic>
                    <p:nvPicPr>
                      <p:cNvPr id="2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6926" y="5584853"/>
                        <a:ext cx="67246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-117203" y="-14755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 (optional)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7358784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27168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  <a:t>14. Improving a computational performance</a:t>
            </a:r>
            <a:b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sz="3200" dirty="0">
              <a:solidFill>
                <a:srgbClr val="0000CC"/>
              </a:solidFill>
              <a:sym typeface="Symbol" pitchFamily="18" charset="2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23528" y="1237425"/>
            <a:ext cx="746069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err="1">
                <a:ea typeface="Arial Unicode MS" panose="020B0604020202020204" pitchFamily="50" charset="-128"/>
              </a:rPr>
              <a:t>Pade</a:t>
            </a:r>
            <a:r>
              <a:rPr lang="en-US" altLang="ja-JP" sz="2400" dirty="0">
                <a:ea typeface="Arial Unicode MS" panose="020B0604020202020204" pitchFamily="50" charset="-128"/>
              </a:rPr>
              <a:t>:  Yan’s group</a:t>
            </a:r>
          </a:p>
          <a:p>
            <a:r>
              <a:rPr kumimoji="1" lang="en-US" altLang="ja-JP" sz="2400" dirty="0">
                <a:ea typeface="Arial Unicode MS" panose="020B0604020202020204" pitchFamily="50" charset="-128"/>
              </a:rPr>
              <a:t>GPU:  Kramer’s group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Stochastic and hierarchy hybrid: Cao and Shi groups</a:t>
            </a:r>
          </a:p>
          <a:p>
            <a:endParaRPr kumimoji="1" lang="ja-JP" altLang="en-US" sz="3200" dirty="0">
              <a:ea typeface="Arial Unicode MS" panose="020B0604020202020204" pitchFamily="50" charset="-128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3043269"/>
            <a:ext cx="9144000" cy="1203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58700" tIns="45720" rIns="91440" bIns="7935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New Journal of Physics </a:t>
            </a: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15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 (2013) 095020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A new method to account for the difference between classical and quantum baths in quantum dissipative dynamics</a:t>
            </a:r>
            <a:r>
              <a:rPr kumimoji="0" lang="en-US" altLang="ja-JP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,</a:t>
            </a:r>
            <a:r>
              <a:rPr kumimoji="0" lang="ja-JP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L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Zhu, H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Liu, and Q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Shi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79512" y="4257533"/>
            <a:ext cx="9144000" cy="151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58700" tIns="45720" rIns="91440" bIns="7935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The Journal of Chemical Physics </a:t>
            </a: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139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 (2013) 134106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A hybrid stochastic hierarchy equations of motion approach to treat the low temperature dynamics of non-Markovian open quantum systems</a:t>
            </a:r>
            <a:endParaRPr kumimoji="0" lang="en-US" altLang="ja-JP">
              <a:latin typeface="Arial" panose="020B0604020202020204" pitchFamily="34" charset="0"/>
              <a:ea typeface="Arial Unicode MS" panose="020B0604020202020204" pitchFamily="50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J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M. Moix and J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Cao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5348001"/>
      </p:ext>
    </p:extLst>
  </p:cSld>
  <p:clrMapOvr>
    <a:masterClrMapping/>
  </p:clrMapOvr>
  <p:transition/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83" y="3314887"/>
            <a:ext cx="1721417" cy="2121402"/>
          </a:xfrm>
          <a:prstGeom prst="rect">
            <a:avLst/>
          </a:prstGeom>
        </p:spPr>
      </p:pic>
      <p:sp>
        <p:nvSpPr>
          <p:cNvPr id="47" name="正方形/長方形 46"/>
          <p:cNvSpPr/>
          <p:nvPr/>
        </p:nvSpPr>
        <p:spPr>
          <a:xfrm>
            <a:off x="929154" y="5086673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390250" y="193268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17024" y="2522557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035480" imgH="507960" progId="Equation.DSMT4">
                  <p:embed/>
                </p:oleObj>
              </mc:Choice>
              <mc:Fallback>
                <p:oleObj name="Equation" r:id="rId4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7024" y="2522557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541368" y="2480716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8287308" y="3694110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5170396" y="3734310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384150" y="2520205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35560" imgH="1295280" progId="Equation.DSMT4">
                  <p:embed/>
                </p:oleObj>
              </mc:Choice>
              <mc:Fallback>
                <p:oleObj name="Equation" r:id="rId6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4150" y="2520205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921924" y="3862178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897553" y="4340983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487254" y="3212976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73088" y="3348880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181480" imgH="812520" progId="Equation.DSMT4">
                  <p:embed/>
                </p:oleObj>
              </mc:Choice>
              <mc:Fallback>
                <p:oleObj name="Equation" r:id="rId8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3088" y="3348880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3463833" y="539033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921924" y="5048024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6157610" y="3059542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877473" y="307933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566409" y="3059541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453591" y="4630763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19440" imgH="393480" progId="Equation.DSMT4">
                  <p:embed/>
                </p:oleObj>
              </mc:Choice>
              <mc:Fallback>
                <p:oleObj name="Equation" r:id="rId11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3591" y="4630763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正方形/長方形 63"/>
          <p:cNvSpPr/>
          <p:nvPr/>
        </p:nvSpPr>
        <p:spPr>
          <a:xfrm>
            <a:off x="3178587" y="1264564"/>
            <a:ext cx="4729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000" b="1" dirty="0">
                <a:solidFill>
                  <a:srgbClr val="0C0597"/>
                </a:solidFill>
              </a:rPr>
              <a:t>98,</a:t>
            </a:r>
            <a:r>
              <a:rPr lang="en-US" altLang="ja-JP" sz="2000" dirty="0">
                <a:solidFill>
                  <a:srgbClr val="0C0597"/>
                </a:solidFill>
              </a:rPr>
              <a:t> 012109 (2018)</a:t>
            </a:r>
            <a:endParaRPr lang="ja-JP" altLang="en-US" sz="2000" dirty="0">
              <a:solidFill>
                <a:srgbClr val="0C0597"/>
              </a:solidFill>
            </a:endParaRPr>
          </a:p>
        </p:txBody>
      </p:sp>
      <p:pic>
        <p:nvPicPr>
          <p:cNvPr id="65" name="図 6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74598" y="1012651"/>
            <a:ext cx="720043" cy="958418"/>
          </a:xfrm>
          <a:prstGeom prst="rect">
            <a:avLst/>
          </a:prstGeom>
        </p:spPr>
      </p:pic>
      <p:sp>
        <p:nvSpPr>
          <p:cNvPr id="66" name="テキスト ボックス 65"/>
          <p:cNvSpPr txBox="1"/>
          <p:nvPr/>
        </p:nvSpPr>
        <p:spPr>
          <a:xfrm>
            <a:off x="314624" y="264407"/>
            <a:ext cx="9874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3200" b="1" dirty="0">
                <a:latin typeface="+mj-lt"/>
                <a:ea typeface="+mj-ea"/>
              </a:rPr>
              <a:t>Hierarchical Schr</a:t>
            </a:r>
            <a:r>
              <a:rPr lang="en-US" altLang="ja-JP" sz="3200" b="1" dirty="0">
                <a:latin typeface="+mj-lt"/>
                <a:ea typeface="+mj-ea"/>
              </a:rPr>
              <a:t>ö</a:t>
            </a:r>
            <a:r>
              <a:rPr kumimoji="1" lang="en-US" altLang="ja-JP" sz="3200" b="1" dirty="0">
                <a:latin typeface="+mj-lt"/>
                <a:ea typeface="+mj-ea"/>
              </a:rPr>
              <a:t>dinger </a:t>
            </a:r>
            <a:r>
              <a:rPr lang="en-US" altLang="ja-JP" sz="3200" b="1" dirty="0" err="1">
                <a:latin typeface="+mj-lt"/>
                <a:ea typeface="+mj-ea"/>
              </a:rPr>
              <a:t>e</a:t>
            </a:r>
            <a:r>
              <a:rPr kumimoji="1" lang="en-US" altLang="ja-JP" sz="3200" b="1" dirty="0" err="1">
                <a:latin typeface="+mj-lt"/>
                <a:ea typeface="+mj-ea"/>
              </a:rPr>
              <a:t>qs</a:t>
            </a:r>
            <a:r>
              <a:rPr kumimoji="1" lang="en-US" altLang="ja-JP" sz="3200" b="1" dirty="0">
                <a:latin typeface="+mj-lt"/>
                <a:ea typeface="+mj-ea"/>
              </a:rPr>
              <a:t> of </a:t>
            </a:r>
            <a:r>
              <a:rPr lang="en-US" altLang="ja-JP" sz="3200" b="1" dirty="0">
                <a:latin typeface="+mj-lt"/>
                <a:ea typeface="+mj-ea"/>
              </a:rPr>
              <a:t>m</a:t>
            </a:r>
            <a:r>
              <a:rPr kumimoji="1" lang="en-US" altLang="ja-JP" sz="3200" b="1" dirty="0">
                <a:latin typeface="+mj-lt"/>
                <a:ea typeface="+mj-ea"/>
              </a:rPr>
              <a:t>otion</a:t>
            </a:r>
            <a:endParaRPr lang="en-US" altLang="ja-JP" sz="3200" b="1" dirty="0"/>
          </a:p>
        </p:txBody>
      </p:sp>
    </p:spTree>
    <p:extLst>
      <p:ext uri="{BB962C8B-B14F-4D97-AF65-F5344CB8AC3E}">
        <p14:creationId xmlns:p14="http://schemas.microsoft.com/office/powerpoint/2010/main" val="201840075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Users\nakamura\Documents\ppt\180519(Tanimura)\contourmod1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941168"/>
            <a:ext cx="2376264" cy="1849505"/>
          </a:xfrm>
          <a:prstGeom prst="rect">
            <a:avLst/>
          </a:prstGeom>
          <a:noFill/>
        </p:spPr>
      </p:pic>
      <p:pic>
        <p:nvPicPr>
          <p:cNvPr id="2068" name="Picture 20" descr="C:\Users\nakamura\Documents\ppt\180519(Tanimura)\eq2.e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25" y="4249843"/>
            <a:ext cx="4161600" cy="605679"/>
          </a:xfrm>
          <a:prstGeom prst="rect">
            <a:avLst/>
          </a:prstGeom>
          <a:noFill/>
        </p:spPr>
      </p:pic>
      <p:grpSp>
        <p:nvGrpSpPr>
          <p:cNvPr id="28" name="グループ化 27"/>
          <p:cNvGrpSpPr/>
          <p:nvPr/>
        </p:nvGrpSpPr>
        <p:grpSpPr>
          <a:xfrm>
            <a:off x="542360" y="1695996"/>
            <a:ext cx="7920880" cy="2160240"/>
            <a:chOff x="849294" y="4160335"/>
            <a:chExt cx="7920880" cy="2160240"/>
          </a:xfrm>
        </p:grpSpPr>
        <p:sp>
          <p:nvSpPr>
            <p:cNvPr id="26" name="角丸四角形 25"/>
            <p:cNvSpPr/>
            <p:nvPr/>
          </p:nvSpPr>
          <p:spPr>
            <a:xfrm>
              <a:off x="849294" y="4160335"/>
              <a:ext cx="7920880" cy="21602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2071" name="Picture 23" descr="C:\Users\nakamura\Documents\ppt\180519(Tanimura)\eq3.e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3977" y="4531729"/>
              <a:ext cx="7351514" cy="1440160"/>
            </a:xfrm>
            <a:prstGeom prst="rect">
              <a:avLst/>
            </a:prstGeom>
            <a:noFill/>
          </p:spPr>
        </p:pic>
      </p:grp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5148064" y="4188865"/>
          <a:ext cx="2888348" cy="2005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5" imgW="1728581" imgH="1200150" progId="Acrobat.Document.2015">
                  <p:embed/>
                </p:oleObj>
              </mc:Choice>
              <mc:Fallback>
                <p:oleObj name="Acrobat Document" r:id="rId5" imgW="1728581" imgH="1200150" progId="Acrobat.Document.2015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8064" y="4188865"/>
                        <a:ext cx="2888348" cy="20051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938504" y="6211669"/>
            <a:ext cx="4097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Linear absorption of Spin-Boson system (Ohmic)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at 0K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707557" y="1683509"/>
            <a:ext cx="2856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+mj-ea"/>
              </a:rPr>
              <a:t>Wave function based HEOM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3203848" y="952144"/>
            <a:ext cx="4729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000" b="1" dirty="0">
                <a:solidFill>
                  <a:srgbClr val="0C0597"/>
                </a:solidFill>
              </a:rPr>
              <a:t>98,</a:t>
            </a:r>
            <a:r>
              <a:rPr lang="en-US" altLang="ja-JP" sz="2000" dirty="0">
                <a:solidFill>
                  <a:srgbClr val="0C0597"/>
                </a:solidFill>
              </a:rPr>
              <a:t> 012109 (2018)</a:t>
            </a:r>
            <a:endParaRPr lang="ja-JP" altLang="en-US" sz="2000" dirty="0">
              <a:solidFill>
                <a:srgbClr val="0C0597"/>
              </a:solidFill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4408" y="706256"/>
            <a:ext cx="720043" cy="958418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279691" y="176066"/>
            <a:ext cx="8879326" cy="538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900" dirty="0">
                <a:latin typeface="+mj-lt"/>
                <a:ea typeface="+mj-ea"/>
              </a:rPr>
              <a:t>Hierarchical Schr</a:t>
            </a:r>
            <a:r>
              <a:rPr lang="en-US" altLang="ja-JP" sz="2900" dirty="0">
                <a:latin typeface="+mj-lt"/>
                <a:ea typeface="+mj-ea"/>
              </a:rPr>
              <a:t>ö</a:t>
            </a:r>
            <a:r>
              <a:rPr kumimoji="1" lang="en-US" altLang="ja-JP" sz="2900" dirty="0">
                <a:latin typeface="+mj-lt"/>
                <a:ea typeface="+mj-ea"/>
              </a:rPr>
              <a:t>dinger </a:t>
            </a:r>
            <a:r>
              <a:rPr kumimoji="1" lang="en-US" altLang="ja-JP" sz="2900" dirty="0" err="1">
                <a:latin typeface="+mj-lt"/>
                <a:ea typeface="+mj-ea"/>
              </a:rPr>
              <a:t>Eqs</a:t>
            </a:r>
            <a:r>
              <a:rPr kumimoji="1" lang="en-US" altLang="ja-JP" sz="2900" dirty="0">
                <a:latin typeface="+mj-lt"/>
                <a:ea typeface="+mj-ea"/>
              </a:rPr>
              <a:t> of Motion</a:t>
            </a:r>
            <a:r>
              <a:rPr lang="en-US" altLang="ja-JP" sz="2900" dirty="0"/>
              <a:t>(HSEOM)</a:t>
            </a:r>
          </a:p>
        </p:txBody>
      </p:sp>
    </p:spTree>
    <p:extLst>
      <p:ext uri="{BB962C8B-B14F-4D97-AF65-F5344CB8AC3E}">
        <p14:creationId xmlns:p14="http://schemas.microsoft.com/office/powerpoint/2010/main" val="782284061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404347" y="1031033"/>
          <a:ext cx="3960440" cy="2774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371540" imgH="2362015" progId="AcroExch.Document.DC">
                  <p:embed/>
                </p:oleObj>
              </mc:Choice>
              <mc:Fallback>
                <p:oleObj name="Acrobat Document" r:id="rId2" imgW="3371540" imgH="2362015" progId="AcroExch.Document.DC">
                  <p:embed/>
                  <p:pic>
                    <p:nvPicPr>
                      <p:cNvPr id="10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347" y="1031033"/>
                        <a:ext cx="3960440" cy="2774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4734613" y="938790"/>
          <a:ext cx="4027487" cy="277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3428752" imgH="2362015" progId="AcroExch.Document.DC">
                  <p:embed/>
                </p:oleObj>
              </mc:Choice>
              <mc:Fallback>
                <p:oleObj name="Acrobat Document" r:id="rId4" imgW="3428752" imgH="2362015" progId="AcroExch.Document.DC">
                  <p:embed/>
                  <p:pic>
                    <p:nvPicPr>
                      <p:cNvPr id="10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4613" y="938790"/>
                        <a:ext cx="4027487" cy="277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352862" y="3789040"/>
            <a:ext cx="4075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Population relaxation dynamics for </a:t>
            </a:r>
            <a:r>
              <a:rPr lang="en-US" altLang="ja-JP" dirty="0">
                <a:solidFill>
                  <a:srgbClr val="FF0000"/>
                </a:solidFill>
              </a:rPr>
              <a:t>4x4 antiferromagnetic triangular lattice </a:t>
            </a:r>
            <a:r>
              <a:rPr lang="en-US" altLang="ja-JP" dirty="0">
                <a:solidFill>
                  <a:srgbClr val="0070C0"/>
                </a:solidFill>
              </a:rPr>
              <a:t>(6GB RAM)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798500" y="3789040"/>
            <a:ext cx="396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10 qubits systems </a:t>
            </a:r>
            <a:r>
              <a:rPr lang="en-US" altLang="ja-JP" dirty="0">
                <a:solidFill>
                  <a:srgbClr val="0070C0"/>
                </a:solidFill>
              </a:rPr>
              <a:t>(=26MB RAM</a:t>
            </a:r>
            <a:r>
              <a:rPr lang="en-US" altLang="ja-JP" dirty="0"/>
              <a:t>)</a:t>
            </a:r>
            <a:endParaRPr kumimoji="1" lang="en-US" altLang="ja-JP" dirty="0"/>
          </a:p>
          <a:p>
            <a:r>
              <a:rPr kumimoji="1" lang="en-US" altLang="ja-JP" dirty="0"/>
              <a:t>Weak (solid), intermediate (dashed), and strong (dot dash) system-bath coupling cases are depicted.</a:t>
            </a:r>
            <a:endParaRPr kumimoji="1" lang="ja-JP" altLang="en-US" dirty="0"/>
          </a:p>
        </p:txBody>
      </p:sp>
      <p:pic>
        <p:nvPicPr>
          <p:cNvPr id="1036" name="Picture 12" descr="C:\Users\nakamura\Documents\ppt\180519(Tanimura)\eq5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4042" y="5332068"/>
            <a:ext cx="4128568" cy="569937"/>
          </a:xfrm>
          <a:prstGeom prst="rect">
            <a:avLst/>
          </a:prstGeom>
          <a:noFill/>
        </p:spPr>
      </p:pic>
      <p:pic>
        <p:nvPicPr>
          <p:cNvPr id="1037" name="Picture 13" descr="C:\Users\nakamura\Documents\ppt\180519(Tanimura)\eq4.e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076" y="5085184"/>
            <a:ext cx="2007174" cy="553703"/>
          </a:xfrm>
          <a:prstGeom prst="rect">
            <a:avLst/>
          </a:prstGeom>
          <a:noFill/>
        </p:spPr>
      </p:pic>
      <p:sp>
        <p:nvSpPr>
          <p:cNvPr id="3" name="正方形/長方形 2"/>
          <p:cNvSpPr/>
          <p:nvPr/>
        </p:nvSpPr>
        <p:spPr>
          <a:xfrm>
            <a:off x="1542443" y="6141316"/>
            <a:ext cx="5644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400" b="1" dirty="0">
                <a:solidFill>
                  <a:srgbClr val="0C0597"/>
                </a:solidFill>
              </a:rPr>
              <a:t>98,</a:t>
            </a:r>
            <a:r>
              <a:rPr lang="en-US" altLang="ja-JP" sz="2400" dirty="0">
                <a:solidFill>
                  <a:srgbClr val="0C0597"/>
                </a:solidFill>
              </a:rPr>
              <a:t> 012109 (2018)</a:t>
            </a:r>
            <a:endParaRPr lang="ja-JP" altLang="en-US" sz="2400" dirty="0">
              <a:solidFill>
                <a:srgbClr val="0C0597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14362" y="330653"/>
            <a:ext cx="3589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Quantum spin glass (</a:t>
            </a:r>
            <a:r>
              <a:rPr lang="ja-JP" altLang="en-US" dirty="0">
                <a:solidFill>
                  <a:srgbClr val="FF0000"/>
                </a:solidFill>
              </a:rPr>
              <a:t>６４</a:t>
            </a:r>
            <a:r>
              <a:rPr lang="en-US" altLang="ja-JP" dirty="0">
                <a:solidFill>
                  <a:srgbClr val="FF0000"/>
                </a:solidFill>
              </a:rPr>
              <a:t>K states</a:t>
            </a:r>
            <a:r>
              <a:rPr lang="en-US" altLang="ja-JP" dirty="0"/>
              <a:t>)</a:t>
            </a:r>
          </a:p>
          <a:p>
            <a:r>
              <a:rPr lang="en-US" altLang="ja-JP" dirty="0">
                <a:solidFill>
                  <a:srgbClr val="0066FF"/>
                </a:solidFill>
              </a:rPr>
              <a:t>(T=0K)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065844" y="277704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Quantum annealing simulation</a:t>
            </a:r>
          </a:p>
          <a:p>
            <a:r>
              <a:rPr lang="en-US" altLang="ja-JP" dirty="0">
                <a:solidFill>
                  <a:srgbClr val="0066FF"/>
                </a:solidFill>
              </a:rPr>
              <a:t>(T=0K)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14" y="5805264"/>
            <a:ext cx="750649" cy="95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20547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 2"/>
          <p:cNvSpPr txBox="1">
            <a:spLocks/>
          </p:cNvSpPr>
          <p:nvPr/>
        </p:nvSpPr>
        <p:spPr>
          <a:xfrm>
            <a:off x="459637" y="764704"/>
            <a:ext cx="8715404" cy="6031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’10   Exciton transfer of DNA, D</a:t>
            </a:r>
            <a:r>
              <a:rPr lang="nl-NL" altLang="ja-JP" sz="1600" dirty="0">
                <a:ea typeface="Arial Unicode MS" panose="020B0604020202020204" pitchFamily="50" charset="-128"/>
              </a:rPr>
              <a:t>ijkstra &amp; YT, </a:t>
            </a:r>
            <a:r>
              <a:rPr lang="en-US" altLang="ja-JP" sz="1600" dirty="0">
                <a:ea typeface="Arial Unicode MS" panose="020B0604020202020204" pitchFamily="50" charset="-128"/>
                <a:hlinkClick r:id="rId2"/>
              </a:rPr>
              <a:t>NJP </a:t>
            </a:r>
            <a:r>
              <a:rPr lang="en-US" altLang="ja-JP" sz="1600" b="1" dirty="0">
                <a:ea typeface="Arial Unicode MS" panose="020B0604020202020204" pitchFamily="50" charset="-128"/>
                <a:hlinkClick r:id="rId2"/>
              </a:rPr>
              <a:t>12</a:t>
            </a:r>
            <a:r>
              <a:rPr lang="en-US" altLang="ja-JP" sz="1600" dirty="0">
                <a:ea typeface="Arial Unicode MS" panose="020B0604020202020204" pitchFamily="50" charset="-128"/>
                <a:hlinkClick r:id="rId2"/>
              </a:rPr>
              <a:t>, 055005 (2010).</a:t>
            </a: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         Concurrence of two-qubits system, D</a:t>
            </a:r>
            <a:r>
              <a:rPr lang="nl-NL" altLang="ja-JP" sz="1600" dirty="0">
                <a:ea typeface="Arial Unicode MS" panose="020B0604020202020204" pitchFamily="50" charset="-128"/>
              </a:rPr>
              <a:t>ijkstra &amp; YT,  </a:t>
            </a:r>
            <a:r>
              <a:rPr lang="nl-NL" altLang="ja-JP" sz="1600" dirty="0">
                <a:ea typeface="Arial Unicode MS" panose="020B0604020202020204" pitchFamily="50" charset="-128"/>
                <a:hlinkClick r:id="rId3"/>
              </a:rPr>
              <a:t>PRL, 104, 250401(2010)</a:t>
            </a:r>
            <a:endParaRPr lang="nl-NL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nl-NL" altLang="ja-JP" sz="1600" dirty="0">
                <a:ea typeface="Arial Unicode MS" panose="020B0604020202020204" pitchFamily="50" charset="-128"/>
              </a:rPr>
              <a:t>’11  classical &amp; quantum calculation for 2DIR, Sakurai &amp;Tanimura, </a:t>
            </a:r>
            <a:r>
              <a:rPr lang="en-US" altLang="ja-JP" sz="1600" dirty="0">
                <a:ea typeface="Arial Unicode MS" panose="020B0604020202020204" pitchFamily="50" charset="-128"/>
                <a:hlinkClick r:id="rId4"/>
              </a:rPr>
              <a:t>JPC A </a:t>
            </a:r>
            <a:r>
              <a:rPr lang="en-US" altLang="ja-JP" sz="1600" b="1" dirty="0">
                <a:ea typeface="Arial Unicode MS" panose="020B0604020202020204" pitchFamily="50" charset="-128"/>
                <a:hlinkClick r:id="rId4"/>
              </a:rPr>
              <a:t>115,</a:t>
            </a:r>
            <a:r>
              <a:rPr lang="en-US" altLang="ja-JP" sz="1600" dirty="0">
                <a:ea typeface="Arial Unicode MS" panose="020B0604020202020204" pitchFamily="50" charset="-128"/>
                <a:hlinkClick r:id="rId4"/>
              </a:rPr>
              <a:t> 4009</a:t>
            </a:r>
            <a:r>
              <a:rPr lang="en-US" altLang="ja-JP" sz="1600" dirty="0">
                <a:ea typeface="Arial Unicode MS" panose="020B0604020202020204" pitchFamily="50" charset="-128"/>
              </a:rPr>
              <a:t> </a:t>
            </a:r>
            <a:r>
              <a:rPr lang="en-US" altLang="ja-JP" sz="1600" dirty="0">
                <a:ea typeface="Arial Unicode MS" panose="020B0604020202020204" pitchFamily="50" charset="-128"/>
                <a:hlinkClick r:id="rId4"/>
              </a:rPr>
              <a:t>(2011)</a:t>
            </a:r>
            <a:r>
              <a:rPr lang="en-US" altLang="ja-JP" sz="1600" dirty="0">
                <a:ea typeface="Arial Unicode MS" panose="020B0604020202020204" pitchFamily="50" charset="-128"/>
              </a:rPr>
              <a:t>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’13  Quantum and classical ratchet, A. Kato and Y. Tanimura, </a:t>
            </a:r>
            <a:r>
              <a:rPr lang="en-US" altLang="ja-JP" sz="1600" dirty="0">
                <a:ea typeface="Arial Unicode MS" panose="020B0604020202020204" pitchFamily="50" charset="-128"/>
                <a:hlinkClick r:id="rId5"/>
              </a:rPr>
              <a:t>J. Phys. Chem. B </a:t>
            </a:r>
            <a:r>
              <a:rPr lang="en-US" altLang="ja-JP" sz="1600" b="1" dirty="0">
                <a:ea typeface="Arial Unicode MS" panose="020B0604020202020204" pitchFamily="50" charset="-128"/>
                <a:hlinkClick r:id="rId5"/>
              </a:rPr>
              <a:t>117</a:t>
            </a:r>
            <a:r>
              <a:rPr lang="en-US" altLang="ja-JP" sz="1600" dirty="0">
                <a:ea typeface="Arial Unicode MS" panose="020B0604020202020204" pitchFamily="50" charset="-128"/>
                <a:hlinkClick r:id="rId5"/>
              </a:rPr>
              <a:t>, 13132 (2013).</a:t>
            </a:r>
            <a:r>
              <a:rPr lang="en-US" altLang="ja-JP" sz="1600" i="1" dirty="0">
                <a:ea typeface="Arial Unicode MS" panose="020B0604020202020204" pitchFamily="50" charset="-128"/>
                <a:hlinkClick r:id="rId5"/>
              </a:rPr>
              <a:t> </a:t>
            </a:r>
            <a:r>
              <a:rPr lang="en-US" altLang="ja-JP" sz="1600" dirty="0">
                <a:ea typeface="Arial Unicode MS" panose="020B0604020202020204" pitchFamily="50" charset="-128"/>
              </a:rPr>
              <a:t> 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’14  Resonant tunneling diode (RTD), A. Sakurai and Y. Tanimura</a:t>
            </a:r>
            <a:r>
              <a:rPr lang="en-US" altLang="ja-JP" sz="1600" i="1" dirty="0">
                <a:ea typeface="Arial Unicode MS" panose="020B0604020202020204" pitchFamily="50" charset="-128"/>
              </a:rPr>
              <a:t>, </a:t>
            </a:r>
            <a:r>
              <a:rPr lang="en-US" altLang="ja-JP" sz="1600" dirty="0">
                <a:ea typeface="Arial Unicode MS" panose="020B0604020202020204" pitchFamily="50" charset="-128"/>
                <a:hlinkClick r:id="rId6"/>
              </a:rPr>
              <a:t>New J. of Phys. </a:t>
            </a:r>
            <a:r>
              <a:rPr lang="en-US" altLang="ja-JP" sz="1600" b="1" dirty="0">
                <a:ea typeface="Arial Unicode MS" panose="020B0604020202020204" pitchFamily="50" charset="-128"/>
                <a:hlinkClick r:id="rId6"/>
              </a:rPr>
              <a:t>16</a:t>
            </a:r>
            <a:r>
              <a:rPr lang="en-US" altLang="ja-JP" sz="1600" dirty="0">
                <a:ea typeface="Arial Unicode MS" panose="020B0604020202020204" pitchFamily="50" charset="-128"/>
                <a:hlinkClick r:id="rId6"/>
              </a:rPr>
              <a:t>, 015002 (2014)</a:t>
            </a:r>
            <a:r>
              <a:rPr lang="en-US" altLang="ja-JP" sz="1600" dirty="0">
                <a:ea typeface="Arial Unicode MS" panose="020B0604020202020204" pitchFamily="50" charset="-128"/>
              </a:rPr>
              <a:t>.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’14  Imaginary HEOM in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enegy</a:t>
            </a:r>
            <a:r>
              <a:rPr lang="en-US" altLang="ja-JP" sz="1600" dirty="0">
                <a:ea typeface="Arial Unicode MS" panose="020B0604020202020204" pitchFamily="50" charset="-128"/>
              </a:rPr>
              <a:t> eigenstate representation, </a:t>
            </a:r>
            <a:r>
              <a:rPr lang="en-US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JCP </a:t>
            </a:r>
            <a:r>
              <a:rPr lang="ja-JP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1</a:t>
            </a:r>
            <a:r>
              <a:rPr lang="en-US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41, 044114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 (</a:t>
            </a:r>
            <a:r>
              <a:rPr lang="en-US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2014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)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’15  Imaginary HEOM in Wigner space and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nonMarkovian</a:t>
            </a:r>
            <a:r>
              <a:rPr lang="en-US" altLang="ja-JP" sz="1600" dirty="0">
                <a:ea typeface="Arial Unicode MS" panose="020B0604020202020204" pitchFamily="50" charset="-128"/>
              </a:rPr>
              <a:t> tests, 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JCP </a:t>
            </a:r>
            <a:r>
              <a:rPr lang="fr-FR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142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144110 (2015)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’16  Quantum Heat-Engine, J. Chem. Phys. 145, 224105(2016).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’17  Probing photoisomerization processes by 2DES, J. Chem. Phys. 146, 014102(2017)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’17  An exciton-coupled electron transfer process, J. Phys. Chem. Lett. 8, 5390 (2017). </a:t>
            </a:r>
            <a:endParaRPr lang="fr-FR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’18  Hierarchical Schrödinger Equations of Motion</a:t>
            </a:r>
            <a:r>
              <a:rPr lang="ja-JP" altLang="en-US" sz="1600" dirty="0">
                <a:ea typeface="Arial Unicode MS" panose="020B0604020202020204" pitchFamily="50" charset="-128"/>
              </a:rPr>
              <a:t>　</a:t>
            </a:r>
            <a:r>
              <a:rPr lang="en-US" altLang="ja-JP" sz="1600" dirty="0">
                <a:ea typeface="Arial Unicode MS" panose="020B0604020202020204" pitchFamily="50" charset="-128"/>
              </a:rPr>
              <a:t>(HSEOM), PRA 98, 012109 (2018).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’18  Multi-state Fokker-Planck equation for conical intersection, Chem. Phys. 515, 203 (2018).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’19  Low-Temperature Quantum Fokker-Planck Eq. 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J.Chem</a:t>
            </a:r>
            <a:r>
              <a:rPr lang="en-US" altLang="ja-JP" sz="1600" dirty="0">
                <a:ea typeface="Arial Unicode MS" panose="020B0604020202020204" pitchFamily="50" charset="-128"/>
              </a:rPr>
              <a:t>. Theory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Comput</a:t>
            </a:r>
            <a:r>
              <a:rPr lang="en-US" altLang="ja-JP" sz="1600" dirty="0">
                <a:ea typeface="Arial Unicode MS" panose="020B0604020202020204" pitchFamily="50" charset="-128"/>
              </a:rPr>
              <a:t>. 15 2517-2534 (2019).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’19  Molecular Motor and 2DEVS, J. Chem. Phys. 150, 114103[17 pages](2019).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700" dirty="0">
              <a:ea typeface="Arial Unicode MS" panose="020B0604020202020204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899592" y="6021288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PDF archive</a:t>
            </a:r>
            <a:r>
              <a:rPr lang="ja-JP" altLang="en-US" dirty="0">
                <a:solidFill>
                  <a:srgbClr val="FF0000"/>
                </a:solidFill>
              </a:rPr>
              <a:t>  http://theochem.kuchem.kyoto-u.ac.jp/public/</a:t>
            </a:r>
          </a:p>
        </p:txBody>
      </p:sp>
    </p:spTree>
    <p:extLst>
      <p:ext uri="{BB962C8B-B14F-4D97-AF65-F5344CB8AC3E}">
        <p14:creationId xmlns:p14="http://schemas.microsoft.com/office/powerpoint/2010/main" val="2858244790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836712"/>
            <a:ext cx="8218488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For the Hamiltonian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The reduced density matrix is therefore given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</p:txBody>
      </p:sp>
      <p:graphicFrame>
        <p:nvGraphicFramePr>
          <p:cNvPr id="74754" name="Object 13"/>
          <p:cNvGraphicFramePr>
            <a:graphicFrameLocks noChangeAspect="1"/>
          </p:cNvGraphicFramePr>
          <p:nvPr/>
        </p:nvGraphicFramePr>
        <p:xfrm>
          <a:off x="1187624" y="1484784"/>
          <a:ext cx="6048375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41320" imgH="558720" progId="Equation.DSMT4">
                  <p:embed/>
                </p:oleObj>
              </mc:Choice>
              <mc:Fallback>
                <p:oleObj name="Equation" r:id="rId2" imgW="2641320" imgH="558720" progId="Equation.DSMT4">
                  <p:embed/>
                  <p:pic>
                    <p:nvPicPr>
                      <p:cNvPr id="7475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484784"/>
                        <a:ext cx="6048375" cy="1281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5" name="Object 17"/>
          <p:cNvGraphicFramePr>
            <a:graphicFrameLocks noChangeAspect="1"/>
          </p:cNvGraphicFramePr>
          <p:nvPr/>
        </p:nvGraphicFramePr>
        <p:xfrm>
          <a:off x="683568" y="3717032"/>
          <a:ext cx="7937500" cy="160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736560" progId="Equation.DSMT4">
                  <p:embed/>
                </p:oleObj>
              </mc:Choice>
              <mc:Fallback>
                <p:oleObj name="Equation" r:id="rId4" imgW="3644640" imgH="736560" progId="Equation.DSMT4">
                  <p:embed/>
                  <p:pic>
                    <p:nvPicPr>
                      <p:cNvPr id="7475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3717032"/>
                        <a:ext cx="7937500" cy="160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1115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16. Stochastic Liouville &amp; Stochastic HEOM</a:t>
            </a:r>
            <a:endParaRPr kumimoji="1" lang="en-US" altLang="ja-JP" b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3605515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6419850" cy="35290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where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For                                           we have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</p:txBody>
      </p:sp>
      <p:graphicFrame>
        <p:nvGraphicFramePr>
          <p:cNvPr id="75778" name="Object 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0263" y="3573463"/>
          <a:ext cx="6978650" cy="182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92360" imgH="914400" progId="Equation.DSMT4">
                  <p:embed/>
                </p:oleObj>
              </mc:Choice>
              <mc:Fallback>
                <p:oleObj name="Equation" r:id="rId2" imgW="3492360" imgH="914400" progId="Equation.DSMT4">
                  <p:embed/>
                  <p:pic>
                    <p:nvPicPr>
                      <p:cNvPr id="7577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3573463"/>
                        <a:ext cx="6978650" cy="182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79" name="Object 5"/>
          <p:cNvGraphicFramePr>
            <a:graphicFrameLocks noChangeAspect="1"/>
          </p:cNvGraphicFramePr>
          <p:nvPr/>
        </p:nvGraphicFramePr>
        <p:xfrm>
          <a:off x="1258888" y="2924175"/>
          <a:ext cx="194468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203040" progId="Equation.DSMT4">
                  <p:embed/>
                </p:oleObj>
              </mc:Choice>
              <mc:Fallback>
                <p:oleObj name="Equation" r:id="rId4" imgW="1028520" imgH="203040" progId="Equation.DSMT4">
                  <p:embed/>
                  <p:pic>
                    <p:nvPicPr>
                      <p:cNvPr id="7577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924175"/>
                        <a:ext cx="1944687" cy="38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0" name="Object 1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006475" y="836613"/>
          <a:ext cx="6985000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08280" imgH="838080" progId="Equation.DSMT4">
                  <p:embed/>
                </p:oleObj>
              </mc:Choice>
              <mc:Fallback>
                <p:oleObj name="Equation" r:id="rId6" imgW="4508280" imgH="838080" progId="Equation.DSMT4">
                  <p:embed/>
                  <p:pic>
                    <p:nvPicPr>
                      <p:cNvPr id="757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475" y="836613"/>
                        <a:ext cx="6985000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2773832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147050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>
                <a:sym typeface="Symbol" pitchFamily="18" charset="2"/>
              </a:rPr>
              <a:t>Then the equation of motion for           reduces to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>
                <a:sym typeface="Symbol" pitchFamily="18" charset="2"/>
              </a:rPr>
              <a:t>This can be rewritten as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</p:txBody>
      </p:sp>
      <p:graphicFrame>
        <p:nvGraphicFramePr>
          <p:cNvPr id="7680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71550" y="1412875"/>
          <a:ext cx="6624638" cy="160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70200" imgH="888840" progId="Equation.DSMT4">
                  <p:embed/>
                </p:oleObj>
              </mc:Choice>
              <mc:Fallback>
                <p:oleObj name="Equation" r:id="rId2" imgW="3670200" imgH="888840" progId="Equation.DSMT4">
                  <p:embed/>
                  <p:pic>
                    <p:nvPicPr>
                      <p:cNvPr id="7680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412875"/>
                        <a:ext cx="6624638" cy="1604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3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44008" y="620688"/>
          <a:ext cx="6477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560" imgH="215640" progId="Equation.DSMT4">
                  <p:embed/>
                </p:oleObj>
              </mc:Choice>
              <mc:Fallback>
                <p:oleObj name="Equation" r:id="rId4" imgW="304560" imgH="215640" progId="Equation.DSMT4">
                  <p:embed/>
                  <p:pic>
                    <p:nvPicPr>
                      <p:cNvPr id="7680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620688"/>
                        <a:ext cx="647700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4" name="Object 10"/>
          <p:cNvGraphicFramePr>
            <a:graphicFrameLocks noChangeAspect="1"/>
          </p:cNvGraphicFramePr>
          <p:nvPr/>
        </p:nvGraphicFramePr>
        <p:xfrm>
          <a:off x="1146175" y="3716338"/>
          <a:ext cx="6897688" cy="261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292280" imgH="2006280" progId="Equation.DSMT4">
                  <p:embed/>
                </p:oleObj>
              </mc:Choice>
              <mc:Fallback>
                <p:oleObj name="Equation" r:id="rId6" imgW="4292280" imgH="2006280" progId="Equation.DSMT4">
                  <p:embed/>
                  <p:pic>
                    <p:nvPicPr>
                      <p:cNvPr id="7680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6175" y="3716338"/>
                        <a:ext cx="6897688" cy="2617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7770231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18488" cy="6192838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>
                <a:solidFill>
                  <a:schemeClr val="accent1"/>
                </a:solidFill>
                <a:sym typeface="Symbol" pitchFamily="18" charset="2"/>
              </a:rPr>
              <a:t> </a:t>
            </a:r>
            <a:r>
              <a:rPr lang="en-US" altLang="ja-JP" sz="2000">
                <a:sym typeface="Symbol" pitchFamily="18" charset="2"/>
              </a:rPr>
              <a:t>If we set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ym typeface="Symbol" pitchFamily="18" charset="2"/>
              </a:rPr>
              <a:t>Then we have the quantum master equation in the form: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ym typeface="Symbol" pitchFamily="18" charset="2"/>
              </a:rPr>
              <a:t>Properties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sym typeface="Symbol" pitchFamily="18" charset="2"/>
              </a:rPr>
              <a:t>(1) The counter term guaranties the equilibrium state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olidFill>
                  <a:srgbClr val="FF33CC"/>
                </a:solidFill>
                <a:sym typeface="Symbol" pitchFamily="18" charset="2"/>
              </a:rPr>
              <a:t>(2) Non rotating approximation form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olidFill>
                  <a:srgbClr val="CC3300"/>
                </a:solidFill>
                <a:sym typeface="Symbol" pitchFamily="18" charset="2"/>
              </a:rPr>
              <a:t>(3) Valid only at a high temperature</a:t>
            </a:r>
            <a:endParaRPr lang="en-US" altLang="ja-JP" sz="2000">
              <a:sym typeface="Symbol" pitchFamily="18" charset="2"/>
            </a:endParaRPr>
          </a:p>
        </p:txBody>
      </p:sp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835150" y="765175"/>
          <a:ext cx="29527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457200" progId="Equation.DSMT4">
                  <p:embed/>
                </p:oleObj>
              </mc:Choice>
              <mc:Fallback>
                <p:oleObj name="Equation" r:id="rId2" imgW="1574640" imgH="457200" progId="Equation.DSMT4">
                  <p:embed/>
                  <p:pic>
                    <p:nvPicPr>
                      <p:cNvPr id="778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765175"/>
                        <a:ext cx="2952750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/>
        </p:nvGraphicFramePr>
        <p:xfrm>
          <a:off x="876300" y="2349500"/>
          <a:ext cx="6165850" cy="246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0" imgH="1473120" progId="Equation.DSMT4">
                  <p:embed/>
                </p:oleObj>
              </mc:Choice>
              <mc:Fallback>
                <p:oleObj name="Equation" r:id="rId4" imgW="3682800" imgH="147312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2349500"/>
                        <a:ext cx="6165850" cy="246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2098537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075613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>
                <a:solidFill>
                  <a:schemeClr val="accent1"/>
                </a:solidFill>
                <a:sym typeface="Symbol" pitchFamily="18" charset="2"/>
              </a:rPr>
              <a:t> </a:t>
            </a:r>
            <a:r>
              <a:rPr lang="en-US" altLang="ja-JP" sz="1800">
                <a:sym typeface="Symbol" pitchFamily="18" charset="2"/>
              </a:rPr>
              <a:t>If we replace the operators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Then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In the Wigner representation with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     we have F-P equation in the form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This agrees with the previous result.</a:t>
            </a:r>
          </a:p>
        </p:txBody>
      </p:sp>
      <p:graphicFrame>
        <p:nvGraphicFramePr>
          <p:cNvPr id="78850" name="Object 1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652454879"/>
              </p:ext>
            </p:extLst>
          </p:nvPr>
        </p:nvGraphicFramePr>
        <p:xfrm>
          <a:off x="4078288" y="3790950"/>
          <a:ext cx="162242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39600" imgH="203040" progId="Equation.DSMT4">
                  <p:embed/>
                </p:oleObj>
              </mc:Choice>
              <mc:Fallback>
                <p:oleObj name="Equation" r:id="rId2" imgW="939600" imgH="203040" progId="Equation.DSMT4">
                  <p:embed/>
                  <p:pic>
                    <p:nvPicPr>
                      <p:cNvPr id="7885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8288" y="3790950"/>
                        <a:ext cx="1622425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1" name="Object 10"/>
          <p:cNvGraphicFramePr>
            <a:graphicFrameLocks noChangeAspect="1"/>
          </p:cNvGraphicFramePr>
          <p:nvPr/>
        </p:nvGraphicFramePr>
        <p:xfrm>
          <a:off x="1625600" y="692150"/>
          <a:ext cx="5027613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44720" imgH="482400" progId="Equation.DSMT4">
                  <p:embed/>
                </p:oleObj>
              </mc:Choice>
              <mc:Fallback>
                <p:oleObj name="Equation" r:id="rId4" imgW="2844720" imgH="482400" progId="Equation.DSMT4">
                  <p:embed/>
                  <p:pic>
                    <p:nvPicPr>
                      <p:cNvPr id="7885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600" y="692150"/>
                        <a:ext cx="5027613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11"/>
          <p:cNvGraphicFramePr>
            <a:graphicFrameLocks noChangeAspect="1"/>
          </p:cNvGraphicFramePr>
          <p:nvPr/>
        </p:nvGraphicFramePr>
        <p:xfrm>
          <a:off x="1073150" y="2276475"/>
          <a:ext cx="71008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46440" imgH="507960" progId="Equation.DSMT4">
                  <p:embed/>
                </p:oleObj>
              </mc:Choice>
              <mc:Fallback>
                <p:oleObj name="Equation" r:id="rId6" imgW="4546440" imgH="507960" progId="Equation.DSMT4">
                  <p:embed/>
                  <p:pic>
                    <p:nvPicPr>
                      <p:cNvPr id="7885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2276475"/>
                        <a:ext cx="7100888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3" name="Object 1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4797425"/>
          <a:ext cx="590391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606480" imgH="457200" progId="Equation.DSMT4">
                  <p:embed/>
                </p:oleObj>
              </mc:Choice>
              <mc:Fallback>
                <p:oleObj name="Equation" r:id="rId8" imgW="3606480" imgH="457200" progId="Equation.DSMT4">
                  <p:embed/>
                  <p:pic>
                    <p:nvPicPr>
                      <p:cNvPr id="78853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797425"/>
                        <a:ext cx="5903912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10085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8478877E-2856-42C2-9239-BC14E617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909" y="5202491"/>
            <a:ext cx="795988" cy="580513"/>
          </a:xfrm>
          <a:prstGeom prst="rect">
            <a:avLst/>
          </a:prstGeom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2809" y="5834845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692020764"/>
              </p:ext>
            </p:extLst>
          </p:nvPr>
        </p:nvGraphicFramePr>
        <p:xfrm>
          <a:off x="7478608" y="2733462"/>
          <a:ext cx="126972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812520" progId="Equation.DSMT4">
                  <p:embed/>
                </p:oleObj>
              </mc:Choice>
              <mc:Fallback>
                <p:oleObj name="Equation" r:id="rId4" imgW="1269720" imgH="812520" progId="Equation.DSMT4">
                  <p:embed/>
                  <p:pic>
                    <p:nvPicPr>
                      <p:cNvPr id="778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8608" y="2733462"/>
                        <a:ext cx="126972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646661"/>
              </p:ext>
            </p:extLst>
          </p:nvPr>
        </p:nvGraphicFramePr>
        <p:xfrm>
          <a:off x="819150" y="2043113"/>
          <a:ext cx="6719888" cy="246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12920" imgH="1473120" progId="Equation.DSMT4">
                  <p:embed/>
                </p:oleObj>
              </mc:Choice>
              <mc:Fallback>
                <p:oleObj name="Equation" r:id="rId6" imgW="4012920" imgH="147312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2043113"/>
                        <a:ext cx="6719888" cy="246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97467" y="120578"/>
            <a:ext cx="6923112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Master eq. without RWA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467544" y="1627976"/>
            <a:ext cx="8768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potential, we can rewrite master eq. as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(in high temp. case)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81314" y="5736542"/>
            <a:ext cx="6954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Unless temp is very high,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positivity problem </a:t>
            </a:r>
            <a:r>
              <a:rPr lang="en-US" altLang="ja-JP" dirty="0">
                <a:ea typeface="Arial Unicode MS" panose="020B0604020202020204" pitchFamily="50" charset="-128"/>
              </a:rPr>
              <a:t>occurs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449368" y="3288889"/>
            <a:ext cx="5786928" cy="1196218"/>
          </a:xfrm>
          <a:prstGeom prst="rect">
            <a:avLst/>
          </a:prstGeom>
          <a:solidFill>
            <a:schemeClr val="accent1"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195736" y="3491181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non RWA terms</a:t>
            </a: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896112"/>
              </p:ext>
            </p:extLst>
          </p:nvPr>
        </p:nvGraphicFramePr>
        <p:xfrm>
          <a:off x="6893883" y="575531"/>
          <a:ext cx="215265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18960" imgH="444240" progId="Equation.DSMT4">
                  <p:embed/>
                </p:oleObj>
              </mc:Choice>
              <mc:Fallback>
                <p:oleObj name="Equation" r:id="rId8" imgW="1218960" imgH="4442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3883" y="575531"/>
                        <a:ext cx="215265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054544"/>
              </p:ext>
            </p:extLst>
          </p:nvPr>
        </p:nvGraphicFramePr>
        <p:xfrm>
          <a:off x="5689038" y="553054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34960" imgH="647640" progId="Equation.DSMT4">
                  <p:embed/>
                </p:oleObj>
              </mc:Choice>
              <mc:Fallback>
                <p:oleObj name="Equation" r:id="rId10" imgW="1434960" imgH="647640" progId="Equation.DSMT4">
                  <p:embed/>
                  <p:pic>
                    <p:nvPicPr>
                      <p:cNvPr id="6" name="オブジェクト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89038" y="553054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353941"/>
              </p:ext>
            </p:extLst>
          </p:nvPr>
        </p:nvGraphicFramePr>
        <p:xfrm>
          <a:off x="7358671" y="5919788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62040" imgH="291960" progId="Equation.DSMT4">
                  <p:embed/>
                </p:oleObj>
              </mc:Choice>
              <mc:Fallback>
                <p:oleObj name="Equation" r:id="rId12" imgW="1562040" imgH="29196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671" y="5919788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953846"/>
              </p:ext>
            </p:extLst>
          </p:nvPr>
        </p:nvGraphicFramePr>
        <p:xfrm>
          <a:off x="7387772" y="5551153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30040" imgH="279360" progId="Equation.DSMT4">
                  <p:embed/>
                </p:oleObj>
              </mc:Choice>
              <mc:Fallback>
                <p:oleObj name="Equation" r:id="rId14" imgW="1130040" imgH="27936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7772" y="5551153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1A9CD34E-824C-489B-93A0-F27C97D3C3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310897"/>
              </p:ext>
            </p:extLst>
          </p:nvPr>
        </p:nvGraphicFramePr>
        <p:xfrm>
          <a:off x="2955279" y="6166181"/>
          <a:ext cx="12446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44520" imgH="571320" progId="Equation.DSMT4">
                  <p:embed/>
                </p:oleObj>
              </mc:Choice>
              <mc:Fallback>
                <p:oleObj name="Equation" r:id="rId16" imgW="1244520" imgH="57132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1A9CD34E-824C-489B-93A0-F27C97D3C3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279" y="6166181"/>
                        <a:ext cx="12446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EAABBB7-9FD1-4099-A6F1-D25A2360E7C0}"/>
              </a:ext>
            </a:extLst>
          </p:cNvPr>
          <p:cNvSpPr txBox="1"/>
          <p:nvPr/>
        </p:nvSpPr>
        <p:spPr>
          <a:xfrm>
            <a:off x="187970" y="6250610"/>
            <a:ext cx="8152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Lindblad Eq. is employed                       by ignoring the RWA terms.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CACD4FC-81E7-4652-9B04-F4E73CDA0C9A}"/>
              </a:ext>
            </a:extLst>
          </p:cNvPr>
          <p:cNvSpPr txBox="1"/>
          <p:nvPr/>
        </p:nvSpPr>
        <p:spPr>
          <a:xfrm>
            <a:off x="1026879" y="5311026"/>
            <a:ext cx="20043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a typeface="Arial Unicode MS" panose="020B0604020202020204" pitchFamily="50" charset="-128"/>
              </a:rPr>
              <a:t>For Two-level system</a:t>
            </a:r>
            <a:endParaRPr lang="en-US" sz="14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D588B40-F30E-59BC-C684-FC0ED155D2A3}"/>
              </a:ext>
            </a:extLst>
          </p:cNvPr>
          <p:cNvSpPr txBox="1"/>
          <p:nvPr/>
        </p:nvSpPr>
        <p:spPr>
          <a:xfrm>
            <a:off x="1043608" y="1049183"/>
            <a:ext cx="55254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Y. Tanimura, J. Phys. Soc. </a:t>
            </a:r>
            <a:r>
              <a:rPr lang="en-US" altLang="ja-JP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Jpn</a:t>
            </a: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, 75, 082001 (2006).</a:t>
            </a:r>
            <a:endParaRPr lang="en-US" altLang="ja-JP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22A4566-E0FB-34FC-4A88-CB251EFEA537}"/>
              </a:ext>
            </a:extLst>
          </p:cNvPr>
          <p:cNvSpPr txBox="1"/>
          <p:nvPr/>
        </p:nvSpPr>
        <p:spPr>
          <a:xfrm>
            <a:off x="1684338" y="4819207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19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19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19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8EF5DC6-B34B-ECA1-F360-D5EC9741D63D}"/>
              </a:ext>
            </a:extLst>
          </p:cNvPr>
          <p:cNvSpPr txBox="1"/>
          <p:nvPr/>
        </p:nvSpPr>
        <p:spPr>
          <a:xfrm>
            <a:off x="1672483" y="4550397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20"/>
              </a:rPr>
              <a:t>15</a:t>
            </a:r>
            <a:r>
              <a:rPr lang="en-US" altLang="ja-JP" sz="1400" dirty="0">
                <a:hlinkClick r:id="rId20"/>
              </a:rPr>
              <a:t>, 277 (1969);</a:t>
            </a:r>
            <a:r>
              <a:rPr lang="en-US" sz="1400" dirty="0">
                <a:hlinkClick r:id="rId20"/>
              </a:rPr>
              <a:t> </a:t>
            </a:r>
            <a:r>
              <a:rPr lang="en-US" sz="1400" b="1" dirty="0">
                <a:hlinkClick r:id="rId21"/>
              </a:rPr>
              <a:t>39</a:t>
            </a:r>
            <a:r>
              <a:rPr lang="en-US" sz="1400" dirty="0">
                <a:hlinkClick r:id="rId21"/>
              </a:rPr>
              <a:t>, 91 (1974).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4741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  <p:bldP spid="3" grpId="0"/>
      <p:bldP spid="19" grpId="0"/>
      <p:bldP spid="22" grpId="0"/>
      <p:bldP spid="12" grpId="0"/>
      <p:bldP spid="14" grpId="0"/>
    </p:bld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147050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dirty="0">
                <a:solidFill>
                  <a:srgbClr val="0000CC"/>
                </a:solidFill>
                <a:sym typeface="Symbol" pitchFamily="18" charset="2"/>
              </a:rPr>
              <a:t> Bloch equation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Next we consider a spin system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With the interaction              .  Here, we introduce Pauli Matrices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 and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For                                                                         where        is the state with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 the energy                 and               is the state with       .          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They satisfy the relations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</p:txBody>
      </p:sp>
      <p:graphicFrame>
        <p:nvGraphicFramePr>
          <p:cNvPr id="798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619250" y="1268413"/>
          <a:ext cx="2952750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393480" progId="Equation.DSMT4">
                  <p:embed/>
                </p:oleObj>
              </mc:Choice>
              <mc:Fallback>
                <p:oleObj name="Equation" r:id="rId2" imgW="1574640" imgH="393480" progId="Equation.DSMT4">
                  <p:embed/>
                  <p:pic>
                    <p:nvPicPr>
                      <p:cNvPr id="7987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268413"/>
                        <a:ext cx="2952750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5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043608" y="4739178"/>
          <a:ext cx="54721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06480" imgH="253800" progId="Equation.DSMT4">
                  <p:embed/>
                </p:oleObj>
              </mc:Choice>
              <mc:Fallback>
                <p:oleObj name="Equation" r:id="rId4" imgW="3606480" imgH="253800" progId="Equation.DSMT4">
                  <p:embed/>
                  <p:pic>
                    <p:nvPicPr>
                      <p:cNvPr id="798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739178"/>
                        <a:ext cx="5472113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6" name="Object 10"/>
          <p:cNvGraphicFramePr>
            <a:graphicFrameLocks noChangeAspect="1"/>
          </p:cNvGraphicFramePr>
          <p:nvPr/>
        </p:nvGraphicFramePr>
        <p:xfrm>
          <a:off x="1908175" y="2708275"/>
          <a:ext cx="35274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46240" imgH="457200" progId="Equation.DSMT4">
                  <p:embed/>
                </p:oleObj>
              </mc:Choice>
              <mc:Fallback>
                <p:oleObj name="Equation" r:id="rId6" imgW="2946240" imgH="457200" progId="Equation.DSMT4">
                  <p:embed/>
                  <p:pic>
                    <p:nvPicPr>
                      <p:cNvPr id="7987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2708275"/>
                        <a:ext cx="352742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7" name="Object 11"/>
          <p:cNvGraphicFramePr>
            <a:graphicFrameLocks noChangeAspect="1"/>
          </p:cNvGraphicFramePr>
          <p:nvPr/>
        </p:nvGraphicFramePr>
        <p:xfrm>
          <a:off x="2699792" y="2144222"/>
          <a:ext cx="6477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4240" imgH="228600" progId="Equation.DSMT4">
                  <p:embed/>
                </p:oleObj>
              </mc:Choice>
              <mc:Fallback>
                <p:oleObj name="Equation" r:id="rId8" imgW="444240" imgH="228600" progId="Equation.DSMT4">
                  <p:embed/>
                  <p:pic>
                    <p:nvPicPr>
                      <p:cNvPr id="7987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144222"/>
                        <a:ext cx="647700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8" name="Object 12"/>
          <p:cNvGraphicFramePr>
            <a:graphicFrameLocks noChangeAspect="1"/>
          </p:cNvGraphicFramePr>
          <p:nvPr/>
        </p:nvGraphicFramePr>
        <p:xfrm>
          <a:off x="1908175" y="3860800"/>
          <a:ext cx="259238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28800" imgH="457200" progId="Equation.DSMT4">
                  <p:embed/>
                </p:oleObj>
              </mc:Choice>
              <mc:Fallback>
                <p:oleObj name="Equation" r:id="rId10" imgW="1828800" imgH="457200" progId="Equation.DSMT4">
                  <p:embed/>
                  <p:pic>
                    <p:nvPicPr>
                      <p:cNvPr id="7987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3860800"/>
                        <a:ext cx="2592388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9" name="Object 13"/>
          <p:cNvGraphicFramePr>
            <a:graphicFrameLocks noChangeAspect="1"/>
          </p:cNvGraphicFramePr>
          <p:nvPr/>
        </p:nvGraphicFramePr>
        <p:xfrm>
          <a:off x="5700649" y="5126038"/>
          <a:ext cx="40481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6400" imgH="253800" progId="Equation.DSMT4">
                  <p:embed/>
                </p:oleObj>
              </mc:Choice>
              <mc:Fallback>
                <p:oleObj name="Equation" r:id="rId12" imgW="266400" imgH="253800" progId="Equation.DSMT4">
                  <p:embed/>
                  <p:pic>
                    <p:nvPicPr>
                      <p:cNvPr id="7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0649" y="5126038"/>
                        <a:ext cx="404812" cy="385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0" name="Object 14"/>
          <p:cNvGraphicFramePr>
            <a:graphicFrameLocks noChangeAspect="1"/>
          </p:cNvGraphicFramePr>
          <p:nvPr/>
        </p:nvGraphicFramePr>
        <p:xfrm>
          <a:off x="1712538" y="5113337"/>
          <a:ext cx="8890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83920" imgH="228600" progId="Equation.DSMT4">
                  <p:embed/>
                </p:oleObj>
              </mc:Choice>
              <mc:Fallback>
                <p:oleObj name="Equation" r:id="rId14" imgW="583920" imgH="228600" progId="Equation.DSMT4">
                  <p:embed/>
                  <p:pic>
                    <p:nvPicPr>
                      <p:cNvPr id="7988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538" y="5113337"/>
                        <a:ext cx="889000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1" name="Object 15"/>
          <p:cNvGraphicFramePr>
            <a:graphicFrameLocks noChangeAspect="1"/>
          </p:cNvGraphicFramePr>
          <p:nvPr/>
        </p:nvGraphicFramePr>
        <p:xfrm>
          <a:off x="1619250" y="5949950"/>
          <a:ext cx="52657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66800" imgH="279360" progId="Equation.DSMT4">
                  <p:embed/>
                </p:oleObj>
              </mc:Choice>
              <mc:Fallback>
                <p:oleObj name="Equation" r:id="rId16" imgW="3466800" imgH="279360" progId="Equation.DSMT4">
                  <p:embed/>
                  <p:pic>
                    <p:nvPicPr>
                      <p:cNvPr id="7988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5949950"/>
                        <a:ext cx="5265738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2" name="Object 16"/>
          <p:cNvGraphicFramePr>
            <a:graphicFrameLocks noChangeAspect="1"/>
          </p:cNvGraphicFramePr>
          <p:nvPr/>
        </p:nvGraphicFramePr>
        <p:xfrm>
          <a:off x="3239959" y="5124871"/>
          <a:ext cx="7715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07960" imgH="228600" progId="Equation.DSMT4">
                  <p:embed/>
                </p:oleObj>
              </mc:Choice>
              <mc:Fallback>
                <p:oleObj name="Equation" r:id="rId18" imgW="507960" imgH="228600" progId="Equation.DSMT4">
                  <p:embed/>
                  <p:pic>
                    <p:nvPicPr>
                      <p:cNvPr id="7988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9959" y="5124871"/>
                        <a:ext cx="77152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0543020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362950" cy="5865813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ym typeface="Symbol" pitchFamily="18" charset="2"/>
              </a:rPr>
              <a:t>Then equation of motion is written as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ym typeface="Symbol" pitchFamily="18" charset="2"/>
              </a:rPr>
              <a:t>This can be recast into the form: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ym typeface="Symbol" pitchFamily="18" charset="2"/>
              </a:rPr>
              <a:t>Properties: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0000CC"/>
                </a:solidFill>
                <a:sym typeface="Symbol" pitchFamily="18" charset="2"/>
              </a:rPr>
              <a:t>(1) The counter Term guaranties the equilibrium state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33CC"/>
                </a:solidFill>
                <a:sym typeface="Symbol" pitchFamily="18" charset="2"/>
              </a:rPr>
              <a:t>(2) Non rotating approximation form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CC3300"/>
                </a:solidFill>
                <a:sym typeface="Symbol" pitchFamily="18" charset="2"/>
              </a:rPr>
              <a:t>(3) Valid only at a high-temperature</a:t>
            </a:r>
          </a:p>
        </p:txBody>
      </p:sp>
      <p:graphicFrame>
        <p:nvGraphicFramePr>
          <p:cNvPr id="8089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784225" y="795338"/>
          <a:ext cx="5127625" cy="122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33560" imgH="888840" progId="Equation.DSMT4">
                  <p:embed/>
                </p:oleObj>
              </mc:Choice>
              <mc:Fallback>
                <p:oleObj name="Equation" r:id="rId2" imgW="3733560" imgH="888840" progId="Equation.DSMT4">
                  <p:embed/>
                  <p:pic>
                    <p:nvPicPr>
                      <p:cNvPr id="8089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225" y="795338"/>
                        <a:ext cx="5127625" cy="1220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899" name="Object 13"/>
          <p:cNvGraphicFramePr>
            <a:graphicFrameLocks noChangeAspect="1"/>
          </p:cNvGraphicFramePr>
          <p:nvPr/>
        </p:nvGraphicFramePr>
        <p:xfrm>
          <a:off x="1354138" y="2636838"/>
          <a:ext cx="4924425" cy="163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43400" imgH="1447560" progId="Equation.DSMT4">
                  <p:embed/>
                </p:oleObj>
              </mc:Choice>
              <mc:Fallback>
                <p:oleObj name="Equation" r:id="rId4" imgW="4343400" imgH="1447560" progId="Equation.DSMT4">
                  <p:embed/>
                  <p:pic>
                    <p:nvPicPr>
                      <p:cNvPr id="8089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138" y="2636838"/>
                        <a:ext cx="4924425" cy="1639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4922744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2755" y="1181101"/>
            <a:ext cx="8218487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The density functional element is given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where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                                                                dissipation part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                                                               fluctuation part</a:t>
            </a:r>
          </a:p>
        </p:txBody>
      </p:sp>
      <p:graphicFrame>
        <p:nvGraphicFramePr>
          <p:cNvPr id="81922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52500" y="1778000"/>
          <a:ext cx="745490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90840" imgH="736560" progId="Equation.DSMT4">
                  <p:embed/>
                </p:oleObj>
              </mc:Choice>
              <mc:Fallback>
                <p:oleObj name="Equation" r:id="rId2" imgW="3390840" imgH="736560" progId="Equation.DSMT4">
                  <p:embed/>
                  <p:pic>
                    <p:nvPicPr>
                      <p:cNvPr id="819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1778000"/>
                        <a:ext cx="745490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3" name="Object 5"/>
          <p:cNvGraphicFramePr>
            <a:graphicFrameLocks noChangeAspect="1"/>
          </p:cNvGraphicFramePr>
          <p:nvPr/>
        </p:nvGraphicFramePr>
        <p:xfrm>
          <a:off x="822325" y="4292600"/>
          <a:ext cx="8210550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28920" imgH="787320" progId="Equation.DSMT4">
                  <p:embed/>
                </p:oleObj>
              </mc:Choice>
              <mc:Fallback>
                <p:oleObj name="Equation" r:id="rId4" imgW="4228920" imgH="787320" progId="Equation.DSMT4">
                  <p:embed/>
                  <p:pic>
                    <p:nvPicPr>
                      <p:cNvPr id="8192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325" y="4292600"/>
                        <a:ext cx="8210550" cy="1531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5545138" cy="9366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dirty="0" err="1">
                <a:solidFill>
                  <a:srgbClr val="0000CC"/>
                </a:solidFill>
                <a:sym typeface="Symbol" pitchFamily="18" charset="2"/>
              </a:rPr>
              <a:t>Langevin</a:t>
            </a:r>
            <a:r>
              <a:rPr lang="en-US" altLang="ja-JP" dirty="0">
                <a:solidFill>
                  <a:srgbClr val="0000CC"/>
                </a:solidFill>
                <a:sym typeface="Symbol" pitchFamily="18" charset="2"/>
              </a:rPr>
              <a:t> equation</a:t>
            </a:r>
            <a:br>
              <a:rPr lang="en-US" altLang="ja-JP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dirty="0">
              <a:solidFill>
                <a:srgbClr val="0000CC"/>
              </a:solidFill>
              <a:sym typeface="Symbol" pitchFamily="18" charset="2"/>
            </a:endParaRPr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 rot="5400000" flipV="1">
            <a:off x="4607718" y="3898107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928" name="AutoShape 8"/>
          <p:cNvSpPr>
            <a:spLocks noChangeArrowheads="1"/>
          </p:cNvSpPr>
          <p:nvPr/>
        </p:nvSpPr>
        <p:spPr bwMode="auto">
          <a:xfrm rot="-5400000">
            <a:off x="4607718" y="5914232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6019412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433070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sz="2800" dirty="0"/>
              <a:t>Stochastic </a:t>
            </a:r>
            <a:r>
              <a:rPr lang="en-US" altLang="ja-JP" sz="2800" dirty="0" err="1"/>
              <a:t>Langevin</a:t>
            </a:r>
            <a:r>
              <a:rPr lang="en-US" altLang="ja-JP" sz="2800" dirty="0"/>
              <a:t> eq.</a:t>
            </a:r>
          </a:p>
        </p:txBody>
      </p:sp>
      <p:sp>
        <p:nvSpPr>
          <p:cNvPr id="8295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2276475"/>
            <a:ext cx="8218488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Let us introduce the axially variable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t 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.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Then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where                                                                         fluctuation part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</p:txBody>
      </p:sp>
      <p:graphicFrame>
        <p:nvGraphicFramePr>
          <p:cNvPr id="8294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71550" y="1125538"/>
          <a:ext cx="7529513" cy="112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46160" imgH="558720" progId="Equation.DSMT4">
                  <p:embed/>
                </p:oleObj>
              </mc:Choice>
              <mc:Fallback>
                <p:oleObj name="Equation" r:id="rId2" imgW="3746160" imgH="558720" progId="Equation.DSMT4">
                  <p:embed/>
                  <p:pic>
                    <p:nvPicPr>
                      <p:cNvPr id="8294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125538"/>
                        <a:ext cx="7529513" cy="1122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7" name="Object 6"/>
          <p:cNvGraphicFramePr>
            <a:graphicFrameLocks noChangeAspect="1"/>
          </p:cNvGraphicFramePr>
          <p:nvPr/>
        </p:nvGraphicFramePr>
        <p:xfrm>
          <a:off x="925513" y="3141663"/>
          <a:ext cx="8047037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83080" imgH="888840" progId="Equation.DSMT4">
                  <p:embed/>
                </p:oleObj>
              </mc:Choice>
              <mc:Fallback>
                <p:oleObj name="Equation" r:id="rId4" imgW="4483080" imgH="888840" progId="Equation.DSMT4">
                  <p:embed/>
                  <p:pic>
                    <p:nvPicPr>
                      <p:cNvPr id="8294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3141663"/>
                        <a:ext cx="8047037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5445125"/>
          <a:ext cx="527843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22280" imgH="279360" progId="Equation.DSMT4">
                  <p:embed/>
                </p:oleObj>
              </mc:Choice>
              <mc:Fallback>
                <p:oleObj name="Equation" r:id="rId6" imgW="2222280" imgH="279360" progId="Equation.DSMT4">
                  <p:embed/>
                  <p:pic>
                    <p:nvPicPr>
                      <p:cNvPr id="8294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445125"/>
                        <a:ext cx="5278437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2" name="AutoShape 8"/>
          <p:cNvSpPr>
            <a:spLocks noChangeArrowheads="1"/>
          </p:cNvSpPr>
          <p:nvPr/>
        </p:nvSpPr>
        <p:spPr bwMode="auto">
          <a:xfrm rot="-5400000">
            <a:off x="5831681" y="4688682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0322000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91513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and </a:t>
            </a:r>
            <a:r>
              <a:rPr lang="en-US" altLang="ja-JP" sz="20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P</a:t>
            </a:r>
            <a:r>
              <a:rPr lang="en-US" altLang="ja-JP" sz="20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000" i="1" dirty="0" err="1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000" i="1" dirty="0" err="1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;t</a:t>
            </a:r>
            <a:r>
              <a:rPr lang="en-US" altLang="ja-JP" sz="20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is the probability functional defined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Here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 </a:t>
            </a:r>
            <a:r>
              <a:rPr lang="en-US" altLang="ja-JP" sz="2000" dirty="0">
                <a:sym typeface="Symbol" pitchFamily="18" charset="2"/>
              </a:rPr>
              <a:t>was originally the function of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q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and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q’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,</a:t>
            </a:r>
            <a:r>
              <a:rPr lang="en-US" altLang="ja-JP" sz="2000" dirty="0">
                <a:sym typeface="Symbol" pitchFamily="18" charset="2"/>
              </a:rPr>
              <a:t> but because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P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 err="1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i="1" dirty="0" err="1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;t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is 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Gaussian, we can treat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 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as the independent function.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where 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</p:txBody>
      </p:sp>
      <p:graphicFrame>
        <p:nvGraphicFramePr>
          <p:cNvPr id="8397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14438" y="706438"/>
          <a:ext cx="606742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73320" imgH="431640" progId="Equation.DSMT4">
                  <p:embed/>
                </p:oleObj>
              </mc:Choice>
              <mc:Fallback>
                <p:oleObj name="Equation" r:id="rId2" imgW="3073320" imgH="431640" progId="Equation.DSMT4">
                  <p:embed/>
                  <p:pic>
                    <p:nvPicPr>
                      <p:cNvPr id="8397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706438"/>
                        <a:ext cx="6067425" cy="85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487488" y="4733131"/>
          <a:ext cx="52959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00120" imgH="253800" progId="Equation.DSMT4">
                  <p:embed/>
                </p:oleObj>
              </mc:Choice>
              <mc:Fallback>
                <p:oleObj name="Equation" r:id="rId4" imgW="2400120" imgH="253800" progId="Equation.DSMT4">
                  <p:embed/>
                  <p:pic>
                    <p:nvPicPr>
                      <p:cNvPr id="8397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8" y="4733131"/>
                        <a:ext cx="5295900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2" name="Object 11"/>
          <p:cNvGraphicFramePr>
            <a:graphicFrameLocks noChangeAspect="1"/>
          </p:cNvGraphicFramePr>
          <p:nvPr/>
        </p:nvGraphicFramePr>
        <p:xfrm>
          <a:off x="1206500" y="2276475"/>
          <a:ext cx="55768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8920" imgH="279360" progId="Equation.DSMT4">
                  <p:embed/>
                </p:oleObj>
              </mc:Choice>
              <mc:Fallback>
                <p:oleObj name="Equation" r:id="rId6" imgW="2158920" imgH="279360" progId="Equation.DSMT4">
                  <p:embed/>
                  <p:pic>
                    <p:nvPicPr>
                      <p:cNvPr id="8397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2276475"/>
                        <a:ext cx="5576888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3" name="Object 12"/>
          <p:cNvGraphicFramePr>
            <a:graphicFrameLocks noChangeAspect="1"/>
          </p:cNvGraphicFramePr>
          <p:nvPr/>
        </p:nvGraphicFramePr>
        <p:xfrm>
          <a:off x="1403350" y="5589588"/>
          <a:ext cx="467995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92160" imgH="279360" progId="Equation.DSMT4">
                  <p:embed/>
                </p:oleObj>
              </mc:Choice>
              <mc:Fallback>
                <p:oleObj name="Equation" r:id="rId8" imgW="1892160" imgH="279360" progId="Equation.DSMT4">
                  <p:embed/>
                  <p:pic>
                    <p:nvPicPr>
                      <p:cNvPr id="8397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5589588"/>
                        <a:ext cx="4679950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1150364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435975" cy="5865813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For given function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dirty="0">
                <a:sym typeface="Symbol" pitchFamily="18" charset="2"/>
              </a:rPr>
              <a:t>we consider</a:t>
            </a:r>
            <a:r>
              <a:rPr lang="en-US" altLang="ja-JP" sz="2400" i="1" dirty="0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dirty="0">
                <a:sym typeface="Symbol" pitchFamily="18" charset="2"/>
              </a:rPr>
              <a:t>plays a same role as the nose in </a:t>
            </a:r>
            <a:r>
              <a:rPr lang="en-US" altLang="ja-JP" sz="2400" dirty="0" err="1">
                <a:sym typeface="Symbol" pitchFamily="18" charset="2"/>
              </a:rPr>
              <a:t>Langevin</a:t>
            </a:r>
            <a:r>
              <a:rPr lang="en-US" altLang="ja-JP" sz="2400" dirty="0">
                <a:sym typeface="Symbol" pitchFamily="18" charset="2"/>
              </a:rPr>
              <a:t> equation. 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12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We consider the system: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By                              and                         </a:t>
            </a:r>
            <a:r>
              <a:rPr lang="ja-JP" altLang="en-US" sz="2400" dirty="0">
                <a:sym typeface="Symbol" pitchFamily="18" charset="2"/>
              </a:rPr>
              <a:t>　　　</a:t>
            </a:r>
            <a:r>
              <a:rPr lang="en-US" altLang="ja-JP" sz="2400" dirty="0">
                <a:sym typeface="Symbol" pitchFamily="18" charset="2"/>
              </a:rPr>
              <a:t>, we have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</p:txBody>
      </p:sp>
      <p:graphicFrame>
        <p:nvGraphicFramePr>
          <p:cNvPr id="84994" name="Object 21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42988" y="4868863"/>
          <a:ext cx="23050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79280" imgH="203040" progId="Equation.DSMT4">
                  <p:embed/>
                </p:oleObj>
              </mc:Choice>
              <mc:Fallback>
                <p:oleObj name="Equation" r:id="rId2" imgW="1079280" imgH="203040" progId="Equation.DSMT4">
                  <p:embed/>
                  <p:pic>
                    <p:nvPicPr>
                      <p:cNvPr id="84994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4868863"/>
                        <a:ext cx="2305050" cy="43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5" name="Object 10"/>
          <p:cNvGraphicFramePr>
            <a:graphicFrameLocks noChangeAspect="1"/>
          </p:cNvGraphicFramePr>
          <p:nvPr/>
        </p:nvGraphicFramePr>
        <p:xfrm>
          <a:off x="1127125" y="1009650"/>
          <a:ext cx="6884988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7760" imgH="533160" progId="Equation.DSMT4">
                  <p:embed/>
                </p:oleObj>
              </mc:Choice>
              <mc:Fallback>
                <p:oleObj name="Equation" r:id="rId4" imgW="3047760" imgH="533160" progId="Equation.DSMT4">
                  <p:embed/>
                  <p:pic>
                    <p:nvPicPr>
                      <p:cNvPr id="84995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009650"/>
                        <a:ext cx="6884988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6" name="Object 11"/>
          <p:cNvGraphicFramePr>
            <a:graphicFrameLocks noChangeAspect="1"/>
          </p:cNvGraphicFramePr>
          <p:nvPr/>
        </p:nvGraphicFramePr>
        <p:xfrm>
          <a:off x="4067944" y="4876800"/>
          <a:ext cx="28082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33440" imgH="203040" progId="Equation.DSMT4">
                  <p:embed/>
                </p:oleObj>
              </mc:Choice>
              <mc:Fallback>
                <p:oleObj name="Equation" r:id="rId6" imgW="1333440" imgH="203040" progId="Equation.DSMT4">
                  <p:embed/>
                  <p:pic>
                    <p:nvPicPr>
                      <p:cNvPr id="84996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4876800"/>
                        <a:ext cx="2808288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7" name="Object 12"/>
          <p:cNvGraphicFramePr>
            <a:graphicFrameLocks noChangeAspect="1"/>
          </p:cNvGraphicFramePr>
          <p:nvPr/>
        </p:nvGraphicFramePr>
        <p:xfrm>
          <a:off x="1835150" y="3789363"/>
          <a:ext cx="2408238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419040" progId="Equation.DSMT4">
                  <p:embed/>
                </p:oleObj>
              </mc:Choice>
              <mc:Fallback>
                <p:oleObj name="Equation" r:id="rId8" imgW="1079280" imgH="419040" progId="Equation.DSMT4">
                  <p:embed/>
                  <p:pic>
                    <p:nvPicPr>
                      <p:cNvPr id="84997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3789363"/>
                        <a:ext cx="2408238" cy="931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8" name="Object 2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5445125"/>
          <a:ext cx="6037262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895480" imgH="558720" progId="Equation.DSMT4">
                  <p:embed/>
                </p:oleObj>
              </mc:Choice>
              <mc:Fallback>
                <p:oleObj name="Equation" r:id="rId10" imgW="2895480" imgH="558720" progId="Equation.DSMT4">
                  <p:embed/>
                  <p:pic>
                    <p:nvPicPr>
                      <p:cNvPr id="8499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445125"/>
                        <a:ext cx="6037262" cy="116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3252208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3" name="Rectangle 8"/>
          <p:cNvSpPr>
            <a:spLocks noChangeArrowheads="1"/>
          </p:cNvSpPr>
          <p:nvPr/>
        </p:nvSpPr>
        <p:spPr bwMode="auto">
          <a:xfrm>
            <a:off x="683568" y="2997200"/>
            <a:ext cx="7488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To satisfy      </a:t>
            </a:r>
            <a:r>
              <a:rPr lang="ja-JP" altLang="en-US" sz="2400" dirty="0">
                <a:ea typeface="Arial Unicode MS" panose="020B0604020202020204" pitchFamily="50" charset="-128"/>
                <a:sym typeface="System"/>
              </a:rPr>
              <a:t>　    　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for any </a:t>
            </a:r>
            <a:r>
              <a:rPr lang="en-US" altLang="ja-JP" sz="2400" i="1" dirty="0">
                <a:solidFill>
                  <a:srgbClr val="FF33CC"/>
                </a:solidFill>
                <a:ea typeface="Arial Unicode MS" panose="020B0604020202020204" pitchFamily="50" charset="-128"/>
                <a:sym typeface="System"/>
              </a:rPr>
              <a:t>x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, we need to have</a:t>
            </a:r>
          </a:p>
        </p:txBody>
      </p:sp>
      <p:graphicFrame>
        <p:nvGraphicFramePr>
          <p:cNvPr id="86018" name="Object 4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27552919"/>
              </p:ext>
            </p:extLst>
          </p:nvPr>
        </p:nvGraphicFramePr>
        <p:xfrm>
          <a:off x="1073150" y="1125538"/>
          <a:ext cx="7570788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19360" imgH="939600" progId="Equation.DSMT4">
                  <p:embed/>
                </p:oleObj>
              </mc:Choice>
              <mc:Fallback>
                <p:oleObj name="Equation" r:id="rId2" imgW="4419360" imgH="939600" progId="Equation.DSMT4">
                  <p:embed/>
                  <p:pic>
                    <p:nvPicPr>
                      <p:cNvPr id="860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1125538"/>
                        <a:ext cx="7570788" cy="160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19" name="Object 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23728" y="3009106"/>
          <a:ext cx="89693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177480" progId="Equation.DSMT4">
                  <p:embed/>
                </p:oleObj>
              </mc:Choice>
              <mc:Fallback>
                <p:oleObj name="Equation" r:id="rId4" imgW="368280" imgH="177480" progId="Equation.DSMT4">
                  <p:embed/>
                  <p:pic>
                    <p:nvPicPr>
                      <p:cNvPr id="860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009106"/>
                        <a:ext cx="896937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1" name="Rectangle 6"/>
          <p:cNvSpPr>
            <a:spLocks noChangeArrowheads="1"/>
          </p:cNvSpPr>
          <p:nvPr/>
        </p:nvSpPr>
        <p:spPr bwMode="auto">
          <a:xfrm>
            <a:off x="684213" y="5229225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If we expand the potential by </a:t>
            </a:r>
            <a:r>
              <a:rPr lang="en-US" altLang="ja-JP" sz="2400" i="1" dirty="0">
                <a:solidFill>
                  <a:srgbClr val="FF33CC"/>
                </a:solidFill>
                <a:ea typeface="Arial Unicode MS" panose="020B0604020202020204" pitchFamily="50" charset="-128"/>
                <a:sym typeface="System"/>
              </a:rPr>
              <a:t>x  </a:t>
            </a:r>
            <a:r>
              <a:rPr lang="en-US" altLang="ja-JP" sz="2000" dirty="0">
                <a:ea typeface="Arial Unicode MS" panose="020B0604020202020204" pitchFamily="50" charset="-128"/>
                <a:sym typeface="System"/>
              </a:rPr>
              <a:t>(→classical approximation)</a:t>
            </a:r>
          </a:p>
        </p:txBody>
      </p:sp>
      <p:sp>
        <p:nvSpPr>
          <p:cNvPr id="86022" name="Rectangle 7"/>
          <p:cNvSpPr>
            <a:spLocks noChangeArrowheads="1"/>
          </p:cNvSpPr>
          <p:nvPr/>
        </p:nvSpPr>
        <p:spPr bwMode="auto">
          <a:xfrm>
            <a:off x="684213" y="620713"/>
            <a:ext cx="101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where</a:t>
            </a:r>
          </a:p>
        </p:txBody>
      </p:sp>
      <p:graphicFrame>
        <p:nvGraphicFramePr>
          <p:cNvPr id="86020" name="Object 12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196017457"/>
              </p:ext>
            </p:extLst>
          </p:nvPr>
        </p:nvGraphicFramePr>
        <p:xfrm>
          <a:off x="852488" y="3789363"/>
          <a:ext cx="7831137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49560" imgH="457200" progId="Equation.DSMT4">
                  <p:embed/>
                </p:oleObj>
              </mc:Choice>
              <mc:Fallback>
                <p:oleObj name="Equation" r:id="rId6" imgW="3949560" imgH="457200" progId="Equation.DSMT4">
                  <p:embed/>
                  <p:pic>
                    <p:nvPicPr>
                      <p:cNvPr id="8602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2488" y="3789363"/>
                        <a:ext cx="7831137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9225587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18488" cy="431800"/>
          </a:xfrm>
        </p:spPr>
        <p:txBody>
          <a:bodyPr>
            <a:normAutofit lnSpcReduction="10000"/>
          </a:bodyPr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400">
                <a:sym typeface="Symbol" pitchFamily="18" charset="2"/>
              </a:rPr>
              <a:t>We then approximated it as (the generalized Langevin eq.)</a:t>
            </a:r>
          </a:p>
        </p:txBody>
      </p:sp>
      <p:graphicFrame>
        <p:nvGraphicFramePr>
          <p:cNvPr id="87042" name="Object 1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81088" y="849313"/>
          <a:ext cx="6837362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960" imgH="419040" progId="Equation.DSMT4">
                  <p:embed/>
                </p:oleObj>
              </mc:Choice>
              <mc:Fallback>
                <p:oleObj name="Equation" r:id="rId2" imgW="2793960" imgH="419040" progId="Equation.DSMT4">
                  <p:embed/>
                  <p:pic>
                    <p:nvPicPr>
                      <p:cNvPr id="87042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849313"/>
                        <a:ext cx="6837362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0" name="Rectangle 18"/>
          <p:cNvSpPr>
            <a:spLocks noChangeArrowheads="1"/>
          </p:cNvSpPr>
          <p:nvPr/>
        </p:nvSpPr>
        <p:spPr bwMode="auto">
          <a:xfrm>
            <a:off x="468313" y="1989138"/>
            <a:ext cx="867568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            and        </a:t>
            </a:r>
            <a:r>
              <a:rPr lang="ja-JP" altLang="en-US" sz="2400" dirty="0">
                <a:ea typeface="Arial Unicode MS" panose="020B0604020202020204" pitchFamily="50" charset="-128"/>
                <a:sym typeface="System"/>
              </a:rPr>
              <a:t>　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satisfy the fluctuation dissipation theorem.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For a white noise shown below, we have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then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and</a:t>
            </a:r>
          </a:p>
        </p:txBody>
      </p:sp>
      <p:graphicFrame>
        <p:nvGraphicFramePr>
          <p:cNvPr id="87043" name="Object 1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313" y="1989138"/>
          <a:ext cx="11303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203040" progId="Equation.DSMT4">
                  <p:embed/>
                </p:oleObj>
              </mc:Choice>
              <mc:Fallback>
                <p:oleObj name="Equation" r:id="rId4" imgW="545760" imgH="203040" progId="Equation.DSMT4">
                  <p:embed/>
                  <p:pic>
                    <p:nvPicPr>
                      <p:cNvPr id="87043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989138"/>
                        <a:ext cx="1130300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4" name="Object 22"/>
          <p:cNvGraphicFramePr>
            <a:graphicFrameLocks noChangeAspect="1"/>
          </p:cNvGraphicFramePr>
          <p:nvPr/>
        </p:nvGraphicFramePr>
        <p:xfrm>
          <a:off x="2195736" y="1989138"/>
          <a:ext cx="647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4560" imgH="203040" progId="Equation.DSMT4">
                  <p:embed/>
                </p:oleObj>
              </mc:Choice>
              <mc:Fallback>
                <p:oleObj name="Equation" r:id="rId6" imgW="304560" imgH="203040" progId="Equation.DSMT4">
                  <p:embed/>
                  <p:pic>
                    <p:nvPicPr>
                      <p:cNvPr id="87044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989138"/>
                        <a:ext cx="647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5" name="Object 23"/>
          <p:cNvGraphicFramePr>
            <a:graphicFrameLocks noChangeAspect="1"/>
          </p:cNvGraphicFramePr>
          <p:nvPr/>
        </p:nvGraphicFramePr>
        <p:xfrm>
          <a:off x="1573213" y="3284538"/>
          <a:ext cx="49895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89040" imgH="419040" progId="Equation.DSMT4">
                  <p:embed/>
                </p:oleObj>
              </mc:Choice>
              <mc:Fallback>
                <p:oleObj name="Equation" r:id="rId8" imgW="2489040" imgH="419040" progId="Equation.DSMT4">
                  <p:embed/>
                  <p:pic>
                    <p:nvPicPr>
                      <p:cNvPr id="87045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3213" y="3284538"/>
                        <a:ext cx="4989512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6" name="Object 24"/>
          <p:cNvGraphicFramePr>
            <a:graphicFrameLocks noChangeAspect="1"/>
          </p:cNvGraphicFramePr>
          <p:nvPr/>
        </p:nvGraphicFramePr>
        <p:xfrm>
          <a:off x="1835150" y="4437063"/>
          <a:ext cx="4392613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1840" imgH="419040" progId="Equation.DSMT4">
                  <p:embed/>
                </p:oleObj>
              </mc:Choice>
              <mc:Fallback>
                <p:oleObj name="Equation" r:id="rId10" imgW="2031840" imgH="419040" progId="Equation.DSMT4">
                  <p:embed/>
                  <p:pic>
                    <p:nvPicPr>
                      <p:cNvPr id="87046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4437063"/>
                        <a:ext cx="4392613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7" name="Object 25"/>
          <p:cNvGraphicFramePr>
            <a:graphicFrameLocks noChangeAspect="1"/>
          </p:cNvGraphicFramePr>
          <p:nvPr/>
        </p:nvGraphicFramePr>
        <p:xfrm>
          <a:off x="1547813" y="5661025"/>
          <a:ext cx="4681537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20760" imgH="419040" progId="Equation.DSMT4">
                  <p:embed/>
                </p:oleObj>
              </mc:Choice>
              <mc:Fallback>
                <p:oleObj name="Equation" r:id="rId12" imgW="2120760" imgH="419040" progId="Equation.DSMT4">
                  <p:embed/>
                  <p:pic>
                    <p:nvPicPr>
                      <p:cNvPr id="87047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5661025"/>
                        <a:ext cx="4681537" cy="922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471539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992188"/>
            <a:ext cx="8362950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Let us assume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For a high temperature case,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We introduce             </a:t>
            </a:r>
            <a:r>
              <a:rPr lang="ja-JP" altLang="en-US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　　　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.   Then</a:t>
            </a:r>
          </a:p>
        </p:txBody>
      </p:sp>
      <p:graphicFrame>
        <p:nvGraphicFramePr>
          <p:cNvPr id="8806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03350" y="2997200"/>
          <a:ext cx="446405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95200" imgH="393480" progId="Equation.DSMT4">
                  <p:embed/>
                </p:oleObj>
              </mc:Choice>
              <mc:Fallback>
                <p:oleObj name="Equation" r:id="rId2" imgW="2095200" imgH="393480" progId="Equation.DSMT4">
                  <p:embed/>
                  <p:pic>
                    <p:nvPicPr>
                      <p:cNvPr id="880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997200"/>
                        <a:ext cx="446405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7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123728" y="4077072"/>
          <a:ext cx="151130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27000" imgH="203040" progId="Equation.DSMT4">
                  <p:embed/>
                </p:oleObj>
              </mc:Choice>
              <mc:Fallback>
                <p:oleObj name="Equation" r:id="rId4" imgW="927000" imgH="203040" progId="Equation.DSMT4">
                  <p:embed/>
                  <p:pic>
                    <p:nvPicPr>
                      <p:cNvPr id="8806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077072"/>
                        <a:ext cx="1511300" cy="331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8" name="Object 6"/>
          <p:cNvGraphicFramePr>
            <a:graphicFrameLocks noChangeAspect="1"/>
          </p:cNvGraphicFramePr>
          <p:nvPr/>
        </p:nvGraphicFramePr>
        <p:xfrm>
          <a:off x="7019925" y="2997200"/>
          <a:ext cx="108108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419040" progId="Equation.DSMT4">
                  <p:embed/>
                </p:oleObj>
              </mc:Choice>
              <mc:Fallback>
                <p:oleObj name="Equation" r:id="rId6" imgW="558720" imgH="419040" progId="Equation.DSMT4">
                  <p:embed/>
                  <p:pic>
                    <p:nvPicPr>
                      <p:cNvPr id="8806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2997200"/>
                        <a:ext cx="1081088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4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138988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  <a:t>Kubo’s Stochastic </a:t>
            </a:r>
            <a:r>
              <a:rPr lang="en-US" altLang="ja-JP" sz="3200" dirty="0" err="1">
                <a:solidFill>
                  <a:srgbClr val="0000CC"/>
                </a:solidFill>
                <a:sym typeface="Symbol" pitchFamily="18" charset="2"/>
              </a:rPr>
              <a:t>Liouville</a:t>
            </a:r>
            <a: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  <a:t> Equation</a:t>
            </a:r>
            <a:b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sz="3200" dirty="0">
              <a:solidFill>
                <a:srgbClr val="0000CC"/>
              </a:solidFill>
              <a:sym typeface="Symbol" pitchFamily="18" charset="2"/>
            </a:endParaRPr>
          </a:p>
        </p:txBody>
      </p:sp>
      <p:graphicFrame>
        <p:nvGraphicFramePr>
          <p:cNvPr id="88069" name="Object 8"/>
          <p:cNvGraphicFramePr>
            <a:graphicFrameLocks noChangeAspect="1"/>
          </p:cNvGraphicFramePr>
          <p:nvPr/>
        </p:nvGraphicFramePr>
        <p:xfrm>
          <a:off x="1581150" y="1557338"/>
          <a:ext cx="5151438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33640" imgH="444240" progId="Equation.DSMT4">
                  <p:embed/>
                </p:oleObj>
              </mc:Choice>
              <mc:Fallback>
                <p:oleObj name="Equation" r:id="rId8" imgW="2933640" imgH="444240" progId="Equation.DSMT4">
                  <p:embed/>
                  <p:pic>
                    <p:nvPicPr>
                      <p:cNvPr id="8806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150" y="1557338"/>
                        <a:ext cx="5151438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0" name="Object 9"/>
          <p:cNvGraphicFramePr>
            <a:graphicFrameLocks noChangeAspect="1"/>
          </p:cNvGraphicFramePr>
          <p:nvPr/>
        </p:nvGraphicFramePr>
        <p:xfrm>
          <a:off x="1331913" y="4724400"/>
          <a:ext cx="6567487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98520" imgH="533160" progId="Equation.DSMT4">
                  <p:embed/>
                </p:oleObj>
              </mc:Choice>
              <mc:Fallback>
                <p:oleObj name="Equation" r:id="rId10" imgW="3098520" imgH="533160" progId="Equation.DSMT4">
                  <p:embed/>
                  <p:pic>
                    <p:nvPicPr>
                      <p:cNvPr id="8807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724400"/>
                        <a:ext cx="6567487" cy="1128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5" name="Rectangle 10"/>
          <p:cNvSpPr>
            <a:spLocks noChangeArrowheads="1"/>
          </p:cNvSpPr>
          <p:nvPr/>
        </p:nvSpPr>
        <p:spPr bwMode="auto">
          <a:xfrm>
            <a:off x="611188" y="6092825"/>
            <a:ext cx="280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(Functional of</a:t>
            </a:r>
            <a:r>
              <a:rPr lang="en-US" altLang="ja-JP" dirty="0">
                <a:ea typeface="Arial Unicode MS" panose="020B0604020202020204" pitchFamily="50" charset="-128"/>
                <a:sym typeface="System"/>
              </a:rPr>
              <a:t>          .)</a:t>
            </a:r>
          </a:p>
        </p:txBody>
      </p:sp>
      <p:graphicFrame>
        <p:nvGraphicFramePr>
          <p:cNvPr id="88071" name="Object 11"/>
          <p:cNvGraphicFramePr>
            <a:graphicFrameLocks noChangeAspect="1"/>
          </p:cNvGraphicFramePr>
          <p:nvPr/>
        </p:nvGraphicFramePr>
        <p:xfrm>
          <a:off x="2555776" y="6092825"/>
          <a:ext cx="4286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4880" imgH="164880" progId="Equation.DSMT4">
                  <p:embed/>
                </p:oleObj>
              </mc:Choice>
              <mc:Fallback>
                <p:oleObj name="Equation" r:id="rId12" imgW="164880" imgH="164880" progId="Equation.DSMT4">
                  <p:embed/>
                  <p:pic>
                    <p:nvPicPr>
                      <p:cNvPr id="8807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6092825"/>
                        <a:ext cx="4286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3109333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900113" y="2420938"/>
            <a:ext cx="7921625" cy="3816350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 probability density is also redefined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which satisfies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then</a:t>
            </a:r>
          </a:p>
        </p:txBody>
      </p:sp>
      <p:graphicFrame>
        <p:nvGraphicFramePr>
          <p:cNvPr id="8909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76375" y="2924175"/>
          <a:ext cx="6265863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03440" imgH="431640" progId="Equation.DSMT4">
                  <p:embed/>
                </p:oleObj>
              </mc:Choice>
              <mc:Fallback>
                <p:oleObj name="Equation" r:id="rId2" imgW="3403440" imgH="431640" progId="Equation.DSMT4">
                  <p:embed/>
                  <p:pic>
                    <p:nvPicPr>
                      <p:cNvPr id="8909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924175"/>
                        <a:ext cx="6265863" cy="795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1" name="Object 12"/>
          <p:cNvGraphicFramePr>
            <a:graphicFrameLocks noChangeAspect="1"/>
          </p:cNvGraphicFramePr>
          <p:nvPr/>
        </p:nvGraphicFramePr>
        <p:xfrm>
          <a:off x="1979613" y="5949950"/>
          <a:ext cx="41767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22280" imgH="253800" progId="Equation.DSMT4">
                  <p:embed/>
                </p:oleObj>
              </mc:Choice>
              <mc:Fallback>
                <p:oleObj name="Equation" r:id="rId4" imgW="2222280" imgH="253800" progId="Equation.DSMT4">
                  <p:embed/>
                  <p:pic>
                    <p:nvPicPr>
                      <p:cNvPr id="89091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5949950"/>
                        <a:ext cx="4176712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2" name="Object 1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051050" y="4365625"/>
          <a:ext cx="4183063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09680" imgH="431640" progId="Equation.DSMT4">
                  <p:embed/>
                </p:oleObj>
              </mc:Choice>
              <mc:Fallback>
                <p:oleObj name="Equation" r:id="rId6" imgW="2209680" imgH="431640" progId="Equation.DSMT4">
                  <p:embed/>
                  <p:pic>
                    <p:nvPicPr>
                      <p:cNvPr id="89092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4365625"/>
                        <a:ext cx="4183063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3" name="Object 22"/>
          <p:cNvGraphicFramePr>
            <a:graphicFrameLocks noChangeAspect="1"/>
          </p:cNvGraphicFramePr>
          <p:nvPr/>
        </p:nvGraphicFramePr>
        <p:xfrm>
          <a:off x="1489075" y="765175"/>
          <a:ext cx="6672263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68600" imgH="939600" progId="Equation.DSMT4">
                  <p:embed/>
                </p:oleObj>
              </mc:Choice>
              <mc:Fallback>
                <p:oleObj name="Equation" r:id="rId8" imgW="4368600" imgH="939600" progId="Equation.DSMT4">
                  <p:embed/>
                  <p:pic>
                    <p:nvPicPr>
                      <p:cNvPr id="8909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9075" y="765175"/>
                        <a:ext cx="6672263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15794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798127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885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711150"/>
              </p:ext>
            </p:extLst>
          </p:nvPr>
        </p:nvGraphicFramePr>
        <p:xfrm>
          <a:off x="1520170" y="836730"/>
          <a:ext cx="500538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31760" imgH="482400" progId="Equation.DSMT4">
                  <p:embed/>
                </p:oleObj>
              </mc:Choice>
              <mc:Fallback>
                <p:oleObj name="Equation" r:id="rId3" imgW="2831760" imgH="482400" progId="Equation.DSMT4">
                  <p:embed/>
                  <p:pic>
                    <p:nvPicPr>
                      <p:cNvPr id="7885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170" y="836730"/>
                        <a:ext cx="5005388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673854"/>
              </p:ext>
            </p:extLst>
          </p:nvPr>
        </p:nvGraphicFramePr>
        <p:xfrm>
          <a:off x="573586" y="2047666"/>
          <a:ext cx="710088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46440" imgH="507960" progId="Equation.DSMT4">
                  <p:embed/>
                </p:oleObj>
              </mc:Choice>
              <mc:Fallback>
                <p:oleObj name="Equation" r:id="rId5" imgW="4546440" imgH="507960" progId="Equation.DSMT4">
                  <p:embed/>
                  <p:pic>
                    <p:nvPicPr>
                      <p:cNvPr id="7885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86" y="2047666"/>
                        <a:ext cx="7100887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430935" y="361482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system in coordinate space representation, we have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41381" y="1679189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Master equation without RWA at high temperature case is rewritten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341381" y="3523703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Under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Wigner transformation</a:t>
            </a:r>
            <a:r>
              <a:rPr lang="en-US" altLang="ja-JP" dirty="0">
                <a:ea typeface="Arial Unicode MS" panose="020B0604020202020204" pitchFamily="50" charset="-128"/>
              </a:rPr>
              <a:t>, (detailed will be explained later)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46726868"/>
              </p:ext>
            </p:extLst>
          </p:nvPr>
        </p:nvGraphicFramePr>
        <p:xfrm>
          <a:off x="6338888" y="5807075"/>
          <a:ext cx="251618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36480" imgH="279360" progId="Equation.DSMT4">
                  <p:embed/>
                </p:oleObj>
              </mc:Choice>
              <mc:Fallback>
                <p:oleObj name="Equation" r:id="rId7" imgW="1536480" imgH="2793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8888" y="5807075"/>
                        <a:ext cx="2516187" cy="45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6660232" y="5331827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positivity problem: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8" name="Picture 6" descr="2006-09-14_22-45-48_anime">
            <a:extLst>
              <a:ext uri="{FF2B5EF4-FFF2-40B4-BE49-F238E27FC236}">
                <a16:creationId xmlns:a16="http://schemas.microsoft.com/office/drawing/2014/main" id="{2FA4CBF2-1445-456D-829A-9A7709E01F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91805" y="304194"/>
            <a:ext cx="986192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0C156667-BFD7-4078-B9F1-510E1084EF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115542"/>
              </p:ext>
            </p:extLst>
          </p:nvPr>
        </p:nvGraphicFramePr>
        <p:xfrm>
          <a:off x="7294838" y="933339"/>
          <a:ext cx="18161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28520" imgH="342720" progId="Equation.DSMT4">
                  <p:embed/>
                </p:oleObj>
              </mc:Choice>
              <mc:Fallback>
                <p:oleObj name="Equation" r:id="rId10" imgW="1028520" imgH="34272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0C156667-BFD7-4078-B9F1-510E1084EF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838" y="933339"/>
                        <a:ext cx="181610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>
            <a:extLst>
              <a:ext uri="{FF2B5EF4-FFF2-40B4-BE49-F238E27FC236}">
                <a16:creationId xmlns:a16="http://schemas.microsoft.com/office/drawing/2014/main" id="{FC8FCBD4-0E87-48CF-9666-EA2A956FC8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844091"/>
              </p:ext>
            </p:extLst>
          </p:nvPr>
        </p:nvGraphicFramePr>
        <p:xfrm>
          <a:off x="1609725" y="3959540"/>
          <a:ext cx="523081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232240" imgH="749160" progId="Equation.DSMT4">
                  <p:embed/>
                </p:oleObj>
              </mc:Choice>
              <mc:Fallback>
                <p:oleObj name="Equation" r:id="rId12" imgW="5232240" imgH="749160" progId="Equation.DSMT4">
                  <p:embed/>
                  <p:pic>
                    <p:nvPicPr>
                      <p:cNvPr id="20" name="Object 5">
                        <a:extLst>
                          <a:ext uri="{FF2B5EF4-FFF2-40B4-BE49-F238E27FC236}">
                            <a16:creationId xmlns:a16="http://schemas.microsoft.com/office/drawing/2014/main" id="{FC8FCBD4-0E87-48CF-9666-EA2A956FC82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9725" y="3959540"/>
                        <a:ext cx="5230812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B8BE0F04-947A-4FD5-BF7D-7FAB8F38635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63276" y="4998021"/>
            <a:ext cx="1863725" cy="155442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7D784172-1DA3-4098-9950-96E7E717D47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24030" y="5229096"/>
            <a:ext cx="1803161" cy="1509623"/>
          </a:xfrm>
          <a:prstGeom prst="rect">
            <a:avLst/>
          </a:prstGeom>
        </p:spPr>
      </p:pic>
      <p:sp>
        <p:nvSpPr>
          <p:cNvPr id="22" name="矢印: 右 21">
            <a:extLst>
              <a:ext uri="{FF2B5EF4-FFF2-40B4-BE49-F238E27FC236}">
                <a16:creationId xmlns:a16="http://schemas.microsoft.com/office/drawing/2014/main" id="{333745F0-E647-43E0-89C7-DAB56293BF34}"/>
              </a:ext>
            </a:extLst>
          </p:cNvPr>
          <p:cNvSpPr/>
          <p:nvPr/>
        </p:nvSpPr>
        <p:spPr>
          <a:xfrm>
            <a:off x="3052389" y="5551077"/>
            <a:ext cx="779457" cy="4838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33704896-E966-4FD2-97CE-118B304B1B5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03239" y="5227067"/>
            <a:ext cx="984820" cy="32401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D601778-C606-45AB-8F59-99277555338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4381" y="5069638"/>
            <a:ext cx="605344" cy="398870"/>
          </a:xfrm>
          <a:prstGeom prst="rect">
            <a:avLst/>
          </a:prstGeom>
        </p:spPr>
      </p:pic>
      <p:graphicFrame>
        <p:nvGraphicFramePr>
          <p:cNvPr id="3" name="Object 13">
            <a:extLst>
              <a:ext uri="{FF2B5EF4-FFF2-40B4-BE49-F238E27FC236}">
                <a16:creationId xmlns:a16="http://schemas.microsoft.com/office/drawing/2014/main" id="{59AD71AA-8360-8ED2-C125-3D96E86F72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537891"/>
              </p:ext>
            </p:extLst>
          </p:nvPr>
        </p:nvGraphicFramePr>
        <p:xfrm>
          <a:off x="966926" y="2742673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908080" imgH="393480" progId="Equation.DSMT4">
                  <p:embed/>
                </p:oleObj>
              </mc:Choice>
              <mc:Fallback>
                <p:oleObj name="Equation" r:id="rId18" imgW="2908080" imgH="393480" progId="Equation.DSMT4">
                  <p:embed/>
                  <p:pic>
                    <p:nvPicPr>
                      <p:cNvPr id="3" name="Object 13">
                        <a:extLst>
                          <a:ext uri="{FF2B5EF4-FFF2-40B4-BE49-F238E27FC236}">
                            <a16:creationId xmlns:a16="http://schemas.microsoft.com/office/drawing/2014/main" id="{59AD71AA-8360-8ED2-C125-3D96E86F729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926" y="2742673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0">
            <a:extLst>
              <a:ext uri="{FF2B5EF4-FFF2-40B4-BE49-F238E27FC236}">
                <a16:creationId xmlns:a16="http://schemas.microsoft.com/office/drawing/2014/main" id="{15B02585-F505-4187-A344-0846336940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83478"/>
              </p:ext>
            </p:extLst>
          </p:nvPr>
        </p:nvGraphicFramePr>
        <p:xfrm>
          <a:off x="467544" y="2233916"/>
          <a:ext cx="8432801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432640" imgH="1180800" progId="Equation.DSMT4">
                  <p:embed/>
                </p:oleObj>
              </mc:Choice>
              <mc:Fallback>
                <p:oleObj name="Equation" r:id="rId20" imgW="8432640" imgH="1180800" progId="Equation.DSMT4">
                  <p:embed/>
                  <p:pic>
                    <p:nvPicPr>
                      <p:cNvPr id="23" name="Object 10">
                        <a:extLst>
                          <a:ext uri="{FF2B5EF4-FFF2-40B4-BE49-F238E27FC236}">
                            <a16:creationId xmlns:a16="http://schemas.microsoft.com/office/drawing/2014/main" id="{15B02585-F505-4187-A344-0846336940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233916"/>
                        <a:ext cx="8432801" cy="1181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2" grpId="0" animBg="1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075613" cy="5865813"/>
          </a:xfrm>
        </p:spPr>
        <p:txBody>
          <a:bodyPr>
            <a:normAutofit lnSpcReduction="10000"/>
          </a:bodyPr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 equation of motion is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For a discrete energy level system,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These are the generalization of the Kubo’s stochastic Liouville eq.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</p:txBody>
      </p:sp>
      <p:graphicFrame>
        <p:nvGraphicFramePr>
          <p:cNvPr id="90114" name="Object 2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06500" y="765175"/>
          <a:ext cx="6083300" cy="190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40000" imgH="1295280" progId="Equation.DSMT4">
                  <p:embed/>
                </p:oleObj>
              </mc:Choice>
              <mc:Fallback>
                <p:oleObj name="Equation" r:id="rId2" imgW="4140000" imgH="1295280" progId="Equation.DSMT4">
                  <p:embed/>
                  <p:pic>
                    <p:nvPicPr>
                      <p:cNvPr id="90114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765175"/>
                        <a:ext cx="6083300" cy="190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15" name="Object 31"/>
          <p:cNvGraphicFramePr>
            <a:graphicFrameLocks noChangeAspect="1"/>
          </p:cNvGraphicFramePr>
          <p:nvPr/>
        </p:nvGraphicFramePr>
        <p:xfrm>
          <a:off x="987425" y="3357563"/>
          <a:ext cx="6005513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86200" imgH="1295280" progId="Equation.DSMT4">
                  <p:embed/>
                </p:oleObj>
              </mc:Choice>
              <mc:Fallback>
                <p:oleObj name="Equation" r:id="rId4" imgW="3886200" imgH="1295280" progId="Equation.DSMT4">
                  <p:embed/>
                  <p:pic>
                    <p:nvPicPr>
                      <p:cNvPr id="90115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425" y="3357563"/>
                        <a:ext cx="6005513" cy="200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5157111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476250"/>
            <a:ext cx="8208962" cy="720725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800">
                <a:sym typeface="Symbol" pitchFamily="18" charset="2"/>
              </a:rPr>
              <a:t>At the high temperature case, the eq. reduces to</a:t>
            </a:r>
          </a:p>
          <a:p>
            <a:pPr marL="609600" indent="-609600" eaLnBrk="1" hangingPunct="1"/>
            <a:endParaRPr lang="en-US" altLang="ja-JP" sz="2800">
              <a:sym typeface="Symbol" pitchFamily="18" charset="2"/>
            </a:endParaRPr>
          </a:p>
        </p:txBody>
      </p:sp>
      <p:graphicFrame>
        <p:nvGraphicFramePr>
          <p:cNvPr id="91138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1114425" y="1341438"/>
          <a:ext cx="6840538" cy="191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97000" imgH="838080" progId="Equation.DSMT4">
                  <p:embed/>
                </p:oleObj>
              </mc:Choice>
              <mc:Fallback>
                <p:oleObj name="Equation" r:id="rId2" imgW="2997000" imgH="838080" progId="Equation.DSMT4">
                  <p:embed/>
                  <p:pic>
                    <p:nvPicPr>
                      <p:cNvPr id="9113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4425" y="1341438"/>
                        <a:ext cx="6840538" cy="191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0" name="Rectangle 8"/>
          <p:cNvSpPr>
            <a:spLocks noChangeArrowheads="1"/>
          </p:cNvSpPr>
          <p:nvPr/>
        </p:nvSpPr>
        <p:spPr bwMode="auto">
          <a:xfrm>
            <a:off x="755650" y="3500438"/>
            <a:ext cx="6562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altLang="ja-JP" sz="2800" dirty="0">
                <a:ea typeface="Arial Unicode MS" panose="020B0604020202020204" pitchFamily="50" charset="-128"/>
                <a:sym typeface="System"/>
              </a:rPr>
              <a:t>(Kubo’s stochastic </a:t>
            </a:r>
            <a:r>
              <a:rPr lang="en-US" altLang="ja-JP" sz="2800" dirty="0" err="1">
                <a:ea typeface="Arial Unicode MS" panose="020B0604020202020204" pitchFamily="50" charset="-128"/>
                <a:sym typeface="System"/>
              </a:rPr>
              <a:t>Liouville</a:t>
            </a:r>
            <a:r>
              <a:rPr lang="en-US" altLang="ja-JP" sz="2800" dirty="0">
                <a:ea typeface="Arial Unicode MS" panose="020B0604020202020204" pitchFamily="50" charset="-128"/>
                <a:sym typeface="System"/>
              </a:rPr>
              <a:t> eq.)</a:t>
            </a:r>
          </a:p>
          <a:p>
            <a:pPr marL="609600" indent="-609600">
              <a:spcBef>
                <a:spcPct val="20000"/>
              </a:spcBef>
            </a:pPr>
            <a:endParaRPr lang="en-US" altLang="ja-JP" sz="2800" dirty="0">
              <a:ea typeface="Arial Unicode MS" panose="020B0604020202020204" pitchFamily="50" charset="-128"/>
              <a:sym typeface="System"/>
            </a:endParaRPr>
          </a:p>
        </p:txBody>
      </p:sp>
    </p:spTree>
    <p:extLst>
      <p:ext uri="{BB962C8B-B14F-4D97-AF65-F5344CB8AC3E}">
        <p14:creationId xmlns:p14="http://schemas.microsoft.com/office/powerpoint/2010/main" val="498482842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435975" cy="5865813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Quantum Master equation with </a:t>
            </a:r>
            <a:r>
              <a:rPr lang="en-US" altLang="ja-JP" sz="2400" dirty="0" err="1">
                <a:sym typeface="Symbol" pitchFamily="18" charset="2"/>
              </a:rPr>
              <a:t>Langevin</a:t>
            </a:r>
            <a:r>
              <a:rPr lang="en-US" altLang="ja-JP" sz="2400" dirty="0">
                <a:sym typeface="Symbol" pitchFamily="18" charset="2"/>
              </a:rPr>
              <a:t> force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(dissipation: analytical from,  fluctuation: random variable)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i="1" dirty="0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</p:txBody>
      </p:sp>
      <p:graphicFrame>
        <p:nvGraphicFramePr>
          <p:cNvPr id="84995" name="Object 10"/>
          <p:cNvGraphicFramePr>
            <a:graphicFrameLocks noChangeAspect="1"/>
          </p:cNvGraphicFramePr>
          <p:nvPr/>
        </p:nvGraphicFramePr>
        <p:xfrm>
          <a:off x="335617" y="1484114"/>
          <a:ext cx="6856413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35160" imgH="304560" progId="Equation.DSMT4">
                  <p:embed/>
                </p:oleObj>
              </mc:Choice>
              <mc:Fallback>
                <p:oleObj name="Equation" r:id="rId2" imgW="3035160" imgH="304560" progId="Equation.DSMT4">
                  <p:embed/>
                  <p:pic>
                    <p:nvPicPr>
                      <p:cNvPr id="84995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17" y="1484114"/>
                        <a:ext cx="6856413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884238" y="5673725"/>
          <a:ext cx="74914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09880" imgH="393480" progId="Equation.DSMT4">
                  <p:embed/>
                </p:oleObj>
              </mc:Choice>
              <mc:Fallback>
                <p:oleObj name="Equation" r:id="rId4" imgW="3809880" imgH="39348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238" y="5673725"/>
                        <a:ext cx="7491412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/>
        </p:nvGraphicFramePr>
        <p:xfrm>
          <a:off x="1424215" y="3890963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39880" imgH="393480" progId="Equation.DSMT4">
                  <p:embed/>
                </p:oleObj>
              </mc:Choice>
              <mc:Fallback>
                <p:oleObj name="Equation" r:id="rId6" imgW="1739880" imgH="39348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4215" y="3890963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1057502" y="4778375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19240" imgH="393480" progId="Equation.DSMT4">
                  <p:embed/>
                </p:oleObj>
              </mc:Choice>
              <mc:Fallback>
                <p:oleObj name="Equation" r:id="rId8" imgW="2019240" imgH="393480" progId="Equation.DSMT4">
                  <p:embed/>
                  <p:pic>
                    <p:nvPicPr>
                      <p:cNvPr id="1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502" y="4778375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6335940" y="4292600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98400" imgH="304560" progId="Equation.DSMT4">
                  <p:embed/>
                </p:oleObj>
              </mc:Choice>
              <mc:Fallback>
                <p:oleObj name="Equation" r:id="rId10" imgW="698400" imgH="30456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5940" y="4292600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70790" y="4546600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5229452" y="4156075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787599" y="3436938"/>
            <a:ext cx="4741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each terms are</a:t>
            </a: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4204677" y="206084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>
            <a:off x="8165117" y="2079152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 flipV="1">
            <a:off x="5043660" y="2079152"/>
            <a:ext cx="3049449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323975" y="2571750"/>
          <a:ext cx="39624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160" imgH="799920" progId="Equation.DSMT4">
                  <p:embed/>
                </p:oleObj>
              </mc:Choice>
              <mc:Fallback>
                <p:oleObj name="Equation" r:id="rId13" imgW="3962160" imgH="79992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975" y="2571750"/>
                        <a:ext cx="39624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323528" y="1340768"/>
          <a:ext cx="8666163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35080" imgH="355320" progId="Equation.DSMT4">
                  <p:embed/>
                </p:oleObj>
              </mc:Choice>
              <mc:Fallback>
                <p:oleObj name="Equation" r:id="rId15" imgW="3835080" imgH="35532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340768"/>
                        <a:ext cx="8666163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259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9" grpId="0" animBg="1"/>
      <p:bldP spid="20" grpId="0" animBg="1"/>
    </p:bld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9" name="Object 8"/>
          <p:cNvGraphicFramePr>
            <a:graphicFrameLocks noChangeAspect="1"/>
          </p:cNvGraphicFramePr>
          <p:nvPr/>
        </p:nvGraphicFramePr>
        <p:xfrm>
          <a:off x="409575" y="836613"/>
          <a:ext cx="813593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77040" imgH="850680" progId="Equation.DSMT4">
                  <p:embed/>
                </p:oleObj>
              </mc:Choice>
              <mc:Fallback>
                <p:oleObj name="Equation" r:id="rId2" imgW="7277040" imgH="850680" progId="Equation.DSMT4">
                  <p:embed/>
                  <p:pic>
                    <p:nvPicPr>
                      <p:cNvPr id="22937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836613"/>
                        <a:ext cx="813593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/>
        </p:nvGraphicFramePr>
        <p:xfrm>
          <a:off x="7308304" y="1700808"/>
          <a:ext cx="1154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55600" imgH="672840" progId="Equation.DSMT4">
                  <p:embed/>
                </p:oleObj>
              </mc:Choice>
              <mc:Fallback>
                <p:oleObj name="Equation" r:id="rId4" imgW="1155600" imgH="672840" progId="Equation.DSMT4">
                  <p:embed/>
                  <p:pic>
                    <p:nvPicPr>
                      <p:cNvPr id="81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1700808"/>
                        <a:ext cx="1154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235143" y="300674"/>
            <a:ext cx="2922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2400" dirty="0">
                <a:ea typeface="Arial Unicode MS" panose="020B0604020202020204" pitchFamily="50" charset="-128"/>
              </a:rPr>
              <a:t>th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95536" y="2132856"/>
            <a:ext cx="1773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White noise case</a:t>
            </a: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057275" y="2708275"/>
          <a:ext cx="53975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825800" imgH="850680" progId="Equation.DSMT4">
                  <p:embed/>
                </p:oleObj>
              </mc:Choice>
              <mc:Fallback>
                <p:oleObj name="Equation" r:id="rId6" imgW="4825800" imgH="85068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275" y="2708275"/>
                        <a:ext cx="53975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2940" name="Picture 12" descr="C:\Users\tanimura\Desktop\fig20.ep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85406"/>
            <a:ext cx="3384376" cy="236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2941" name="Picture 13" descr="C:\Users\tanimura\Desktop\fig21.ep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245358"/>
            <a:ext cx="3528392" cy="2572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395536" y="3789040"/>
            <a:ext cx="76102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For spin-Boson case: </a:t>
            </a:r>
            <a:r>
              <a:rPr lang="en-US" altLang="ja-JP" dirty="0">
                <a:ea typeface="Arial Unicode MS" panose="020B0604020202020204" pitchFamily="50" charset="-128"/>
                <a:hlinkClick r:id="rId10"/>
              </a:rPr>
              <a:t>Y. Tanimura, J. Phys. Soc. </a:t>
            </a:r>
            <a:r>
              <a:rPr lang="en-US" altLang="ja-JP" dirty="0" err="1">
                <a:ea typeface="Arial Unicode MS" panose="020B0604020202020204" pitchFamily="50" charset="-128"/>
                <a:hlinkClick r:id="rId10"/>
              </a:rPr>
              <a:t>Jpn</a:t>
            </a:r>
            <a:r>
              <a:rPr lang="en-US" altLang="ja-JP" dirty="0">
                <a:ea typeface="Arial Unicode MS" panose="020B0604020202020204" pitchFamily="50" charset="-128"/>
                <a:hlinkClick r:id="rId10"/>
              </a:rPr>
              <a:t>, 75, 082001 (2006).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586194"/>
      </p:ext>
    </p:extLst>
  </p:cSld>
  <p:clrMapOvr>
    <a:masterClrMapping/>
  </p:clrMapOvr>
  <p:transition/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260453"/>
              </p:ext>
            </p:extLst>
          </p:nvPr>
        </p:nvGraphicFramePr>
        <p:xfrm>
          <a:off x="333375" y="1281113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75" y="1281113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598891"/>
              </p:ext>
            </p:extLst>
          </p:nvPr>
        </p:nvGraphicFramePr>
        <p:xfrm>
          <a:off x="339725" y="2066925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34160" imgH="672840" progId="Equation.DSMT4">
                  <p:embed/>
                </p:oleObj>
              </mc:Choice>
              <mc:Fallback>
                <p:oleObj name="Equation" r:id="rId4" imgW="853416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" y="2066925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419315"/>
              </p:ext>
            </p:extLst>
          </p:nvPr>
        </p:nvGraphicFramePr>
        <p:xfrm>
          <a:off x="339725" y="2852738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46760" imgH="672840" progId="Equation.DSMT4">
                  <p:embed/>
                </p:oleObj>
              </mc:Choice>
              <mc:Fallback>
                <p:oleObj name="Equation" r:id="rId6" imgW="854676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" y="2852738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8120" y="3714948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5758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695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35008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11156"/>
          </a:xfrm>
        </p:spPr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17.  nonMarkovian09</a:t>
            </a:r>
          </a:p>
        </p:txBody>
      </p:sp>
      <p:graphicFrame>
        <p:nvGraphicFramePr>
          <p:cNvPr id="2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804803"/>
              </p:ext>
            </p:extLst>
          </p:nvPr>
        </p:nvGraphicFramePr>
        <p:xfrm>
          <a:off x="1193800" y="5153025"/>
          <a:ext cx="322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25600" imgH="457200" progId="Equation.DSMT4">
                  <p:embed/>
                </p:oleObj>
              </mc:Choice>
              <mc:Fallback>
                <p:oleObj name="Equation" r:id="rId9" imgW="3225600" imgH="457200" progId="Equation.DSMT4">
                  <p:embed/>
                  <p:pic>
                    <p:nvPicPr>
                      <p:cNvPr id="21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5153025"/>
                        <a:ext cx="3225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645169" y="4612229"/>
            <a:ext cx="49292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dirty="0">
                <a:ea typeface="Arial Unicode MS" panose="020B0604020202020204" pitchFamily="50" charset="-128"/>
              </a:rPr>
              <a:t>Multidimensional hierarchy -&gt; 1D hierarchy</a:t>
            </a: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dirty="0">
                <a:ea typeface="Arial Unicode MS" panose="020B0604020202020204" pitchFamily="50" charset="-128"/>
              </a:rPr>
              <a:t>Dimension </a:t>
            </a:r>
            <a:r>
              <a:rPr lang="en-US" altLang="ja-JP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K </a:t>
            </a:r>
            <a:r>
              <a:rPr lang="en-US" altLang="ja-JP" dirty="0">
                <a:ea typeface="Arial Unicode MS" panose="020B0604020202020204" pitchFamily="50" charset="-128"/>
              </a:rPr>
              <a:t>(</a:t>
            </a:r>
            <a:r>
              <a:rPr lang="en-US" altLang="ja-JP" dirty="0" err="1">
                <a:ea typeface="Arial Unicode MS" panose="020B0604020202020204" pitchFamily="50" charset="-128"/>
              </a:rPr>
              <a:t>jmax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  <a:r>
              <a:rPr lang="ja-JP" altLang="en-US" dirty="0">
                <a:ea typeface="Arial Unicode MS" panose="020B0604020202020204" pitchFamily="50" charset="-128"/>
              </a:rPr>
              <a:t>・</a:t>
            </a:r>
            <a:r>
              <a:rPr lang="en-US" altLang="ja-JP" dirty="0">
                <a:ea typeface="Arial Unicode MS" panose="020B0604020202020204" pitchFamily="50" charset="-128"/>
              </a:rPr>
              <a:t>depth </a:t>
            </a:r>
            <a:r>
              <a:rPr lang="en-US" altLang="ja-JP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can be changed</a:t>
            </a:r>
          </a:p>
          <a:p>
            <a:pPr>
              <a:buNone/>
            </a:pP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all hierarchy elements are indexed by </a:t>
            </a:r>
            <a:r>
              <a:rPr lang="en-US" altLang="ja-JP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47861" y="836712"/>
            <a:ext cx="3193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Equation of motion to be solved</a:t>
            </a:r>
          </a:p>
        </p:txBody>
      </p:sp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90818" y="4423580"/>
            <a:ext cx="227754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正方形/長方形 33"/>
          <p:cNvSpPr/>
          <p:nvPr/>
        </p:nvSpPr>
        <p:spPr>
          <a:xfrm>
            <a:off x="6333760" y="4423580"/>
            <a:ext cx="1896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Example for K=2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35" name="直線矢印コネクタ 34"/>
          <p:cNvCxnSpPr/>
          <p:nvPr/>
        </p:nvCxnSpPr>
        <p:spPr>
          <a:xfrm rot="5400000" flipH="1" flipV="1">
            <a:off x="5582867" y="5459431"/>
            <a:ext cx="1072364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rot="5400000" flipH="1" flipV="1">
            <a:off x="5868619" y="5459431"/>
            <a:ext cx="929488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rot="5400000" flipH="1" flipV="1">
            <a:off x="6190884" y="5423712"/>
            <a:ext cx="71438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rot="5400000" flipH="1" flipV="1">
            <a:off x="6368685" y="5387993"/>
            <a:ext cx="643736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rot="5400000" flipH="1" flipV="1">
            <a:off x="6582999" y="5387993"/>
            <a:ext cx="500860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rot="5400000" flipH="1" flipV="1">
            <a:off x="6798107" y="5387993"/>
            <a:ext cx="35719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/>
          <p:cNvCxnSpPr/>
          <p:nvPr/>
        </p:nvCxnSpPr>
        <p:spPr>
          <a:xfrm rot="5400000" flipH="1" flipV="1">
            <a:off x="7012421" y="5316555"/>
            <a:ext cx="21431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 rot="5400000" flipH="1" flipV="1">
            <a:off x="5619380" y="5709464"/>
            <a:ext cx="1143008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rot="5400000" flipH="1" flipV="1">
            <a:off x="5869413" y="5673745"/>
            <a:ext cx="928694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 rot="5400000" flipH="1" flipV="1">
            <a:off x="6119446" y="5638026"/>
            <a:ext cx="714380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086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/>
          <p:cNvSpPr/>
          <p:nvPr/>
        </p:nvSpPr>
        <p:spPr>
          <a:xfrm>
            <a:off x="909223" y="3250136"/>
            <a:ext cx="7814960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main.f90 : main routine that calls time evolution routine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set_size.f90: set depth and parameters necessary to </a:t>
            </a:r>
            <a:r>
              <a:rPr lang="en-US" altLang="ja-JP" dirty="0" err="1">
                <a:ea typeface="Arial Unicode MS" panose="020B0604020202020204" pitchFamily="50" charset="-128"/>
              </a:rPr>
              <a:t>linearize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set_parameters.f90 : Hamiltonian, interaction parameters, bath parameters</a:t>
            </a:r>
          </a:p>
          <a:p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set_hierarchy.f90 : set linearized hierarchy,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Use recursive subroutine call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Liouville.f90:  time evolution routine (</a:t>
            </a:r>
            <a:r>
              <a:rPr lang="en-US" altLang="ja-JP" dirty="0" err="1">
                <a:ea typeface="Arial Unicode MS" panose="020B0604020202020204" pitchFamily="50" charset="-128"/>
              </a:rPr>
              <a:t>Runge-Kutta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set_mat.f90 :transfer </a:t>
            </a:r>
            <a:r>
              <a:rPr lang="en-US" altLang="ja-JP" dirty="0" err="1">
                <a:ea typeface="Arial Unicode MS" panose="020B0604020202020204" pitchFamily="50" charset="-128"/>
              </a:rPr>
              <a:t>commutators</a:t>
            </a:r>
            <a:r>
              <a:rPr lang="en-US" altLang="ja-JP" dirty="0">
                <a:ea typeface="Arial Unicode MS" panose="020B0604020202020204" pitchFamily="50" charset="-128"/>
              </a:rPr>
              <a:t> to the lairized matrix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module.f90  : Set Planck const, </a:t>
            </a:r>
            <a:r>
              <a:rPr lang="en-US" altLang="ja-JP" dirty="0" err="1">
                <a:ea typeface="Arial Unicode MS" panose="020B0604020202020204" pitchFamily="50" charset="-128"/>
              </a:rPr>
              <a:t>etc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Programs are written as standard Fortran 95 codes</a:t>
            </a:r>
          </a:p>
          <a:p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(Gnu compiler doesn’t work due to bugs of </a:t>
            </a:r>
          </a:p>
          <a:p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recursive subroutine call)</a:t>
            </a:r>
          </a:p>
        </p:txBody>
      </p:sp>
      <p:sp>
        <p:nvSpPr>
          <p:cNvPr id="44" name="正方形/長方形 43"/>
          <p:cNvSpPr/>
          <p:nvPr/>
        </p:nvSpPr>
        <p:spPr>
          <a:xfrm>
            <a:off x="766347" y="282150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Subroutine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631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197934"/>
              </p:ext>
            </p:extLst>
          </p:nvPr>
        </p:nvGraphicFramePr>
        <p:xfrm>
          <a:off x="2195736" y="1340768"/>
          <a:ext cx="4495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419040" progId="Equation.DSMT4">
                  <p:embed/>
                </p:oleObj>
              </mc:Choice>
              <mc:Fallback>
                <p:oleObj name="Equation" r:id="rId2" imgW="4495680" imgH="419040" progId="Equation.DSMT4">
                  <p:embed/>
                  <p:pic>
                    <p:nvPicPr>
                      <p:cNvPr id="2631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340768"/>
                        <a:ext cx="4495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592824" y="548680"/>
            <a:ext cx="28841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Density matrix -&gt; vector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Hyper-operators -&gt; matrix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987823" y="2501266"/>
            <a:ext cx="5770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H, V, ρ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2x2 Matrices</a:t>
            </a:r>
            <a:r>
              <a:rPr lang="ja-JP" altLang="en-US" dirty="0">
                <a:ea typeface="Arial Unicode MS" panose="020B0604020202020204" pitchFamily="50" charset="-128"/>
              </a:rPr>
              <a:t>  →　Ｌ：</a:t>
            </a:r>
            <a:r>
              <a:rPr lang="en-US" altLang="ja-JP" dirty="0">
                <a:ea typeface="Arial Unicode MS" panose="020B0604020202020204" pitchFamily="50" charset="-128"/>
              </a:rPr>
              <a:t>4x4 Matrix</a:t>
            </a:r>
            <a:r>
              <a:rPr lang="ja-JP" altLang="en-US" dirty="0" err="1">
                <a:ea typeface="Arial Unicode MS" panose="020B0604020202020204" pitchFamily="50" charset="-128"/>
              </a:rPr>
              <a:t>、</a:t>
            </a:r>
            <a:r>
              <a:rPr lang="en-US" altLang="ja-JP" dirty="0">
                <a:ea typeface="Arial Unicode MS" panose="020B0604020202020204" pitchFamily="50" charset="-128"/>
              </a:rPr>
              <a:t>P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vector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274599"/>
              </p:ext>
            </p:extLst>
          </p:nvPr>
        </p:nvGraphicFramePr>
        <p:xfrm>
          <a:off x="766347" y="1916832"/>
          <a:ext cx="6032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32160" imgH="431640" progId="Equation.DSMT4">
                  <p:embed/>
                </p:oleObj>
              </mc:Choice>
              <mc:Fallback>
                <p:oleObj name="Equation" r:id="rId4" imgW="6032160" imgH="43164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347" y="1916832"/>
                        <a:ext cx="6032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20" grpId="0"/>
      <p:bldP spid="22" grpId="0"/>
    </p:bld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642910" y="2428868"/>
            <a:ext cx="900115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module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endParaRPr lang="en-US" altLang="ja-JP" sz="1400" b="1" dirty="0"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system size, system parameters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integer, parameter :: </a:t>
            </a:r>
            <a:r>
              <a:rPr lang="en-US" altLang="ja-JP" sz="1400" b="1" dirty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=2  </a:t>
            </a:r>
            <a:r>
              <a:rPr lang="en-US" altLang="ja-JP" sz="1400" b="1" dirty="0">
                <a:solidFill>
                  <a:schemeClr val="accent2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Dimension of Hamiltonian (here, 2x2)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  :: H(N1,N1)          ! Hamiltonian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Matrix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integer, parameter :: N2 = N1*N1 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</a:t>
            </a:r>
            <a:r>
              <a:rPr lang="ja-JP" altLang="en-US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Total number of matrix elements 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complex*16 :: L(N2,N2) 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Liouvillian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matrix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"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setinit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")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omega_0 = 1.0d0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!Spin 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case:resonant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freq.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angular freq.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endParaRPr lang="en-US" altLang="ja-JP" sz="1400" b="1" dirty="0">
              <a:solidFill>
                <a:srgbClr val="7030A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delta   = 0.1d0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!spin case: transition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(angular freq.)</a:t>
            </a:r>
            <a:endParaRPr lang="en-US" altLang="ja-JP" sz="1400" dirty="0">
              <a:solidFill>
                <a:srgbClr val="7030A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system-bath coupling and inverse temperature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zeta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0.1d0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 Coupling strength to the bath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gamma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0.1d0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Inv. Noise correlation time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betahbar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3d0 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Low temp.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ragemine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&gt;0.5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 parameter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bhw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betahbar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*omega_0 ! use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bhw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</a:t>
            </a:r>
          </a:p>
          <a:p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　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 parameter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Dlong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 1d0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T2* 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Dtrans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1d0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T1 &amp; T2 </a:t>
            </a:r>
          </a:p>
          <a:p>
            <a:endParaRPr lang="en-US" altLang="ja-JP" sz="1400" b="1" dirty="0">
              <a:solidFill>
                <a:schemeClr val="tx1">
                  <a:lumMod val="95000"/>
                  <a:lumOff val="5000"/>
                </a:schemeClr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ja-JP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real*8 :: V(N1,N1) 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the system-bath coupling part of Hamiltonian</a:t>
            </a:r>
          </a:p>
          <a:p>
            <a:endParaRPr lang="en-US" altLang="ja-JP" sz="1400" b="1" dirty="0">
              <a:solidFill>
                <a:srgbClr val="FFC00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ja-JP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real*8, parameter  :: 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ST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= 0.01D0  !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Time step for integrals</a:t>
            </a:r>
            <a:endParaRPr lang="ja-JP" altLang="en-US" sz="1400" b="1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428596" y="285728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set_size.f90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85786" y="714356"/>
            <a:ext cx="70009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module size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set hierarchy size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 :: </a:t>
            </a:r>
            <a:r>
              <a:rPr lang="en-US" altLang="ja-JP" sz="1400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nmax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=15 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！　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Maximum depth of hierarchy is 15</a:t>
            </a:r>
          </a:p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max number for each hierarchy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 :: </a:t>
            </a:r>
            <a:r>
              <a:rPr lang="en-US" altLang="ja-JP" sz="1400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jmax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=3  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！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Dimension is set 3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0: no correction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endParaRPr lang="ja-JP" altLang="en-US" sz="1400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28596" y="2000240"/>
            <a:ext cx="266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set_parameters.f90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/>
              <a:t>Definition of matrices </a:t>
            </a:r>
            <a:r>
              <a:rPr lang="en-US" altLang="ja-JP" sz="2400" dirty="0"/>
              <a:t>(</a:t>
            </a:r>
            <a:r>
              <a:rPr lang="en-US" altLang="ja-JP" sz="2400" b="1" dirty="0">
                <a:latin typeface="Courier New" pitchFamily="49" charset="0"/>
                <a:cs typeface="Courier New" pitchFamily="49" charset="0"/>
              </a:rPr>
              <a:t>set_parameters.f90</a:t>
            </a:r>
            <a:r>
              <a:rPr lang="en-US" altLang="ja-JP" sz="2400" dirty="0"/>
              <a:t>)</a:t>
            </a:r>
            <a:endParaRPr lang="en-US" altLang="ja-JP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79512" y="928669"/>
            <a:ext cx="907262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b="1" dirty="0">
                <a:ea typeface="Arial Unicode MS" panose="020B0604020202020204" pitchFamily="50" charset="-128"/>
              </a:rPr>
              <a:t>subroutine </a:t>
            </a:r>
            <a:r>
              <a:rPr lang="en-US" altLang="ja-JP" sz="2000" b="1" dirty="0" err="1">
                <a:ea typeface="Arial Unicode MS" panose="020B0604020202020204" pitchFamily="50" charset="-128"/>
              </a:rPr>
              <a:t>set_parameters</a:t>
            </a:r>
            <a:r>
              <a:rPr lang="en-US" altLang="ja-JP" sz="2000" b="1" dirty="0">
                <a:ea typeface="Arial Unicode MS" panose="020B0604020202020204" pitchFamily="50" charset="-128"/>
              </a:rPr>
              <a:t>()</a:t>
            </a:r>
          </a:p>
          <a:p>
            <a:endParaRPr lang="ja-JP" altLang="en-US" sz="2000" dirty="0"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Hamiltonian (for a case of 2x2, increase N1 in module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setpar</a:t>
            </a:r>
            <a:r>
              <a:rPr lang="en-US" altLang="ja-JP" sz="1400" dirty="0">
                <a:ea typeface="Arial Unicode MS" panose="020B0604020202020204" pitchFamily="50" charset="-128"/>
              </a:rPr>
              <a:t> for larger size)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 H = RESHAPE( (/ 0.5d0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*omega_0</a:t>
            </a:r>
            <a:r>
              <a:rPr lang="en-US" altLang="ja-JP" sz="1400" dirty="0">
                <a:ea typeface="Arial Unicode MS" panose="020B0604020202020204" pitchFamily="50" charset="-128"/>
              </a:rPr>
              <a:t>, 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delta</a:t>
            </a:r>
            <a:r>
              <a:rPr lang="en-US" altLang="ja-JP" sz="1400" dirty="0">
                <a:ea typeface="Arial Unicode MS" panose="020B0604020202020204" pitchFamily="50" charset="-128"/>
              </a:rPr>
              <a:t>,  &amp;             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！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Example is for a case of 2x2 matrix</a:t>
            </a:r>
            <a:endParaRPr lang="en-US" altLang="ja-JP" sz="1400" dirty="0">
              <a:solidFill>
                <a:srgbClr val="7030A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  &amp;              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delt</a:t>
            </a:r>
            <a:r>
              <a:rPr lang="en-US" altLang="ja-JP" sz="1400" dirty="0">
                <a:ea typeface="Arial Unicode MS" panose="020B0604020202020204" pitchFamily="50" charset="-128"/>
              </a:rPr>
              <a:t>a,  -0.5d0*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omega_0</a:t>
            </a:r>
            <a:r>
              <a:rPr lang="en-US" altLang="ja-JP" sz="1400" dirty="0">
                <a:ea typeface="Arial Unicode MS" panose="020B0604020202020204" pitchFamily="50" charset="-128"/>
              </a:rPr>
              <a:t>  /),(/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N1</a:t>
            </a:r>
            <a:r>
              <a:rPr lang="en-US" altLang="ja-JP" sz="1400" dirty="0">
                <a:ea typeface="Arial Unicode MS" panose="020B0604020202020204" pitchFamily="50" charset="-128"/>
              </a:rPr>
              <a:t>,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N1</a:t>
            </a:r>
            <a:r>
              <a:rPr lang="en-US" altLang="ja-JP" sz="1400" dirty="0">
                <a:ea typeface="Arial Unicode MS" panose="020B0604020202020204" pitchFamily="50" charset="-128"/>
              </a:rPr>
              <a:t>/))</a:t>
            </a:r>
            <a:r>
              <a:rPr lang="ja-JP" altLang="en-US" sz="1400" dirty="0">
                <a:ea typeface="Arial Unicode MS" panose="020B0604020202020204" pitchFamily="50" charset="-128"/>
              </a:rPr>
              <a:t>　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！ 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Dimension is set by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 in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(module)</a:t>
            </a:r>
            <a:endParaRPr lang="en-US" altLang="ja-JP" sz="1400" dirty="0">
              <a:solidFill>
                <a:srgbClr val="FF000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system-bath interaction V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 (Off diagonal elements corresponding to T1 &amp; T2 (transversal), 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  while diagonal to T2* (longitudinal) relaxations process without RWA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  (definition below differs from Ishizaki&amp; Tanimura JPSJ 2005)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Vc</a:t>
            </a:r>
            <a:r>
              <a:rPr lang="en-US" altLang="ja-JP" sz="1400" dirty="0">
                <a:ea typeface="Arial Unicode MS" panose="020B0604020202020204" pitchFamily="50" charset="-128"/>
              </a:rPr>
              <a:t> = RESHAPE((/  0.5d0*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Dlong</a:t>
            </a:r>
            <a:r>
              <a:rPr lang="en-US" altLang="ja-JP" sz="1400" dirty="0">
                <a:ea typeface="Arial Unicode MS" panose="020B0604020202020204" pitchFamily="50" charset="-128"/>
              </a:rPr>
              <a:t>,      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Dtrans</a:t>
            </a:r>
            <a:r>
              <a:rPr lang="en-US" altLang="ja-JP" sz="1400" dirty="0">
                <a:ea typeface="Arial Unicode MS" panose="020B0604020202020204" pitchFamily="50" charset="-128"/>
              </a:rPr>
              <a:t>,       &amp; </a:t>
            </a:r>
            <a:r>
              <a:rPr lang="ja-JP" altLang="en-US" sz="1400" dirty="0">
                <a:ea typeface="Arial Unicode MS" panose="020B0604020202020204" pitchFamily="50" charset="-128"/>
              </a:rPr>
              <a:t>　　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！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System-bath coupling (2x2)</a:t>
            </a:r>
            <a:endParaRPr lang="en-US" altLang="ja-JP" sz="1400" dirty="0">
              <a:solidFill>
                <a:srgbClr val="FFC00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&amp;             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Dtrans</a:t>
            </a:r>
            <a:r>
              <a:rPr lang="en-US" altLang="ja-JP" sz="1400" dirty="0">
                <a:ea typeface="Arial Unicode MS" panose="020B0604020202020204" pitchFamily="50" charset="-128"/>
              </a:rPr>
              <a:t>,          -0.5d0*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Dlong</a:t>
            </a:r>
            <a:r>
              <a:rPr lang="en-US" altLang="ja-JP" sz="1400" dirty="0">
                <a:ea typeface="Arial Unicode MS" panose="020B0604020202020204" pitchFamily="50" charset="-128"/>
              </a:rPr>
              <a:t> /),(/N1, N1/))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！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Dimension is set by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 in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(module)</a:t>
            </a:r>
            <a:endParaRPr lang="en-US" altLang="ja-JP" sz="1400" dirty="0"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71472" y="4429132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ST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time step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nmax</a:t>
            </a:r>
            <a:r>
              <a:rPr lang="ja-JP" altLang="en-US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maximum depth of hierarchy</a:t>
            </a:r>
            <a:r>
              <a:rPr lang="ja-JP" altLang="en-US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r>
              <a:rPr lang="en-US" altLang="ja-JP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,</a:t>
            </a:r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j</a:t>
            </a:r>
          </a:p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</a:t>
            </a:r>
            <a:r>
              <a:rPr lang="ja-JP" altLang="en-US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dimension of </a:t>
            </a:r>
            <a:r>
              <a:rPr lang="en-US" altLang="ja-JP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hierahcy</a:t>
            </a:r>
            <a:r>
              <a:rPr lang="ja-JP" altLang="en-US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are adjustable parameters</a:t>
            </a:r>
            <a:endParaRPr lang="ja-JP" altLang="en-US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71472" y="5929330"/>
            <a:ext cx="6686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time dependent case, update (</a:t>
            </a:r>
            <a:r>
              <a:rPr lang="en-US" altLang="ja-JP" dirty="0" err="1">
                <a:ea typeface="Arial Unicode MS" panose="020B0604020202020204" pitchFamily="50" charset="-128"/>
              </a:rPr>
              <a:t>Liouvillian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at every time step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71472" y="5286388"/>
            <a:ext cx="8943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main.f90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is example to set initial condition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other examples are found in JPSJ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review)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243664"/>
              </p:ext>
            </p:extLst>
          </p:nvPr>
        </p:nvGraphicFramePr>
        <p:xfrm>
          <a:off x="7524328" y="1337170"/>
          <a:ext cx="15367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36480" imgH="558720" progId="Equation.DSMT4">
                  <p:embed/>
                </p:oleObj>
              </mc:Choice>
              <mc:Fallback>
                <p:oleObj name="Equation" r:id="rId2" imgW="1536480" imgH="55872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328" y="1337170"/>
                        <a:ext cx="153670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78812"/>
              </p:ext>
            </p:extLst>
          </p:nvPr>
        </p:nvGraphicFramePr>
        <p:xfrm>
          <a:off x="6660232" y="2682996"/>
          <a:ext cx="21844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84120" imgH="583920" progId="Equation.DSMT4">
                  <p:embed/>
                </p:oleObj>
              </mc:Choice>
              <mc:Fallback>
                <p:oleObj name="Equation" r:id="rId4" imgW="2184120" imgH="58392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2682996"/>
                        <a:ext cx="2184400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467544" y="444062"/>
            <a:ext cx="85689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subroutine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Liouville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(nst,P1,P1n)  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!  Main Routine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pt-BR" sz="1400" dirty="0">
                <a:latin typeface="Courier New" pitchFamily="49" charset="0"/>
                <a:cs typeface="Courier New" pitchFamily="49" charset="0"/>
              </a:rPr>
              <a:t> complex*16 :: P1(N2,-1:NhA),P1n(N2,-1:NhA)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complex*16 :: PTMP(N2)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integer nst,n,i1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 P1n = 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dcmplx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(0d0, 0d0)</a:t>
            </a:r>
          </a:p>
          <a:p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do n =0, NhA ! </a:t>
            </a:r>
            <a:r>
              <a:rPr lang="pt-BR" sz="1400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regular </a:t>
            </a:r>
            <a:r>
              <a:rPr lang="pt-BR" sz="1200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routine  </a:t>
            </a:r>
            <a:r>
              <a:rPr lang="pt-BR" sz="1200" dirty="0">
                <a:latin typeface="Courier New" pitchFamily="49" charset="0"/>
                <a:cs typeface="Courier New" pitchFamily="49" charset="0"/>
              </a:rPr>
              <a:t>&lt;- n is a ponter for linearlized  hiherachy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PTMP = 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(0,n)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)  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&lt;-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(0,n),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(i1,n)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etc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are the pointers 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do i1 =1,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        PTMP(:) = PTMP(:) + 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i1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) + theta(i1,n)*P1(:,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i1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P1n(:,n) = -MATMUL(LpSIGMA(:,:),P1(:,n))-</a:t>
            </a:r>
            <a:r>
              <a:rPr lang="pt-BR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gamma_nu(n)</a:t>
            </a:r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*P1(:,n)  &amp;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&amp; 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-MATMUL(PHI(:,:),PTMP(:))  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&amp;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&amp; -real(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n))*MATMUL(Theta0(:,:),P1(:,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)) 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end do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return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end</a:t>
            </a:r>
          </a:p>
          <a:p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412144"/>
              </p:ext>
            </p:extLst>
          </p:nvPr>
        </p:nvGraphicFramePr>
        <p:xfrm>
          <a:off x="4519613" y="5145088"/>
          <a:ext cx="39878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87720" imgH="1193760" progId="Equation.DSMT4">
                  <p:embed/>
                </p:oleObj>
              </mc:Choice>
              <mc:Fallback>
                <p:oleObj name="Equation" r:id="rId2" imgW="3987720" imgH="11937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9613" y="5145088"/>
                        <a:ext cx="39878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298233"/>
              </p:ext>
            </p:extLst>
          </p:nvPr>
        </p:nvGraphicFramePr>
        <p:xfrm>
          <a:off x="630238" y="5078413"/>
          <a:ext cx="35814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81280" imgH="1244520" progId="Equation.DSMT4">
                  <p:embed/>
                </p:oleObj>
              </mc:Choice>
              <mc:Fallback>
                <p:oleObj name="Equation" r:id="rId4" imgW="3581280" imgH="124452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5078413"/>
                        <a:ext cx="3581400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611560" y="4714116"/>
            <a:ext cx="2182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Definition of pointers</a:t>
            </a:r>
          </a:p>
        </p:txBody>
      </p:sp>
    </p:spTree>
    <p:extLst>
      <p:ext uri="{BB962C8B-B14F-4D97-AF65-F5344CB8AC3E}">
        <p14:creationId xmlns:p14="http://schemas.microsoft.com/office/powerpoint/2010/main" val="2728237168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4572000" y="340760"/>
            <a:ext cx="4248472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! recursive subroutine to construct linearized hierarchy (terminator)</a:t>
            </a:r>
          </a:p>
          <a:p>
            <a:r>
              <a:rPr lang="en-US" sz="1000" dirty="0"/>
              <a:t> call Liniearization2(Nh0, i1, </a:t>
            </a:r>
            <a:r>
              <a:rPr lang="en-US" sz="1000" dirty="0" err="1"/>
              <a:t>ja</a:t>
            </a:r>
            <a:r>
              <a:rPr lang="en-US" sz="1000" dirty="0"/>
              <a:t>, </a:t>
            </a:r>
            <a:r>
              <a:rPr lang="en-US" sz="1000" dirty="0" err="1"/>
              <a:t>nj</a:t>
            </a:r>
            <a:r>
              <a:rPr lang="en-US" sz="1000" dirty="0"/>
              <a:t>)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</a:t>
            </a:r>
            <a:r>
              <a:rPr lang="en-US" sz="1000" dirty="0" err="1"/>
              <a:t>jn</a:t>
            </a:r>
            <a:r>
              <a:rPr lang="en-US" sz="1000" dirty="0"/>
              <a:t>(0,Nh0) = </a:t>
            </a:r>
            <a:r>
              <a:rPr lang="en-US" sz="1000" dirty="0" err="1"/>
              <a:t>nmax</a:t>
            </a:r>
            <a:r>
              <a:rPr lang="en-US" sz="1000" dirty="0"/>
              <a:t>  ! The last hierarchy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  NHB = Nh0   ! maximum hierarchy number for terminator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  write(*,*) 'number of terminators  (set to zero) =', </a:t>
            </a:r>
            <a:r>
              <a:rPr lang="en-US" sz="1000" dirty="0" err="1"/>
              <a:t>NhB-NhA</a:t>
            </a:r>
            <a:endParaRPr lang="en-US" sz="1000" dirty="0"/>
          </a:p>
          <a:p>
            <a:r>
              <a:rPr lang="en-US" sz="1000" dirty="0"/>
              <a:t>! the auxiliary parameters for Linearization of the hierarchies 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do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do Nh1 = 0,  NhA+1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do  Nh2 = 0,  NhA+1</a:t>
            </a:r>
          </a:p>
          <a:p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   call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i1,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end do</a:t>
            </a:r>
          </a:p>
          <a:p>
            <a:r>
              <a:rPr lang="en-US" sz="1000" dirty="0"/>
              <a:t>!</a:t>
            </a:r>
          </a:p>
          <a:p>
            <a:r>
              <a:rPr lang="en-US" sz="800" dirty="0"/>
              <a:t>! ######  set </a:t>
            </a:r>
            <a:r>
              <a:rPr lang="en-US" sz="800" dirty="0" err="1"/>
              <a:t>Npj</a:t>
            </a:r>
            <a:r>
              <a:rPr lang="en-US" sz="800" dirty="0"/>
              <a:t> to -1 for the </a:t>
            </a:r>
            <a:r>
              <a:rPr lang="en-US" sz="800" dirty="0" err="1"/>
              <a:t>memver</a:t>
            </a:r>
            <a:r>
              <a:rPr lang="en-US" sz="800" dirty="0"/>
              <a:t> of terminator ########</a:t>
            </a:r>
          </a:p>
          <a:p>
            <a:r>
              <a:rPr lang="pt-BR" sz="800" dirty="0"/>
              <a:t> do n =0, NhA ! regular routine</a:t>
            </a:r>
          </a:p>
          <a:p>
            <a:r>
              <a:rPr lang="en-US" sz="800" dirty="0"/>
              <a:t>  do i1 =1, </a:t>
            </a:r>
            <a:r>
              <a:rPr lang="en-US" sz="800" dirty="0" err="1"/>
              <a:t>jmax</a:t>
            </a:r>
            <a:endParaRPr lang="en-US" sz="800" dirty="0"/>
          </a:p>
          <a:p>
            <a:r>
              <a:rPr lang="pt-BR" sz="800" dirty="0"/>
              <a:t>    if( Npj(i1,n) &gt; NhA ) Npj(i1,n) =-1</a:t>
            </a:r>
          </a:p>
          <a:p>
            <a:r>
              <a:rPr lang="en-US" sz="800" dirty="0"/>
              <a:t>  end do</a:t>
            </a:r>
          </a:p>
          <a:p>
            <a:r>
              <a:rPr lang="en-US" sz="800" dirty="0"/>
              <a:t> end do</a:t>
            </a:r>
          </a:p>
          <a:p>
            <a:r>
              <a:rPr lang="en-US" sz="800" dirty="0"/>
              <a:t>! ##########################################################</a:t>
            </a:r>
          </a:p>
          <a:p>
            <a:r>
              <a:rPr lang="en-US" sz="1000" dirty="0"/>
              <a:t>!! call </a:t>
            </a:r>
            <a:r>
              <a:rPr lang="en-US" sz="1000" dirty="0" err="1"/>
              <a:t>printLHierarchy</a:t>
            </a:r>
            <a:r>
              <a:rPr lang="en-US" sz="1000" dirty="0"/>
              <a:t>()  ! print out the order of the linearized hierarchies</a:t>
            </a:r>
          </a:p>
          <a:p>
            <a:r>
              <a:rPr lang="en-US" sz="1000" dirty="0"/>
              <a:t>!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do Nh1=0,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NhA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! set coefficients of the hierarchies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do i1=1,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0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theta(i1,Nh1) 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(i1,Nh1)*mu(i1) *zeta /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bhw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  *2.0d0*bhg_2**2/(real(i1)**2*pi**2-bhg_2**2 )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end do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return </a:t>
            </a:r>
          </a:p>
          <a:p>
            <a:r>
              <a:rPr lang="en-US" sz="1000" dirty="0"/>
              <a:t>end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196688" y="281366"/>
            <a:ext cx="617443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subroutine </a:t>
            </a:r>
            <a:r>
              <a:rPr lang="en-US" sz="2400" b="1" dirty="0" err="1"/>
              <a:t>set_hierarchy</a:t>
            </a:r>
            <a:r>
              <a:rPr lang="en-US" sz="2400" b="1" dirty="0"/>
              <a:t>()</a:t>
            </a:r>
          </a:p>
          <a:p>
            <a:r>
              <a:rPr lang="en-US" sz="900" dirty="0"/>
              <a:t>!=================================================================</a:t>
            </a:r>
          </a:p>
          <a:p>
            <a:r>
              <a:rPr lang="en-US" sz="900" dirty="0"/>
              <a:t>! hierarchy of rho_nj1j2j3... is assigned to </a:t>
            </a:r>
          </a:p>
          <a:p>
            <a:r>
              <a:rPr lang="en-US" sz="900" dirty="0"/>
              <a:t>! the linear index N:-1:NhA, where P(:,</a:t>
            </a:r>
            <a:r>
              <a:rPr lang="en-US" sz="900" dirty="0" err="1"/>
              <a:t>Nh</a:t>
            </a:r>
            <a:r>
              <a:rPr lang="en-US" sz="900" dirty="0"/>
              <a:t>=-1)==0</a:t>
            </a:r>
          </a:p>
          <a:p>
            <a:r>
              <a:rPr lang="en-US" sz="900" dirty="0"/>
              <a:t>! Example</a:t>
            </a:r>
          </a:p>
          <a:p>
            <a:r>
              <a:rPr lang="pt-BR" sz="900" dirty="0"/>
              <a:t>!  rho(0,0,0,..), rho(1,0,0,...), rho(n,1,0...), rho(n,2,0..)  -&gt; N=0, N=1, ... n, n+1,...</a:t>
            </a:r>
          </a:p>
          <a:p>
            <a:r>
              <a:rPr lang="en-US" sz="900" dirty="0"/>
              <a:t>! thus</a:t>
            </a:r>
          </a:p>
          <a:p>
            <a:r>
              <a:rPr lang="en-US" sz="900" dirty="0"/>
              <a:t>!  rho(n, j1,j2..) -&gt; rho(N).</a:t>
            </a:r>
          </a:p>
          <a:p>
            <a:r>
              <a:rPr lang="pt-BR" sz="900" dirty="0"/>
              <a:t>! To express rho(n+1, j1,j2..),rho(n-1, j1,j2..),rho(n, j1+1,j2..),rho(n, j1-1,j2..)....    </a:t>
            </a:r>
          </a:p>
          <a:p>
            <a:r>
              <a:rPr lang="en-US" sz="900" dirty="0"/>
              <a:t>! appeared in the right hand side of hierarchy equation, we introduce arrays</a:t>
            </a:r>
          </a:p>
          <a:p>
            <a:r>
              <a:rPr lang="pt-BR" sz="900" dirty="0"/>
              <a:t>!  Nmj(j,N):(n-1, j1,j2..)-&gt; Nmj(0,N), (n,j1-1,j2..)-&gt;Nmj(1,N), (n, j1,j2-1..)-&gt;Nmj(2,N)...  </a:t>
            </a:r>
          </a:p>
          <a:p>
            <a:r>
              <a:rPr lang="pt-BR" sz="900" dirty="0"/>
              <a:t>!  Npj(j,N):(n+1, j1,j2..)-&gt; Npj(0,N), (n,j1+1,j2..)-&gt;Npj(1,N), (n, j1,j2p1..)-&gt;Npj(2,N)...  </a:t>
            </a:r>
          </a:p>
          <a:p>
            <a:r>
              <a:rPr lang="en-US" sz="900" dirty="0"/>
              <a:t>! n, j1, j2,... are also expressed in term of </a:t>
            </a:r>
            <a:r>
              <a:rPr lang="en-US" sz="900" dirty="0" err="1"/>
              <a:t>jn</a:t>
            </a:r>
            <a:r>
              <a:rPr lang="en-US" sz="900" dirty="0"/>
              <a:t>(</a:t>
            </a:r>
            <a:r>
              <a:rPr lang="en-US" sz="900" dirty="0" err="1"/>
              <a:t>j,N</a:t>
            </a:r>
            <a:r>
              <a:rPr lang="en-US" sz="900" dirty="0"/>
              <a:t>) as</a:t>
            </a:r>
          </a:p>
          <a:p>
            <a:r>
              <a:rPr lang="pt-BR" sz="900" dirty="0"/>
              <a:t>! n-&gt; Jn(0,N),  j1-&gt; Jn(1,N), j2-&gt; Jn(2,N), ... Jm = J(m, N)   </a:t>
            </a:r>
            <a:endParaRPr lang="en-US" sz="900" dirty="0"/>
          </a:p>
          <a:p>
            <a:r>
              <a:rPr lang="en-US" sz="900" dirty="0"/>
              <a:t>!================================================================</a:t>
            </a:r>
          </a:p>
          <a:p>
            <a:r>
              <a:rPr lang="en-US" sz="800" dirty="0"/>
              <a:t> use size</a:t>
            </a:r>
          </a:p>
          <a:p>
            <a:r>
              <a:rPr lang="en-US" sz="800" dirty="0"/>
              <a:t> use </a:t>
            </a:r>
            <a:r>
              <a:rPr lang="en-US" sz="800" dirty="0" err="1"/>
              <a:t>phys_con</a:t>
            </a:r>
            <a:endParaRPr lang="en-US" sz="800" dirty="0"/>
          </a:p>
          <a:p>
            <a:r>
              <a:rPr lang="en-US" sz="800" dirty="0"/>
              <a:t> use </a:t>
            </a:r>
            <a:r>
              <a:rPr lang="en-US" sz="800" dirty="0" err="1"/>
              <a:t>setpara</a:t>
            </a:r>
            <a:endParaRPr lang="en-US" sz="800" dirty="0"/>
          </a:p>
          <a:p>
            <a:r>
              <a:rPr lang="en-US" sz="800" dirty="0"/>
              <a:t> implicit none</a:t>
            </a:r>
          </a:p>
          <a:p>
            <a:r>
              <a:rPr lang="en-US" sz="1000" dirty="0"/>
              <a:t> integer :: i1,ja,jb,jc,n, Nh0,Nh1,Nh2, </a:t>
            </a:r>
            <a:r>
              <a:rPr lang="en-US" sz="1000" dirty="0" err="1"/>
              <a:t>nj,jt</a:t>
            </a:r>
            <a:endParaRPr lang="en-US" sz="1000" dirty="0"/>
          </a:p>
          <a:p>
            <a:r>
              <a:rPr lang="en-US" sz="1000" dirty="0"/>
              <a:t> allocate(</a:t>
            </a:r>
            <a:r>
              <a:rPr lang="en-US" sz="1000" dirty="0" err="1">
                <a:solidFill>
                  <a:schemeClr val="tx2"/>
                </a:solidFill>
              </a:rPr>
              <a:t>gamma_nu</a:t>
            </a:r>
            <a:r>
              <a:rPr lang="en-US" sz="1000" dirty="0">
                <a:solidFill>
                  <a:schemeClr val="tx2"/>
                </a:solidFill>
              </a:rPr>
              <a:t>(-1:Nh)</a:t>
            </a:r>
            <a:r>
              <a:rPr lang="en-US" sz="1000" dirty="0"/>
              <a:t>, </a:t>
            </a:r>
            <a:r>
              <a:rPr lang="en-US" sz="1000" dirty="0" err="1"/>
              <a:t>jn</a:t>
            </a:r>
            <a:r>
              <a:rPr lang="en-US" sz="1000" dirty="0"/>
              <a:t>(0:jmax,-1:Nh)) ! n, j1, j2 ...referred by </a:t>
            </a:r>
            <a:r>
              <a:rPr lang="en-US" sz="1000" dirty="0" err="1"/>
              <a:t>Nh</a:t>
            </a:r>
            <a:endParaRPr lang="en-US" sz="1000" dirty="0"/>
          </a:p>
          <a:p>
            <a:r>
              <a:rPr lang="en-US" sz="1000" dirty="0"/>
              <a:t> allocate (</a:t>
            </a:r>
            <a:r>
              <a:rPr lang="en-US" sz="1000" dirty="0" err="1">
                <a:solidFill>
                  <a:srgbClr val="00B050"/>
                </a:solidFill>
              </a:rPr>
              <a:t>Nmj</a:t>
            </a:r>
            <a:r>
              <a:rPr lang="en-US" sz="1000" dirty="0">
                <a:solidFill>
                  <a:srgbClr val="00B050"/>
                </a:solidFill>
              </a:rPr>
              <a:t>(0:jmax,-1:Nh</a:t>
            </a:r>
            <a:r>
              <a:rPr lang="en-US" sz="1000" dirty="0"/>
              <a:t>) )! n-1, j1-1, j2+1, j3+1 ...</a:t>
            </a:r>
          </a:p>
          <a:p>
            <a:r>
              <a:rPr lang="en-US" sz="1000" dirty="0"/>
              <a:t> allocate (</a:t>
            </a:r>
            <a:r>
              <a:rPr lang="en-US" sz="1000" dirty="0" err="1">
                <a:solidFill>
                  <a:srgbClr val="00B050"/>
                </a:solidFill>
              </a:rPr>
              <a:t>Npj</a:t>
            </a:r>
            <a:r>
              <a:rPr lang="en-US" sz="1000" dirty="0">
                <a:solidFill>
                  <a:srgbClr val="00B050"/>
                </a:solidFill>
              </a:rPr>
              <a:t>(0:jmax,-1:Nh) </a:t>
            </a:r>
            <a:r>
              <a:rPr lang="en-US" sz="1000" dirty="0"/>
              <a:t>)! n+1, j1+1, j2+1, j3+1 ...</a:t>
            </a:r>
          </a:p>
          <a:p>
            <a:r>
              <a:rPr lang="en-US" sz="1000" dirty="0"/>
              <a:t> allocate (theta( 1:jmax,0:Nh))  ! </a:t>
            </a:r>
            <a:r>
              <a:rPr lang="en-US" sz="1000" dirty="0" err="1"/>
              <a:t>coeff</a:t>
            </a:r>
            <a:r>
              <a:rPr lang="en-US" sz="1000" dirty="0"/>
              <a:t>. for  \</a:t>
            </a:r>
            <a:r>
              <a:rPr lang="en-US" sz="1000" dirty="0" err="1"/>
              <a:t>rho_n</a:t>
            </a:r>
            <a:r>
              <a:rPr lang="en-US" sz="1000" dirty="0"/>
              <a:t>(j1-1)2.., \rho_nj1(j2-1)..  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! set initial values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=-1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=-1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=0d0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Nh0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! set initial values for recursive subroutine call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i1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ja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 nmax-1</a:t>
            </a:r>
          </a:p>
          <a:p>
            <a:r>
              <a:rPr lang="en-US" sz="1000" dirty="0"/>
              <a:t>! recursive subroutine to construct linearized hierarchy</a:t>
            </a:r>
          </a:p>
          <a:p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call Liniearization1(Nh0, i1,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ja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NhA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 Nh0-1  </a:t>
            </a:r>
            <a:r>
              <a:rPr lang="en-US" sz="1000" dirty="0"/>
              <a:t>! maximum hierarchy number for regular loops</a:t>
            </a:r>
          </a:p>
          <a:p>
            <a:r>
              <a:rPr lang="en-US" sz="1000" dirty="0"/>
              <a:t>   write(*,*) 'number of hierarchy for regular loop =', </a:t>
            </a:r>
            <a:r>
              <a:rPr lang="en-US" sz="1000" dirty="0" err="1"/>
              <a:t>NhA</a:t>
            </a:r>
            <a:endParaRPr lang="en-US" sz="1000" dirty="0"/>
          </a:p>
          <a:p>
            <a:r>
              <a:rPr lang="en-US" sz="1000" dirty="0"/>
              <a:t>!</a:t>
            </a: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508540"/>
              </p:ext>
            </p:extLst>
          </p:nvPr>
        </p:nvGraphicFramePr>
        <p:xfrm>
          <a:off x="4052888" y="6149975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35360" imgH="317160" progId="Equation.DSMT4">
                  <p:embed/>
                </p:oleObj>
              </mc:Choice>
              <mc:Fallback>
                <p:oleObj name="Equation" r:id="rId2" imgW="4635360" imgH="31716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2888" y="6149975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6645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21461" y="510659"/>
            <a:ext cx="8622539" cy="2373945"/>
          </a:xfrm>
        </p:spPr>
        <p:txBody>
          <a:bodyPr>
            <a:normAutofit fontScale="85000" lnSpcReduction="20000"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We have Caldeira-Leggett Q F-P Eq.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440684834"/>
              </p:ext>
            </p:extLst>
          </p:nvPr>
        </p:nvGraphicFramePr>
        <p:xfrm>
          <a:off x="4832730" y="446911"/>
          <a:ext cx="12477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49080" imgH="431640" progId="Equation.DSMT4">
                  <p:embed/>
                </p:oleObj>
              </mc:Choice>
              <mc:Fallback>
                <p:oleObj name="Equation" r:id="rId2" imgW="154908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2730" y="446911"/>
                        <a:ext cx="1247775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421831"/>
              </p:ext>
            </p:extLst>
          </p:nvPr>
        </p:nvGraphicFramePr>
        <p:xfrm>
          <a:off x="1004887" y="996259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08080" imgH="393480" progId="Equation.DSMT4">
                  <p:embed/>
                </p:oleObj>
              </mc:Choice>
              <mc:Fallback>
                <p:oleObj name="Equation" r:id="rId4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7" y="996259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552825" y="3154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6880" imgH="241200" progId="Equation.DSMT4">
                  <p:embed/>
                </p:oleObj>
              </mc:Choice>
              <mc:Fallback>
                <p:oleObj name="Equation" r:id="rId6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154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0367" y="3105980"/>
            <a:ext cx="7213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 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(</a:t>
            </a:r>
            <a:r>
              <a:rPr lang="en-US" altLang="ja-JP" dirty="0">
                <a:solidFill>
                  <a:srgbClr val="00B0F0"/>
                </a:solidFill>
                <a:sym typeface="Wingdings" pitchFamily="2" charset="2"/>
              </a:rPr>
              <a:t>no restriction for temperature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677863" y="4005263"/>
          <a:ext cx="73914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01840" imgH="431640" progId="Equation.DSMT4">
                  <p:embed/>
                </p:oleObj>
              </mc:Choice>
              <mc:Fallback>
                <p:oleObj name="Equation" r:id="rId8" imgW="41018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3" y="4005263"/>
                        <a:ext cx="73914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150945" y="2558614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789040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5582715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0" imgH="406080" progId="Equation.DSMT4">
                  <p:embed/>
                </p:oleObj>
              </mc:Choice>
              <mc:Fallback>
                <p:oleObj name="Equation" r:id="rId11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582715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0825" y="5603875"/>
          <a:ext cx="20574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3000" imgH="393480" progId="Equation.DSMT4">
                  <p:embed/>
                </p:oleObj>
              </mc:Choice>
              <mc:Fallback>
                <p:oleObj name="Equation" r:id="rId13" imgW="114300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0825" y="5603875"/>
                        <a:ext cx="2057400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BF3B1726-611E-4792-935B-D8D15F5B8E3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564" y="1633462"/>
            <a:ext cx="1327245" cy="99543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5D54A87-958D-46FF-BFBF-98A97D37634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68633" y="5416471"/>
            <a:ext cx="1064326" cy="106432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FFB973-B217-4445-A112-CBE4C8D1D5EB}"/>
              </a:ext>
            </a:extLst>
          </p:cNvPr>
          <p:cNvSpPr/>
          <p:nvPr/>
        </p:nvSpPr>
        <p:spPr>
          <a:xfrm>
            <a:off x="8172400" y="4982290"/>
            <a:ext cx="861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7A8B4C1-0BA9-4CFD-96D4-1EEC3831102F}"/>
              </a:ext>
            </a:extLst>
          </p:cNvPr>
          <p:cNvSpPr/>
          <p:nvPr/>
        </p:nvSpPr>
        <p:spPr>
          <a:xfrm>
            <a:off x="6870230" y="6550223"/>
            <a:ext cx="9108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Langevin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201B9A9-05F9-47A2-B286-F6AC336424A3}"/>
              </a:ext>
            </a:extLst>
          </p:cNvPr>
          <p:cNvSpPr txBox="1"/>
          <p:nvPr/>
        </p:nvSpPr>
        <p:spPr>
          <a:xfrm>
            <a:off x="1547664" y="6341860"/>
            <a:ext cx="4591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Suitable for classical MD studies</a:t>
            </a:r>
            <a:endParaRPr lang="ja-JP" altLang="en-US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220358B-8B44-43B9-8F13-A4BE731C033B}"/>
              </a:ext>
            </a:extLst>
          </p:cNvPr>
          <p:cNvSpPr/>
          <p:nvPr/>
        </p:nvSpPr>
        <p:spPr>
          <a:xfrm>
            <a:off x="550830" y="1946513"/>
            <a:ext cx="5130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Caldeira</a:t>
            </a:r>
            <a:r>
              <a:rPr lang="en-US" dirty="0"/>
              <a:t> &amp; Leggett: </a:t>
            </a:r>
            <a:r>
              <a:rPr lang="en-US" dirty="0" err="1">
                <a:hlinkClick r:id="rId17"/>
              </a:rPr>
              <a:t>Physica</a:t>
            </a:r>
            <a:r>
              <a:rPr lang="en-US" dirty="0">
                <a:hlinkClick r:id="rId17"/>
              </a:rPr>
              <a:t> A </a:t>
            </a:r>
            <a:r>
              <a:rPr lang="en-US" b="1" dirty="0">
                <a:hlinkClick r:id="rId17"/>
              </a:rPr>
              <a:t>121, 587</a:t>
            </a:r>
            <a:r>
              <a:rPr lang="en-US" dirty="0">
                <a:hlinkClick r:id="rId17"/>
              </a:rPr>
              <a:t> (1983)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216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3" grpId="0"/>
    </p:bld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323528" y="236324"/>
            <a:ext cx="756084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 recursive subroutine </a:t>
            </a:r>
            <a:r>
              <a:rPr lang="en-US" sz="2400" b="1" dirty="0">
                <a:solidFill>
                  <a:srgbClr val="FF0000"/>
                </a:solidFill>
              </a:rPr>
              <a:t>Liniearization1(Nh0, i1, </a:t>
            </a:r>
            <a:r>
              <a:rPr lang="en-US" sz="2400" b="1" dirty="0" err="1">
                <a:solidFill>
                  <a:srgbClr val="FF0000"/>
                </a:solidFill>
              </a:rPr>
              <a:t>ja</a:t>
            </a:r>
            <a:r>
              <a:rPr lang="en-US" sz="2400" b="1" dirty="0">
                <a:solidFill>
                  <a:srgbClr val="FF0000"/>
                </a:solidFill>
              </a:rPr>
              <a:t>, </a:t>
            </a:r>
            <a:r>
              <a:rPr lang="en-US" sz="2400" b="1" dirty="0" err="1">
                <a:solidFill>
                  <a:srgbClr val="FF0000"/>
                </a:solidFill>
              </a:rPr>
              <a:t>nj</a:t>
            </a:r>
            <a:r>
              <a:rPr lang="en-US" sz="2400" b="1" dirty="0">
                <a:solidFill>
                  <a:srgbClr val="FF0000"/>
                </a:solidFill>
              </a:rPr>
              <a:t>)</a:t>
            </a:r>
          </a:p>
          <a:p>
            <a:r>
              <a:rPr lang="en-US" sz="1100" b="1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100" b="1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100" b="1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100" b="1" dirty="0">
              <a:latin typeface="Courier New" pitchFamily="49" charset="0"/>
              <a:cs typeface="Courier New" pitchFamily="49" charset="0"/>
            </a:endParaRPr>
          </a:p>
          <a:p>
            <a:r>
              <a:rPr lang="sv-SE" sz="1600" b="1" dirty="0">
                <a:latin typeface="Courier New" pitchFamily="49" charset="0"/>
                <a:cs typeface="Courier New" pitchFamily="49" charset="0"/>
              </a:rPr>
              <a:t> integer :: ja, jb, i1,j1, nj, mj,i2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if (i1 &lt;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i2 = i1+1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mj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-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ja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do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mj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(i1)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call Liniearization1(Nh0, i2, </a:t>
            </a:r>
            <a:r>
              <a:rPr lang="en-US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jb</a:t>
            </a:r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mj</a:t>
            </a:r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if (i1==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do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nj-ja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(i1)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do j1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(j1, Nh0) =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(j1) </a:t>
            </a:r>
            <a:r>
              <a:rPr lang="en-US" sz="1600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</a:t>
            </a:r>
            <a:r>
              <a:rPr lang="en-US" sz="1600" dirty="0" err="1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jn</a:t>
            </a:r>
            <a:endParaRPr lang="en-US" sz="1600" dirty="0">
              <a:solidFill>
                <a:srgbClr val="0C0597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do j1 = 0,jmax</a:t>
            </a:r>
          </a:p>
          <a:p>
            <a:r>
              <a:rPr lang="en-US" sz="16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(Nh0) =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(Nh0)  +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(j1,Nh0)*mu(j1) 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Nh0 = Nh0+1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return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</a:t>
            </a: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595488"/>
              </p:ext>
            </p:extLst>
          </p:nvPr>
        </p:nvGraphicFramePr>
        <p:xfrm>
          <a:off x="4308475" y="5229225"/>
          <a:ext cx="3987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87720" imgH="355320" progId="Equation.DSMT4">
                  <p:embed/>
                </p:oleObj>
              </mc:Choice>
              <mc:Fallback>
                <p:oleObj name="Equation" r:id="rId2" imgW="3987720" imgH="3553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8475" y="5229225"/>
                        <a:ext cx="39878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630685"/>
              </p:ext>
            </p:extLst>
          </p:nvPr>
        </p:nvGraphicFramePr>
        <p:xfrm>
          <a:off x="4237038" y="4437063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35360" imgH="317160" progId="Equation.DSMT4">
                  <p:embed/>
                </p:oleObj>
              </mc:Choice>
              <mc:Fallback>
                <p:oleObj name="Equation" r:id="rId4" imgW="4635360" imgH="31716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7038" y="4437063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544087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329256" y="332656"/>
            <a:ext cx="867753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recursive subroutine </a:t>
            </a:r>
            <a:r>
              <a:rPr lang="pt-BR" sz="2400" b="1" dirty="0">
                <a:solidFill>
                  <a:srgbClr val="FF0000"/>
                </a:solidFill>
              </a:rPr>
              <a:t>setNmNp(Nh1, Nh2, i1, jt</a:t>
            </a:r>
            <a:r>
              <a:rPr lang="pt-BR" sz="2400" dirty="0">
                <a:solidFill>
                  <a:srgbClr val="FF0000"/>
                </a:solidFill>
              </a:rPr>
              <a:t>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sv-SE" sz="1600" b="1" dirty="0">
                <a:latin typeface="Courier New" pitchFamily="49" charset="0"/>
                <a:cs typeface="Courier New" pitchFamily="49" charset="0"/>
              </a:rPr>
              <a:t> integer Nh1, Nh2, jt, i1,i2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!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if(i1 &lt; jmax+1)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i2 =i1+1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if(i1 ==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call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i2,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else if(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(i1,Nh1) ==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(i1,Nh2)) then</a:t>
            </a:r>
          </a:p>
          <a:p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call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i2,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end if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else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(jt,Nh1)==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(jt,Nh2)+1)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(jt,Nh1) = Nh2 </a:t>
            </a:r>
            <a:r>
              <a:rPr lang="en-US" sz="16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N-j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(jt,Nh1)==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(jt,Nh2)-1)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(jt,Nh1) = Nh2 </a:t>
            </a:r>
            <a:r>
              <a:rPr lang="en-US" sz="16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</a:t>
            </a:r>
            <a:r>
              <a:rPr lang="en-US" sz="1600" b="1" dirty="0" err="1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N+j</a:t>
            </a:r>
            <a:endParaRPr lang="en-US" sz="1600" b="1" dirty="0">
              <a:solidFill>
                <a:srgbClr val="0C0597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return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</a:t>
            </a: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82289"/>
              </p:ext>
            </p:extLst>
          </p:nvPr>
        </p:nvGraphicFramePr>
        <p:xfrm>
          <a:off x="630238" y="5516563"/>
          <a:ext cx="3581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81280" imgH="761760" progId="Equation.DSMT4">
                  <p:embed/>
                </p:oleObj>
              </mc:Choice>
              <mc:Fallback>
                <p:oleObj name="Equation" r:id="rId2" imgW="3581280" imgH="7617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5516563"/>
                        <a:ext cx="3581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958146"/>
              </p:ext>
            </p:extLst>
          </p:nvPr>
        </p:nvGraphicFramePr>
        <p:xfrm>
          <a:off x="4686300" y="5516563"/>
          <a:ext cx="36449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761760" progId="Equation.DSMT4">
                  <p:embed/>
                </p:oleObj>
              </mc:Choice>
              <mc:Fallback>
                <p:oleObj name="Equation" r:id="rId4" imgW="3644640" imgH="76176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5516563"/>
                        <a:ext cx="36449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935939"/>
              </p:ext>
            </p:extLst>
          </p:nvPr>
        </p:nvGraphicFramePr>
        <p:xfrm>
          <a:off x="2220913" y="5130800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35360" imgH="317160" progId="Equation.DSMT4">
                  <p:embed/>
                </p:oleObj>
              </mc:Choice>
              <mc:Fallback>
                <p:oleObj name="Equation" r:id="rId6" imgW="4635360" imgH="31716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913" y="5130800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3287040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4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497" y="692696"/>
            <a:ext cx="3102369" cy="214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46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91" y="3789040"/>
            <a:ext cx="3763457" cy="260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46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994" y="3798350"/>
            <a:ext cx="3764219" cy="260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1259632" y="404664"/>
            <a:ext cx="5720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Rho11_0.dat   approaches to thermal equilibrium state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276719" y="3434334"/>
            <a:ext cx="2364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Fid.dat (time domain)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35790" y="3032106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Free induction decay signal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860032" y="3419708"/>
            <a:ext cx="2710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Fft_fid.dat (freq. domain)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0531818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857451"/>
              </p:ext>
            </p:extLst>
          </p:nvPr>
        </p:nvGraphicFramePr>
        <p:xfrm>
          <a:off x="2760280" y="430237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0280" y="4302370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467544" y="908720"/>
            <a:ext cx="7520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3D IR (separation of </a:t>
            </a:r>
            <a:r>
              <a:rPr lang="en-US" altLang="ja-JP" sz="3600" dirty="0" err="1">
                <a:latin typeface="Arial Unicode MS"/>
                <a:ea typeface="Arial Unicode MS"/>
                <a:cs typeface="Arial Unicode MS"/>
              </a:rPr>
              <a:t>Liouville</a:t>
            </a:r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 paths)</a:t>
            </a:r>
            <a:endParaRPr lang="ja-JP" altLang="en-US" sz="36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13902" y="3416183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98886" y="3417770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02183" y="3607476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090983" y="4474251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089396" y="1921551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02183" y="1918376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156071" y="1403969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443242"/>
              </p:ext>
            </p:extLst>
          </p:nvPr>
        </p:nvGraphicFramePr>
        <p:xfrm>
          <a:off x="1168771" y="4571089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4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771" y="4571089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032512"/>
              </p:ext>
            </p:extLst>
          </p:nvPr>
        </p:nvGraphicFramePr>
        <p:xfrm>
          <a:off x="1186233" y="3907514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6233" y="3907514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753410"/>
              </p:ext>
            </p:extLst>
          </p:nvPr>
        </p:nvGraphicFramePr>
        <p:xfrm>
          <a:off x="1202108" y="3097889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4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2108" y="3097889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38376"/>
              </p:ext>
            </p:extLst>
          </p:nvPr>
        </p:nvGraphicFramePr>
        <p:xfrm>
          <a:off x="1208458" y="226603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4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458" y="226603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089396" y="3615414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087808" y="2828014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799008" y="2839126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06946" y="4464726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725983" y="3550326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725983" y="2759751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10021" y="1848526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11608" y="4383764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494083" y="3815439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494083" y="2986764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494083" y="2194601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882119"/>
              </p:ext>
            </p:extLst>
          </p:nvPr>
        </p:nvGraphicFramePr>
        <p:xfrm>
          <a:off x="2742459" y="2597243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2459" y="2597243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806005"/>
              </p:ext>
            </p:extLst>
          </p:nvPr>
        </p:nvGraphicFramePr>
        <p:xfrm>
          <a:off x="2760280" y="342210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0280" y="342210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648809"/>
              </p:ext>
            </p:extLst>
          </p:nvPr>
        </p:nvGraphicFramePr>
        <p:xfrm>
          <a:off x="2758023" y="181063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8023" y="181063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051815"/>
              </p:ext>
            </p:extLst>
          </p:nvPr>
        </p:nvGraphicFramePr>
        <p:xfrm>
          <a:off x="1961024" y="4267876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1024" y="4267876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452332"/>
              </p:ext>
            </p:extLst>
          </p:nvPr>
        </p:nvGraphicFramePr>
        <p:xfrm>
          <a:off x="2013590" y="3401101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26" name="オブジェクト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3590" y="3401101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997947"/>
              </p:ext>
            </p:extLst>
          </p:nvPr>
        </p:nvGraphicFramePr>
        <p:xfrm>
          <a:off x="1992802" y="2614721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2802" y="2614721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406648"/>
              </p:ext>
            </p:extLst>
          </p:nvPr>
        </p:nvGraphicFramePr>
        <p:xfrm>
          <a:off x="1989179" y="1805664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58" name="オブジェクト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9179" y="1805664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366627" y="5665313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11399" y="5663217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637519" y="5663217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284246" y="5587811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442841" y="5580860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175184" y="5575812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056449" y="5577492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358486" y="5665313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805884"/>
              </p:ext>
            </p:extLst>
          </p:nvPr>
        </p:nvGraphicFramePr>
        <p:xfrm>
          <a:off x="1406108" y="5099053"/>
          <a:ext cx="57562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52800" imgH="545760" progId="Equation.DSMT4">
                  <p:embed/>
                </p:oleObj>
              </mc:Choice>
              <mc:Fallback>
                <p:oleObj name="Equation" r:id="rId26" imgW="5752800" imgH="545760" progId="Equation.DSMT4">
                  <p:embed/>
                  <p:pic>
                    <p:nvPicPr>
                      <p:cNvPr id="73" name="オブジェクト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6108" y="5099053"/>
                        <a:ext cx="57562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771330" y="3471162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265962" y="1981293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5980337" y="3659280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270724" y="450541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5978749" y="1979705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329462" y="1471183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366730"/>
              </p:ext>
            </p:extLst>
          </p:nvPr>
        </p:nvGraphicFramePr>
        <p:xfrm>
          <a:off x="5361212" y="398630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81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1212" y="398630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50565"/>
              </p:ext>
            </p:extLst>
          </p:nvPr>
        </p:nvGraphicFramePr>
        <p:xfrm>
          <a:off x="5343749" y="315445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45760" imgH="342720" progId="Equation.DSMT4">
                  <p:embed/>
                </p:oleObj>
              </mc:Choice>
              <mc:Fallback>
                <p:oleObj name="Equation" r:id="rId28" imgW="545760" imgH="342720" progId="Equation.DSMT4">
                  <p:embed/>
                  <p:pic>
                    <p:nvPicPr>
                      <p:cNvPr id="82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3749" y="315445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273105" y="3628476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265962" y="2886168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5978749" y="2876643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5978749" y="450541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192937" y="3586255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00874" y="280361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188174" y="1887630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184999" y="4427630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610804"/>
              </p:ext>
            </p:extLst>
          </p:nvPr>
        </p:nvGraphicFramePr>
        <p:xfrm>
          <a:off x="5375499" y="2305143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91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5499" y="2305143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490469" y="3482505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568839" y="4051545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568839" y="3222870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568839" y="2430707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720850"/>
              </p:ext>
            </p:extLst>
          </p:nvPr>
        </p:nvGraphicFramePr>
        <p:xfrm>
          <a:off x="7223553" y="4383764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52200" imgH="406080" progId="Equation.DSMT4">
                  <p:embed/>
                </p:oleObj>
              </mc:Choice>
              <mc:Fallback>
                <p:oleObj name="Equation" r:id="rId30" imgW="952200" imgH="406080" progId="Equation.DSMT4">
                  <p:embed/>
                  <p:pic>
                    <p:nvPicPr>
                      <p:cNvPr id="328705" name="オブジェクト 3287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553" y="4383764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484732"/>
              </p:ext>
            </p:extLst>
          </p:nvPr>
        </p:nvGraphicFramePr>
        <p:xfrm>
          <a:off x="7246047" y="290262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328706" name="オブジェクト 3287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6047" y="290262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7358"/>
              </p:ext>
            </p:extLst>
          </p:nvPr>
        </p:nvGraphicFramePr>
        <p:xfrm>
          <a:off x="7234703" y="365928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328707" name="オブジェクト 3287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703" y="3659280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419185"/>
              </p:ext>
            </p:extLst>
          </p:nvPr>
        </p:nvGraphicFramePr>
        <p:xfrm>
          <a:off x="7200369" y="2040017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328708" name="オブジェクト 3287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369" y="2040017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180286"/>
              </p:ext>
            </p:extLst>
          </p:nvPr>
        </p:nvGraphicFramePr>
        <p:xfrm>
          <a:off x="6296810" y="4383395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71320" imgH="406080" progId="Equation.DSMT4">
                  <p:embed/>
                </p:oleObj>
              </mc:Choice>
              <mc:Fallback>
                <p:oleObj name="Equation" r:id="rId38" imgW="571320" imgH="406080" progId="Equation.DSMT4">
                  <p:embed/>
                  <p:pic>
                    <p:nvPicPr>
                      <p:cNvPr id="328709" name="オブジェクト 3287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6810" y="4383395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420617"/>
              </p:ext>
            </p:extLst>
          </p:nvPr>
        </p:nvGraphicFramePr>
        <p:xfrm>
          <a:off x="6331969" y="3657077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328710" name="オブジェクト 3287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1969" y="3657077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679465"/>
              </p:ext>
            </p:extLst>
          </p:nvPr>
        </p:nvGraphicFramePr>
        <p:xfrm>
          <a:off x="6297044" y="2907777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83920" imgH="406080" progId="Equation.DSMT4">
                  <p:embed/>
                </p:oleObj>
              </mc:Choice>
              <mc:Fallback>
                <p:oleObj name="Equation" r:id="rId42" imgW="583920" imgH="406080" progId="Equation.DSMT4">
                  <p:embed/>
                  <p:pic>
                    <p:nvPicPr>
                      <p:cNvPr id="328711" name="オブジェクト 3287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7044" y="2907777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560849"/>
              </p:ext>
            </p:extLst>
          </p:nvPr>
        </p:nvGraphicFramePr>
        <p:xfrm>
          <a:off x="6275156" y="2062169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368280" progId="Equation.DSMT4">
                  <p:embed/>
                </p:oleObj>
              </mc:Choice>
              <mc:Fallback>
                <p:oleObj name="Equation" r:id="rId44" imgW="583920" imgH="368280" progId="Equation.DSMT4">
                  <p:embed/>
                  <p:pic>
                    <p:nvPicPr>
                      <p:cNvPr id="328712" name="オブジェクト 3287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5156" y="2062169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366627" y="6562452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11399" y="6560356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637519" y="6560356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284246" y="6484950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442841" y="6477999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175184" y="6472951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056449" y="6474631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358486" y="6562452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473445"/>
              </p:ext>
            </p:extLst>
          </p:nvPr>
        </p:nvGraphicFramePr>
        <p:xfrm>
          <a:off x="1368796" y="5995495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29120" imgH="545760" progId="Equation.DSMT4">
                  <p:embed/>
                </p:oleObj>
              </mc:Choice>
              <mc:Fallback>
                <p:oleObj name="Equation" r:id="rId46" imgW="5829120" imgH="545760" progId="Equation.DSMT4">
                  <p:embed/>
                  <p:pic>
                    <p:nvPicPr>
                      <p:cNvPr id="122" name="オブジェクト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8796" y="5995495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D081173C-6F9A-4AD8-9568-FFC450B193AE}"/>
              </a:ext>
            </a:extLst>
          </p:cNvPr>
          <p:cNvSpPr/>
          <p:nvPr/>
        </p:nvSpPr>
        <p:spPr>
          <a:xfrm>
            <a:off x="985830" y="146783"/>
            <a:ext cx="5070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23606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87EA82E-6697-2FF1-FB1C-CBEB6912C846}"/>
              </a:ext>
            </a:extLst>
          </p:cNvPr>
          <p:cNvSpPr txBox="1"/>
          <p:nvPr/>
        </p:nvSpPr>
        <p:spPr>
          <a:xfrm>
            <a:off x="323528" y="2636912"/>
            <a:ext cx="82809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600" dirty="0"/>
              <a:t>Solve three of the following I through VI problems and submit them on PANDA.</a:t>
            </a:r>
          </a:p>
        </p:txBody>
      </p:sp>
    </p:spTree>
    <p:extLst>
      <p:ext uri="{BB962C8B-B14F-4D97-AF65-F5344CB8AC3E}">
        <p14:creationId xmlns:p14="http://schemas.microsoft.com/office/powerpoint/2010/main" val="2195243260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AC56B-F7A1-B6C8-19F8-01B4F1066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9AA859BD-A3AC-E285-1EFD-1866AED79D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4919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680" imgH="457200" progId="Equation.DSMT4">
                  <p:embed/>
                </p:oleObj>
              </mc:Choice>
              <mc:Fallback>
                <p:oleObj name="Equation" r:id="rId2" imgW="1993680" imgH="45720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9AA859BD-A3AC-E285-1EFD-1866AED79D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919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18696BDD-3C83-11E7-4C8C-7E7B8F89D4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55854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93680" imgH="457200" progId="Equation.DSMT4">
                  <p:embed/>
                </p:oleObj>
              </mc:Choice>
              <mc:Fallback>
                <p:oleObj name="Equation" r:id="rId4" imgW="1993680" imgH="457200" progId="Equation.DSMT4">
                  <p:embed/>
                  <p:pic>
                    <p:nvPicPr>
                      <p:cNvPr id="7" name="オブジェクト 6">
                        <a:extLst>
                          <a:ext uri="{FF2B5EF4-FFF2-40B4-BE49-F238E27FC236}">
                            <a16:creationId xmlns:a16="http://schemas.microsoft.com/office/drawing/2014/main" id="{18696BDD-3C83-11E7-4C8C-7E7B8F89D4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854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32CF7906-69EF-8EE6-EA6C-6FA4ADC0BD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1423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93680" imgH="457200" progId="Equation.DSMT4">
                  <p:embed/>
                </p:oleObj>
              </mc:Choice>
              <mc:Fallback>
                <p:oleObj name="Equation" r:id="rId6" imgW="1993680" imgH="45720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32CF7906-69EF-8EE6-EA6C-6FA4ADC0BD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9DB93194-5771-A792-C68C-932D430E7BF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94364" y="2386195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93680" imgH="457200" progId="Equation.DSMT4">
                  <p:embed/>
                </p:oleObj>
              </mc:Choice>
              <mc:Fallback>
                <p:oleObj name="Equation" r:id="rId8" imgW="1993680" imgH="45720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9DB93194-5771-A792-C68C-932D430E7BF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4364" y="2386195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>
            <a:extLst>
              <a:ext uri="{FF2B5EF4-FFF2-40B4-BE49-F238E27FC236}">
                <a16:creationId xmlns:a16="http://schemas.microsoft.com/office/drawing/2014/main" id="{7705AC01-4CAC-57DF-383C-5645F07037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19672" y="1222373"/>
          <a:ext cx="4313866" cy="569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02120" imgH="647640" progId="Equation.DSMT4">
                  <p:embed/>
                </p:oleObj>
              </mc:Choice>
              <mc:Fallback>
                <p:oleObj name="Equation" r:id="rId10" imgW="4902120" imgH="647640" progId="Equation.DSMT4">
                  <p:embed/>
                  <p:pic>
                    <p:nvPicPr>
                      <p:cNvPr id="10" name="Object 5">
                        <a:extLst>
                          <a:ext uri="{FF2B5EF4-FFF2-40B4-BE49-F238E27FC236}">
                            <a16:creationId xmlns:a16="http://schemas.microsoft.com/office/drawing/2014/main" id="{7705AC01-4CAC-57DF-383C-5645F070374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222373"/>
                        <a:ext cx="4313866" cy="5699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33489B8-2037-2EA7-31A9-C5FBE4ED7A1A}"/>
              </a:ext>
            </a:extLst>
          </p:cNvPr>
          <p:cNvSpPr/>
          <p:nvPr/>
        </p:nvSpPr>
        <p:spPr>
          <a:xfrm>
            <a:off x="390999" y="694518"/>
            <a:ext cx="5570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 damping term of the master equation is given by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B82EA17-DB74-5FD0-1AAF-B3FD06B84D67}"/>
              </a:ext>
            </a:extLst>
          </p:cNvPr>
          <p:cNvSpPr/>
          <p:nvPr/>
        </p:nvSpPr>
        <p:spPr>
          <a:xfrm>
            <a:off x="506461" y="1773435"/>
            <a:ext cx="800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As was shown in lecture, one of the component in the above is expressed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A73451A-89F5-F4D8-70C3-9CA35090F7A0}"/>
              </a:ext>
            </a:extLst>
          </p:cNvPr>
          <p:cNvSpPr/>
          <p:nvPr/>
        </p:nvSpPr>
        <p:spPr>
          <a:xfrm>
            <a:off x="436887" y="3024312"/>
            <a:ext cx="6622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evaluating the left of three components in a similar manner,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4EE8F96-0207-602D-01E3-7BE5AE5B9F80}"/>
              </a:ext>
            </a:extLst>
          </p:cNvPr>
          <p:cNvSpPr/>
          <p:nvPr/>
        </p:nvSpPr>
        <p:spPr>
          <a:xfrm>
            <a:off x="3518965" y="2190854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4913BD7-A8F5-7F3C-1602-71A407D1324B}"/>
              </a:ext>
            </a:extLst>
          </p:cNvPr>
          <p:cNvSpPr/>
          <p:nvPr/>
        </p:nvSpPr>
        <p:spPr>
          <a:xfrm>
            <a:off x="3470807" y="2616365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7" name="Object 15">
            <a:extLst>
              <a:ext uri="{FF2B5EF4-FFF2-40B4-BE49-F238E27FC236}">
                <a16:creationId xmlns:a16="http://schemas.microsoft.com/office/drawing/2014/main" id="{31BAB177-027C-7044-29D5-CE8A0AD2AA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1423" y="2182812"/>
          <a:ext cx="2197174" cy="34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79480" imgH="419040" progId="Equation.DSMT4">
                  <p:embed/>
                </p:oleObj>
              </mc:Choice>
              <mc:Fallback>
                <p:oleObj name="Equation" r:id="rId12" imgW="2679480" imgH="419040" progId="Equation.DSMT4">
                  <p:embed/>
                  <p:pic>
                    <p:nvPicPr>
                      <p:cNvPr id="17" name="Object 15">
                        <a:extLst>
                          <a:ext uri="{FF2B5EF4-FFF2-40B4-BE49-F238E27FC236}">
                            <a16:creationId xmlns:a16="http://schemas.microsoft.com/office/drawing/2014/main" id="{31BAB177-027C-7044-29D5-CE8A0AD2AAC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182812"/>
                        <a:ext cx="2197174" cy="34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6">
            <a:extLst>
              <a:ext uri="{FF2B5EF4-FFF2-40B4-BE49-F238E27FC236}">
                <a16:creationId xmlns:a16="http://schemas.microsoft.com/office/drawing/2014/main" id="{850B1512-D90A-6F81-71E7-7BC1D4F8EC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1423" y="2591009"/>
          <a:ext cx="3172658" cy="368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22480" imgH="444240" progId="Equation.DSMT4">
                  <p:embed/>
                </p:oleObj>
              </mc:Choice>
              <mc:Fallback>
                <p:oleObj name="Equation" r:id="rId14" imgW="3822480" imgH="444240" progId="Equation.DSMT4">
                  <p:embed/>
                  <p:pic>
                    <p:nvPicPr>
                      <p:cNvPr id="18" name="Object 16">
                        <a:extLst>
                          <a:ext uri="{FF2B5EF4-FFF2-40B4-BE49-F238E27FC236}">
                            <a16:creationId xmlns:a16="http://schemas.microsoft.com/office/drawing/2014/main" id="{850B1512-D90A-6F81-71E7-7BC1D4F8EC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591009"/>
                        <a:ext cx="3172658" cy="368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C80B469-9F11-CFF0-C219-8DD91B6F9498}"/>
              </a:ext>
            </a:extLst>
          </p:cNvPr>
          <p:cNvSpPr/>
          <p:nvPr/>
        </p:nvSpPr>
        <p:spPr>
          <a:xfrm>
            <a:off x="436887" y="4023101"/>
            <a:ext cx="5044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Show that the master equation is expressed as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DB5B5E05-0179-B3A4-4C21-257B6EB8A5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70125" y="4573588"/>
          <a:ext cx="648176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048440" imgH="736560" progId="Equation.DSMT4">
                  <p:embed/>
                </p:oleObj>
              </mc:Choice>
              <mc:Fallback>
                <p:oleObj name="Equation" r:id="rId16" imgW="7048440" imgH="736560" progId="Equation.DSMT4">
                  <p:embed/>
                  <p:pic>
                    <p:nvPicPr>
                      <p:cNvPr id="20" name="Object 4">
                        <a:extLst>
                          <a:ext uri="{FF2B5EF4-FFF2-40B4-BE49-F238E27FC236}">
                            <a16:creationId xmlns:a16="http://schemas.microsoft.com/office/drawing/2014/main" id="{DB5B5E05-0179-B3A4-4C21-257B6EB8A5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125" y="4573588"/>
                        <a:ext cx="6481763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F016C47-2FB2-5A73-F345-49E279EEE632}"/>
              </a:ext>
            </a:extLst>
          </p:cNvPr>
          <p:cNvSpPr/>
          <p:nvPr/>
        </p:nvSpPr>
        <p:spPr>
          <a:xfrm>
            <a:off x="471183" y="4681013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0F3F7F1-982A-8839-786D-4DA7E2C40EE4}"/>
              </a:ext>
            </a:extLst>
          </p:cNvPr>
          <p:cNvSpPr/>
          <p:nvPr/>
        </p:nvSpPr>
        <p:spPr>
          <a:xfrm>
            <a:off x="426652" y="5668221"/>
            <a:ext cx="1898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6">
            <a:extLst>
              <a:ext uri="{FF2B5EF4-FFF2-40B4-BE49-F238E27FC236}">
                <a16:creationId xmlns:a16="http://schemas.microsoft.com/office/drawing/2014/main" id="{15DC31FD-2A75-968A-9242-7A03D5FE8E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96926" y="5584853"/>
          <a:ext cx="67246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966160" imgH="1320480" progId="Equation.DSMT4">
                  <p:embed/>
                </p:oleObj>
              </mc:Choice>
              <mc:Fallback>
                <p:oleObj name="Equation" r:id="rId18" imgW="8966160" imgH="1320480" progId="Equation.DSMT4">
                  <p:embed/>
                  <p:pic>
                    <p:nvPicPr>
                      <p:cNvPr id="24" name="Object 6">
                        <a:extLst>
                          <a:ext uri="{FF2B5EF4-FFF2-40B4-BE49-F238E27FC236}">
                            <a16:creationId xmlns:a16="http://schemas.microsoft.com/office/drawing/2014/main" id="{15DC31FD-2A75-968A-9242-7A03D5FE8E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6926" y="5584853"/>
                        <a:ext cx="67246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>
            <a:extLst>
              <a:ext uri="{FF2B5EF4-FFF2-40B4-BE49-F238E27FC236}">
                <a16:creationId xmlns:a16="http://schemas.microsoft.com/office/drawing/2014/main" id="{5E1F0F94-645A-2DC0-FF35-8068BB824E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17203" y="-14755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4205486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772816"/>
            <a:ext cx="8507413" cy="564991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Explain the positivity problem in open quantum dynamics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12385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II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9879294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81D3B-8216-8BF0-95C9-DEA9C379D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85060AA-4DBA-7114-D357-26877C7485DA}"/>
              </a:ext>
            </a:extLst>
          </p:cNvPr>
          <p:cNvSpPr/>
          <p:nvPr/>
        </p:nvSpPr>
        <p:spPr>
          <a:xfrm>
            <a:off x="539552" y="794536"/>
            <a:ext cx="67120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Create the computer program for  (see an example in next page)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0CDFC0A7-A7B3-0406-9C84-5262A15E17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5531" y="1203150"/>
          <a:ext cx="539748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97480" imgH="736560" progId="Equation.DSMT4">
                  <p:embed/>
                </p:oleObj>
              </mc:Choice>
              <mc:Fallback>
                <p:oleObj name="Equation" r:id="rId2" imgW="5397480" imgH="736560" progId="Equation.DSMT4">
                  <p:embed/>
                  <p:pic>
                    <p:nvPicPr>
                      <p:cNvPr id="20" name="Object 4">
                        <a:extLst>
                          <a:ext uri="{FF2B5EF4-FFF2-40B4-BE49-F238E27FC236}">
                            <a16:creationId xmlns:a16="http://schemas.microsoft.com/office/drawing/2014/main" id="{0CDFC0A7-A7B3-0406-9C84-5262A15E17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31" y="1203150"/>
                        <a:ext cx="539748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6">
            <a:extLst>
              <a:ext uri="{FF2B5EF4-FFF2-40B4-BE49-F238E27FC236}">
                <a16:creationId xmlns:a16="http://schemas.microsoft.com/office/drawing/2014/main" id="{77D61388-F4AE-2446-C055-93D24C65FD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39752" y="2217244"/>
          <a:ext cx="695952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59520" imgH="1320480" progId="Equation.DSMT4">
                  <p:embed/>
                </p:oleObj>
              </mc:Choice>
              <mc:Fallback>
                <p:oleObj name="Equation" r:id="rId4" imgW="6959520" imgH="1320480" progId="Equation.DSMT4">
                  <p:embed/>
                  <p:pic>
                    <p:nvPicPr>
                      <p:cNvPr id="24" name="Object 6">
                        <a:extLst>
                          <a:ext uri="{FF2B5EF4-FFF2-40B4-BE49-F238E27FC236}">
                            <a16:creationId xmlns:a16="http://schemas.microsoft.com/office/drawing/2014/main" id="{77D61388-F4AE-2446-C055-93D24C65FD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217244"/>
                        <a:ext cx="6959520" cy="1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>
            <a:extLst>
              <a:ext uri="{FF2B5EF4-FFF2-40B4-BE49-F238E27FC236}">
                <a16:creationId xmlns:a16="http://schemas.microsoft.com/office/drawing/2014/main" id="{84D3DB8F-6CA0-6592-DAF2-00C760C405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210" y="-15292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III 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7C8999B-10CD-4619-2D80-C2B8B8F5FB16}"/>
              </a:ext>
            </a:extLst>
          </p:cNvPr>
          <p:cNvSpPr/>
          <p:nvPr/>
        </p:nvSpPr>
        <p:spPr>
          <a:xfrm>
            <a:off x="683567" y="1933498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and</a:t>
            </a:r>
          </a:p>
        </p:txBody>
      </p:sp>
      <p:graphicFrame>
        <p:nvGraphicFramePr>
          <p:cNvPr id="25" name="オブジェクト 24">
            <a:extLst>
              <a:ext uri="{FF2B5EF4-FFF2-40B4-BE49-F238E27FC236}">
                <a16:creationId xmlns:a16="http://schemas.microsoft.com/office/drawing/2014/main" id="{027363FD-C4BA-9848-7040-CA08CF0550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30253" y="5235744"/>
          <a:ext cx="25527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52400" imgH="812520" progId="Equation.DSMT4">
                  <p:embed/>
                </p:oleObj>
              </mc:Choice>
              <mc:Fallback>
                <p:oleObj name="Equation" r:id="rId6" imgW="2552400" imgH="812520" progId="Equation.DSMT4">
                  <p:embed/>
                  <p:pic>
                    <p:nvPicPr>
                      <p:cNvPr id="25" name="オブジェクト 24">
                        <a:extLst>
                          <a:ext uri="{FF2B5EF4-FFF2-40B4-BE49-F238E27FC236}">
                            <a16:creationId xmlns:a16="http://schemas.microsoft.com/office/drawing/2014/main" id="{027363FD-C4BA-9848-7040-CA08CF0550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0253" y="5235744"/>
                        <a:ext cx="25527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53C652F2-9141-79DA-EA4E-A8B2295B6D71}"/>
              </a:ext>
            </a:extLst>
          </p:cNvPr>
          <p:cNvSpPr/>
          <p:nvPr/>
        </p:nvSpPr>
        <p:spPr>
          <a:xfrm>
            <a:off x="676061" y="337125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1300A1DC-9C1E-088F-EBD8-3E2B16446990}"/>
              </a:ext>
            </a:extLst>
          </p:cNvPr>
          <p:cNvSpPr/>
          <p:nvPr/>
        </p:nvSpPr>
        <p:spPr>
          <a:xfrm>
            <a:off x="599358" y="1391838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225BEC0-A27E-0DEB-025E-B5C14CA37B35}"/>
              </a:ext>
            </a:extLst>
          </p:cNvPr>
          <p:cNvSpPr/>
          <p:nvPr/>
        </p:nvSpPr>
        <p:spPr>
          <a:xfrm>
            <a:off x="810985" y="6242925"/>
            <a:ext cx="1347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different</a:t>
            </a:r>
          </a:p>
        </p:txBody>
      </p:sp>
      <p:graphicFrame>
        <p:nvGraphicFramePr>
          <p:cNvPr id="30" name="オブジェクト 29">
            <a:extLst>
              <a:ext uri="{FF2B5EF4-FFF2-40B4-BE49-F238E27FC236}">
                <a16:creationId xmlns:a16="http://schemas.microsoft.com/office/drawing/2014/main" id="{6A09096D-B0F3-099F-17C8-4756803633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11443" y="3847057"/>
          <a:ext cx="1638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38000" imgH="812520" progId="Equation.DSMT4">
                  <p:embed/>
                </p:oleObj>
              </mc:Choice>
              <mc:Fallback>
                <p:oleObj name="Equation" r:id="rId8" imgW="1638000" imgH="812520" progId="Equation.DSMT4">
                  <p:embed/>
                  <p:pic>
                    <p:nvPicPr>
                      <p:cNvPr id="30" name="オブジェクト 29">
                        <a:extLst>
                          <a:ext uri="{FF2B5EF4-FFF2-40B4-BE49-F238E27FC236}">
                            <a16:creationId xmlns:a16="http://schemas.microsoft.com/office/drawing/2014/main" id="{6A09096D-B0F3-099F-17C8-47568036331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1443" y="3847057"/>
                        <a:ext cx="1638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オブジェクト 30">
            <a:extLst>
              <a:ext uri="{FF2B5EF4-FFF2-40B4-BE49-F238E27FC236}">
                <a16:creationId xmlns:a16="http://schemas.microsoft.com/office/drawing/2014/main" id="{8895958D-D74C-504A-E88F-D59A3E9C81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92851" y="3821748"/>
          <a:ext cx="1638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812520" progId="Equation.DSMT4">
                  <p:embed/>
                </p:oleObj>
              </mc:Choice>
              <mc:Fallback>
                <p:oleObj name="Equation" r:id="rId10" imgW="1638000" imgH="812520" progId="Equation.DSMT4">
                  <p:embed/>
                  <p:pic>
                    <p:nvPicPr>
                      <p:cNvPr id="31" name="オブジェクト 30">
                        <a:extLst>
                          <a:ext uri="{FF2B5EF4-FFF2-40B4-BE49-F238E27FC236}">
                            <a16:creationId xmlns:a16="http://schemas.microsoft.com/office/drawing/2014/main" id="{8895958D-D74C-504A-E88F-D59A3E9C817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2851" y="3821748"/>
                        <a:ext cx="1638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8901CFA-FDC2-F60A-6FE8-EC3A240F636B}"/>
              </a:ext>
            </a:extLst>
          </p:cNvPr>
          <p:cNvSpPr/>
          <p:nvPr/>
        </p:nvSpPr>
        <p:spPr>
          <a:xfrm>
            <a:off x="949655" y="4777688"/>
            <a:ext cx="7289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Then numerically compute the time evolution of the diagonal element </a:t>
            </a:r>
            <a:endParaRPr lang="ja-JP" altLang="en-US" dirty="0"/>
          </a:p>
        </p:txBody>
      </p:sp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7FC00A98-B53B-7FF6-1B10-8081D52191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4163" y="3783886"/>
          <a:ext cx="19812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81080" imgH="812520" progId="Equation.DSMT4">
                  <p:embed/>
                </p:oleObj>
              </mc:Choice>
              <mc:Fallback>
                <p:oleObj name="Equation" r:id="rId12" imgW="1981080" imgH="812520" progId="Equation.DSMT4">
                  <p:embed/>
                  <p:pic>
                    <p:nvPicPr>
                      <p:cNvPr id="32" name="オブジェクト 31">
                        <a:extLst>
                          <a:ext uri="{FF2B5EF4-FFF2-40B4-BE49-F238E27FC236}">
                            <a16:creationId xmlns:a16="http://schemas.microsoft.com/office/drawing/2014/main" id="{7FC00A98-B53B-7FF6-1B10-8081D52191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4163" y="3783886"/>
                        <a:ext cx="19812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>
            <a:extLst>
              <a:ext uri="{FF2B5EF4-FFF2-40B4-BE49-F238E27FC236}">
                <a16:creationId xmlns:a16="http://schemas.microsoft.com/office/drawing/2014/main" id="{5B5A1F76-1E39-6E61-9DAC-4D7E262A3F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13580" y="4759803"/>
          <a:ext cx="3810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0880" imgH="355320" progId="Equation.DSMT4">
                  <p:embed/>
                </p:oleObj>
              </mc:Choice>
              <mc:Fallback>
                <p:oleObj name="Equation" r:id="rId14" imgW="380880" imgH="355320" progId="Equation.DSMT4">
                  <p:embed/>
                  <p:pic>
                    <p:nvPicPr>
                      <p:cNvPr id="33" name="オブジェクト 32">
                        <a:extLst>
                          <a:ext uri="{FF2B5EF4-FFF2-40B4-BE49-F238E27FC236}">
                            <a16:creationId xmlns:a16="http://schemas.microsoft.com/office/drawing/2014/main" id="{5B5A1F76-1E39-6E61-9DAC-4D7E262A3F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3580" y="4759803"/>
                        <a:ext cx="3810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>
            <a:extLst>
              <a:ext uri="{FF2B5EF4-FFF2-40B4-BE49-F238E27FC236}">
                <a16:creationId xmlns:a16="http://schemas.microsoft.com/office/drawing/2014/main" id="{B62677B5-F4D3-A528-7571-D3A9AD2E80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41685" y="5978996"/>
          <a:ext cx="18669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866600" imgH="812520" progId="Equation.DSMT4">
                  <p:embed/>
                </p:oleObj>
              </mc:Choice>
              <mc:Fallback>
                <p:oleObj name="Equation" r:id="rId16" imgW="1866600" imgH="812520" progId="Equation.DSMT4">
                  <p:embed/>
                  <p:pic>
                    <p:nvPicPr>
                      <p:cNvPr id="34" name="オブジェクト 33">
                        <a:extLst>
                          <a:ext uri="{FF2B5EF4-FFF2-40B4-BE49-F238E27FC236}">
                            <a16:creationId xmlns:a16="http://schemas.microsoft.com/office/drawing/2014/main" id="{B62677B5-F4D3-A528-7571-D3A9AD2E80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1685" y="5978996"/>
                        <a:ext cx="18669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C4ACCAF-72AD-7305-7D9F-7E1B6B2E8D7F}"/>
              </a:ext>
            </a:extLst>
          </p:cNvPr>
          <p:cNvSpPr txBox="1"/>
          <p:nvPr/>
        </p:nvSpPr>
        <p:spPr>
          <a:xfrm>
            <a:off x="539552" y="2370683"/>
            <a:ext cx="463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B6FAB58A-C290-4717-5E4C-C90FE3C652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8363" y="6281738"/>
          <a:ext cx="147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73120" imgH="291960" progId="Equation.DSMT4">
                  <p:embed/>
                </p:oleObj>
              </mc:Choice>
              <mc:Fallback>
                <p:oleObj name="Equation" r:id="rId18" imgW="1473120" imgH="29196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B6FAB58A-C290-4717-5E4C-C90FE3C652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6281738"/>
                        <a:ext cx="147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891117DE-42C8-CAD0-744E-EA9DCF1963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56351" y="5185974"/>
          <a:ext cx="15748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574640" imgH="812520" progId="Equation.DSMT4">
                  <p:embed/>
                </p:oleObj>
              </mc:Choice>
              <mc:Fallback>
                <p:oleObj name="Equation" r:id="rId20" imgW="1574640" imgH="81252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891117DE-42C8-CAD0-744E-EA9DCF1963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6351" y="5185974"/>
                        <a:ext cx="15748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D8354CE-5E32-9B64-BD9A-CA764015BEBF}"/>
              </a:ext>
            </a:extLst>
          </p:cNvPr>
          <p:cNvSpPr txBox="1"/>
          <p:nvPr/>
        </p:nvSpPr>
        <p:spPr>
          <a:xfrm>
            <a:off x="4839683" y="5448117"/>
            <a:ext cx="553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046734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F032A-E133-755B-250B-DAB769FBD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5E9F72D-5A45-FDE5-49E1-119E4B39F720}"/>
              </a:ext>
            </a:extLst>
          </p:cNvPr>
          <p:cNvSpPr txBox="1"/>
          <p:nvPr/>
        </p:nvSpPr>
        <p:spPr>
          <a:xfrm>
            <a:off x="467544" y="1556792"/>
            <a:ext cx="4572000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program main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rho(2,2)</a:t>
            </a:r>
          </a:p>
          <a:p>
            <a:r>
              <a:rPr lang="en-US" sz="1600" dirty="0"/>
              <a:t>integer </a:t>
            </a:r>
            <a:r>
              <a:rPr lang="en-US" sz="1600" dirty="0" err="1"/>
              <a:t>i</a:t>
            </a:r>
            <a:r>
              <a:rPr lang="en-US" sz="1600" dirty="0"/>
              <a:t>, </a:t>
            </a:r>
            <a:r>
              <a:rPr lang="en-US" sz="1600" dirty="0" err="1"/>
              <a:t>istep</a:t>
            </a:r>
            <a:endParaRPr lang="en-US" sz="1600" dirty="0"/>
          </a:p>
          <a:p>
            <a:r>
              <a:rPr lang="en-US" sz="1600" dirty="0" err="1"/>
              <a:t>delta_t</a:t>
            </a:r>
            <a:r>
              <a:rPr lang="en-US" sz="1600" dirty="0"/>
              <a:t>=0.01 </a:t>
            </a:r>
          </a:p>
          <a:p>
            <a:r>
              <a:rPr lang="en-US" sz="1600" dirty="0" err="1"/>
              <a:t>istep</a:t>
            </a:r>
            <a:r>
              <a:rPr lang="en-US" sz="1600" dirty="0"/>
              <a:t>=1000</a:t>
            </a:r>
          </a:p>
          <a:p>
            <a:r>
              <a:rPr lang="en-US" sz="1600" dirty="0"/>
              <a:t>rho(1, :) = (/0.5 ,0.05 /)</a:t>
            </a:r>
          </a:p>
          <a:p>
            <a:r>
              <a:rPr lang="en-US" sz="1600" dirty="0"/>
              <a:t>rho(2, :) = (/0.05 ,-0.5 /)</a:t>
            </a:r>
          </a:p>
          <a:p>
            <a:r>
              <a:rPr lang="en-US" sz="1600" dirty="0"/>
              <a:t>open(11,file='output.dat')</a:t>
            </a:r>
          </a:p>
          <a:p>
            <a:r>
              <a:rPr lang="en-US" sz="1600" dirty="0"/>
              <a:t>  do </a:t>
            </a:r>
            <a:r>
              <a:rPr lang="en-US" sz="1600" dirty="0" err="1"/>
              <a:t>i</a:t>
            </a:r>
            <a:r>
              <a:rPr lang="en-US" sz="1600" dirty="0"/>
              <a:t>=1,istep</a:t>
            </a:r>
          </a:p>
          <a:p>
            <a:r>
              <a:rPr lang="en-US" sz="1600" dirty="0"/>
              <a:t>  call </a:t>
            </a:r>
            <a:r>
              <a:rPr lang="en-US" sz="1600" dirty="0" err="1"/>
              <a:t>rungekutta</a:t>
            </a:r>
            <a:r>
              <a:rPr lang="en-US" sz="1600" dirty="0"/>
              <a:t>(</a:t>
            </a:r>
            <a:r>
              <a:rPr lang="en-US" sz="1600" dirty="0" err="1"/>
              <a:t>rho,delta_t</a:t>
            </a:r>
            <a:r>
              <a:rPr lang="en-US" sz="1600" dirty="0"/>
              <a:t>)</a:t>
            </a:r>
          </a:p>
          <a:p>
            <a:r>
              <a:rPr lang="en-US" sz="1600" dirty="0"/>
              <a:t>  write(11,'(4f7.3)')</a:t>
            </a:r>
            <a:r>
              <a:rPr lang="en-US" sz="1600" dirty="0" err="1"/>
              <a:t>i</a:t>
            </a:r>
            <a:r>
              <a:rPr lang="en-US" sz="1600" dirty="0"/>
              <a:t>*</a:t>
            </a:r>
            <a:r>
              <a:rPr lang="en-US" sz="1600" dirty="0" err="1"/>
              <a:t>delta_t,rho</a:t>
            </a:r>
            <a:r>
              <a:rPr lang="en-US" sz="1600" dirty="0"/>
              <a:t>(1, 1),rho(2, 2),rho(1,1)+rho(2,2)</a:t>
            </a:r>
          </a:p>
          <a:p>
            <a:r>
              <a:rPr lang="en-US" sz="1600" dirty="0" err="1"/>
              <a:t>enddo</a:t>
            </a:r>
            <a:endParaRPr lang="en-US" sz="1600" dirty="0"/>
          </a:p>
          <a:p>
            <a:r>
              <a:rPr lang="en-US" sz="1600" dirty="0"/>
              <a:t>close(11)</a:t>
            </a:r>
          </a:p>
          <a:p>
            <a:r>
              <a:rPr lang="en-US" sz="1600" dirty="0"/>
              <a:t>end</a:t>
            </a:r>
          </a:p>
          <a:p>
            <a:endParaRPr 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FF604C-B922-2300-543F-C773B1432F5E}"/>
              </a:ext>
            </a:extLst>
          </p:cNvPr>
          <p:cNvSpPr txBox="1"/>
          <p:nvPr/>
        </p:nvSpPr>
        <p:spPr>
          <a:xfrm>
            <a:off x="4427984" y="105013"/>
            <a:ext cx="457200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subroutine </a:t>
            </a:r>
            <a:r>
              <a:rPr lang="en-US" sz="1600" dirty="0" err="1"/>
              <a:t>rungekutta</a:t>
            </a:r>
            <a:r>
              <a:rPr lang="en-US" sz="1600" dirty="0"/>
              <a:t>(rho,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complex*8 rho(2, 2)</a:t>
            </a:r>
          </a:p>
          <a:p>
            <a:r>
              <a:rPr lang="en-US" sz="1600" dirty="0"/>
              <a:t>complex*8 k1(2, 2), k2(2, 2), k3(2, 2), k4(2, 2)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k1q,k1p,k2q,k2p,k3q,k3p,k4q,k4p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     , k1,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(rho+k1/2, k2,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(rho+k2/2, k3,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(rho+k3  , k4,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rho = rho+k1/6+k2/3+k3/3+k4/6</a:t>
            </a:r>
          </a:p>
          <a:p>
            <a:r>
              <a:rPr lang="en-US" sz="1600" dirty="0"/>
              <a:t>end</a:t>
            </a:r>
          </a:p>
          <a:p>
            <a:endParaRPr 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6D9E5CA-7B9D-9D90-9C1F-4A309428D50C}"/>
              </a:ext>
            </a:extLst>
          </p:cNvPr>
          <p:cNvSpPr txBox="1"/>
          <p:nvPr/>
        </p:nvSpPr>
        <p:spPr>
          <a:xfrm>
            <a:off x="4415408" y="3140968"/>
            <a:ext cx="478427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subroutine </a:t>
            </a:r>
            <a:r>
              <a:rPr lang="en-US" sz="1600" dirty="0" err="1"/>
              <a:t>onestep</a:t>
            </a:r>
            <a:r>
              <a:rPr lang="en-US" sz="1600" dirty="0"/>
              <a:t>(</a:t>
            </a:r>
            <a:r>
              <a:rPr lang="en-US" sz="1600" dirty="0" err="1"/>
              <a:t>rho,k,delta_t</a:t>
            </a:r>
            <a:r>
              <a:rPr lang="en-US" sz="1600" dirty="0"/>
              <a:t>)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</a:t>
            </a:r>
            <a:r>
              <a:rPr lang="en-US" sz="1600" dirty="0" err="1"/>
              <a:t>q,p,qq,pp</a:t>
            </a:r>
            <a:endParaRPr lang="en-US" sz="1600" dirty="0"/>
          </a:p>
          <a:p>
            <a:r>
              <a:rPr lang="en-US" sz="1600" dirty="0"/>
              <a:t>complex*8 </a:t>
            </a:r>
            <a:r>
              <a:rPr lang="en-US" sz="1600" dirty="0" err="1"/>
              <a:t>iu</a:t>
            </a:r>
            <a:endParaRPr lang="en-US" sz="1600" dirty="0"/>
          </a:p>
          <a:p>
            <a:r>
              <a:rPr lang="en-US" sz="1600" dirty="0"/>
              <a:t>real*8 pi</a:t>
            </a:r>
          </a:p>
          <a:p>
            <a:r>
              <a:rPr lang="en-US" sz="1600" dirty="0"/>
              <a:t>complex*8 H(2,2)</a:t>
            </a:r>
          </a:p>
          <a:p>
            <a:r>
              <a:rPr lang="en-US" sz="1600" dirty="0"/>
              <a:t>complex*8 rho(2, 2)</a:t>
            </a:r>
          </a:p>
          <a:p>
            <a:r>
              <a:rPr lang="en-US" sz="1600" dirty="0"/>
              <a:t>complex*8 k(2, 2)</a:t>
            </a:r>
          </a:p>
          <a:p>
            <a:r>
              <a:rPr lang="en-US" sz="1600" dirty="0" err="1"/>
              <a:t>iu</a:t>
            </a:r>
            <a:r>
              <a:rPr lang="en-US" sz="1600" dirty="0"/>
              <a:t> = (0.0d0,1.0d0)</a:t>
            </a:r>
          </a:p>
          <a:p>
            <a:r>
              <a:rPr lang="en-US" sz="1600" dirty="0"/>
              <a:t>pi=</a:t>
            </a:r>
            <a:r>
              <a:rPr lang="en-US" sz="1600" dirty="0" err="1"/>
              <a:t>acos</a:t>
            </a:r>
            <a:r>
              <a:rPr lang="en-US" sz="1600" dirty="0"/>
              <a:t>(-1.0d0)</a:t>
            </a:r>
          </a:p>
          <a:p>
            <a:r>
              <a:rPr lang="en-US" sz="1600" dirty="0"/>
              <a:t>H(1, :) = (/ 2.0d0 , exp(</a:t>
            </a:r>
            <a:r>
              <a:rPr lang="en-US" sz="1600" dirty="0" err="1"/>
              <a:t>iu</a:t>
            </a:r>
            <a:r>
              <a:rPr lang="en-US" sz="1600" dirty="0"/>
              <a:t>*pi/3.0d0) /)</a:t>
            </a:r>
          </a:p>
          <a:p>
            <a:r>
              <a:rPr lang="en-US" sz="1600" dirty="0"/>
              <a:t>H(2, :) = (/ exp(-</a:t>
            </a:r>
            <a:r>
              <a:rPr lang="en-US" sz="1600" dirty="0" err="1"/>
              <a:t>iu</a:t>
            </a:r>
            <a:r>
              <a:rPr lang="en-US" sz="1600" dirty="0"/>
              <a:t>*pi/3.0d0), 1.0d0 /)</a:t>
            </a:r>
          </a:p>
          <a:p>
            <a:r>
              <a:rPr lang="en-US" sz="1600" dirty="0"/>
              <a:t>  k=-</a:t>
            </a:r>
            <a:r>
              <a:rPr lang="en-US" sz="1600" dirty="0" err="1"/>
              <a:t>cmplx</a:t>
            </a:r>
            <a:r>
              <a:rPr lang="en-US" sz="1600" dirty="0"/>
              <a:t>(0.0,1.0)*(</a:t>
            </a:r>
            <a:r>
              <a:rPr lang="en-US" sz="1600" dirty="0" err="1"/>
              <a:t>matmul</a:t>
            </a:r>
            <a:r>
              <a:rPr lang="en-US" sz="1600" dirty="0"/>
              <a:t>(</a:t>
            </a:r>
            <a:r>
              <a:rPr lang="en-US" sz="1600" dirty="0" err="1"/>
              <a:t>rho,H</a:t>
            </a:r>
            <a:r>
              <a:rPr lang="en-US" sz="1600" dirty="0"/>
              <a:t>)-</a:t>
            </a:r>
            <a:r>
              <a:rPr lang="en-US" sz="1600" dirty="0" err="1"/>
              <a:t>matmul</a:t>
            </a:r>
            <a:r>
              <a:rPr lang="en-US" sz="1600" dirty="0"/>
              <a:t>(</a:t>
            </a:r>
            <a:r>
              <a:rPr lang="en-US" sz="1600" dirty="0" err="1"/>
              <a:t>H,rho</a:t>
            </a:r>
            <a:r>
              <a:rPr lang="en-US" sz="1600" dirty="0"/>
              <a:t>))</a:t>
            </a:r>
          </a:p>
          <a:p>
            <a:r>
              <a:rPr lang="en-US" sz="1600" dirty="0"/>
              <a:t>end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A81FA70-0DCE-EFFB-9BBC-61FF40FDD2B1}"/>
              </a:ext>
            </a:extLst>
          </p:cNvPr>
          <p:cNvSpPr txBox="1"/>
          <p:nvPr/>
        </p:nvSpPr>
        <p:spPr>
          <a:xfrm>
            <a:off x="251520" y="276905"/>
            <a:ext cx="4599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FORTRAN SOURCE CODE </a:t>
            </a:r>
          </a:p>
          <a:p>
            <a:r>
              <a:rPr lang="en-US" dirty="0">
                <a:ea typeface="Arial Unicode MS" panose="020B0604020202020204" pitchFamily="50" charset="-128"/>
              </a:rPr>
              <a:t>(for Liouville operator)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82682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772816"/>
            <a:ext cx="8507413" cy="564991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Consider the Schrödinger equation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Show that the wave function is expressed in the path integral form as 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69986" name="Object 2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363402389"/>
              </p:ext>
            </p:extLst>
          </p:nvPr>
        </p:nvGraphicFramePr>
        <p:xfrm>
          <a:off x="1835696" y="2521862"/>
          <a:ext cx="380682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09880" imgH="838080" progId="Equation.DSMT4">
                  <p:embed/>
                </p:oleObj>
              </mc:Choice>
              <mc:Fallback>
                <p:oleObj name="Equation" r:id="rId3" imgW="3809880" imgH="838080" progId="Equation.DSMT4">
                  <p:embed/>
                  <p:pic>
                    <p:nvPicPr>
                      <p:cNvPr id="16998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521862"/>
                        <a:ext cx="3806825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380397"/>
              </p:ext>
            </p:extLst>
          </p:nvPr>
        </p:nvGraphicFramePr>
        <p:xfrm>
          <a:off x="1796480" y="4105771"/>
          <a:ext cx="3884612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886200" imgH="787320" progId="Equation.DSMT4">
                  <p:embed/>
                </p:oleObj>
              </mc:Choice>
              <mc:Fallback>
                <p:oleObj name="Equation" r:id="rId5" imgW="3886200" imgH="787320" progId="Equation.DSMT4">
                  <p:embed/>
                  <p:pic>
                    <p:nvPicPr>
                      <p:cNvPr id="16998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480" y="4105771"/>
                        <a:ext cx="3884612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12385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IV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19830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6C2578-87EB-4F67-AE31-EEECFF6F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46371" y="656829"/>
            <a:ext cx="9011344" cy="1143000"/>
          </a:xfrm>
        </p:spPr>
        <p:txBody>
          <a:bodyPr>
            <a:normAutofit/>
          </a:bodyPr>
          <a:lstStyle/>
          <a:p>
            <a:r>
              <a:rPr lang="en-US" sz="2800" dirty="0"/>
              <a:t>Quantum master equation (in Lindblad form)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AA3D74A-6AAD-4D66-988F-F325701DAD4C}"/>
              </a:ext>
            </a:extLst>
          </p:cNvPr>
          <p:cNvSpPr txBox="1"/>
          <p:nvPr/>
        </p:nvSpPr>
        <p:spPr>
          <a:xfrm>
            <a:off x="351081" y="277760"/>
            <a:ext cx="660751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G. Lindblad, </a:t>
            </a:r>
            <a:r>
              <a:rPr lang="en-US" sz="1400" dirty="0" err="1">
                <a:hlinkClick r:id="rId3"/>
              </a:rPr>
              <a:t>Commun.Math</a:t>
            </a:r>
            <a:r>
              <a:rPr lang="en-US" sz="1400" dirty="0">
                <a:hlinkClick r:id="rId3"/>
              </a:rPr>
              <a:t>. Phys. 40, 147(1975)</a:t>
            </a:r>
            <a:r>
              <a:rPr lang="en-US" sz="1400" dirty="0"/>
              <a:t>;</a:t>
            </a:r>
            <a:r>
              <a:rPr lang="en-US" sz="1400" dirty="0">
                <a:hlinkClick r:id="rId4"/>
              </a:rPr>
              <a:t> Phys. </a:t>
            </a:r>
            <a:r>
              <a:rPr lang="en-US" sz="1400" b="1" dirty="0">
                <a:hlinkClick r:id="rId4"/>
              </a:rPr>
              <a:t>48</a:t>
            </a:r>
            <a:r>
              <a:rPr lang="en-US" sz="1400" dirty="0">
                <a:hlinkClick r:id="rId4"/>
              </a:rPr>
              <a:t>, 119 (1976)</a:t>
            </a:r>
            <a:endParaRPr lang="en-US" sz="1400" dirty="0"/>
          </a:p>
          <a:p>
            <a:r>
              <a:rPr lang="it-IT" altLang="ja-JP" sz="1400" b="0" i="0" u="none" strike="noStrike" kern="100" baseline="0" dirty="0">
                <a:latin typeface="+mj-lt"/>
                <a:ea typeface="游ゴシック" panose="020B0400000000000000" pitchFamily="50" charset="-128"/>
              </a:rPr>
              <a:t>V.Gorini; A. Kossakowski; E. C. G. Sudarshan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</a:rPr>
              <a:t>, 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  <a:hlinkClick r:id="rId5"/>
              </a:rPr>
              <a:t>J. Math. Phys. </a:t>
            </a:r>
            <a:r>
              <a:rPr lang="en-US" altLang="ja-JP" sz="1400" b="1" i="0" u="none" strike="noStrike" kern="100" baseline="0" dirty="0">
                <a:latin typeface="+mj-lt"/>
                <a:ea typeface="游ゴシック" panose="020B0400000000000000" pitchFamily="50" charset="-128"/>
                <a:hlinkClick r:id="rId5"/>
              </a:rPr>
              <a:t>17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  <a:hlinkClick r:id="rId5"/>
              </a:rPr>
              <a:t>, 821 (1976)</a:t>
            </a:r>
            <a:endParaRPr lang="en-US" altLang="ja-JP" sz="1400" b="0" i="0" u="none" strike="noStrike" kern="100" baseline="0" dirty="0">
              <a:solidFill>
                <a:srgbClr val="0563C1"/>
              </a:solidFill>
              <a:latin typeface="+mj-lt"/>
              <a:ea typeface="游ゴシック" panose="020B0400000000000000" pitchFamily="50" charset="-128"/>
              <a:hlinkClick r:id="rId5"/>
            </a:endParaRPr>
          </a:p>
          <a:p>
            <a:endParaRPr lang="en-US" sz="1400" dirty="0"/>
          </a:p>
        </p:txBody>
      </p:sp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3BE41CBF-D9AC-43FB-85A9-8C5EE2FF94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373686"/>
              </p:ext>
            </p:extLst>
          </p:nvPr>
        </p:nvGraphicFramePr>
        <p:xfrm>
          <a:off x="395436" y="1535096"/>
          <a:ext cx="7200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00720" imgH="736560" progId="Equation.DSMT4">
                  <p:embed/>
                </p:oleObj>
              </mc:Choice>
              <mc:Fallback>
                <p:oleObj name="Equation" r:id="rId6" imgW="7200720" imgH="73656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3BE41CBF-D9AC-43FB-85A9-8C5EE2FF94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436" y="1535096"/>
                        <a:ext cx="72009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077D338-26B0-454A-BCCF-2EC725A7B41F}"/>
              </a:ext>
            </a:extLst>
          </p:cNvPr>
          <p:cNvSpPr/>
          <p:nvPr/>
        </p:nvSpPr>
        <p:spPr>
          <a:xfrm>
            <a:off x="7596336" y="1165763"/>
            <a:ext cx="143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(Low </a:t>
            </a:r>
            <a:r>
              <a:rPr lang="en-US" altLang="ja-JP" i="1" dirty="0">
                <a:solidFill>
                  <a:srgbClr val="0C0597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 limit)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AE1A8D57-F185-4441-9AC0-CC258A02990B}"/>
              </a:ext>
            </a:extLst>
          </p:cNvPr>
          <p:cNvSpPr txBox="1">
            <a:spLocks/>
          </p:cNvSpPr>
          <p:nvPr/>
        </p:nvSpPr>
        <p:spPr>
          <a:xfrm>
            <a:off x="-449173" y="2808107"/>
            <a:ext cx="9479904" cy="78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sz="2800" dirty="0"/>
              <a:t>Commonly used Lindblad eq. for q. thermodynamic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A4DBB9F3-FA7F-424C-8F88-D174509044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68444" y="180349"/>
            <a:ext cx="1006775" cy="734241"/>
          </a:xfrm>
          <a:prstGeom prst="rect">
            <a:avLst/>
          </a:prstGeom>
        </p:spPr>
      </p:pic>
      <p:graphicFrame>
        <p:nvGraphicFramePr>
          <p:cNvPr id="17" name="Object 10">
            <a:extLst>
              <a:ext uri="{FF2B5EF4-FFF2-40B4-BE49-F238E27FC236}">
                <a16:creationId xmlns:a16="http://schemas.microsoft.com/office/drawing/2014/main" id="{5C86CCE5-42DE-4ADD-B262-249683CF9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770241"/>
              </p:ext>
            </p:extLst>
          </p:nvPr>
        </p:nvGraphicFramePr>
        <p:xfrm>
          <a:off x="723737" y="4452433"/>
          <a:ext cx="674352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743520" imgH="1320480" progId="Equation.DSMT4">
                  <p:embed/>
                </p:oleObj>
              </mc:Choice>
              <mc:Fallback>
                <p:oleObj name="Equation" r:id="rId9" imgW="6743520" imgH="1320480" progId="Equation.DSMT4">
                  <p:embed/>
                  <p:pic>
                    <p:nvPicPr>
                      <p:cNvPr id="17" name="Object 10">
                        <a:extLst>
                          <a:ext uri="{FF2B5EF4-FFF2-40B4-BE49-F238E27FC236}">
                            <a16:creationId xmlns:a16="http://schemas.microsoft.com/office/drawing/2014/main" id="{5C86CCE5-42DE-4ADD-B262-249683CF9D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737" y="4452433"/>
                        <a:ext cx="6743520" cy="1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AE644CB4-4EAB-416C-A306-0150211A24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931554"/>
              </p:ext>
            </p:extLst>
          </p:nvPr>
        </p:nvGraphicFramePr>
        <p:xfrm>
          <a:off x="1478318" y="6029354"/>
          <a:ext cx="22606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60440" imgH="672840" progId="Equation.DSMT4">
                  <p:embed/>
                </p:oleObj>
              </mc:Choice>
              <mc:Fallback>
                <p:oleObj name="Equation" r:id="rId11" imgW="2260440" imgH="672840" progId="Equation.DSMT4">
                  <p:embed/>
                  <p:pic>
                    <p:nvPicPr>
                      <p:cNvPr id="20" name="Object 4">
                        <a:extLst>
                          <a:ext uri="{FF2B5EF4-FFF2-40B4-BE49-F238E27FC236}">
                            <a16:creationId xmlns:a16="http://schemas.microsoft.com/office/drawing/2014/main" id="{AE644CB4-4EAB-416C-A306-0150211A24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8318" y="6029354"/>
                        <a:ext cx="22606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A02950-0D4F-46C7-8D67-559F14F13622}"/>
              </a:ext>
            </a:extLst>
          </p:cNvPr>
          <p:cNvSpPr txBox="1"/>
          <p:nvPr/>
        </p:nvSpPr>
        <p:spPr>
          <a:xfrm>
            <a:off x="3915691" y="6094588"/>
            <a:ext cx="4500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Temperature limitation (high </a:t>
            </a:r>
            <a:r>
              <a:rPr lang="en-US" altLang="ja-JP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 is forgotten by ignoring the non RWA terms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FF07A8D0-CEE9-4D7A-9493-A9F014E956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256837"/>
              </p:ext>
            </p:extLst>
          </p:nvPr>
        </p:nvGraphicFramePr>
        <p:xfrm>
          <a:off x="7164288" y="2380216"/>
          <a:ext cx="368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8280" imgH="342720" progId="Equation.DSMT4">
                  <p:embed/>
                </p:oleObj>
              </mc:Choice>
              <mc:Fallback>
                <p:oleObj name="Equation" r:id="rId13" imgW="368280" imgH="342720" progId="Equation.DSMT4">
                  <p:embed/>
                  <p:pic>
                    <p:nvPicPr>
                      <p:cNvPr id="24" name="Object 4">
                        <a:extLst>
                          <a:ext uri="{FF2B5EF4-FFF2-40B4-BE49-F238E27FC236}">
                            <a16:creationId xmlns:a16="http://schemas.microsoft.com/office/drawing/2014/main" id="{FF07A8D0-CEE9-4D7A-9493-A9F014E956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380216"/>
                        <a:ext cx="368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6DD92B1-A9DC-4EA5-A02C-47892D879516}"/>
              </a:ext>
            </a:extLst>
          </p:cNvPr>
          <p:cNvSpPr txBox="1"/>
          <p:nvPr/>
        </p:nvSpPr>
        <p:spPr>
          <a:xfrm>
            <a:off x="7495452" y="2350508"/>
            <a:ext cx="14887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:Pauli matrix</a:t>
            </a:r>
            <a:endParaRPr 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0972C1F-E56C-B617-A3BE-51C211EF599E}"/>
              </a:ext>
            </a:extLst>
          </p:cNvPr>
          <p:cNvSpPr txBox="1"/>
          <p:nvPr/>
        </p:nvSpPr>
        <p:spPr>
          <a:xfrm>
            <a:off x="642883" y="3416867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15"/>
              </a:rPr>
              <a:t>15</a:t>
            </a:r>
            <a:r>
              <a:rPr lang="en-US" altLang="ja-JP" sz="1400" dirty="0">
                <a:hlinkClick r:id="rId15"/>
              </a:rPr>
              <a:t>, 277 (1969);</a:t>
            </a:r>
            <a:r>
              <a:rPr lang="en-US" sz="1400" dirty="0">
                <a:hlinkClick r:id="rId15"/>
              </a:rPr>
              <a:t> </a:t>
            </a:r>
            <a:r>
              <a:rPr lang="en-US" sz="1400" b="1" dirty="0">
                <a:hlinkClick r:id="rId16"/>
              </a:rPr>
              <a:t>39</a:t>
            </a:r>
            <a:r>
              <a:rPr lang="en-US" sz="1400" dirty="0">
                <a:hlinkClick r:id="rId16"/>
              </a:rPr>
              <a:t>, 91 (1974).</a:t>
            </a:r>
            <a:endParaRPr lang="en-US" sz="1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79666A1-FB3A-16FF-F1E3-03F598345B98}"/>
              </a:ext>
            </a:extLst>
          </p:cNvPr>
          <p:cNvSpPr txBox="1"/>
          <p:nvPr/>
        </p:nvSpPr>
        <p:spPr>
          <a:xfrm>
            <a:off x="643595" y="4034549"/>
            <a:ext cx="75203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hlinkClick r:id="rId17"/>
              </a:rPr>
              <a:t>H-P Breuer, F. </a:t>
            </a:r>
            <a:r>
              <a:rPr lang="en-US" altLang="ja-JP" sz="1400" dirty="0" err="1">
                <a:hlinkClick r:id="rId17"/>
              </a:rPr>
              <a:t>Petruccione</a:t>
            </a:r>
            <a:r>
              <a:rPr lang="en-US" altLang="ja-JP" sz="1400" dirty="0">
                <a:hlinkClick r:id="rId17"/>
              </a:rPr>
              <a:t>, </a:t>
            </a:r>
            <a:r>
              <a:rPr lang="en-US" altLang="ja-JP" sz="1400" i="1" dirty="0">
                <a:hlinkClick r:id="rId17"/>
              </a:rPr>
              <a:t>The Theory of Open Quantum System</a:t>
            </a:r>
            <a:r>
              <a:rPr lang="en-US" altLang="ja-JP" sz="1400" i="1" dirty="0"/>
              <a:t> </a:t>
            </a:r>
            <a:r>
              <a:rPr lang="en-US" altLang="ja-JP" sz="1400" dirty="0"/>
              <a:t>(oxford, 2007)</a:t>
            </a:r>
            <a:endParaRPr lang="ja-JP" altLang="en-US" sz="1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7185CE9-D53B-356A-04BB-BC725C2BCEAD}"/>
              </a:ext>
            </a:extLst>
          </p:cNvPr>
          <p:cNvSpPr txBox="1"/>
          <p:nvPr/>
        </p:nvSpPr>
        <p:spPr>
          <a:xfrm>
            <a:off x="651502" y="3725688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18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18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18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B8FCF09-8D96-440E-B05B-E73AA94FF21E}"/>
              </a:ext>
            </a:extLst>
          </p:cNvPr>
          <p:cNvSpPr txBox="1"/>
          <p:nvPr/>
        </p:nvSpPr>
        <p:spPr>
          <a:xfrm>
            <a:off x="539552" y="2398394"/>
            <a:ext cx="4968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19"/>
              </a:rPr>
              <a:t>M. O. Scully and W. E. Lamb, PR.</a:t>
            </a:r>
            <a:r>
              <a:rPr lang="en-US" sz="1400" b="1" dirty="0">
                <a:hlinkClick r:id="rId19"/>
              </a:rPr>
              <a:t>159</a:t>
            </a:r>
            <a:r>
              <a:rPr lang="en-US" sz="1400" dirty="0">
                <a:hlinkClick r:id="rId19"/>
              </a:rPr>
              <a:t>, 208 (1967). </a:t>
            </a:r>
            <a:endParaRPr lang="en-US" sz="1400" dirty="0"/>
          </a:p>
          <a:p>
            <a:r>
              <a:rPr lang="en-US" sz="1400" dirty="0">
                <a:hlinkClick r:id="rId19"/>
              </a:rPr>
              <a:t>B. R. </a:t>
            </a:r>
            <a:r>
              <a:rPr lang="en-US" sz="1400" dirty="0" err="1">
                <a:hlinkClick r:id="rId19"/>
              </a:rPr>
              <a:t>Mollow</a:t>
            </a:r>
            <a:r>
              <a:rPr lang="en-US" sz="1400" dirty="0">
                <a:hlinkClick r:id="rId19"/>
              </a:rPr>
              <a:t> and M. Miller, Ann. Phys. </a:t>
            </a:r>
            <a:r>
              <a:rPr lang="en-US" sz="1400" b="1" dirty="0">
                <a:hlinkClick r:id="rId19"/>
              </a:rPr>
              <a:t>52</a:t>
            </a:r>
            <a:r>
              <a:rPr lang="en-US" sz="1400" dirty="0">
                <a:hlinkClick r:id="rId19"/>
              </a:rPr>
              <a:t>, 464 (1969).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05630564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1" y="14241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V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69614" y="1076071"/>
            <a:ext cx="42033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System-bath Hamiltonian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547664" y="1525565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41320" imgH="558720" progId="Equation.DSMT4">
                  <p:embed/>
                </p:oleObj>
              </mc:Choice>
              <mc:Fallback>
                <p:oleObj name="Equation" r:id="rId3" imgW="26413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525565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755576" y="4115979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54200" imgH="279360" progId="Equation.DSMT4">
                  <p:embed/>
                </p:oleObj>
              </mc:Choice>
              <mc:Fallback>
                <p:oleObj name="Equation" r:id="rId5" imgW="3454200" imgH="279360" progId="Equation.DSMT4">
                  <p:embed/>
                  <p:pic>
                    <p:nvPicPr>
                      <p:cNvPr id="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4115979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5"/>
          <p:cNvSpPr txBox="1">
            <a:spLocks noChangeArrowheads="1"/>
          </p:cNvSpPr>
          <p:nvPr/>
        </p:nvSpPr>
        <p:spPr bwMode="auto">
          <a:xfrm>
            <a:off x="817969" y="3388387"/>
            <a:ext cx="55034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Reduced density matrix element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634988"/>
              </p:ext>
            </p:extLst>
          </p:nvPr>
        </p:nvGraphicFramePr>
        <p:xfrm>
          <a:off x="1011238" y="4864100"/>
          <a:ext cx="741997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84600" imgH="1041120" progId="Equation.DSMT4">
                  <p:embed/>
                </p:oleObj>
              </mc:Choice>
              <mc:Fallback>
                <p:oleObj name="Equation" r:id="rId7" imgW="4584600" imgH="1041120" progId="Equation.DSMT4">
                  <p:embed/>
                  <p:pic>
                    <p:nvPicPr>
                      <p:cNvPr id="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238" y="4864100"/>
                        <a:ext cx="7419975" cy="168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/>
        </p:nvGraphicFramePr>
        <p:xfrm>
          <a:off x="1857583" y="2616197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05040" imgH="787320" progId="Equation.DSMT4">
                  <p:embed/>
                </p:oleObj>
              </mc:Choice>
              <mc:Fallback>
                <p:oleObj name="Equation" r:id="rId9" imgW="2705040" imgH="787320" progId="Equation.DSMT4">
                  <p:embed/>
                  <p:pic>
                    <p:nvPicPr>
                      <p:cNvPr id="19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583" y="2616197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1594404"/>
      </p:ext>
    </p:extLst>
  </p:cSld>
  <p:clrMapOvr>
    <a:masterClrMapping/>
  </p:clrMapOvr>
  <p:transition/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570874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22426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518113"/>
              </p:ext>
            </p:extLst>
          </p:nvPr>
        </p:nvGraphicFramePr>
        <p:xfrm>
          <a:off x="1127125" y="1052513"/>
          <a:ext cx="4732338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89040" imgH="787320" progId="Equation.DSMT4">
                  <p:embed/>
                </p:oleObj>
              </mc:Choice>
              <mc:Fallback>
                <p:oleObj name="Equation" r:id="rId2" imgW="2489040" imgH="78732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052513"/>
                        <a:ext cx="4732338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789659" y="1178148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861096" y="196396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146721" y="1249586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6721" y="1249586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8159" y="2035398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27584" y="3003332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and high temperature bath, we have (Markovian noise)</a:t>
            </a:r>
          </a:p>
        </p:txBody>
      </p:sp>
      <p:graphicFrame>
        <p:nvGraphicFramePr>
          <p:cNvPr id="15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88940" y="3092673"/>
          <a:ext cx="19319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77760" imgH="393480" progId="Equation.DSMT4">
                  <p:embed/>
                </p:oleObj>
              </mc:Choice>
              <mc:Fallback>
                <p:oleObj name="Equation" r:id="rId7" imgW="977760" imgH="393480" progId="Equation.DSMT4">
                  <p:embed/>
                  <p:pic>
                    <p:nvPicPr>
                      <p:cNvPr id="1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8940" y="3092673"/>
                        <a:ext cx="1931987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ChangeAspect="1"/>
          </p:cNvGraphicFramePr>
          <p:nvPr/>
        </p:nvGraphicFramePr>
        <p:xfrm>
          <a:off x="1728532" y="4742383"/>
          <a:ext cx="2333625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39600" imgH="393480" progId="Equation.DSMT4">
                  <p:embed/>
                </p:oleObj>
              </mc:Choice>
              <mc:Fallback>
                <p:oleObj name="Equation" r:id="rId9" imgW="939600" imgH="39348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8532" y="4742383"/>
                        <a:ext cx="2333625" cy="97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9"/>
          <p:cNvGraphicFramePr>
            <a:graphicFrameLocks noChangeAspect="1"/>
          </p:cNvGraphicFramePr>
          <p:nvPr/>
        </p:nvGraphicFramePr>
        <p:xfrm>
          <a:off x="5326183" y="4797152"/>
          <a:ext cx="2024062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419040" progId="Equation.DSMT4">
                  <p:embed/>
                </p:oleObj>
              </mc:Choice>
              <mc:Fallback>
                <p:oleObj name="Equation" r:id="rId11" imgW="977760" imgH="419040" progId="Equation.DSMT4">
                  <p:embed/>
                  <p:pic>
                    <p:nvPicPr>
                      <p:cNvPr id="1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6183" y="4797152"/>
                        <a:ext cx="2024062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98148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</p:bld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689100" y="917575"/>
          <a:ext cx="60864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19160" imgH="330120" progId="Equation.DSMT4">
                  <p:embed/>
                </p:oleObj>
              </mc:Choice>
              <mc:Fallback>
                <p:oleObj name="Equation" r:id="rId2" imgW="2819160" imgH="33012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917575"/>
                        <a:ext cx="6086475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728321"/>
              </p:ext>
            </p:extLst>
          </p:nvPr>
        </p:nvGraphicFramePr>
        <p:xfrm>
          <a:off x="1785938" y="2154238"/>
          <a:ext cx="4586287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31760" imgH="825480" progId="Equation.DSMT4">
                  <p:embed/>
                </p:oleObj>
              </mc:Choice>
              <mc:Fallback>
                <p:oleObj name="Equation" r:id="rId4" imgW="2831760" imgH="825480" progId="Equation.DSMT4">
                  <p:embed/>
                  <p:pic>
                    <p:nvPicPr>
                      <p:cNvPr id="29389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38" y="2154238"/>
                        <a:ext cx="4586287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95738" y="155733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9" name="Line 12"/>
          <p:cNvSpPr>
            <a:spLocks noChangeShapeType="1"/>
          </p:cNvSpPr>
          <p:nvPr/>
        </p:nvSpPr>
        <p:spPr bwMode="auto">
          <a:xfrm>
            <a:off x="7596188" y="1557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3902" name="Line 14"/>
          <p:cNvSpPr>
            <a:spLocks noChangeShapeType="1"/>
          </p:cNvSpPr>
          <p:nvPr/>
        </p:nvSpPr>
        <p:spPr bwMode="auto">
          <a:xfrm>
            <a:off x="4859338" y="1557338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39552" y="366861"/>
            <a:ext cx="56444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Then reduced density Matrix element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642910" y="4149080"/>
            <a:ext cx="8141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Show that equation of motion for this case is expressed as</a:t>
            </a:r>
          </a:p>
        </p:txBody>
      </p:sp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2039938" y="5248275"/>
          <a:ext cx="2779712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57320" imgH="672840" progId="Equation.DSMT4">
                  <p:embed/>
                </p:oleObj>
              </mc:Choice>
              <mc:Fallback>
                <p:oleObj name="Equation" r:id="rId6" imgW="2857320" imgH="672840" progId="Equation.DSMT4">
                  <p:embed/>
                  <p:pic>
                    <p:nvPicPr>
                      <p:cNvPr id="2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5248275"/>
                        <a:ext cx="2779712" cy="655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721684"/>
              </p:ext>
            </p:extLst>
          </p:nvPr>
        </p:nvGraphicFramePr>
        <p:xfrm>
          <a:off x="6188075" y="5641975"/>
          <a:ext cx="1955800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55520" imgH="736560" progId="Equation.DSMT4">
                  <p:embed/>
                </p:oleObj>
              </mc:Choice>
              <mc:Fallback>
                <p:oleObj name="Equation" r:id="rId8" imgW="1955520" imgH="736560" progId="Equation.DSMT4">
                  <p:embed/>
                  <p:pic>
                    <p:nvPicPr>
                      <p:cNvPr id="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8075" y="5641975"/>
                        <a:ext cx="1955800" cy="735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089371"/>
              </p:ext>
            </p:extLst>
          </p:nvPr>
        </p:nvGraphicFramePr>
        <p:xfrm>
          <a:off x="6167438" y="4745038"/>
          <a:ext cx="114935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47640" imgH="393480" progId="Equation.DSMT4">
                  <p:embed/>
                </p:oleObj>
              </mc:Choice>
              <mc:Fallback>
                <p:oleObj name="Equation" r:id="rId10" imgW="647640" imgH="39348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7438" y="4745038"/>
                        <a:ext cx="114935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595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nimBg="1"/>
      <p:bldP spid="51209" grpId="0" animBg="1"/>
      <p:bldP spid="293902" grpId="0" animBg="1"/>
      <p:bldP spid="19" grpId="0"/>
    </p:bld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772816"/>
            <a:ext cx="8507413" cy="5649913"/>
          </a:xfrm>
        </p:spPr>
        <p:txBody>
          <a:bodyPr/>
          <a:lstStyle/>
          <a:p>
            <a:pPr marL="514350" indent="-514350" eaLnBrk="1" hangingPunct="1">
              <a:buAutoNum type="romanLcParenR"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Download the Markovian2005 program (FORTRAN90) </a:t>
            </a:r>
            <a:r>
              <a:rPr lang="en-US" altLang="ja-JP" sz="2000" dirty="0">
                <a:solidFill>
                  <a:schemeClr val="tx2"/>
                </a:solidFill>
                <a:latin typeface="Arial Unicode MS"/>
                <a:ea typeface="Arial Unicode MS"/>
                <a:cs typeface="Arial Unicode MS"/>
              </a:rPr>
              <a:t>OR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nonMarkovian2009 from the following WWW: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http://theochem.kuchem.kyoto-u.ac.jp/members/tanimura.htm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ii) Compile and run the source code.</a:t>
            </a:r>
            <a:r>
              <a:rPr lang="ja-JP" altLang="en-US" sz="20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(Optional: If prefer, use Copilot or another AI program to convert these programs to a language such as C++ or Python. If so, please include the source code.)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iii) Report the result as a graph. 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12385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VI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3385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DD848620-64D0-37E2-2694-20E29CE43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5095" y="2152472"/>
            <a:ext cx="3921914" cy="82566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35B4B9B-97E2-48EA-B837-48E70A3EC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84859"/>
            <a:ext cx="9361040" cy="800004"/>
          </a:xfrm>
        </p:spPr>
        <p:txBody>
          <a:bodyPr>
            <a:noAutofit/>
          </a:bodyPr>
          <a:lstStyle/>
          <a:p>
            <a:r>
              <a:rPr lang="en-US" sz="2400" dirty="0"/>
              <a:t>Thermodynamic  Lindblad </a:t>
            </a:r>
            <a:r>
              <a:rPr lang="en-US" sz="2000" dirty="0"/>
              <a:t>(unphysical for spin-Boson system)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5B7D2F1-807D-4901-9E4C-C636C4CE3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4" y="3501008"/>
            <a:ext cx="4039164" cy="321037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E9DB263-0A11-4EA4-BEA5-F9EB52628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" y="2051401"/>
            <a:ext cx="4486901" cy="876422"/>
          </a:xfrm>
          <a:prstGeom prst="rect">
            <a:avLst/>
          </a:prstGeom>
        </p:spPr>
      </p:pic>
      <p:graphicFrame>
        <p:nvGraphicFramePr>
          <p:cNvPr id="13" name="Object 10">
            <a:extLst>
              <a:ext uri="{FF2B5EF4-FFF2-40B4-BE49-F238E27FC236}">
                <a16:creationId xmlns:a16="http://schemas.microsoft.com/office/drawing/2014/main" id="{8D58CBC5-A653-4503-BBCE-B22B22F75E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026873"/>
              </p:ext>
            </p:extLst>
          </p:nvPr>
        </p:nvGraphicFramePr>
        <p:xfrm>
          <a:off x="2487730" y="3178625"/>
          <a:ext cx="1739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39880" imgH="507960" progId="Equation.DSMT4">
                  <p:embed/>
                </p:oleObj>
              </mc:Choice>
              <mc:Fallback>
                <p:oleObj name="Equation" r:id="rId5" imgW="1739880" imgH="50796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7730" y="3178625"/>
                        <a:ext cx="1739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">
            <a:extLst>
              <a:ext uri="{FF2B5EF4-FFF2-40B4-BE49-F238E27FC236}">
                <a16:creationId xmlns:a16="http://schemas.microsoft.com/office/drawing/2014/main" id="{BDC071AC-BCCD-4916-86A6-E74E4F512A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950254"/>
              </p:ext>
            </p:extLst>
          </p:nvPr>
        </p:nvGraphicFramePr>
        <p:xfrm>
          <a:off x="259379" y="3195132"/>
          <a:ext cx="191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17360" imgH="507960" progId="Equation.DSMT4">
                  <p:embed/>
                </p:oleObj>
              </mc:Choice>
              <mc:Fallback>
                <p:oleObj name="Equation" r:id="rId7" imgW="1917360" imgH="507960" progId="Equation.DSMT4">
                  <p:embed/>
                  <p:pic>
                    <p:nvPicPr>
                      <p:cNvPr id="14" name="Object 10">
                        <a:extLst>
                          <a:ext uri="{FF2B5EF4-FFF2-40B4-BE49-F238E27FC236}">
                            <a16:creationId xmlns:a16="http://schemas.microsoft.com/office/drawing/2014/main" id="{BDC071AC-BCCD-4916-86A6-E74E4F512A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379" y="3195132"/>
                        <a:ext cx="1917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8D54D8EF-B23F-4920-91CE-4A370F5E7C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565040"/>
              </p:ext>
            </p:extLst>
          </p:nvPr>
        </p:nvGraphicFramePr>
        <p:xfrm>
          <a:off x="1474690" y="1748498"/>
          <a:ext cx="1013040" cy="35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600" imgH="253800" progId="Equation.DSMT4">
                  <p:embed/>
                </p:oleObj>
              </mc:Choice>
              <mc:Fallback>
                <p:oleObj name="Equation" r:id="rId9" imgW="723600" imgH="25380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8D54D8EF-B23F-4920-91CE-4A370F5E7C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4690" y="1748498"/>
                        <a:ext cx="1013040" cy="355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51C44E6D-8B57-18B7-4595-C471999F1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851540"/>
              </p:ext>
            </p:extLst>
          </p:nvPr>
        </p:nvGraphicFramePr>
        <p:xfrm>
          <a:off x="358992" y="1086234"/>
          <a:ext cx="708025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228920" imgH="317160" progId="Equation.DSMT4">
                  <p:embed/>
                </p:oleObj>
              </mc:Choice>
              <mc:Fallback>
                <p:oleObj name="Equation" r:id="rId11" imgW="4228920" imgH="31716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992" y="1086234"/>
                        <a:ext cx="7080250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A9BDA148-DC14-A932-88A4-8A62188DC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337149"/>
              </p:ext>
            </p:extLst>
          </p:nvPr>
        </p:nvGraphicFramePr>
        <p:xfrm>
          <a:off x="7636376" y="1056775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55600" imgH="571320" progId="Equation.DSMT4">
                  <p:embed/>
                </p:oleObj>
              </mc:Choice>
              <mc:Fallback>
                <p:oleObj name="Equation" r:id="rId13" imgW="1155600" imgH="57132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6376" y="1056775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CEC8CBA-DBF0-43F1-E8EB-D0C8CB7A9C3D}"/>
              </a:ext>
            </a:extLst>
          </p:cNvPr>
          <p:cNvSpPr txBox="1"/>
          <p:nvPr/>
        </p:nvSpPr>
        <p:spPr>
          <a:xfrm>
            <a:off x="247482" y="1706222"/>
            <a:ext cx="1296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Population</a:t>
            </a:r>
            <a:endParaRPr lang="ja-JP" altLang="en-US" dirty="0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909FA297-AD9D-5855-3B58-63604C837A1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00000">
            <a:off x="-117324" y="4996652"/>
            <a:ext cx="1006955" cy="310251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BCEBCAC-B42F-FC0D-D044-4E61D755CBE6}"/>
              </a:ext>
            </a:extLst>
          </p:cNvPr>
          <p:cNvSpPr txBox="1"/>
          <p:nvPr/>
        </p:nvSpPr>
        <p:spPr>
          <a:xfrm>
            <a:off x="1286380" y="3792467"/>
            <a:ext cx="7734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weak coupling</a:t>
            </a:r>
          </a:p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 A=0.5</a:t>
            </a:r>
            <a:endParaRPr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3345126-E20E-64C5-C6E1-E01E3BC1B7AE}"/>
              </a:ext>
            </a:extLst>
          </p:cNvPr>
          <p:cNvSpPr txBox="1"/>
          <p:nvPr/>
        </p:nvSpPr>
        <p:spPr>
          <a:xfrm>
            <a:off x="748952" y="5143695"/>
            <a:ext cx="110954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Intermediate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coupling A=1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6" name="Object 10">
            <a:extLst>
              <a:ext uri="{FF2B5EF4-FFF2-40B4-BE49-F238E27FC236}">
                <a16:creationId xmlns:a16="http://schemas.microsoft.com/office/drawing/2014/main" id="{7C129CCC-E43A-8D1A-6A75-CAB7DC7324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745313"/>
              </p:ext>
            </p:extLst>
          </p:nvPr>
        </p:nvGraphicFramePr>
        <p:xfrm>
          <a:off x="125804" y="3757482"/>
          <a:ext cx="5207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20560" imgH="203040" progId="Equation.DSMT4">
                  <p:embed/>
                </p:oleObj>
              </mc:Choice>
              <mc:Fallback>
                <p:oleObj name="Equation" r:id="rId16" imgW="520560" imgH="203040" progId="Equation.DSMT4">
                  <p:embed/>
                  <p:pic>
                    <p:nvPicPr>
                      <p:cNvPr id="26" name="Object 10">
                        <a:extLst>
                          <a:ext uri="{FF2B5EF4-FFF2-40B4-BE49-F238E27FC236}">
                            <a16:creationId xmlns:a16="http://schemas.microsoft.com/office/drawing/2014/main" id="{7C129CCC-E43A-8D1A-6A75-CAB7DC732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04" y="3757482"/>
                        <a:ext cx="5207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0">
            <a:extLst>
              <a:ext uri="{FF2B5EF4-FFF2-40B4-BE49-F238E27FC236}">
                <a16:creationId xmlns:a16="http://schemas.microsoft.com/office/drawing/2014/main" id="{1026CC1B-4E82-0BAB-BD0F-E7D1CE3DB4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896324"/>
              </p:ext>
            </p:extLst>
          </p:nvPr>
        </p:nvGraphicFramePr>
        <p:xfrm>
          <a:off x="2053334" y="3757416"/>
          <a:ext cx="5207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560" imgH="177480" progId="Equation.DSMT4">
                  <p:embed/>
                </p:oleObj>
              </mc:Choice>
              <mc:Fallback>
                <p:oleObj name="Equation" r:id="rId18" imgW="520560" imgH="177480" progId="Equation.DSMT4">
                  <p:embed/>
                  <p:pic>
                    <p:nvPicPr>
                      <p:cNvPr id="33" name="Object 10">
                        <a:extLst>
                          <a:ext uri="{FF2B5EF4-FFF2-40B4-BE49-F238E27FC236}">
                            <a16:creationId xmlns:a16="http://schemas.microsoft.com/office/drawing/2014/main" id="{1026CC1B-4E82-0BAB-BD0F-E7D1CE3DB4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3334" y="3757416"/>
                        <a:ext cx="5207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884EF01-C908-DE95-AEB7-7C65074A483F}"/>
              </a:ext>
            </a:extLst>
          </p:cNvPr>
          <p:cNvSpPr txBox="1"/>
          <p:nvPr/>
        </p:nvSpPr>
        <p:spPr>
          <a:xfrm>
            <a:off x="2647618" y="3874412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 </a:t>
            </a:r>
            <a:r>
              <a:rPr lang="en-US" altLang="ja-JP" sz="11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FF0000"/>
              </a:solidFill>
            </a:endParaRPr>
          </a:p>
        </p:txBody>
      </p:sp>
      <p:graphicFrame>
        <p:nvGraphicFramePr>
          <p:cNvPr id="28" name="Object 10">
            <a:extLst>
              <a:ext uri="{FF2B5EF4-FFF2-40B4-BE49-F238E27FC236}">
                <a16:creationId xmlns:a16="http://schemas.microsoft.com/office/drawing/2014/main" id="{BBC524E1-5125-80BB-1E38-73ABF39389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514127"/>
              </p:ext>
            </p:extLst>
          </p:nvPr>
        </p:nvGraphicFramePr>
        <p:xfrm>
          <a:off x="3185607" y="3917085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203040" progId="Equation.DSMT4">
                  <p:embed/>
                </p:oleObj>
              </mc:Choice>
              <mc:Fallback>
                <p:oleObj name="Equation" r:id="rId20" imgW="355320" imgH="203040" progId="Equation.DSMT4">
                  <p:embed/>
                  <p:pic>
                    <p:nvPicPr>
                      <p:cNvPr id="28" name="Object 10">
                        <a:extLst>
                          <a:ext uri="{FF2B5EF4-FFF2-40B4-BE49-F238E27FC236}">
                            <a16:creationId xmlns:a16="http://schemas.microsoft.com/office/drawing/2014/main" id="{BBC524E1-5125-80BB-1E38-73ABF39389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5607" y="3917085"/>
                        <a:ext cx="355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EF936864-8476-D225-2D7A-D42C09F34C76}"/>
              </a:ext>
            </a:extLst>
          </p:cNvPr>
          <p:cNvSpPr txBox="1"/>
          <p:nvPr/>
        </p:nvSpPr>
        <p:spPr>
          <a:xfrm>
            <a:off x="2644065" y="5148363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00B0F0"/>
                </a:solidFill>
                <a:ea typeface="Arial Unicode MS" panose="020B0604020202020204" pitchFamily="50" charset="-128"/>
              </a:rPr>
              <a:t>Low </a:t>
            </a:r>
            <a:r>
              <a:rPr lang="en-US" altLang="ja-JP" sz="1100" i="1" dirty="0">
                <a:solidFill>
                  <a:srgbClr val="00B0F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00B0F0"/>
              </a:solidFill>
            </a:endParaRPr>
          </a:p>
        </p:txBody>
      </p:sp>
      <p:graphicFrame>
        <p:nvGraphicFramePr>
          <p:cNvPr id="36" name="Object 2">
            <a:extLst>
              <a:ext uri="{FF2B5EF4-FFF2-40B4-BE49-F238E27FC236}">
                <a16:creationId xmlns:a16="http://schemas.microsoft.com/office/drawing/2014/main" id="{69A4D3DC-7953-EA98-D672-6E083E51D9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526051"/>
              </p:ext>
            </p:extLst>
          </p:nvPr>
        </p:nvGraphicFramePr>
        <p:xfrm>
          <a:off x="4421283" y="5543807"/>
          <a:ext cx="35782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44440" imgH="444240" progId="Equation.DSMT4">
                  <p:embed/>
                </p:oleObj>
              </mc:Choice>
              <mc:Fallback>
                <p:oleObj name="Equation" r:id="rId22" imgW="2044440" imgH="44424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1283" y="5543807"/>
                        <a:ext cx="357822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0">
            <a:extLst>
              <a:ext uri="{FF2B5EF4-FFF2-40B4-BE49-F238E27FC236}">
                <a16:creationId xmlns:a16="http://schemas.microsoft.com/office/drawing/2014/main" id="{073D5962-AA63-7DE2-7024-A73780F6C3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239715"/>
              </p:ext>
            </p:extLst>
          </p:nvPr>
        </p:nvGraphicFramePr>
        <p:xfrm>
          <a:off x="3205395" y="5148884"/>
          <a:ext cx="56978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44240" imgH="203040" progId="Equation.DSMT4">
                  <p:embed/>
                </p:oleObj>
              </mc:Choice>
              <mc:Fallback>
                <p:oleObj name="Equation" r:id="rId24" imgW="444240" imgH="203040" progId="Equation.DSMT4">
                  <p:embed/>
                  <p:pic>
                    <p:nvPicPr>
                      <p:cNvPr id="29" name="Object 10">
                        <a:extLst>
                          <a:ext uri="{FF2B5EF4-FFF2-40B4-BE49-F238E27FC236}">
                            <a16:creationId xmlns:a16="http://schemas.microsoft.com/office/drawing/2014/main" id="{073D5962-AA63-7DE2-7024-A73780F6C3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395" y="5148884"/>
                        <a:ext cx="569785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EE45C22-651F-9899-CC5F-3A0B562F3D16}"/>
              </a:ext>
            </a:extLst>
          </p:cNvPr>
          <p:cNvSpPr txBox="1"/>
          <p:nvPr/>
        </p:nvSpPr>
        <p:spPr>
          <a:xfrm>
            <a:off x="4072158" y="5176898"/>
            <a:ext cx="4719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Red curves </a:t>
            </a:r>
            <a:r>
              <a:rPr lang="en-US" altLang="ja-JP" dirty="0"/>
              <a:t>are obtained from HEOM with </a:t>
            </a:r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100570F9-932F-A204-F536-BA8338A5B2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452320"/>
              </p:ext>
            </p:extLst>
          </p:nvPr>
        </p:nvGraphicFramePr>
        <p:xfrm>
          <a:off x="7777390" y="6223565"/>
          <a:ext cx="1111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34680" imgH="228600" progId="Equation.DSMT4">
                  <p:embed/>
                </p:oleObj>
              </mc:Choice>
              <mc:Fallback>
                <p:oleObj name="Equation" r:id="rId26" imgW="634680" imgH="2286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100570F9-932F-A204-F536-BA8338A5B2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7390" y="6223565"/>
                        <a:ext cx="11112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CB535AE-CB9A-DCD4-238B-E4E00674B466}"/>
              </a:ext>
            </a:extLst>
          </p:cNvPr>
          <p:cNvSpPr txBox="1"/>
          <p:nvPr/>
        </p:nvSpPr>
        <p:spPr>
          <a:xfrm>
            <a:off x="7341602" y="6212181"/>
            <a:ext cx="589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for  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A0C24494-C0FC-7E63-D5BC-7546D1F838D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rot="16200000">
            <a:off x="1952581" y="5032501"/>
            <a:ext cx="678358" cy="391940"/>
          </a:xfrm>
          <a:prstGeom prst="rect">
            <a:avLst/>
          </a:prstGeom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56CD10A-4377-A765-3E53-FF6A975AB6A7}"/>
              </a:ext>
            </a:extLst>
          </p:cNvPr>
          <p:cNvSpPr txBox="1"/>
          <p:nvPr/>
        </p:nvSpPr>
        <p:spPr>
          <a:xfrm>
            <a:off x="4824984" y="1652004"/>
            <a:ext cx="47109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100" dirty="0">
                <a:ea typeface="Arial Unicode MS" panose="020B0604020202020204" pitchFamily="50" charset="-128"/>
              </a:rPr>
              <a:t>A. J. Leggett, S. </a:t>
            </a:r>
            <a:r>
              <a:rPr lang="en-US" altLang="ja-JP" sz="1100" dirty="0" err="1">
                <a:ea typeface="Arial Unicode MS" panose="020B0604020202020204" pitchFamily="50" charset="-128"/>
              </a:rPr>
              <a:t>Charkravarty</a:t>
            </a:r>
            <a:r>
              <a:rPr lang="en-US" altLang="ja-JP" sz="1100" dirty="0">
                <a:ea typeface="Arial Unicode MS" panose="020B0604020202020204" pitchFamily="50" charset="-128"/>
              </a:rPr>
              <a:t>, M. P. A. Fisher, A. Garg, </a:t>
            </a:r>
          </a:p>
          <a:p>
            <a:r>
              <a:rPr lang="en-US" altLang="ja-JP" sz="1100" dirty="0">
                <a:ea typeface="Arial Unicode MS" panose="020B0604020202020204" pitchFamily="50" charset="-128"/>
              </a:rPr>
              <a:t>W. </a:t>
            </a:r>
            <a:r>
              <a:rPr lang="en-US" altLang="ja-JP" sz="1100" dirty="0" err="1">
                <a:ea typeface="Arial Unicode MS" panose="020B0604020202020204" pitchFamily="50" charset="-128"/>
              </a:rPr>
              <a:t>Zwerger</a:t>
            </a:r>
            <a:r>
              <a:rPr lang="en-US" altLang="ja-JP" sz="1100" dirty="0">
                <a:ea typeface="Arial Unicode MS" panose="020B0604020202020204" pitchFamily="50" charset="-128"/>
              </a:rPr>
              <a:t>, Rev. Mod. Phys. 59, 1 (1987) </a:t>
            </a:r>
            <a:endParaRPr lang="ja-JP" altLang="en-US" sz="1100" dirty="0"/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D84CAF8F-5738-E648-5486-1A8DD0BCD8E7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247645" y="3046462"/>
            <a:ext cx="3497808" cy="1219930"/>
          </a:xfrm>
          <a:prstGeom prst="rect">
            <a:avLst/>
          </a:prstGeom>
        </p:spPr>
      </p:pic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2B63615-2EE2-406D-8B10-07AFFEAA9909}"/>
              </a:ext>
            </a:extLst>
          </p:cNvPr>
          <p:cNvSpPr txBox="1"/>
          <p:nvPr/>
        </p:nvSpPr>
        <p:spPr>
          <a:xfrm>
            <a:off x="4768471" y="2914813"/>
            <a:ext cx="4791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P62 </a:t>
            </a:r>
            <a:endParaRPr lang="ja-JP" altLang="en-US" dirty="0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6E13D74C-A447-940F-134E-0AF2FF6A86A6}"/>
              </a:ext>
            </a:extLst>
          </p:cNvPr>
          <p:cNvSpPr/>
          <p:nvPr/>
        </p:nvSpPr>
        <p:spPr>
          <a:xfrm>
            <a:off x="6060870" y="3039640"/>
            <a:ext cx="2756744" cy="170691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D1B19FE6-8CA7-6791-E633-6DB56B1EC4F2}"/>
              </a:ext>
            </a:extLst>
          </p:cNvPr>
          <p:cNvSpPr/>
          <p:nvPr/>
        </p:nvSpPr>
        <p:spPr>
          <a:xfrm>
            <a:off x="5360852" y="3147279"/>
            <a:ext cx="419616" cy="157720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00FCB9E4-00C7-BD09-DAE7-346A922F7C7C}"/>
              </a:ext>
            </a:extLst>
          </p:cNvPr>
          <p:cNvSpPr/>
          <p:nvPr/>
        </p:nvSpPr>
        <p:spPr>
          <a:xfrm>
            <a:off x="6464746" y="3515243"/>
            <a:ext cx="1347614" cy="99195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CB0EEEDD-5A04-1308-0FD2-19BBD2FDF9C0}"/>
              </a:ext>
            </a:extLst>
          </p:cNvPr>
          <p:cNvSpPr/>
          <p:nvPr/>
        </p:nvSpPr>
        <p:spPr>
          <a:xfrm>
            <a:off x="5360853" y="3788448"/>
            <a:ext cx="923672" cy="17064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92AB7FAB-F2F7-B3D3-D926-2BF0A82C2AF8}"/>
              </a:ext>
            </a:extLst>
          </p:cNvPr>
          <p:cNvSpPr/>
          <p:nvPr/>
        </p:nvSpPr>
        <p:spPr>
          <a:xfrm>
            <a:off x="5780469" y="3959096"/>
            <a:ext cx="195584" cy="179451"/>
          </a:xfrm>
          <a:prstGeom prst="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218D5310-2684-5ACD-3DCA-FA7061757355}"/>
              </a:ext>
            </a:extLst>
          </p:cNvPr>
          <p:cNvSpPr/>
          <p:nvPr/>
        </p:nvSpPr>
        <p:spPr>
          <a:xfrm>
            <a:off x="6341897" y="3811109"/>
            <a:ext cx="141814" cy="147988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957AAF06-3019-66AF-7310-7A3D51C90BAF}"/>
              </a:ext>
            </a:extLst>
          </p:cNvPr>
          <p:cNvCxnSpPr>
            <a:cxnSpLocks/>
          </p:cNvCxnSpPr>
          <p:nvPr/>
        </p:nvCxnSpPr>
        <p:spPr>
          <a:xfrm flipH="1" flipV="1">
            <a:off x="6464746" y="3957335"/>
            <a:ext cx="358671" cy="37367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714C7D37-013B-0597-3C16-7731F9AFE4E9}"/>
              </a:ext>
            </a:extLst>
          </p:cNvPr>
          <p:cNvSpPr/>
          <p:nvPr/>
        </p:nvSpPr>
        <p:spPr>
          <a:xfrm>
            <a:off x="8320278" y="3632155"/>
            <a:ext cx="327173" cy="18867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326F114E-667F-71B8-0A9F-019F72339ACE}"/>
              </a:ext>
            </a:extLst>
          </p:cNvPr>
          <p:cNvCxnSpPr>
            <a:cxnSpLocks/>
          </p:cNvCxnSpPr>
          <p:nvPr/>
        </p:nvCxnSpPr>
        <p:spPr>
          <a:xfrm flipH="1" flipV="1">
            <a:off x="5959416" y="4102647"/>
            <a:ext cx="264570" cy="228366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3D8EEA0F-01C3-875B-85A4-240C6507BF7A}"/>
              </a:ext>
            </a:extLst>
          </p:cNvPr>
          <p:cNvSpPr txBox="1"/>
          <p:nvPr/>
        </p:nvSpPr>
        <p:spPr>
          <a:xfrm>
            <a:off x="5329962" y="4288831"/>
            <a:ext cx="1609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1"/>
                </a:solidFill>
              </a:rPr>
              <a:t>Excitation energy</a:t>
            </a:r>
            <a:endParaRPr lang="ja-JP" altLang="en-US" sz="1400" dirty="0">
              <a:solidFill>
                <a:schemeClr val="accent1"/>
              </a:solidFill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5D52A58-5B84-CF99-8492-EF710E117B47}"/>
              </a:ext>
            </a:extLst>
          </p:cNvPr>
          <p:cNvSpPr txBox="1"/>
          <p:nvPr/>
        </p:nvSpPr>
        <p:spPr>
          <a:xfrm>
            <a:off x="6848051" y="4285485"/>
            <a:ext cx="1513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SB coupling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179C4B40-738D-72A1-D679-C2E0E92F7538}"/>
              </a:ext>
            </a:extLst>
          </p:cNvPr>
          <p:cNvSpPr txBox="1"/>
          <p:nvPr/>
        </p:nvSpPr>
        <p:spPr>
          <a:xfrm>
            <a:off x="1942257" y="3888323"/>
            <a:ext cx="82932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800" dirty="0">
                <a:solidFill>
                  <a:srgbClr val="002060"/>
                </a:solidFill>
                <a:ea typeface="Arial Unicode MS" panose="020B0604020202020204" pitchFamily="50" charset="-128"/>
              </a:rPr>
              <a:t>(Very weak)</a:t>
            </a:r>
            <a:endParaRPr lang="ja-JP" altLang="en-US" sz="800" dirty="0">
              <a:solidFill>
                <a:srgbClr val="00206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38085F-7494-5B07-1E22-5472127DD4BA}"/>
              </a:ext>
            </a:extLst>
          </p:cNvPr>
          <p:cNvSpPr txBox="1"/>
          <p:nvPr/>
        </p:nvSpPr>
        <p:spPr>
          <a:xfrm>
            <a:off x="5739414" y="4623628"/>
            <a:ext cx="3045864" cy="307777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1400" i="1" dirty="0">
                <a:solidFill>
                  <a:srgbClr val="0C0597"/>
                </a:solidFill>
              </a:rPr>
              <a:t>Does not depend on a temperature!</a:t>
            </a:r>
            <a:endParaRPr lang="ja-JP" altLang="en-US" sz="1400" i="1" dirty="0">
              <a:solidFill>
                <a:srgbClr val="0C0597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862D817-ADE1-E6DA-8FA6-5F8C89790642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174144" y="74528"/>
            <a:ext cx="862432" cy="62897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A81D580-24C3-5DDB-D1F8-9F58A42E67C9}"/>
              </a:ext>
            </a:extLst>
          </p:cNvPr>
          <p:cNvSpPr txBox="1"/>
          <p:nvPr/>
        </p:nvSpPr>
        <p:spPr>
          <a:xfrm>
            <a:off x="1089188" y="630190"/>
            <a:ext cx="70802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S. </a:t>
            </a:r>
            <a:r>
              <a:rPr lang="en-US" sz="1600" dirty="0" err="1"/>
              <a:t>Koyanagi</a:t>
            </a:r>
            <a:r>
              <a:rPr lang="en-US" sz="1600" dirty="0"/>
              <a:t> and Y. Tanimura, </a:t>
            </a:r>
            <a:r>
              <a:rPr lang="en-US" sz="1600" dirty="0">
                <a:hlinkClick r:id="rId31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31"/>
              </a:rPr>
              <a:t>162501</a:t>
            </a:r>
            <a:r>
              <a:rPr lang="en-US" sz="1600" dirty="0">
                <a:hlinkClick r:id="rId31"/>
              </a:rPr>
              <a:t> (2024).</a:t>
            </a:r>
            <a:endParaRPr lang="en-US" sz="16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8020B70-6610-4489-80F2-2F957FB6084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18966" y="635597"/>
            <a:ext cx="535656" cy="421687"/>
          </a:xfrm>
          <a:prstGeom prst="rect">
            <a:avLst/>
          </a:prstGeom>
        </p:spPr>
      </p:pic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CCDED1D-1FEC-4F94-9E33-865527CB19A4}"/>
              </a:ext>
            </a:extLst>
          </p:cNvPr>
          <p:cNvSpPr txBox="1"/>
          <p:nvPr/>
        </p:nvSpPr>
        <p:spPr>
          <a:xfrm>
            <a:off x="4036675" y="4220141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200" dirty="0">
              <a:solidFill>
                <a:srgbClr val="33CC33"/>
              </a:solidFill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663C8A8C-4E49-442D-A8E9-8FD5C6B5CB56}"/>
              </a:ext>
            </a:extLst>
          </p:cNvPr>
          <p:cNvCxnSpPr>
            <a:cxnSpLocks/>
          </p:cNvCxnSpPr>
          <p:nvPr/>
        </p:nvCxnSpPr>
        <p:spPr>
          <a:xfrm flipH="1">
            <a:off x="3026782" y="4323809"/>
            <a:ext cx="1086023" cy="2378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31B024C0-122A-4128-B227-219E38468550}"/>
              </a:ext>
            </a:extLst>
          </p:cNvPr>
          <p:cNvCxnSpPr>
            <a:cxnSpLocks/>
          </p:cNvCxnSpPr>
          <p:nvPr/>
        </p:nvCxnSpPr>
        <p:spPr>
          <a:xfrm flipH="1">
            <a:off x="3563236" y="4579207"/>
            <a:ext cx="504708" cy="2037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687E2AC2-F0F6-4203-8985-4CCB774A66E1}"/>
              </a:ext>
            </a:extLst>
          </p:cNvPr>
          <p:cNvSpPr txBox="1"/>
          <p:nvPr/>
        </p:nvSpPr>
        <p:spPr>
          <a:xfrm>
            <a:off x="1931404" y="4409815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200" dirty="0">
              <a:solidFill>
                <a:srgbClr val="33CC33"/>
              </a:solidFill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A0C73CBD-D3AE-47F7-ACAD-E194749128A0}"/>
              </a:ext>
            </a:extLst>
          </p:cNvPr>
          <p:cNvCxnSpPr>
            <a:cxnSpLocks/>
          </p:cNvCxnSpPr>
          <p:nvPr/>
        </p:nvCxnSpPr>
        <p:spPr>
          <a:xfrm flipH="1" flipV="1">
            <a:off x="997993" y="4392003"/>
            <a:ext cx="1020398" cy="14634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3522781F-6F88-466B-A217-94E29154AAA0}"/>
              </a:ext>
            </a:extLst>
          </p:cNvPr>
          <p:cNvCxnSpPr>
            <a:cxnSpLocks/>
          </p:cNvCxnSpPr>
          <p:nvPr/>
        </p:nvCxnSpPr>
        <p:spPr>
          <a:xfrm flipH="1">
            <a:off x="1536602" y="4756629"/>
            <a:ext cx="449130" cy="55681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55548ECC-A40D-45DF-AACF-088C7C083DF3}"/>
              </a:ext>
            </a:extLst>
          </p:cNvPr>
          <p:cNvCxnSpPr>
            <a:cxnSpLocks/>
          </p:cNvCxnSpPr>
          <p:nvPr/>
        </p:nvCxnSpPr>
        <p:spPr>
          <a:xfrm flipH="1">
            <a:off x="1462760" y="4766594"/>
            <a:ext cx="572000" cy="1226846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43E034B6-DD1A-4B92-A0F3-5E02F94DCB3F}"/>
              </a:ext>
            </a:extLst>
          </p:cNvPr>
          <p:cNvCxnSpPr>
            <a:cxnSpLocks/>
          </p:cNvCxnSpPr>
          <p:nvPr/>
        </p:nvCxnSpPr>
        <p:spPr>
          <a:xfrm flipH="1">
            <a:off x="730117" y="4569705"/>
            <a:ext cx="1209004" cy="165810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5A6F3E58-72B6-45D6-A3C5-6CD0CCAA3458}"/>
              </a:ext>
            </a:extLst>
          </p:cNvPr>
          <p:cNvCxnSpPr>
            <a:cxnSpLocks/>
          </p:cNvCxnSpPr>
          <p:nvPr/>
        </p:nvCxnSpPr>
        <p:spPr>
          <a:xfrm flipH="1">
            <a:off x="3600615" y="4569705"/>
            <a:ext cx="471047" cy="1559686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矢印コネクタ 69">
            <a:extLst>
              <a:ext uri="{FF2B5EF4-FFF2-40B4-BE49-F238E27FC236}">
                <a16:creationId xmlns:a16="http://schemas.microsoft.com/office/drawing/2014/main" id="{1979CADA-3E27-4A15-BF55-6941B6ED7033}"/>
              </a:ext>
            </a:extLst>
          </p:cNvPr>
          <p:cNvCxnSpPr>
            <a:cxnSpLocks/>
          </p:cNvCxnSpPr>
          <p:nvPr/>
        </p:nvCxnSpPr>
        <p:spPr>
          <a:xfrm flipH="1">
            <a:off x="3064918" y="4339546"/>
            <a:ext cx="1047887" cy="158572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861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5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4" grpId="0" animBg="1"/>
      <p:bldP spid="67" grpId="0"/>
      <p:bldP spid="69" grpId="0"/>
      <p:bldP spid="5" grpId="0" animBg="1"/>
      <p:bldP spid="46" grpId="0"/>
      <p:bldP spid="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75B3315-3A00-41B0-B399-FCBED3F00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673" y="1519095"/>
            <a:ext cx="2866046" cy="4267992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4722C17E-D953-475F-B017-CB5C4DBF1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876" y="1402384"/>
            <a:ext cx="4883636" cy="245557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295AD69-794C-410C-8702-EA8FDFAC1A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11" y="3950536"/>
            <a:ext cx="4808423" cy="2475901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EC495CE0-486A-4A89-AD9F-AC0F6412C004}"/>
              </a:ext>
            </a:extLst>
          </p:cNvPr>
          <p:cNvSpPr txBox="1">
            <a:spLocks/>
          </p:cNvSpPr>
          <p:nvPr/>
        </p:nvSpPr>
        <p:spPr>
          <a:xfrm>
            <a:off x="-640054" y="86065"/>
            <a:ext cx="9222877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2800" dirty="0"/>
              <a:t>Analytical solutions (Brownian) vs Lindblad eq.</a:t>
            </a:r>
            <a:endParaRPr lang="ja-JP" altLang="en-US" sz="2800" dirty="0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B429CB9-E31F-4D29-A99F-3B4B37862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363722"/>
              </p:ext>
            </p:extLst>
          </p:nvPr>
        </p:nvGraphicFramePr>
        <p:xfrm>
          <a:off x="848586" y="6311915"/>
          <a:ext cx="6762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038480" imgH="330120" progId="Equation.DSMT4">
                  <p:embed/>
                </p:oleObj>
              </mc:Choice>
              <mc:Fallback>
                <p:oleObj name="Equation" r:id="rId5" imgW="403848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586" y="6311915"/>
                        <a:ext cx="676275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6" descr="2006-09-14_22-45-48_anime">
            <a:extLst>
              <a:ext uri="{FF2B5EF4-FFF2-40B4-BE49-F238E27FC236}">
                <a16:creationId xmlns:a16="http://schemas.microsoft.com/office/drawing/2014/main" id="{AD0B149C-8ECB-4EE2-B778-BD8201B21C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832" y="139774"/>
            <a:ext cx="986192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FE3E5A6-B8EE-4370-9CA8-F119D8F4B89A}"/>
              </a:ext>
            </a:extLst>
          </p:cNvPr>
          <p:cNvSpPr txBox="1"/>
          <p:nvPr/>
        </p:nvSpPr>
        <p:spPr>
          <a:xfrm>
            <a:off x="15266" y="1017009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) fluctuation: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endParaRPr lang="en-US" dirty="0"/>
          </a:p>
        </p:txBody>
      </p:sp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7E45FF79-BCB6-4D06-8F79-4B7AB403BC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91017"/>
              </p:ext>
            </p:extLst>
          </p:nvPr>
        </p:nvGraphicFramePr>
        <p:xfrm>
          <a:off x="1544188" y="913259"/>
          <a:ext cx="2261347" cy="618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46040" imgH="368280" progId="Equation.DSMT4">
                  <p:embed/>
                </p:oleObj>
              </mc:Choice>
              <mc:Fallback>
                <p:oleObj name="Equation" r:id="rId8" imgW="1346040" imgH="36828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7E45FF79-BCB6-4D06-8F79-4B7AB403BCB2}"/>
                          </a:ext>
                        </a:extLst>
                      </p:cNvPr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4188" y="913259"/>
                        <a:ext cx="2261347" cy="6187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6D84B7B-612A-464E-8CE7-D538E893BFB6}"/>
              </a:ext>
            </a:extLst>
          </p:cNvPr>
          <p:cNvSpPr txBox="1"/>
          <p:nvPr/>
        </p:nvSpPr>
        <p:spPr>
          <a:xfrm>
            <a:off x="4986514" y="986984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(ii) Dissipation:</a:t>
            </a:r>
            <a:endParaRPr lang="en-US" dirty="0">
              <a:solidFill>
                <a:srgbClr val="0066FF"/>
              </a:solidFill>
            </a:endParaRPr>
          </a:p>
        </p:txBody>
      </p:sp>
      <p:graphicFrame>
        <p:nvGraphicFramePr>
          <p:cNvPr id="17" name="Object 10">
            <a:extLst>
              <a:ext uri="{FF2B5EF4-FFF2-40B4-BE49-F238E27FC236}">
                <a16:creationId xmlns:a16="http://schemas.microsoft.com/office/drawing/2014/main" id="{4870ACD5-7357-4E15-91F2-C064D7E64E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88576"/>
              </p:ext>
            </p:extLst>
          </p:nvPr>
        </p:nvGraphicFramePr>
        <p:xfrm>
          <a:off x="6661471" y="871159"/>
          <a:ext cx="2095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95200" imgH="609480" progId="Equation.DSMT4">
                  <p:embed/>
                </p:oleObj>
              </mc:Choice>
              <mc:Fallback>
                <p:oleObj name="Equation" r:id="rId10" imgW="2095200" imgH="609480" progId="Equation.DSMT4">
                  <p:embed/>
                  <p:pic>
                    <p:nvPicPr>
                      <p:cNvPr id="17" name="Object 10">
                        <a:extLst>
                          <a:ext uri="{FF2B5EF4-FFF2-40B4-BE49-F238E27FC236}">
                            <a16:creationId xmlns:a16="http://schemas.microsoft.com/office/drawing/2014/main" id="{4870ACD5-7357-4E15-91F2-C064D7E64E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1471" y="871159"/>
                        <a:ext cx="2095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7C50F48-EEEB-4E9B-9147-B91F2A22A39C}"/>
              </a:ext>
            </a:extLst>
          </p:cNvPr>
          <p:cNvSpPr txBox="1"/>
          <p:nvPr/>
        </p:nvSpPr>
        <p:spPr>
          <a:xfrm>
            <a:off x="1520638" y="1546628"/>
            <a:ext cx="896769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=1)</a:t>
            </a:r>
            <a:endParaRPr lang="en-US" sz="12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5295E1A-BEA7-41FF-96B9-F80E3BF3E66A}"/>
              </a:ext>
            </a:extLst>
          </p:cNvPr>
          <p:cNvSpPr txBox="1"/>
          <p:nvPr/>
        </p:nvSpPr>
        <p:spPr>
          <a:xfrm>
            <a:off x="3579035" y="1548906"/>
            <a:ext cx="99296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low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200" dirty="0">
              <a:solidFill>
                <a:srgbClr val="0066FF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B2F3810-E09F-4AD1-9CA4-25AB3227956C}"/>
              </a:ext>
            </a:extLst>
          </p:cNvPr>
          <p:cNvSpPr txBox="1"/>
          <p:nvPr/>
        </p:nvSpPr>
        <p:spPr>
          <a:xfrm>
            <a:off x="178925" y="6412373"/>
            <a:ext cx="864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LME:</a:t>
            </a:r>
            <a:endParaRPr 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D2D418D-5393-4A01-BF05-18311A25B52C}"/>
              </a:ext>
            </a:extLst>
          </p:cNvPr>
          <p:cNvSpPr txBox="1"/>
          <p:nvPr/>
        </p:nvSpPr>
        <p:spPr>
          <a:xfrm>
            <a:off x="18239" y="3792769"/>
            <a:ext cx="35145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(iii) Equilibrium distribution</a:t>
            </a:r>
            <a:endParaRPr lang="en-US" dirty="0">
              <a:solidFill>
                <a:srgbClr val="0066FF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B55DA60-CC81-401A-B77F-AAE4B0667C67}"/>
              </a:ext>
            </a:extLst>
          </p:cNvPr>
          <p:cNvSpPr txBox="1"/>
          <p:nvPr/>
        </p:nvSpPr>
        <p:spPr>
          <a:xfrm>
            <a:off x="1528217" y="190253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LME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53DDA9CB-A517-4CB6-B61E-A3CF803733A9}"/>
              </a:ext>
            </a:extLst>
          </p:cNvPr>
          <p:cNvCxnSpPr>
            <a:cxnSpLocks/>
          </p:cNvCxnSpPr>
          <p:nvPr/>
        </p:nvCxnSpPr>
        <p:spPr>
          <a:xfrm flipH="1" flipV="1">
            <a:off x="1043608" y="1908149"/>
            <a:ext cx="504554" cy="10919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2E73DFD7-6B13-48DA-BF08-6B3C35AB56C5}"/>
              </a:ext>
            </a:extLst>
          </p:cNvPr>
          <p:cNvCxnSpPr>
            <a:cxnSpLocks/>
            <a:stCxn id="26" idx="1"/>
          </p:cNvCxnSpPr>
          <p:nvPr/>
        </p:nvCxnSpPr>
        <p:spPr>
          <a:xfrm flipH="1" flipV="1">
            <a:off x="974236" y="2017342"/>
            <a:ext cx="553981" cy="208357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20A8F6E6-FBEE-435F-BB70-380CBBC9FB1E}"/>
              </a:ext>
            </a:extLst>
          </p:cNvPr>
          <p:cNvCxnSpPr>
            <a:cxnSpLocks/>
          </p:cNvCxnSpPr>
          <p:nvPr/>
        </p:nvCxnSpPr>
        <p:spPr>
          <a:xfrm flipH="1">
            <a:off x="1336680" y="2521664"/>
            <a:ext cx="228282" cy="19710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6ED3677-2874-45FE-A343-FF58EA45CB6C}"/>
              </a:ext>
            </a:extLst>
          </p:cNvPr>
          <p:cNvSpPr txBox="1"/>
          <p:nvPr/>
        </p:nvSpPr>
        <p:spPr>
          <a:xfrm>
            <a:off x="3715032" y="192798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81267EDE-B0EF-40C6-B081-7BABEB69C82A}"/>
              </a:ext>
            </a:extLst>
          </p:cNvPr>
          <p:cNvCxnSpPr>
            <a:cxnSpLocks/>
          </p:cNvCxnSpPr>
          <p:nvPr/>
        </p:nvCxnSpPr>
        <p:spPr>
          <a:xfrm flipH="1" flipV="1">
            <a:off x="3236243" y="2014011"/>
            <a:ext cx="478789" cy="4971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D101C0F5-BBE8-47F5-B42E-D488018A287C}"/>
              </a:ext>
            </a:extLst>
          </p:cNvPr>
          <p:cNvCxnSpPr>
            <a:cxnSpLocks/>
            <a:stCxn id="41" idx="1"/>
          </p:cNvCxnSpPr>
          <p:nvPr/>
        </p:nvCxnSpPr>
        <p:spPr>
          <a:xfrm flipH="1">
            <a:off x="3097140" y="2251149"/>
            <a:ext cx="617892" cy="602282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>
            <a:extLst>
              <a:ext uri="{FF2B5EF4-FFF2-40B4-BE49-F238E27FC236}">
                <a16:creationId xmlns:a16="http://schemas.microsoft.com/office/drawing/2014/main" id="{DF54561C-5A51-4DDC-9C4B-3D358B8B7609}"/>
              </a:ext>
            </a:extLst>
          </p:cNvPr>
          <p:cNvCxnSpPr>
            <a:cxnSpLocks/>
          </p:cNvCxnSpPr>
          <p:nvPr/>
        </p:nvCxnSpPr>
        <p:spPr>
          <a:xfrm flipH="1">
            <a:off x="3532803" y="2480412"/>
            <a:ext cx="226144" cy="37301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FF6BE82-7764-4CEF-BEBC-7B7E4C69C61B}"/>
              </a:ext>
            </a:extLst>
          </p:cNvPr>
          <p:cNvSpPr txBox="1"/>
          <p:nvPr/>
        </p:nvSpPr>
        <p:spPr>
          <a:xfrm>
            <a:off x="4235828" y="442527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17E5B1F2-116D-444E-8E13-78F145EBE70E}"/>
              </a:ext>
            </a:extLst>
          </p:cNvPr>
          <p:cNvCxnSpPr>
            <a:cxnSpLocks/>
          </p:cNvCxnSpPr>
          <p:nvPr/>
        </p:nvCxnSpPr>
        <p:spPr>
          <a:xfrm flipH="1">
            <a:off x="3847259" y="4838856"/>
            <a:ext cx="439084" cy="28519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364F43B9-7AA7-4563-9244-7ACDAD5CDEC5}"/>
              </a:ext>
            </a:extLst>
          </p:cNvPr>
          <p:cNvCxnSpPr>
            <a:cxnSpLocks/>
          </p:cNvCxnSpPr>
          <p:nvPr/>
        </p:nvCxnSpPr>
        <p:spPr>
          <a:xfrm flipH="1">
            <a:off x="3903640" y="4545686"/>
            <a:ext cx="326321" cy="126951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295CBF85-4543-4739-88F6-14FE217F3549}"/>
              </a:ext>
            </a:extLst>
          </p:cNvPr>
          <p:cNvCxnSpPr>
            <a:cxnSpLocks/>
          </p:cNvCxnSpPr>
          <p:nvPr/>
        </p:nvCxnSpPr>
        <p:spPr>
          <a:xfrm flipH="1">
            <a:off x="4024199" y="5075665"/>
            <a:ext cx="240104" cy="48529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16FCAF34-A6A1-4935-9A62-8B3F33E88B0F}"/>
              </a:ext>
            </a:extLst>
          </p:cNvPr>
          <p:cNvSpPr txBox="1"/>
          <p:nvPr/>
        </p:nvSpPr>
        <p:spPr>
          <a:xfrm>
            <a:off x="108891" y="581129"/>
            <a:ext cx="79158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S. </a:t>
            </a:r>
            <a:r>
              <a:rPr lang="en-US" sz="1400" dirty="0" err="1"/>
              <a:t>Koyanagi</a:t>
            </a:r>
            <a:r>
              <a:rPr lang="en-US" sz="1400" dirty="0"/>
              <a:t> and Y.  Tanimura, </a:t>
            </a:r>
            <a:r>
              <a:rPr lang="en-US" sz="1400" dirty="0">
                <a:hlinkClick r:id="rId12"/>
              </a:rPr>
              <a:t>J. Chem. Phys. 161, 112501 (2024).</a:t>
            </a:r>
            <a:r>
              <a:rPr lang="en-US" sz="1400" dirty="0"/>
              <a:t> (Detailed are shown in later)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BF57786-2FA1-47FE-916F-F92E2702D00D}"/>
              </a:ext>
            </a:extLst>
          </p:cNvPr>
          <p:cNvSpPr txBox="1"/>
          <p:nvPr/>
        </p:nvSpPr>
        <p:spPr>
          <a:xfrm>
            <a:off x="7527588" y="2447426"/>
            <a:ext cx="940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LME</a:t>
            </a:r>
          </a:p>
        </p:txBody>
      </p: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5F0B9340-A152-4CDD-82C6-9B9C36B709DC}"/>
              </a:ext>
            </a:extLst>
          </p:cNvPr>
          <p:cNvCxnSpPr>
            <a:cxnSpLocks/>
            <a:stCxn id="47" idx="1"/>
          </p:cNvCxnSpPr>
          <p:nvPr/>
        </p:nvCxnSpPr>
        <p:spPr>
          <a:xfrm flipH="1" flipV="1">
            <a:off x="6689700" y="2744496"/>
            <a:ext cx="837888" cy="2609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4B1E1712-6083-4E80-ABC5-35A3D6745503}"/>
              </a:ext>
            </a:extLst>
          </p:cNvPr>
          <p:cNvSpPr txBox="1"/>
          <p:nvPr/>
        </p:nvSpPr>
        <p:spPr>
          <a:xfrm>
            <a:off x="7858318" y="4230515"/>
            <a:ext cx="8537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255B5A49-2F97-48F8-898B-3DC54F303CDD}"/>
              </a:ext>
            </a:extLst>
          </p:cNvPr>
          <p:cNvCxnSpPr>
            <a:cxnSpLocks/>
          </p:cNvCxnSpPr>
          <p:nvPr/>
        </p:nvCxnSpPr>
        <p:spPr>
          <a:xfrm flipH="1" flipV="1">
            <a:off x="6577135" y="4021939"/>
            <a:ext cx="1327489" cy="29497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3A31A9B5-6F36-48D2-9DCA-C3E9857B57F8}"/>
              </a:ext>
            </a:extLst>
          </p:cNvPr>
          <p:cNvCxnSpPr>
            <a:cxnSpLocks/>
          </p:cNvCxnSpPr>
          <p:nvPr/>
        </p:nvCxnSpPr>
        <p:spPr>
          <a:xfrm flipH="1" flipV="1">
            <a:off x="6603961" y="4229457"/>
            <a:ext cx="1304768" cy="269129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700B9E53-412A-49E0-8CC1-9E6E5AB2D5F8}"/>
              </a:ext>
            </a:extLst>
          </p:cNvPr>
          <p:cNvCxnSpPr>
            <a:cxnSpLocks/>
          </p:cNvCxnSpPr>
          <p:nvPr/>
        </p:nvCxnSpPr>
        <p:spPr>
          <a:xfrm flipH="1">
            <a:off x="7026882" y="4746445"/>
            <a:ext cx="910801" cy="1842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6AFB6647-6A86-4B56-B049-9E0BEE5E7FCA}"/>
              </a:ext>
            </a:extLst>
          </p:cNvPr>
          <p:cNvSpPr txBox="1"/>
          <p:nvPr/>
        </p:nvSpPr>
        <p:spPr>
          <a:xfrm>
            <a:off x="737789" y="4237488"/>
            <a:ext cx="809875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=1.0</a:t>
            </a:r>
            <a:endParaRPr lang="en-US" sz="12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101A0A11-2380-4D90-891C-D608C540792B}"/>
              </a:ext>
            </a:extLst>
          </p:cNvPr>
          <p:cNvSpPr txBox="1"/>
          <p:nvPr/>
        </p:nvSpPr>
        <p:spPr>
          <a:xfrm>
            <a:off x="3012858" y="4262428"/>
            <a:ext cx="619732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</a:t>
            </a:r>
            <a:endParaRPr lang="en-US" sz="1200" dirty="0">
              <a:solidFill>
                <a:srgbClr val="0066FF"/>
              </a:solidFill>
            </a:endParaRPr>
          </a:p>
        </p:txBody>
      </p:sp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00329DB4-643F-2FFC-C84C-52B02C6E3A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346064"/>
              </p:ext>
            </p:extLst>
          </p:nvPr>
        </p:nvGraphicFramePr>
        <p:xfrm>
          <a:off x="7820025" y="6286500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55600" imgH="571320" progId="Equation.DSMT4">
                  <p:embed/>
                </p:oleObj>
              </mc:Choice>
              <mc:Fallback>
                <p:oleObj name="Equation" r:id="rId13" imgW="1155600" imgH="571320" progId="Equation.DSMT4">
                  <p:embed/>
                  <p:pic>
                    <p:nvPicPr>
                      <p:cNvPr id="2" name="Object 4">
                        <a:extLst>
                          <a:ext uri="{FF2B5EF4-FFF2-40B4-BE49-F238E27FC236}">
                            <a16:creationId xmlns:a16="http://schemas.microsoft.com/office/drawing/2014/main" id="{00329DB4-643F-2FFC-C84C-52B02C6E3A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0025" y="6286500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FB7ADA0B-9537-F086-B241-4A94B4293FF4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92708248"/>
              </p:ext>
            </p:extLst>
          </p:nvPr>
        </p:nvGraphicFramePr>
        <p:xfrm>
          <a:off x="2897755" y="3798285"/>
          <a:ext cx="19558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93760" imgH="266400" progId="Equation.DSMT4">
                  <p:embed/>
                </p:oleObj>
              </mc:Choice>
              <mc:Fallback>
                <p:oleObj name="Equation" r:id="rId15" imgW="1193760" imgH="26640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FB7ADA0B-9537-F086-B241-4A94B4293FF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755" y="3798285"/>
                        <a:ext cx="1955800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図 18">
            <a:extLst>
              <a:ext uri="{FF2B5EF4-FFF2-40B4-BE49-F238E27FC236}">
                <a16:creationId xmlns:a16="http://schemas.microsoft.com/office/drawing/2014/main" id="{13903683-F7F8-AFCF-65EA-73D556E2931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5987074">
            <a:off x="-45153" y="4804755"/>
            <a:ext cx="606391" cy="39729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F39320F-9B44-44E8-8134-84E1A063BDC8}"/>
              </a:ext>
            </a:extLst>
          </p:cNvPr>
          <p:cNvSpPr txBox="1"/>
          <p:nvPr/>
        </p:nvSpPr>
        <p:spPr>
          <a:xfrm>
            <a:off x="5011176" y="5708605"/>
            <a:ext cx="40277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66CC"/>
                </a:solidFill>
              </a:rPr>
              <a:t>The tests are handy but not sufficient </a:t>
            </a:r>
          </a:p>
          <a:p>
            <a:r>
              <a:rPr lang="en-US" dirty="0">
                <a:solidFill>
                  <a:srgbClr val="FF66CC"/>
                </a:solidFill>
              </a:rPr>
              <a:t>for justify deep tunneling case, etc.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6E4C0F43-2FB5-4FAF-946E-9FB0A543EDE9}"/>
              </a:ext>
            </a:extLst>
          </p:cNvPr>
          <p:cNvCxnSpPr>
            <a:cxnSpLocks/>
          </p:cNvCxnSpPr>
          <p:nvPr/>
        </p:nvCxnSpPr>
        <p:spPr>
          <a:xfrm flipH="1">
            <a:off x="6661472" y="2630171"/>
            <a:ext cx="934864" cy="11196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61969678-3822-4F33-BF32-F10956613A7C}"/>
              </a:ext>
            </a:extLst>
          </p:cNvPr>
          <p:cNvCxnSpPr>
            <a:cxnSpLocks/>
          </p:cNvCxnSpPr>
          <p:nvPr/>
        </p:nvCxnSpPr>
        <p:spPr>
          <a:xfrm flipH="1" flipV="1">
            <a:off x="6687047" y="2757947"/>
            <a:ext cx="926914" cy="18264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28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2" grpId="0" animBg="1"/>
      <p:bldP spid="23" grpId="0" animBg="1"/>
      <p:bldP spid="25" grpId="0"/>
      <p:bldP spid="26" grpId="0"/>
      <p:bldP spid="41" grpId="0"/>
      <p:bldP spid="57" grpId="0"/>
      <p:bldP spid="47" grpId="0"/>
      <p:bldP spid="51" grpId="0"/>
      <p:bldP spid="40" grpId="0" animBg="1"/>
      <p:bldP spid="45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539552" y="794536"/>
            <a:ext cx="67120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Create the computer program for  (see an example in next page)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808432"/>
              </p:ext>
            </p:extLst>
          </p:nvPr>
        </p:nvGraphicFramePr>
        <p:xfrm>
          <a:off x="2695531" y="1203150"/>
          <a:ext cx="539748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97480" imgH="736560" progId="Equation.DSMT4">
                  <p:embed/>
                </p:oleObj>
              </mc:Choice>
              <mc:Fallback>
                <p:oleObj name="Equation" r:id="rId2" imgW="5397480" imgH="7365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31" y="1203150"/>
                        <a:ext cx="539748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59742"/>
              </p:ext>
            </p:extLst>
          </p:nvPr>
        </p:nvGraphicFramePr>
        <p:xfrm>
          <a:off x="2339752" y="2217244"/>
          <a:ext cx="695952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59520" imgH="1320480" progId="Equation.DSMT4">
                  <p:embed/>
                </p:oleObj>
              </mc:Choice>
              <mc:Fallback>
                <p:oleObj name="Equation" r:id="rId4" imgW="6959520" imgH="1320480" progId="Equation.DSMT4">
                  <p:embed/>
                  <p:pic>
                    <p:nvPicPr>
                      <p:cNvPr id="2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217244"/>
                        <a:ext cx="6959520" cy="1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220210" y="-15292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II (optional)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83567" y="1933498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and</a:t>
            </a:r>
          </a:p>
        </p:txBody>
      </p:sp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641446"/>
              </p:ext>
            </p:extLst>
          </p:nvPr>
        </p:nvGraphicFramePr>
        <p:xfrm>
          <a:off x="2030253" y="5235744"/>
          <a:ext cx="25527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52400" imgH="812520" progId="Equation.DSMT4">
                  <p:embed/>
                </p:oleObj>
              </mc:Choice>
              <mc:Fallback>
                <p:oleObj name="Equation" r:id="rId6" imgW="2552400" imgH="812520" progId="Equation.DSMT4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0253" y="5235744"/>
                        <a:ext cx="25527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676061" y="337125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599358" y="1391838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10985" y="6242925"/>
            <a:ext cx="1347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different</a:t>
            </a:r>
          </a:p>
        </p:txBody>
      </p:sp>
      <p:graphicFrame>
        <p:nvGraphicFramePr>
          <p:cNvPr id="30" name="オブジェクト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370676"/>
              </p:ext>
            </p:extLst>
          </p:nvPr>
        </p:nvGraphicFramePr>
        <p:xfrm>
          <a:off x="3411443" y="3847057"/>
          <a:ext cx="1638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38000" imgH="812520" progId="Equation.DSMT4">
                  <p:embed/>
                </p:oleObj>
              </mc:Choice>
              <mc:Fallback>
                <p:oleObj name="Equation" r:id="rId8" imgW="1638000" imgH="812520" progId="Equation.DSMT4">
                  <p:embed/>
                  <p:pic>
                    <p:nvPicPr>
                      <p:cNvPr id="30" name="オブジェクト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1443" y="3847057"/>
                        <a:ext cx="1638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オブジェクト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956202"/>
              </p:ext>
            </p:extLst>
          </p:nvPr>
        </p:nvGraphicFramePr>
        <p:xfrm>
          <a:off x="5392851" y="3821748"/>
          <a:ext cx="1638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812520" progId="Equation.DSMT4">
                  <p:embed/>
                </p:oleObj>
              </mc:Choice>
              <mc:Fallback>
                <p:oleObj name="Equation" r:id="rId10" imgW="1638000" imgH="812520" progId="Equation.DSMT4">
                  <p:embed/>
                  <p:pic>
                    <p:nvPicPr>
                      <p:cNvPr id="31" name="オブジェクト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2851" y="3821748"/>
                        <a:ext cx="1638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949655" y="4777688"/>
            <a:ext cx="7289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Then numerically compute the time evolution of the diagonal element </a:t>
            </a:r>
            <a:endParaRPr lang="ja-JP" altLang="en-US" dirty="0"/>
          </a:p>
        </p:txBody>
      </p:sp>
      <p:graphicFrame>
        <p:nvGraphicFramePr>
          <p:cNvPr id="32" name="オブジェクト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825152"/>
              </p:ext>
            </p:extLst>
          </p:nvPr>
        </p:nvGraphicFramePr>
        <p:xfrm>
          <a:off x="1234163" y="3783886"/>
          <a:ext cx="19812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81080" imgH="812520" progId="Equation.DSMT4">
                  <p:embed/>
                </p:oleObj>
              </mc:Choice>
              <mc:Fallback>
                <p:oleObj name="Equation" r:id="rId12" imgW="1981080" imgH="812520" progId="Equation.DSMT4">
                  <p:embed/>
                  <p:pic>
                    <p:nvPicPr>
                      <p:cNvPr id="32" name="オブジェクト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4163" y="3783886"/>
                        <a:ext cx="19812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974045"/>
              </p:ext>
            </p:extLst>
          </p:nvPr>
        </p:nvGraphicFramePr>
        <p:xfrm>
          <a:off x="8213580" y="4759803"/>
          <a:ext cx="3810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0880" imgH="355320" progId="Equation.DSMT4">
                  <p:embed/>
                </p:oleObj>
              </mc:Choice>
              <mc:Fallback>
                <p:oleObj name="Equation" r:id="rId14" imgW="380880" imgH="355320" progId="Equation.DSMT4">
                  <p:embed/>
                  <p:pic>
                    <p:nvPicPr>
                      <p:cNvPr id="33" name="オブジェクト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3580" y="4759803"/>
                        <a:ext cx="3810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070535"/>
              </p:ext>
            </p:extLst>
          </p:nvPr>
        </p:nvGraphicFramePr>
        <p:xfrm>
          <a:off x="6941685" y="5978996"/>
          <a:ext cx="18669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866600" imgH="812520" progId="Equation.DSMT4">
                  <p:embed/>
                </p:oleObj>
              </mc:Choice>
              <mc:Fallback>
                <p:oleObj name="Equation" r:id="rId16" imgW="1866600" imgH="812520" progId="Equation.DSMT4">
                  <p:embed/>
                  <p:pic>
                    <p:nvPicPr>
                      <p:cNvPr id="34" name="オブジェクト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1685" y="5978996"/>
                        <a:ext cx="18669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036FD1A-2249-CB00-D389-55F261B2A87B}"/>
              </a:ext>
            </a:extLst>
          </p:cNvPr>
          <p:cNvSpPr txBox="1"/>
          <p:nvPr/>
        </p:nvSpPr>
        <p:spPr>
          <a:xfrm>
            <a:off x="539552" y="2370683"/>
            <a:ext cx="463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B578AF12-C2EB-4079-8A88-FA9C6C94B6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883723"/>
              </p:ext>
            </p:extLst>
          </p:nvPr>
        </p:nvGraphicFramePr>
        <p:xfrm>
          <a:off x="2138363" y="6281738"/>
          <a:ext cx="147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73120" imgH="291960" progId="Equation.DSMT4">
                  <p:embed/>
                </p:oleObj>
              </mc:Choice>
              <mc:Fallback>
                <p:oleObj name="Equation" r:id="rId18" imgW="1473120" imgH="29196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B578AF12-C2EB-4079-8A88-FA9C6C94B6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6281738"/>
                        <a:ext cx="147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7CE4D358-0238-40EA-843B-44FEF76964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371787"/>
              </p:ext>
            </p:extLst>
          </p:nvPr>
        </p:nvGraphicFramePr>
        <p:xfrm>
          <a:off x="5456351" y="5185974"/>
          <a:ext cx="15748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574640" imgH="812520" progId="Equation.DSMT4">
                  <p:embed/>
                </p:oleObj>
              </mc:Choice>
              <mc:Fallback>
                <p:oleObj name="Equation" r:id="rId20" imgW="1574640" imgH="81252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7CE4D358-0238-40EA-843B-44FEF76964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6351" y="5185974"/>
                        <a:ext cx="15748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191EB88-0E99-4F5B-BBD7-39E8052A5318}"/>
              </a:ext>
            </a:extLst>
          </p:cNvPr>
          <p:cNvSpPr txBox="1"/>
          <p:nvPr/>
        </p:nvSpPr>
        <p:spPr>
          <a:xfrm>
            <a:off x="4839683" y="5448117"/>
            <a:ext cx="553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0308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54E3F73-441F-4A7C-A038-E00BFE72449E}"/>
              </a:ext>
            </a:extLst>
          </p:cNvPr>
          <p:cNvSpPr txBox="1"/>
          <p:nvPr/>
        </p:nvSpPr>
        <p:spPr>
          <a:xfrm>
            <a:off x="467544" y="1556792"/>
            <a:ext cx="4572000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program main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rho(2,2)</a:t>
            </a:r>
          </a:p>
          <a:p>
            <a:r>
              <a:rPr lang="en-US" sz="1600" dirty="0"/>
              <a:t>integer </a:t>
            </a:r>
            <a:r>
              <a:rPr lang="en-US" sz="1600" dirty="0" err="1"/>
              <a:t>i</a:t>
            </a:r>
            <a:r>
              <a:rPr lang="en-US" sz="1600" dirty="0"/>
              <a:t>, </a:t>
            </a:r>
            <a:r>
              <a:rPr lang="en-US" sz="1600" dirty="0" err="1"/>
              <a:t>istep</a:t>
            </a:r>
            <a:endParaRPr lang="en-US" sz="1600" dirty="0"/>
          </a:p>
          <a:p>
            <a:r>
              <a:rPr lang="en-US" sz="1600" dirty="0" err="1"/>
              <a:t>delta_t</a:t>
            </a:r>
            <a:r>
              <a:rPr lang="en-US" sz="1600" dirty="0"/>
              <a:t>=0.01 </a:t>
            </a:r>
          </a:p>
          <a:p>
            <a:r>
              <a:rPr lang="en-US" sz="1600" dirty="0" err="1"/>
              <a:t>istep</a:t>
            </a:r>
            <a:r>
              <a:rPr lang="en-US" sz="1600" dirty="0"/>
              <a:t>=1000</a:t>
            </a:r>
          </a:p>
          <a:p>
            <a:r>
              <a:rPr lang="en-US" sz="1600" dirty="0"/>
              <a:t>rho(1, :) = (/0.5 ,0.05 /)</a:t>
            </a:r>
          </a:p>
          <a:p>
            <a:r>
              <a:rPr lang="en-US" sz="1600" dirty="0"/>
              <a:t>rho(2, :) = (/0.05 ,-0.5 /)</a:t>
            </a:r>
          </a:p>
          <a:p>
            <a:r>
              <a:rPr lang="en-US" sz="1600" dirty="0"/>
              <a:t>open(11,file='output.dat')</a:t>
            </a:r>
          </a:p>
          <a:p>
            <a:r>
              <a:rPr lang="en-US" sz="1600" dirty="0"/>
              <a:t>  do </a:t>
            </a:r>
            <a:r>
              <a:rPr lang="en-US" sz="1600" dirty="0" err="1"/>
              <a:t>i</a:t>
            </a:r>
            <a:r>
              <a:rPr lang="en-US" sz="1600" dirty="0"/>
              <a:t>=1,istep</a:t>
            </a:r>
          </a:p>
          <a:p>
            <a:r>
              <a:rPr lang="en-US" sz="1600" dirty="0"/>
              <a:t>  call </a:t>
            </a:r>
            <a:r>
              <a:rPr lang="en-US" sz="1600" dirty="0" err="1"/>
              <a:t>rungekutta</a:t>
            </a:r>
            <a:r>
              <a:rPr lang="en-US" sz="1600" dirty="0"/>
              <a:t>(</a:t>
            </a:r>
            <a:r>
              <a:rPr lang="en-US" sz="1600" dirty="0" err="1"/>
              <a:t>rho,delta_t</a:t>
            </a:r>
            <a:r>
              <a:rPr lang="en-US" sz="1600" dirty="0"/>
              <a:t>)</a:t>
            </a:r>
          </a:p>
          <a:p>
            <a:r>
              <a:rPr lang="en-US" sz="1600" dirty="0"/>
              <a:t>  write(11,'(4f7.3)')</a:t>
            </a:r>
            <a:r>
              <a:rPr lang="en-US" sz="1600" dirty="0" err="1"/>
              <a:t>i</a:t>
            </a:r>
            <a:r>
              <a:rPr lang="en-US" sz="1600" dirty="0"/>
              <a:t>*</a:t>
            </a:r>
            <a:r>
              <a:rPr lang="en-US" sz="1600" dirty="0" err="1"/>
              <a:t>delta_t,rho</a:t>
            </a:r>
            <a:r>
              <a:rPr lang="en-US" sz="1600" dirty="0"/>
              <a:t>(1, 1),rho(2, 2),rho(1,1)+rho(2,2)</a:t>
            </a:r>
          </a:p>
          <a:p>
            <a:r>
              <a:rPr lang="en-US" sz="1600" dirty="0" err="1"/>
              <a:t>enddo</a:t>
            </a:r>
            <a:endParaRPr lang="en-US" sz="1600" dirty="0"/>
          </a:p>
          <a:p>
            <a:r>
              <a:rPr lang="en-US" sz="1600" dirty="0"/>
              <a:t>close(11)</a:t>
            </a:r>
          </a:p>
          <a:p>
            <a:r>
              <a:rPr lang="en-US" sz="1600" dirty="0"/>
              <a:t>end</a:t>
            </a:r>
          </a:p>
          <a:p>
            <a:endParaRPr 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3177848-6E0F-4C20-9925-4E5CC0E6B74C}"/>
              </a:ext>
            </a:extLst>
          </p:cNvPr>
          <p:cNvSpPr txBox="1"/>
          <p:nvPr/>
        </p:nvSpPr>
        <p:spPr>
          <a:xfrm>
            <a:off x="4427984" y="105013"/>
            <a:ext cx="457200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subroutine </a:t>
            </a:r>
            <a:r>
              <a:rPr lang="en-US" sz="1600" dirty="0" err="1"/>
              <a:t>rungekutta</a:t>
            </a:r>
            <a:r>
              <a:rPr lang="en-US" sz="1600" dirty="0"/>
              <a:t>(rho,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complex*8 rho(2, 2)</a:t>
            </a:r>
          </a:p>
          <a:p>
            <a:r>
              <a:rPr lang="en-US" sz="1600" dirty="0"/>
              <a:t>complex*8 k1(2, 2), k2(2, 2), k3(2, 2), k4(2, 2)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k1q,k1p,k2q,k2p,k3q,k3p,k4q,k4p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     , k1,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(rho+k1/2, k2,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(rho+k2/2, k3,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(rho+k3  , k4,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rho = rho+k1/6+k2/3+k3/3+k4/6</a:t>
            </a:r>
          </a:p>
          <a:p>
            <a:r>
              <a:rPr lang="en-US" sz="1600" dirty="0"/>
              <a:t>end</a:t>
            </a:r>
          </a:p>
          <a:p>
            <a:endParaRPr 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5461972-7B88-4C76-883B-D1A264842B7C}"/>
              </a:ext>
            </a:extLst>
          </p:cNvPr>
          <p:cNvSpPr txBox="1"/>
          <p:nvPr/>
        </p:nvSpPr>
        <p:spPr>
          <a:xfrm>
            <a:off x="4415408" y="3140968"/>
            <a:ext cx="478427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subroutine </a:t>
            </a:r>
            <a:r>
              <a:rPr lang="en-US" sz="1600" dirty="0" err="1"/>
              <a:t>onestep</a:t>
            </a:r>
            <a:r>
              <a:rPr lang="en-US" sz="1600" dirty="0"/>
              <a:t>(</a:t>
            </a:r>
            <a:r>
              <a:rPr lang="en-US" sz="1600" dirty="0" err="1"/>
              <a:t>rho,k,delta_t</a:t>
            </a:r>
            <a:r>
              <a:rPr lang="en-US" sz="1600" dirty="0"/>
              <a:t>)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</a:t>
            </a:r>
            <a:r>
              <a:rPr lang="en-US" sz="1600" dirty="0" err="1"/>
              <a:t>q,p,qq,pp</a:t>
            </a:r>
            <a:endParaRPr lang="en-US" sz="1600" dirty="0"/>
          </a:p>
          <a:p>
            <a:r>
              <a:rPr lang="en-US" sz="1600" dirty="0"/>
              <a:t>complex*8 </a:t>
            </a:r>
            <a:r>
              <a:rPr lang="en-US" sz="1600" dirty="0" err="1"/>
              <a:t>iu</a:t>
            </a:r>
            <a:endParaRPr lang="en-US" sz="1600" dirty="0"/>
          </a:p>
          <a:p>
            <a:r>
              <a:rPr lang="en-US" sz="1600" dirty="0"/>
              <a:t>real*8 pi</a:t>
            </a:r>
          </a:p>
          <a:p>
            <a:r>
              <a:rPr lang="en-US" sz="1600" dirty="0"/>
              <a:t>complex*8 H(2,2)</a:t>
            </a:r>
          </a:p>
          <a:p>
            <a:r>
              <a:rPr lang="en-US" sz="1600" dirty="0"/>
              <a:t>complex*8 rho(2, 2)</a:t>
            </a:r>
          </a:p>
          <a:p>
            <a:r>
              <a:rPr lang="en-US" sz="1600" dirty="0"/>
              <a:t>complex*8 k(2, 2)</a:t>
            </a:r>
          </a:p>
          <a:p>
            <a:r>
              <a:rPr lang="en-US" sz="1600" dirty="0" err="1"/>
              <a:t>iu</a:t>
            </a:r>
            <a:r>
              <a:rPr lang="en-US" sz="1600" dirty="0"/>
              <a:t> = (0.0d0,1.0d0)</a:t>
            </a:r>
          </a:p>
          <a:p>
            <a:r>
              <a:rPr lang="en-US" sz="1600" dirty="0"/>
              <a:t>pi=</a:t>
            </a:r>
            <a:r>
              <a:rPr lang="en-US" sz="1600" dirty="0" err="1"/>
              <a:t>acos</a:t>
            </a:r>
            <a:r>
              <a:rPr lang="en-US" sz="1600" dirty="0"/>
              <a:t>(-1.0d0)</a:t>
            </a:r>
          </a:p>
          <a:p>
            <a:r>
              <a:rPr lang="en-US" sz="1600" dirty="0"/>
              <a:t>H(1, :) = (/ 2.0d0 , exp(</a:t>
            </a:r>
            <a:r>
              <a:rPr lang="en-US" sz="1600" dirty="0" err="1"/>
              <a:t>iu</a:t>
            </a:r>
            <a:r>
              <a:rPr lang="en-US" sz="1600" dirty="0"/>
              <a:t>*pi/3.0d0) /)</a:t>
            </a:r>
          </a:p>
          <a:p>
            <a:r>
              <a:rPr lang="en-US" sz="1600" dirty="0"/>
              <a:t>H(2, :) = (/ exp(-</a:t>
            </a:r>
            <a:r>
              <a:rPr lang="en-US" sz="1600" dirty="0" err="1"/>
              <a:t>iu</a:t>
            </a:r>
            <a:r>
              <a:rPr lang="en-US" sz="1600" dirty="0"/>
              <a:t>*pi/3.0d0), 1.0d0 /)</a:t>
            </a:r>
          </a:p>
          <a:p>
            <a:r>
              <a:rPr lang="en-US" sz="1600" dirty="0"/>
              <a:t>  k=-</a:t>
            </a:r>
            <a:r>
              <a:rPr lang="en-US" sz="1600" dirty="0" err="1"/>
              <a:t>cmplx</a:t>
            </a:r>
            <a:r>
              <a:rPr lang="en-US" sz="1600" dirty="0"/>
              <a:t>(0.0,1.0)*(</a:t>
            </a:r>
            <a:r>
              <a:rPr lang="en-US" sz="1600" dirty="0" err="1"/>
              <a:t>matmul</a:t>
            </a:r>
            <a:r>
              <a:rPr lang="en-US" sz="1600" dirty="0"/>
              <a:t>(</a:t>
            </a:r>
            <a:r>
              <a:rPr lang="en-US" sz="1600" dirty="0" err="1"/>
              <a:t>rho,H</a:t>
            </a:r>
            <a:r>
              <a:rPr lang="en-US" sz="1600" dirty="0"/>
              <a:t>)-</a:t>
            </a:r>
            <a:r>
              <a:rPr lang="en-US" sz="1600" dirty="0" err="1"/>
              <a:t>matmul</a:t>
            </a:r>
            <a:r>
              <a:rPr lang="en-US" sz="1600" dirty="0"/>
              <a:t>(</a:t>
            </a:r>
            <a:r>
              <a:rPr lang="en-US" sz="1600" dirty="0" err="1"/>
              <a:t>H,rho</a:t>
            </a:r>
            <a:r>
              <a:rPr lang="en-US" sz="1600" dirty="0"/>
              <a:t>))</a:t>
            </a:r>
          </a:p>
          <a:p>
            <a:r>
              <a:rPr lang="en-US" sz="1600" dirty="0"/>
              <a:t>end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17C9B0A-4D78-4C58-8FB7-BBFF869C2F28}"/>
              </a:ext>
            </a:extLst>
          </p:cNvPr>
          <p:cNvSpPr txBox="1"/>
          <p:nvPr/>
        </p:nvSpPr>
        <p:spPr>
          <a:xfrm>
            <a:off x="251520" y="276905"/>
            <a:ext cx="4599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FORTRAN SOURCE CODE </a:t>
            </a:r>
          </a:p>
          <a:p>
            <a:r>
              <a:rPr lang="en-US" dirty="0">
                <a:ea typeface="Arial Unicode MS" panose="020B0604020202020204" pitchFamily="50" charset="-128"/>
              </a:rPr>
              <a:t>(for Liouville operator)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6050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Several attempts to improve EOM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357554" y="1285860"/>
            <a:ext cx="5367175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Eigen values (time-independent)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186506"/>
              </p:ext>
            </p:extLst>
          </p:nvPr>
        </p:nvGraphicFramePr>
        <p:xfrm>
          <a:off x="1081088" y="1374775"/>
          <a:ext cx="2057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57400" imgH="469800" progId="Equation.DSMT4">
                  <p:embed/>
                </p:oleObj>
              </mc:Choice>
              <mc:Fallback>
                <p:oleObj name="Equation" r:id="rId2" imgW="2057400" imgH="469800" progId="Equation.DSMT4">
                  <p:embed/>
                  <p:pic>
                    <p:nvPicPr>
                      <p:cNvPr id="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1374775"/>
                        <a:ext cx="2057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450399"/>
              </p:ext>
            </p:extLst>
          </p:nvPr>
        </p:nvGraphicFramePr>
        <p:xfrm>
          <a:off x="846138" y="1993900"/>
          <a:ext cx="302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22560" imgH="482400" progId="Equation.DSMT4">
                  <p:embed/>
                </p:oleObj>
              </mc:Choice>
              <mc:Fallback>
                <p:oleObj name="Equation" r:id="rId4" imgW="3022560" imgH="48240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138" y="1993900"/>
                        <a:ext cx="3022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919026"/>
              </p:ext>
            </p:extLst>
          </p:nvPr>
        </p:nvGraphicFramePr>
        <p:xfrm>
          <a:off x="1317625" y="3205163"/>
          <a:ext cx="5854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54680" imgH="647640" progId="Equation.DSMT4">
                  <p:embed/>
                </p:oleObj>
              </mc:Choice>
              <mc:Fallback>
                <p:oleObj name="Equation" r:id="rId6" imgW="5854680" imgH="647640" progId="Equation.DSMT4">
                  <p:embed/>
                  <p:pic>
                    <p:nvPicPr>
                      <p:cNvPr id="829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7625" y="3205163"/>
                        <a:ext cx="5854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473998" y="2686077"/>
            <a:ext cx="8670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Effect of the system time evolution is taken into account (cannot be time dependent)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42910" y="4500570"/>
            <a:ext cx="5100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Without  Rotating Wave (secular )Approximation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1547664" y="5597411"/>
            <a:ext cx="2584362" cy="46166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Redfield equation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418646" y="5074300"/>
            <a:ext cx="4673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Dissipation and fluctuation parts are tensors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2277096" y="4985400"/>
          <a:ext cx="1651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50960" imgH="406080" progId="Equation.DSMT4">
                  <p:embed/>
                </p:oleObj>
              </mc:Choice>
              <mc:Fallback>
                <p:oleObj name="Equation" r:id="rId8" imgW="1650960" imgH="406080" progId="Equation.DSMT4">
                  <p:embed/>
                  <p:pic>
                    <p:nvPicPr>
                      <p:cNvPr id="829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7096" y="4985400"/>
                        <a:ext cx="1651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4643438" y="5643578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(many people forgot the imaginary parts)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068491" y="2063411"/>
            <a:ext cx="3112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 evolution of the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5036503" y="3920490"/>
          <a:ext cx="2159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8920" imgH="431640" progId="Equation.DSMT4">
                  <p:embed/>
                </p:oleObj>
              </mc:Choice>
              <mc:Fallback>
                <p:oleObj name="Equation" r:id="rId10" imgW="2158920" imgH="431640" progId="Equation.DSMT4">
                  <p:embed/>
                  <p:pic>
                    <p:nvPicPr>
                      <p:cNvPr id="8295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6503" y="3920490"/>
                        <a:ext cx="2159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445743"/>
              </p:ext>
            </p:extLst>
          </p:nvPr>
        </p:nvGraphicFramePr>
        <p:xfrm>
          <a:off x="5868424" y="4468454"/>
          <a:ext cx="2374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374560" imgH="634680" progId="Equation.DSMT4">
                  <p:embed/>
                </p:oleObj>
              </mc:Choice>
              <mc:Fallback>
                <p:oleObj name="Equation" r:id="rId12" imgW="2374560" imgH="634680" progId="Equation.DSMT4">
                  <p:embed/>
                  <p:pic>
                    <p:nvPicPr>
                      <p:cNvPr id="8295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424" y="4468454"/>
                        <a:ext cx="23749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1418886" y="6160254"/>
            <a:ext cx="4925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A. G. Redfield, Adv. </a:t>
            </a:r>
            <a:r>
              <a:rPr lang="en-US" altLang="ja-JP" dirty="0" err="1">
                <a:ea typeface="Arial Unicode MS" panose="020B0604020202020204" pitchFamily="50" charset="-128"/>
              </a:rPr>
              <a:t>Magn</a:t>
            </a:r>
            <a:r>
              <a:rPr lang="en-US" altLang="ja-JP" dirty="0">
                <a:ea typeface="Arial Unicode MS" panose="020B0604020202020204" pitchFamily="50" charset="-128"/>
              </a:rPr>
              <a:t>. </a:t>
            </a:r>
            <a:r>
              <a:rPr lang="en-US" altLang="ja-JP" dirty="0" err="1">
                <a:ea typeface="Arial Unicode MS" panose="020B0604020202020204" pitchFamily="50" charset="-128"/>
              </a:rPr>
              <a:t>Reson</a:t>
            </a:r>
            <a:r>
              <a:rPr lang="en-US" altLang="ja-JP" dirty="0">
                <a:ea typeface="Arial Unicode MS" panose="020B0604020202020204" pitchFamily="50" charset="-128"/>
              </a:rPr>
              <a:t>., 1, 1 (1965)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64457" name="Picture 1161" descr="Redfield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35" y="5517609"/>
            <a:ext cx="748523" cy="95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6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Contents</a:t>
            </a:r>
            <a:endParaRPr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1807" y="1196752"/>
            <a:ext cx="8297863" cy="4525963"/>
          </a:xfrm>
        </p:spPr>
        <p:txBody>
          <a:bodyPr rtlCol="0">
            <a:normAutofit fontScale="85000" lnSpcReduction="20000"/>
          </a:bodyPr>
          <a:lstStyle/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3" action="ppaction://hlinksldjump"/>
              </a:rPr>
              <a:t>Introduction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4" action="ppaction://hlinksldjump"/>
              </a:rPr>
              <a:t>Standard Approach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5" action="ppaction://hlinksldjump"/>
              </a:rPr>
              <a:t>Influence Functional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6" action="ppaction://hlinksldjump"/>
              </a:rPr>
              <a:t>Quantum Fokker-Planck Equation in Hierarchy Form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7" action="ppaction://hlinksldjump"/>
              </a:rPr>
              <a:t>Linear Response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8" action="ppaction://hlinksldjump"/>
              </a:rPr>
              <a:t>Third-order Nonlinear Response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9" action="ppaction://hlinksldjump"/>
              </a:rPr>
              <a:t>Master Equation in Hierarchy Form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Multi-state Quantum Fokker-Planck Equations</a:t>
            </a: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Low</a:t>
            </a:r>
            <a:r>
              <a:rPr lang="ja-JP" altLang="en-US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 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Temperature Correction Terms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1" action="ppaction://hlinksldjump"/>
              </a:rPr>
              <a:t>Imaginary time HEOM 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2" action="ppaction://hlinksldjump"/>
              </a:rPr>
              <a:t>Non-Markovian tests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3" action="ppaction://hlinksldjump"/>
              </a:rPr>
              <a:t>Low-Temp. Q. Fokker-Planck &amp; Smoluchowski Equations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4" action="ppaction://hlinksldjump"/>
              </a:rPr>
              <a:t>Hierarchy Equations of Motion for </a:t>
            </a:r>
            <a:r>
              <a:rPr lang="en-US" altLang="ja-JP" sz="2000" b="1" dirty="0" err="1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4" action="ppaction://hlinksldjump"/>
              </a:rPr>
              <a:t>nonOhmic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4" action="ppaction://hlinksldjump"/>
              </a:rPr>
              <a:t> Bath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5" action="ppaction://hlinksldjump"/>
              </a:rPr>
              <a:t>Improving a computational performance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6" action="ppaction://hlinksldjump"/>
              </a:rPr>
              <a:t>Stochastic HEOM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7" action="ppaction://hlinksldjump"/>
              </a:rPr>
              <a:t>NonMarkovian09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" action="ppaction://noaction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" action="ppaction://noaction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rId18" action="ppaction://hlinksldjump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rId18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0162463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3600" dirty="0"/>
              <a:t>Time-Convolutionless Redfield equation</a:t>
            </a:r>
            <a:endParaRPr kumimoji="1" lang="ja-JP" altLang="en-US" sz="3600" dirty="0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1500166" y="2285992"/>
          <a:ext cx="2565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65360" imgH="685800" progId="Equation.DSMT4">
                  <p:embed/>
                </p:oleObj>
              </mc:Choice>
              <mc:Fallback>
                <p:oleObj name="Equation" r:id="rId2" imgW="2565360" imgH="685800" progId="Equation.DSMT4">
                  <p:embed/>
                  <p:pic>
                    <p:nvPicPr>
                      <p:cNvPr id="839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2285992"/>
                        <a:ext cx="2565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506600"/>
              </p:ext>
            </p:extLst>
          </p:nvPr>
        </p:nvGraphicFramePr>
        <p:xfrm>
          <a:off x="-514350" y="3141663"/>
          <a:ext cx="93726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72600" imgH="634680" progId="Equation.DSMT4">
                  <p:embed/>
                </p:oleObj>
              </mc:Choice>
              <mc:Fallback>
                <p:oleObj name="Equation" r:id="rId4" imgW="9372600" imgH="634680" progId="Equation.DSMT4">
                  <p:embed/>
                  <p:pic>
                    <p:nvPicPr>
                      <p:cNvPr id="839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14350" y="3141663"/>
                        <a:ext cx="93726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42910" y="1428736"/>
            <a:ext cx="376417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Factorized initial cond.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500034" y="4071942"/>
            <a:ext cx="4241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</a:t>
            </a:r>
            <a:r>
              <a:rPr lang="en-US" altLang="ja-JP" dirty="0" err="1">
                <a:ea typeface="Arial Unicode MS" panose="020B0604020202020204" pitchFamily="50" charset="-128"/>
              </a:rPr>
              <a:t>convolutionless</a:t>
            </a:r>
            <a:r>
              <a:rPr lang="en-US" altLang="ja-JP" dirty="0">
                <a:ea typeface="Arial Unicode MS" panose="020B0604020202020204" pitchFamily="50" charset="-128"/>
              </a:rPr>
              <a:t> type eq. of motion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71472" y="5572140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 some case (          ,            )  the 2</a:t>
            </a:r>
            <a:r>
              <a:rPr lang="en-US" altLang="ja-JP" baseline="30000" dirty="0"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ea typeface="Arial Unicode MS" panose="020B0604020202020204" pitchFamily="50" charset="-128"/>
              </a:rPr>
              <a:t>-order equation agrees with exact eq.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( but it is impossible to include correlated initial condition.)</a:t>
            </a:r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838174" y="4614870"/>
          <a:ext cx="7772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72400" imgH="736560" progId="Equation.DSMT4">
                  <p:embed/>
                </p:oleObj>
              </mc:Choice>
              <mc:Fallback>
                <p:oleObj name="Equation" r:id="rId6" imgW="7772400" imgH="736560" progId="Equation.DSMT4">
                  <p:embed/>
                  <p:pic>
                    <p:nvPicPr>
                      <p:cNvPr id="839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174" y="4614870"/>
                        <a:ext cx="7772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5143504" y="2285992"/>
            <a:ext cx="3053528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Time independent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858016" y="1428736"/>
            <a:ext cx="2085827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 err="1">
                <a:ea typeface="Arial Unicode MS" panose="020B0604020202020204" pitchFamily="50" charset="-128"/>
              </a:rPr>
              <a:t>perturbative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286248" y="1428736"/>
            <a:ext cx="2704587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Secular approx.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39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163731"/>
              </p:ext>
            </p:extLst>
          </p:nvPr>
        </p:nvGraphicFramePr>
        <p:xfrm>
          <a:off x="1500188" y="2300288"/>
          <a:ext cx="292735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33640" imgH="685800" progId="Equation.DSMT4">
                  <p:embed/>
                </p:oleObj>
              </mc:Choice>
              <mc:Fallback>
                <p:oleObj name="Equation" r:id="rId8" imgW="2933640" imgH="685800" progId="Equation.DSMT4">
                  <p:embed/>
                  <p:pic>
                    <p:nvPicPr>
                      <p:cNvPr id="839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2300288"/>
                        <a:ext cx="292735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38"/>
          <p:cNvSpPr>
            <a:spLocks noChangeShapeType="1"/>
          </p:cNvSpPr>
          <p:nvPr/>
        </p:nvSpPr>
        <p:spPr bwMode="auto">
          <a:xfrm flipV="1">
            <a:off x="4572000" y="1214422"/>
            <a:ext cx="1071570" cy="92869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Line 37"/>
          <p:cNvSpPr>
            <a:spLocks noChangeShapeType="1"/>
          </p:cNvSpPr>
          <p:nvPr/>
        </p:nvSpPr>
        <p:spPr bwMode="auto">
          <a:xfrm>
            <a:off x="5643570" y="1214422"/>
            <a:ext cx="785818" cy="92869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38"/>
          <p:cNvSpPr>
            <a:spLocks noChangeShapeType="1"/>
          </p:cNvSpPr>
          <p:nvPr/>
        </p:nvSpPr>
        <p:spPr bwMode="auto">
          <a:xfrm flipV="1">
            <a:off x="7143768" y="1285860"/>
            <a:ext cx="714380" cy="7858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37"/>
          <p:cNvSpPr>
            <a:spLocks noChangeShapeType="1"/>
          </p:cNvSpPr>
          <p:nvPr/>
        </p:nvSpPr>
        <p:spPr bwMode="auto">
          <a:xfrm>
            <a:off x="7858148" y="1285860"/>
            <a:ext cx="785818" cy="7858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860032" y="3919760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Shibata, Takahashi,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Hashitsume</a:t>
            </a:r>
            <a:r>
              <a:rPr lang="en-US" altLang="ja-JP" sz="1600" dirty="0">
                <a:ea typeface="Arial Unicode MS" panose="020B0604020202020204" pitchFamily="50" charset="-128"/>
              </a:rPr>
              <a:t>, </a:t>
            </a:r>
          </a:p>
          <a:p>
            <a:r>
              <a:rPr lang="en-US" altLang="ja-JP" sz="1600" dirty="0">
                <a:ea typeface="Arial Unicode MS" panose="020B0604020202020204" pitchFamily="50" charset="-128"/>
              </a:rPr>
              <a:t>J. Stat. Phys. 171, 17 (1977).</a:t>
            </a:r>
            <a:endParaRPr lang="ja-JP" altLang="en-US" sz="1600" dirty="0">
              <a:ea typeface="Arial Unicode MS" panose="020B0604020202020204" pitchFamily="50" charset="-128"/>
            </a:endParaRPr>
          </a:p>
        </p:txBody>
      </p:sp>
      <p:sp>
        <p:nvSpPr>
          <p:cNvPr id="21" name="Line 37"/>
          <p:cNvSpPr>
            <a:spLocks noChangeShapeType="1"/>
          </p:cNvSpPr>
          <p:nvPr/>
        </p:nvSpPr>
        <p:spPr bwMode="auto">
          <a:xfrm>
            <a:off x="7143768" y="2071678"/>
            <a:ext cx="150019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>
            <a:off x="4572000" y="2143116"/>
            <a:ext cx="1857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873638"/>
              </p:ext>
            </p:extLst>
          </p:nvPr>
        </p:nvGraphicFramePr>
        <p:xfrm>
          <a:off x="2222733" y="5654005"/>
          <a:ext cx="596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96880" imgH="241200" progId="Equation.DSMT4">
                  <p:embed/>
                </p:oleObj>
              </mc:Choice>
              <mc:Fallback>
                <p:oleObj name="Equation" r:id="rId10" imgW="596880" imgH="241200" progId="Equation.DSMT4">
                  <p:embed/>
                  <p:pic>
                    <p:nvPicPr>
                      <p:cNvPr id="23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733" y="5654005"/>
                        <a:ext cx="596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97002"/>
              </p:ext>
            </p:extLst>
          </p:nvPr>
        </p:nvGraphicFramePr>
        <p:xfrm>
          <a:off x="2977859" y="5654005"/>
          <a:ext cx="5588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241200" progId="Equation.DSMT4">
                  <p:embed/>
                </p:oleObj>
              </mc:Choice>
              <mc:Fallback>
                <p:oleObj name="Equation" r:id="rId12" imgW="558720" imgH="241200" progId="Equation.DSMT4">
                  <p:embed/>
                  <p:pic>
                    <p:nvPicPr>
                      <p:cNvPr id="839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859" y="5654005"/>
                        <a:ext cx="5588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1523329" y="6300336"/>
            <a:ext cx="7120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M. Ban, S. </a:t>
            </a:r>
            <a:r>
              <a:rPr lang="en-US" altLang="ja-JP" dirty="0" err="1">
                <a:ea typeface="Arial Unicode MS" panose="020B0604020202020204" pitchFamily="50" charset="-128"/>
              </a:rPr>
              <a:t>Kitajima</a:t>
            </a:r>
            <a:r>
              <a:rPr lang="en-US" altLang="ja-JP" dirty="0">
                <a:ea typeface="Arial Unicode MS" panose="020B0604020202020204" pitchFamily="50" charset="-128"/>
              </a:rPr>
              <a:t> and F. Shibata,  Phys. </a:t>
            </a:r>
            <a:r>
              <a:rPr lang="en-US" altLang="ja-JP" dirty="0" err="1">
                <a:ea typeface="Arial Unicode MS" panose="020B0604020202020204" pitchFamily="50" charset="-128"/>
              </a:rPr>
              <a:t>Lett</a:t>
            </a:r>
            <a:r>
              <a:rPr lang="en-US" altLang="ja-JP" dirty="0">
                <a:ea typeface="Arial Unicode MS" panose="020B0604020202020204" pitchFamily="50" charset="-128"/>
              </a:rPr>
              <a:t>. A 374, 2324 (2010).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20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769640" y="2450581"/>
            <a:ext cx="55098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where the Redfield tensor is defined by</a:t>
            </a:r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647579" y="1109910"/>
            <a:ext cx="62694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Time-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ConvolutionLess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(TCL) Readfield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Eqs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904912" y="5202774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Without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882762" y="587205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347864" y="6501517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Does not satisfy the Fluctuation-dissipation theorem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853949" y="52031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positivity problem 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7454139" y="219761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58920" imgH="469800" progId="Equation.DSMT4">
                  <p:embed/>
                </p:oleObj>
              </mc:Choice>
              <mc:Fallback>
                <p:oleObj name="Equation" r:id="rId2" imgW="2158920" imgH="46980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139" y="219761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-1155081" y="32351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TCL Redfield equations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963" y="697243"/>
            <a:ext cx="1415628" cy="1046906"/>
          </a:xfrm>
          <a:prstGeom prst="rect">
            <a:avLst/>
          </a:prstGeom>
        </p:spPr>
      </p:pic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6281551" y="2323849"/>
          <a:ext cx="2182596" cy="707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71600" imgH="444240" progId="Equation.DSMT4">
                  <p:embed/>
                </p:oleObj>
              </mc:Choice>
              <mc:Fallback>
                <p:oleObj name="Equation" r:id="rId5" imgW="1371600" imgH="444240" progId="Equation.DSMT4">
                  <p:embed/>
                  <p:pic>
                    <p:nvPicPr>
                      <p:cNvPr id="2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1551" y="2323849"/>
                        <a:ext cx="2182596" cy="7073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/>
          <p:cNvGraphicFramePr>
            <a:graphicFrameLocks noChangeAspect="1"/>
          </p:cNvGraphicFramePr>
          <p:nvPr/>
        </p:nvGraphicFramePr>
        <p:xfrm>
          <a:off x="7727891" y="4851247"/>
          <a:ext cx="12001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11000" imgH="228600" progId="Equation.DSMT4">
                  <p:embed/>
                </p:oleObj>
              </mc:Choice>
              <mc:Fallback>
                <p:oleObj name="Equation" r:id="rId7" imgW="711000" imgH="228600" progId="Equation.DSMT4">
                  <p:embed/>
                  <p:pic>
                    <p:nvPicPr>
                      <p:cNvPr id="2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7891" y="4851247"/>
                        <a:ext cx="120015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1125050" y="749875"/>
            <a:ext cx="5314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Source code: Tanimura, JCP </a:t>
            </a:r>
            <a:r>
              <a:rPr lang="en-US" altLang="ja-JP" b="1" dirty="0">
                <a:solidFill>
                  <a:srgbClr val="0070C0"/>
                </a:solidFill>
              </a:rPr>
              <a:t>142</a:t>
            </a:r>
            <a:r>
              <a:rPr lang="en-US" altLang="ja-JP" dirty="0">
                <a:solidFill>
                  <a:srgbClr val="0070C0"/>
                </a:solidFill>
              </a:rPr>
              <a:t>, 144110 (2015).</a:t>
            </a:r>
            <a:endParaRPr lang="ja-JP" altLang="en-US" dirty="0"/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121387BE-B8B7-5008-677B-55FE63E251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065699"/>
              </p:ext>
            </p:extLst>
          </p:nvPr>
        </p:nvGraphicFramePr>
        <p:xfrm>
          <a:off x="1331640" y="1643859"/>
          <a:ext cx="5054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54400" imgH="812520" progId="Equation.DSMT4">
                  <p:embed/>
                </p:oleObj>
              </mc:Choice>
              <mc:Fallback>
                <p:oleObj name="Equation" r:id="rId9" imgW="5054400" imgH="81252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121387BE-B8B7-5008-677B-55FE63E251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643859"/>
                        <a:ext cx="5054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9B5FE55C-19F1-44D7-82DA-AA358D0C4B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4377" y="3208923"/>
          <a:ext cx="7518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518240" imgH="622080" progId="Equation.DSMT4">
                  <p:embed/>
                </p:oleObj>
              </mc:Choice>
              <mc:Fallback>
                <p:oleObj name="Equation" r:id="rId11" imgW="7518240" imgH="622080" progId="Equation.DSMT4">
                  <p:embed/>
                  <p:pic>
                    <p:nvPicPr>
                      <p:cNvPr id="7" name="Object 4">
                        <a:extLst>
                          <a:ext uri="{FF2B5EF4-FFF2-40B4-BE49-F238E27FC236}">
                            <a16:creationId xmlns:a16="http://schemas.microsoft.com/office/drawing/2014/main" id="{9B5FE55C-19F1-44D7-82DA-AA358D0C4B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377" y="3208923"/>
                        <a:ext cx="75184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876D0022-BC3E-7E5B-D0D7-974C7E8554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1491" y="3777755"/>
          <a:ext cx="67564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756120" imgH="1257120" progId="Equation.DSMT4">
                  <p:embed/>
                </p:oleObj>
              </mc:Choice>
              <mc:Fallback>
                <p:oleObj name="Equation" r:id="rId13" imgW="6756120" imgH="125712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876D0022-BC3E-7E5B-D0D7-974C7E8554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491" y="3777755"/>
                        <a:ext cx="6756400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>
            <a:extLst>
              <a:ext uri="{FF2B5EF4-FFF2-40B4-BE49-F238E27FC236}">
                <a16:creationId xmlns:a16="http://schemas.microsoft.com/office/drawing/2014/main" id="{A383421B-0D57-0096-4FE5-41DEE126ED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5208779"/>
          <a:ext cx="2673151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65360" imgH="406080" progId="Equation.DSMT4">
                  <p:embed/>
                </p:oleObj>
              </mc:Choice>
              <mc:Fallback>
                <p:oleObj name="Equation" r:id="rId15" imgW="2565360" imgH="406080" progId="Equation.DSMT4">
                  <p:embed/>
                  <p:pic>
                    <p:nvPicPr>
                      <p:cNvPr id="10" name="Object 4">
                        <a:extLst>
                          <a:ext uri="{FF2B5EF4-FFF2-40B4-BE49-F238E27FC236}">
                            <a16:creationId xmlns:a16="http://schemas.microsoft.com/office/drawing/2014/main" id="{A383421B-0D57-0096-4FE5-41DEE126ED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5208779"/>
                        <a:ext cx="2673151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7BBDDBAE-EBF0-DE26-3924-93A249C358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54516" y="5739825"/>
          <a:ext cx="6008688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765760" imgH="736560" progId="Equation.DSMT4">
                  <p:embed/>
                </p:oleObj>
              </mc:Choice>
              <mc:Fallback>
                <p:oleObj name="Equation" r:id="rId17" imgW="5765760" imgH="736560" progId="Equation.DSMT4">
                  <p:embed/>
                  <p:pic>
                    <p:nvPicPr>
                      <p:cNvPr id="26" name="Object 4">
                        <a:extLst>
                          <a:ext uri="{FF2B5EF4-FFF2-40B4-BE49-F238E27FC236}">
                            <a16:creationId xmlns:a16="http://schemas.microsoft.com/office/drawing/2014/main" id="{7BBDDBAE-EBF0-DE26-3924-93A249C358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516" y="5739825"/>
                        <a:ext cx="6008688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61030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25E6F4-0F86-41F6-858F-E4C9E7DC3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17" y="-21514"/>
            <a:ext cx="8229600" cy="1143000"/>
          </a:xfrm>
        </p:spPr>
        <p:txBody>
          <a:bodyPr/>
          <a:lstStyle/>
          <a:p>
            <a:r>
              <a:rPr lang="en-US" dirty="0"/>
              <a:t>TCL-Redfield vs HEOM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2907F93-60FE-4774-9E11-6F6D2901E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56" y="3454619"/>
            <a:ext cx="3446499" cy="108420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F47CAE2-C324-4F59-B15B-5DA7243D7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687" y="2634854"/>
            <a:ext cx="5128496" cy="4223146"/>
          </a:xfrm>
          <a:prstGeom prst="rect">
            <a:avLst/>
          </a:prstGeom>
        </p:spPr>
      </p:pic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B3419493-86B8-42F1-AF39-01B5F0486B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854111"/>
              </p:ext>
            </p:extLst>
          </p:nvPr>
        </p:nvGraphicFramePr>
        <p:xfrm>
          <a:off x="1698066" y="3068099"/>
          <a:ext cx="1013040" cy="35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600" imgH="253800" progId="Equation.DSMT4">
                  <p:embed/>
                </p:oleObj>
              </mc:Choice>
              <mc:Fallback>
                <p:oleObj name="Equation" r:id="rId4" imgW="723600" imgH="25380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B3419493-86B8-42F1-AF39-01B5F0486B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066" y="3068099"/>
                        <a:ext cx="1013040" cy="355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F36EA84-3E21-4AE6-87C5-4060782CD678}"/>
              </a:ext>
            </a:extLst>
          </p:cNvPr>
          <p:cNvSpPr txBox="1"/>
          <p:nvPr/>
        </p:nvSpPr>
        <p:spPr>
          <a:xfrm>
            <a:off x="346104" y="3028269"/>
            <a:ext cx="35028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Population                     (</a:t>
            </a:r>
            <a:r>
              <a:rPr lang="en-US" altLang="ja-JP" i="1" dirty="0">
                <a:ea typeface="Arial Unicode MS" panose="020B0604020202020204" pitchFamily="50" charset="-128"/>
              </a:rPr>
              <a:t>A</a:t>
            </a:r>
            <a:r>
              <a:rPr lang="en-US" altLang="ja-JP" dirty="0">
                <a:ea typeface="Arial Unicode MS" panose="020B0604020202020204" pitchFamily="50" charset="-128"/>
              </a:rPr>
              <a:t>=1)</a:t>
            </a:r>
          </a:p>
        </p:txBody>
      </p:sp>
      <p:graphicFrame>
        <p:nvGraphicFramePr>
          <p:cNvPr id="24" name="Object 10">
            <a:extLst>
              <a:ext uri="{FF2B5EF4-FFF2-40B4-BE49-F238E27FC236}">
                <a16:creationId xmlns:a16="http://schemas.microsoft.com/office/drawing/2014/main" id="{9F5CB0B5-781C-4003-ACEB-A7FE0A344C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08710"/>
              </p:ext>
            </p:extLst>
          </p:nvPr>
        </p:nvGraphicFramePr>
        <p:xfrm>
          <a:off x="7163085" y="2205956"/>
          <a:ext cx="1739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39880" imgH="507960" progId="Equation.DSMT4">
                  <p:embed/>
                </p:oleObj>
              </mc:Choice>
              <mc:Fallback>
                <p:oleObj name="Equation" r:id="rId6" imgW="1739880" imgH="507960" progId="Equation.DSMT4">
                  <p:embed/>
                  <p:pic>
                    <p:nvPicPr>
                      <p:cNvPr id="24" name="Object 10">
                        <a:extLst>
                          <a:ext uri="{FF2B5EF4-FFF2-40B4-BE49-F238E27FC236}">
                            <a16:creationId xmlns:a16="http://schemas.microsoft.com/office/drawing/2014/main" id="{9F5CB0B5-781C-4003-ACEB-A7FE0A344C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3085" y="2205956"/>
                        <a:ext cx="1739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0">
            <a:extLst>
              <a:ext uri="{FF2B5EF4-FFF2-40B4-BE49-F238E27FC236}">
                <a16:creationId xmlns:a16="http://schemas.microsoft.com/office/drawing/2014/main" id="{8C6738BB-1850-47A8-83EB-2E9090D90E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290171"/>
              </p:ext>
            </p:extLst>
          </p:nvPr>
        </p:nvGraphicFramePr>
        <p:xfrm>
          <a:off x="4572000" y="2212932"/>
          <a:ext cx="191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17360" imgH="507960" progId="Equation.DSMT4">
                  <p:embed/>
                </p:oleObj>
              </mc:Choice>
              <mc:Fallback>
                <p:oleObj name="Equation" r:id="rId8" imgW="1917360" imgH="507960" progId="Equation.DSMT4">
                  <p:embed/>
                  <p:pic>
                    <p:nvPicPr>
                      <p:cNvPr id="25" name="Object 10">
                        <a:extLst>
                          <a:ext uri="{FF2B5EF4-FFF2-40B4-BE49-F238E27FC236}">
                            <a16:creationId xmlns:a16="http://schemas.microsoft.com/office/drawing/2014/main" id="{8C6738BB-1850-47A8-83EB-2E9090D90E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212932"/>
                        <a:ext cx="1917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図 25">
            <a:extLst>
              <a:ext uri="{FF2B5EF4-FFF2-40B4-BE49-F238E27FC236}">
                <a16:creationId xmlns:a16="http://schemas.microsoft.com/office/drawing/2014/main" id="{6BE9A882-7E3D-45D4-8C85-019EDDBADD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3985425" y="4509429"/>
            <a:ext cx="1006955" cy="310251"/>
          </a:xfrm>
          <a:prstGeom prst="rect">
            <a:avLst/>
          </a:prstGeom>
        </p:spPr>
      </p:pic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EC0635A-AD51-4AEB-8620-868CD9120C02}"/>
              </a:ext>
            </a:extLst>
          </p:cNvPr>
          <p:cNvSpPr txBox="1"/>
          <p:nvPr/>
        </p:nvSpPr>
        <p:spPr>
          <a:xfrm>
            <a:off x="5763863" y="2808373"/>
            <a:ext cx="62664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A=0.5</a:t>
            </a:r>
            <a:endParaRPr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D2342C2-2434-46CE-9E5B-8D816076E68A}"/>
              </a:ext>
            </a:extLst>
          </p:cNvPr>
          <p:cNvSpPr txBox="1"/>
          <p:nvPr/>
        </p:nvSpPr>
        <p:spPr>
          <a:xfrm>
            <a:off x="5763863" y="3994550"/>
            <a:ext cx="622084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A=0.5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9" name="Object 10">
            <a:extLst>
              <a:ext uri="{FF2B5EF4-FFF2-40B4-BE49-F238E27FC236}">
                <a16:creationId xmlns:a16="http://schemas.microsoft.com/office/drawing/2014/main" id="{7C4F77E5-A4AA-42EA-8433-EED17A2E2D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557242"/>
              </p:ext>
            </p:extLst>
          </p:nvPr>
        </p:nvGraphicFramePr>
        <p:xfrm>
          <a:off x="4013317" y="2790917"/>
          <a:ext cx="762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61760" imgH="291960" progId="Equation.DSMT4">
                  <p:embed/>
                </p:oleObj>
              </mc:Choice>
              <mc:Fallback>
                <p:oleObj name="Equation" r:id="rId11" imgW="761760" imgH="291960" progId="Equation.DSMT4">
                  <p:embed/>
                  <p:pic>
                    <p:nvPicPr>
                      <p:cNvPr id="29" name="Object 10">
                        <a:extLst>
                          <a:ext uri="{FF2B5EF4-FFF2-40B4-BE49-F238E27FC236}">
                            <a16:creationId xmlns:a16="http://schemas.microsoft.com/office/drawing/2014/main" id="{7C4F77E5-A4AA-42EA-8433-EED17A2E2D2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3317" y="2790917"/>
                        <a:ext cx="7620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0">
            <a:extLst>
              <a:ext uri="{FF2B5EF4-FFF2-40B4-BE49-F238E27FC236}">
                <a16:creationId xmlns:a16="http://schemas.microsoft.com/office/drawing/2014/main" id="{4AD495B0-91EA-4DF1-9F1F-34AA89C0D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204190"/>
              </p:ext>
            </p:extLst>
          </p:nvPr>
        </p:nvGraphicFramePr>
        <p:xfrm>
          <a:off x="6577393" y="2797337"/>
          <a:ext cx="546100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45760" imgH="228600" progId="Equation.DSMT4">
                  <p:embed/>
                </p:oleObj>
              </mc:Choice>
              <mc:Fallback>
                <p:oleObj name="Equation" r:id="rId13" imgW="545760" imgH="228600" progId="Equation.DSMT4">
                  <p:embed/>
                  <p:pic>
                    <p:nvPicPr>
                      <p:cNvPr id="30" name="Object 10">
                        <a:extLst>
                          <a:ext uri="{FF2B5EF4-FFF2-40B4-BE49-F238E27FC236}">
                            <a16:creationId xmlns:a16="http://schemas.microsoft.com/office/drawing/2014/main" id="{4AD495B0-91EA-4DF1-9F1F-34AA89C0D01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7393" y="2797337"/>
                        <a:ext cx="546100" cy="201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F47A2E4-97B3-4AD2-BD96-DC2B35699569}"/>
              </a:ext>
            </a:extLst>
          </p:cNvPr>
          <p:cNvSpPr txBox="1"/>
          <p:nvPr/>
        </p:nvSpPr>
        <p:spPr>
          <a:xfrm>
            <a:off x="7266293" y="2777451"/>
            <a:ext cx="692803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 </a:t>
            </a:r>
            <a:r>
              <a:rPr lang="en-US" altLang="ja-JP" sz="11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FF0000"/>
              </a:solidFill>
            </a:endParaRPr>
          </a:p>
        </p:txBody>
      </p:sp>
      <p:graphicFrame>
        <p:nvGraphicFramePr>
          <p:cNvPr id="32" name="Object 10">
            <a:extLst>
              <a:ext uri="{FF2B5EF4-FFF2-40B4-BE49-F238E27FC236}">
                <a16:creationId xmlns:a16="http://schemas.microsoft.com/office/drawing/2014/main" id="{74F6E429-F4A6-4DBC-8BA8-C01D0EE17C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221379"/>
              </p:ext>
            </p:extLst>
          </p:nvPr>
        </p:nvGraphicFramePr>
        <p:xfrm>
          <a:off x="8344825" y="2831808"/>
          <a:ext cx="482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82400" imgH="203040" progId="Equation.DSMT4">
                  <p:embed/>
                </p:oleObj>
              </mc:Choice>
              <mc:Fallback>
                <p:oleObj name="Equation" r:id="rId15" imgW="482400" imgH="203040" progId="Equation.DSMT4">
                  <p:embed/>
                  <p:pic>
                    <p:nvPicPr>
                      <p:cNvPr id="32" name="Object 10">
                        <a:extLst>
                          <a:ext uri="{FF2B5EF4-FFF2-40B4-BE49-F238E27FC236}">
                            <a16:creationId xmlns:a16="http://schemas.microsoft.com/office/drawing/2014/main" id="{74F6E429-F4A6-4DBC-8BA8-C01D0EE17C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4825" y="2831808"/>
                        <a:ext cx="482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18EF7BC-A05A-4B90-A78F-F6C985EFB0D8}"/>
              </a:ext>
            </a:extLst>
          </p:cNvPr>
          <p:cNvSpPr txBox="1"/>
          <p:nvPr/>
        </p:nvSpPr>
        <p:spPr>
          <a:xfrm>
            <a:off x="7438712" y="5302503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00B0F0"/>
                </a:solidFill>
                <a:ea typeface="Arial Unicode MS" panose="020B0604020202020204" pitchFamily="50" charset="-128"/>
              </a:rPr>
              <a:t>Low </a:t>
            </a:r>
            <a:r>
              <a:rPr lang="en-US" altLang="ja-JP" sz="1100" i="1" dirty="0">
                <a:solidFill>
                  <a:srgbClr val="00B0F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00B0F0"/>
              </a:solidFill>
            </a:endParaRPr>
          </a:p>
        </p:txBody>
      </p:sp>
      <p:graphicFrame>
        <p:nvGraphicFramePr>
          <p:cNvPr id="34" name="Object 10">
            <a:extLst>
              <a:ext uri="{FF2B5EF4-FFF2-40B4-BE49-F238E27FC236}">
                <a16:creationId xmlns:a16="http://schemas.microsoft.com/office/drawing/2014/main" id="{C27C8615-0DC1-48F7-BB8B-49186E21E2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583951"/>
              </p:ext>
            </p:extLst>
          </p:nvPr>
        </p:nvGraphicFramePr>
        <p:xfrm>
          <a:off x="8221537" y="5308701"/>
          <a:ext cx="56978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44240" imgH="203040" progId="Equation.DSMT4">
                  <p:embed/>
                </p:oleObj>
              </mc:Choice>
              <mc:Fallback>
                <p:oleObj name="Equation" r:id="rId17" imgW="444240" imgH="203040" progId="Equation.DSMT4">
                  <p:embed/>
                  <p:pic>
                    <p:nvPicPr>
                      <p:cNvPr id="34" name="Object 10">
                        <a:extLst>
                          <a:ext uri="{FF2B5EF4-FFF2-40B4-BE49-F238E27FC236}">
                            <a16:creationId xmlns:a16="http://schemas.microsoft.com/office/drawing/2014/main" id="{C27C8615-0DC1-48F7-BB8B-49186E21E2C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1537" y="5308701"/>
                        <a:ext cx="569785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図 34">
            <a:extLst>
              <a:ext uri="{FF2B5EF4-FFF2-40B4-BE49-F238E27FC236}">
                <a16:creationId xmlns:a16="http://schemas.microsoft.com/office/drawing/2014/main" id="{EBD37943-1E94-45C6-88B3-4CFEE315D0F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16200000">
            <a:off x="6390259" y="4371675"/>
            <a:ext cx="678358" cy="391940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22DEE2A-91BB-4B35-B0EC-29EC7B642D4F}"/>
              </a:ext>
            </a:extLst>
          </p:cNvPr>
          <p:cNvSpPr txBox="1"/>
          <p:nvPr/>
        </p:nvSpPr>
        <p:spPr>
          <a:xfrm>
            <a:off x="5874440" y="5286880"/>
            <a:ext cx="525123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A=1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40" name="Object 10">
            <a:extLst>
              <a:ext uri="{FF2B5EF4-FFF2-40B4-BE49-F238E27FC236}">
                <a16:creationId xmlns:a16="http://schemas.microsoft.com/office/drawing/2014/main" id="{1282FD91-9D8C-4305-8C7C-8EE92B29A3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668887"/>
              </p:ext>
            </p:extLst>
          </p:nvPr>
        </p:nvGraphicFramePr>
        <p:xfrm>
          <a:off x="8446676" y="4075009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203040" progId="Equation.DSMT4">
                  <p:embed/>
                </p:oleObj>
              </mc:Choice>
              <mc:Fallback>
                <p:oleObj name="Equation" r:id="rId20" imgW="355320" imgH="203040" progId="Equation.DSMT4">
                  <p:embed/>
                  <p:pic>
                    <p:nvPicPr>
                      <p:cNvPr id="40" name="Object 10">
                        <a:extLst>
                          <a:ext uri="{FF2B5EF4-FFF2-40B4-BE49-F238E27FC236}">
                            <a16:creationId xmlns:a16="http://schemas.microsoft.com/office/drawing/2014/main" id="{1282FD91-9D8C-4305-8C7C-8EE92B29A3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6676" y="4075009"/>
                        <a:ext cx="355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3BD2D4F7-877F-4F8F-B4C4-307AE841700E}"/>
              </a:ext>
            </a:extLst>
          </p:cNvPr>
          <p:cNvCxnSpPr>
            <a:cxnSpLocks/>
          </p:cNvCxnSpPr>
          <p:nvPr/>
        </p:nvCxnSpPr>
        <p:spPr>
          <a:xfrm flipH="1">
            <a:off x="5657077" y="3282221"/>
            <a:ext cx="653153" cy="13044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1112BD9B-21ED-4F98-82E1-EB49C2211F38}"/>
              </a:ext>
            </a:extLst>
          </p:cNvPr>
          <p:cNvCxnSpPr>
            <a:cxnSpLocks/>
          </p:cNvCxnSpPr>
          <p:nvPr/>
        </p:nvCxnSpPr>
        <p:spPr>
          <a:xfrm flipH="1">
            <a:off x="5728371" y="3445937"/>
            <a:ext cx="581859" cy="24464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AA7D337-C265-485C-83B6-FDA57A96C432}"/>
              </a:ext>
            </a:extLst>
          </p:cNvPr>
          <p:cNvSpPr txBox="1"/>
          <p:nvPr/>
        </p:nvSpPr>
        <p:spPr>
          <a:xfrm>
            <a:off x="6258046" y="3118648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HEOM</a:t>
            </a:r>
          </a:p>
          <a:p>
            <a:r>
              <a:rPr lang="en-US" sz="1200" dirty="0">
                <a:solidFill>
                  <a:srgbClr val="0066FF"/>
                </a:solidFill>
              </a:rPr>
              <a:t>TCL-RE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EEE479D8-A969-42CC-9463-44D54B56637B}"/>
              </a:ext>
            </a:extLst>
          </p:cNvPr>
          <p:cNvCxnSpPr>
            <a:cxnSpLocks/>
          </p:cNvCxnSpPr>
          <p:nvPr/>
        </p:nvCxnSpPr>
        <p:spPr>
          <a:xfrm>
            <a:off x="6906118" y="3465650"/>
            <a:ext cx="491553" cy="18764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171579DB-D4E3-45C4-A6FB-B5CA7E621474}"/>
              </a:ext>
            </a:extLst>
          </p:cNvPr>
          <p:cNvCxnSpPr>
            <a:cxnSpLocks/>
          </p:cNvCxnSpPr>
          <p:nvPr/>
        </p:nvCxnSpPr>
        <p:spPr>
          <a:xfrm>
            <a:off x="7132067" y="3201998"/>
            <a:ext cx="900968" cy="6060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2">
            <a:extLst>
              <a:ext uri="{FF2B5EF4-FFF2-40B4-BE49-F238E27FC236}">
                <a16:creationId xmlns:a16="http://schemas.microsoft.com/office/drawing/2014/main" id="{E90858D8-7571-47B6-A56A-CD4661C0B8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530414"/>
              </p:ext>
            </p:extLst>
          </p:nvPr>
        </p:nvGraphicFramePr>
        <p:xfrm>
          <a:off x="6711169" y="1473507"/>
          <a:ext cx="1712913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714320" imgH="634680" progId="Equation.DSMT4">
                  <p:embed/>
                </p:oleObj>
              </mc:Choice>
              <mc:Fallback>
                <p:oleObj name="Equation" r:id="rId22" imgW="1714320" imgH="634680" progId="Equation.DSMT4">
                  <p:embed/>
                  <p:pic>
                    <p:nvPicPr>
                      <p:cNvPr id="48" name="Object 2">
                        <a:extLst>
                          <a:ext uri="{FF2B5EF4-FFF2-40B4-BE49-F238E27FC236}">
                            <a16:creationId xmlns:a16="http://schemas.microsoft.com/office/drawing/2014/main" id="{E90858D8-7571-47B6-A56A-CD4661C0B8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1169" y="1473507"/>
                        <a:ext cx="1712913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" name="図 49">
            <a:extLst>
              <a:ext uri="{FF2B5EF4-FFF2-40B4-BE49-F238E27FC236}">
                <a16:creationId xmlns:a16="http://schemas.microsoft.com/office/drawing/2014/main" id="{FB6E212E-3D1E-4E4B-A03D-FFA13CA8BCFD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991254" y="228745"/>
            <a:ext cx="1006775" cy="734241"/>
          </a:xfrm>
          <a:prstGeom prst="rect">
            <a:avLst/>
          </a:prstGeom>
        </p:spPr>
      </p:pic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EA06C12B-E2E1-4052-9EB2-49BECD0674CD}"/>
              </a:ext>
            </a:extLst>
          </p:cNvPr>
          <p:cNvSpPr txBox="1"/>
          <p:nvPr/>
        </p:nvSpPr>
        <p:spPr>
          <a:xfrm>
            <a:off x="6019300" y="1584972"/>
            <a:ext cx="648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with</a:t>
            </a:r>
            <a:endParaRPr lang="en-US" dirty="0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A8B3117-1421-44D9-AFCB-D955A36AE2E4}"/>
              </a:ext>
            </a:extLst>
          </p:cNvPr>
          <p:cNvSpPr txBox="1"/>
          <p:nvPr/>
        </p:nvSpPr>
        <p:spPr>
          <a:xfrm>
            <a:off x="982883" y="943411"/>
            <a:ext cx="83529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/>
              <a:t>S. </a:t>
            </a:r>
            <a:r>
              <a:rPr lang="en-US" altLang="ja-JP" sz="1600" dirty="0" err="1"/>
              <a:t>Koyanagi</a:t>
            </a:r>
            <a:r>
              <a:rPr lang="en-US" altLang="ja-JP" sz="1600" dirty="0"/>
              <a:t> and Y.  Tanimura, </a:t>
            </a:r>
            <a:r>
              <a:rPr lang="en-US" altLang="ja-JP" sz="1600" dirty="0">
                <a:hlinkClick r:id="rId25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25"/>
              </a:rPr>
              <a:t>162501</a:t>
            </a:r>
            <a:r>
              <a:rPr lang="en-US" altLang="ja-JP" sz="1600" dirty="0">
                <a:hlinkClick r:id="rId25"/>
              </a:rPr>
              <a:t> (2024).</a:t>
            </a:r>
            <a:endParaRPr lang="en-US" altLang="ja-JP" sz="16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4C06EE-3AA5-2159-6B99-1106C2655695}"/>
              </a:ext>
            </a:extLst>
          </p:cNvPr>
          <p:cNvSpPr txBox="1"/>
          <p:nvPr/>
        </p:nvSpPr>
        <p:spPr>
          <a:xfrm>
            <a:off x="458543" y="5319948"/>
            <a:ext cx="4668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Non-Markovian description produces</a:t>
            </a:r>
          </a:p>
          <a:p>
            <a:r>
              <a:rPr lang="en-US" altLang="ja-JP" dirty="0"/>
              <a:t>Much better results</a:t>
            </a:r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8644AB2E-541A-760F-D101-0EB5243297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678515"/>
              </p:ext>
            </p:extLst>
          </p:nvPr>
        </p:nvGraphicFramePr>
        <p:xfrm>
          <a:off x="795650" y="1325249"/>
          <a:ext cx="5054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054400" imgH="812520" progId="Equation.DSMT4">
                  <p:embed/>
                </p:oleObj>
              </mc:Choice>
              <mc:Fallback>
                <p:oleObj name="Equation" r:id="rId26" imgW="5054400" imgH="81252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8644AB2E-541A-760F-D101-0EB5243297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50" y="1325249"/>
                        <a:ext cx="5054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393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02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Higher-order terms</a:t>
            </a:r>
            <a:endParaRPr kumimoji="1" lang="ja-JP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23528" y="1376288"/>
            <a:ext cx="2871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terms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56792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323528" y="2880375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0090" y="4235936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F1C88A-984C-AFE9-81E5-75F648DC69B2}"/>
              </a:ext>
            </a:extLst>
          </p:cNvPr>
          <p:cNvSpPr txBox="1"/>
          <p:nvPr/>
        </p:nvSpPr>
        <p:spPr>
          <a:xfrm>
            <a:off x="4067944" y="203902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</a:p>
          <a:p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q. master, 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B70F7C3-1D76-4F20-9B8B-10C858965C9D}"/>
              </a:ext>
            </a:extLst>
          </p:cNvPr>
          <p:cNvSpPr/>
          <p:nvPr/>
        </p:nvSpPr>
        <p:spPr>
          <a:xfrm>
            <a:off x="6948264" y="1793538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5F7D71A0-3C1A-4014-9336-4CB8A4DDFD21}"/>
              </a:ext>
            </a:extLst>
          </p:cNvPr>
          <p:cNvSpPr/>
          <p:nvPr/>
        </p:nvSpPr>
        <p:spPr>
          <a:xfrm>
            <a:off x="8244408" y="1837953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8D51FF5-109D-495B-954A-36D7A9AA183D}"/>
              </a:ext>
            </a:extLst>
          </p:cNvPr>
          <p:cNvSpPr/>
          <p:nvPr/>
        </p:nvSpPr>
        <p:spPr>
          <a:xfrm>
            <a:off x="6112768" y="3271847"/>
            <a:ext cx="751748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B96A4C81-502A-4BDB-A53C-AAC31003AA51}"/>
              </a:ext>
            </a:extLst>
          </p:cNvPr>
          <p:cNvSpPr/>
          <p:nvPr/>
        </p:nvSpPr>
        <p:spPr>
          <a:xfrm>
            <a:off x="6196864" y="4697600"/>
            <a:ext cx="667652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E4291B25-11AC-48EC-B8FF-254B57F6E4EF}"/>
              </a:ext>
            </a:extLst>
          </p:cNvPr>
          <p:cNvSpPr/>
          <p:nvPr/>
        </p:nvSpPr>
        <p:spPr>
          <a:xfrm>
            <a:off x="6901012" y="4731875"/>
            <a:ext cx="623315" cy="100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874D175D-2A29-4E5F-BF2C-B677006152D8}"/>
              </a:ext>
            </a:extLst>
          </p:cNvPr>
          <p:cNvSpPr/>
          <p:nvPr/>
        </p:nvSpPr>
        <p:spPr>
          <a:xfrm>
            <a:off x="7547748" y="4653135"/>
            <a:ext cx="667651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5516D4-301E-4518-8B90-0C2028669E7F}"/>
              </a:ext>
            </a:extLst>
          </p:cNvPr>
          <p:cNvSpPr txBox="1"/>
          <p:nvPr/>
        </p:nvSpPr>
        <p:spPr>
          <a:xfrm>
            <a:off x="5796136" y="1055080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non-Hermitian diagrams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59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0880EF-E874-22F5-6EC9-58E5B798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1827" y="345153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946729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571500" indent="-571500">
              <a:buFont typeface="Arial" charset="0"/>
              <a:buAutoNum type="romanLcParenR"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(heating)</a:t>
            </a:r>
          </a:p>
          <a:p>
            <a:pPr marL="571500" indent="-571500">
              <a:buAutoNum type="romanLcParenR"/>
            </a:pPr>
            <a:r>
              <a:rPr lang="en-US" altLang="ja-JP" dirty="0">
                <a:solidFill>
                  <a:srgbClr val="0066FF"/>
                </a:solidFill>
              </a:rPr>
              <a:t>Dissipation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</a:rPr>
              <a:t>iii) Static system-bath coherence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</a:rPr>
              <a:t>iv) Dynamical system-bath coherence</a:t>
            </a:r>
          </a:p>
          <a:p>
            <a:pPr>
              <a:buNone/>
            </a:pPr>
            <a:r>
              <a:rPr lang="ja-JP" altLang="en-US" sz="2400" dirty="0"/>
              <a:t>　</a:t>
            </a:r>
            <a:r>
              <a:rPr lang="en-US" altLang="ja-JP" sz="2400" dirty="0"/>
              <a:t>Reveals only through non-linear response function</a:t>
            </a:r>
            <a:r>
              <a:rPr lang="ja-JP" altLang="en-US" sz="2400" dirty="0"/>
              <a:t>　</a:t>
            </a:r>
            <a:endParaRPr lang="en-US" altLang="ja-JP" sz="2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Four important aspects of the bath</a:t>
            </a:r>
            <a:br>
              <a:rPr lang="en-US" altLang="ja-JP" dirty="0"/>
            </a:br>
            <a:r>
              <a:rPr lang="en-US" altLang="ja-JP" sz="2000" dirty="0"/>
              <a:t>(non-Markovian tests; </a:t>
            </a:r>
            <a:r>
              <a:rPr lang="en-US" altLang="ja-JP" sz="2000" dirty="0">
                <a:solidFill>
                  <a:srgbClr val="0070C0"/>
                </a:solidFill>
              </a:rPr>
              <a:t>Tanimura, JCP </a:t>
            </a:r>
            <a:r>
              <a:rPr lang="en-US" altLang="ja-JP" sz="2000" b="1" dirty="0">
                <a:solidFill>
                  <a:srgbClr val="0070C0"/>
                </a:solidFill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</a:rPr>
              <a:t>, 144110 (2015).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5220071" y="1710802"/>
            <a:ext cx="357197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542583" y="1552744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ea typeface="Arial Unicode MS" panose="020B0604020202020204" pitchFamily="50" charset="-128"/>
              </a:rPr>
              <a:t>(positivity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/>
        </p:nvGraphicFramePr>
        <p:xfrm>
          <a:off x="2039938" y="3522663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97280" imgH="469800" progId="Equation.DSMT4">
                  <p:embed/>
                </p:oleObj>
              </mc:Choice>
              <mc:Fallback>
                <p:oleObj name="Equation" r:id="rId3" imgW="3797280" imgH="46980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3522663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478158"/>
              </p:ext>
            </p:extLst>
          </p:nvPr>
        </p:nvGraphicFramePr>
        <p:xfrm>
          <a:off x="490355" y="5355646"/>
          <a:ext cx="61944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87840" imgH="1143000" progId="Equation.DSMT4">
                  <p:embed/>
                </p:oleObj>
              </mc:Choice>
              <mc:Fallback>
                <p:oleObj name="Equation" r:id="rId5" imgW="6387840" imgH="1143000" progId="Equation.DSMT4">
                  <p:embed/>
                  <p:pic>
                    <p:nvPicPr>
                      <p:cNvPr id="1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55" y="5355646"/>
                        <a:ext cx="6194425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6827837" y="4992687"/>
          <a:ext cx="1858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17360" imgH="558720" progId="Equation.DSMT4">
                  <p:embed/>
                </p:oleObj>
              </mc:Choice>
              <mc:Fallback>
                <p:oleObj name="Equation" r:id="rId7" imgW="1917360" imgH="55872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7837" y="4992687"/>
                        <a:ext cx="1858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184680" y="590559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90460" y="5904861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time-propagator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for reduced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𝑖</m:t>
                        </m:r>
                        <m:sSubSup>
                          <m:sSubSup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ja-JP" altLang="en-US" i="0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bSup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𝛤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  <a:blipFill rotWithShape="0">
                <a:blip r:embed="rId11"/>
                <a:stretch>
                  <a:fillRect t="-8197" r="-3738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06947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-699211" y="944033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Fluctuation</a:t>
            </a:r>
            <a:r>
              <a:rPr lang="ja-JP" altLang="en-US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(temperature)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31" y="1349084"/>
            <a:ext cx="2714462" cy="2754735"/>
          </a:xfrm>
          <a:prstGeom prst="rect">
            <a:avLst/>
          </a:prstGeom>
        </p:spPr>
      </p:pic>
      <p:sp>
        <p:nvSpPr>
          <p:cNvPr id="18" name="タイトル 1"/>
          <p:cNvSpPr txBox="1">
            <a:spLocks/>
          </p:cNvSpPr>
          <p:nvPr/>
        </p:nvSpPr>
        <p:spPr>
          <a:xfrm>
            <a:off x="3381076" y="962838"/>
            <a:ext cx="6249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Dissipation</a:t>
            </a:r>
            <a:r>
              <a:rPr lang="ja-JP" altLang="en-US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endParaRPr lang="ja-JP" altLang="en-US" sz="2400" dirty="0">
              <a:ea typeface="Arial Unicode MS" panose="020B060402020202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996" y="1359146"/>
            <a:ext cx="2777291" cy="2874069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6554419" y="1703211"/>
            <a:ext cx="2223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Anti-symmetric corr.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143858" y="3967981"/>
            <a:ext cx="34708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Static S-B coherence</a:t>
            </a: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957" y="4511676"/>
            <a:ext cx="3037653" cy="2294967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30057" y="4888471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factorized state</a:t>
            </a:r>
            <a:endParaRPr lang="en-US" altLang="ja-JP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545198" y="5223272"/>
            <a:ext cx="1620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Un-factorized </a:t>
            </a:r>
          </a:p>
        </p:txBody>
      </p:sp>
      <p:sp>
        <p:nvSpPr>
          <p:cNvPr id="23" name="タイトル 1"/>
          <p:cNvSpPr txBox="1">
            <a:spLocks/>
          </p:cNvSpPr>
          <p:nvPr/>
        </p:nvSpPr>
        <p:spPr>
          <a:xfrm>
            <a:off x="2512798" y="4049436"/>
            <a:ext cx="821925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Dynamical S-B coherence</a:t>
            </a:r>
          </a:p>
          <a:p>
            <a:endParaRPr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697" y="4478048"/>
            <a:ext cx="2808312" cy="2362224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813760" y="1723928"/>
            <a:ext cx="178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Symmetric corr.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5976391" y="5708051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5321776" y="5684463"/>
            <a:ext cx="275579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Rectangle 21"/>
          <p:cNvSpPr>
            <a:spLocks/>
          </p:cNvSpPr>
          <p:nvPr/>
        </p:nvSpPr>
        <p:spPr bwMode="auto">
          <a:xfrm>
            <a:off x="7034743" y="5052044"/>
            <a:ext cx="2282461" cy="770449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Dynamical correlation</a:t>
            </a:r>
          </a:p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(2D THz-Raman</a:t>
            </a:r>
          </a:p>
        </p:txBody>
      </p:sp>
      <p:cxnSp>
        <p:nvCxnSpPr>
          <p:cNvPr id="27" name="直線矢印コネクタ 26"/>
          <p:cNvCxnSpPr>
            <a:cxnSpLocks/>
          </p:cNvCxnSpPr>
          <p:nvPr/>
        </p:nvCxnSpPr>
        <p:spPr>
          <a:xfrm flipH="1">
            <a:off x="5576391" y="5373215"/>
            <a:ext cx="1371873" cy="3617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>
            <a:cxnSpLocks/>
          </p:cNvCxnSpPr>
          <p:nvPr/>
        </p:nvCxnSpPr>
        <p:spPr>
          <a:xfrm flipH="1">
            <a:off x="6208769" y="5407938"/>
            <a:ext cx="807234" cy="543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正方形/長方形 19"/>
          <p:cNvSpPr>
            <a:spLocks noChangeArrowheads="1"/>
          </p:cNvSpPr>
          <p:nvPr/>
        </p:nvSpPr>
        <p:spPr bwMode="auto">
          <a:xfrm>
            <a:off x="251520" y="136628"/>
            <a:ext cx="81547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/>
              <a:t>Non-Markovian tests for “exact” calculations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4919697" y="625326"/>
            <a:ext cx="43395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70C0"/>
                </a:solidFill>
              </a:rPr>
              <a:t>Non-Markovian Test: JCP</a:t>
            </a:r>
            <a:r>
              <a:rPr lang="en-US" altLang="ja-JP" sz="1600" b="1" dirty="0">
                <a:solidFill>
                  <a:srgbClr val="0070C0"/>
                </a:solidFill>
              </a:rPr>
              <a:t>142</a:t>
            </a:r>
            <a:r>
              <a:rPr lang="en-US" altLang="ja-JP" sz="1600" dirty="0">
                <a:solidFill>
                  <a:srgbClr val="0070C0"/>
                </a:solidFill>
              </a:rPr>
              <a:t>, 144110 (2015).</a:t>
            </a: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2057823" y="2327822"/>
          <a:ext cx="1384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823" y="2327822"/>
                        <a:ext cx="13843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/>
          <p:cNvGraphicFramePr>
            <a:graphicFrameLocks noChangeAspect="1"/>
          </p:cNvGraphicFramePr>
          <p:nvPr/>
        </p:nvGraphicFramePr>
        <p:xfrm>
          <a:off x="6323853" y="2221627"/>
          <a:ext cx="1384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3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3853" y="2221627"/>
                        <a:ext cx="13843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666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482"/>
            <a:ext cx="9362396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Example: Optical response of spin Boson system</a:t>
            </a:r>
            <a:endParaRPr lang="ja-JP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582993" y="2635390"/>
            <a:ext cx="18469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dephasing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3449" y="1109169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121840" y="3148442"/>
          <a:ext cx="620395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06560" imgH="558720" progId="Equation.DSMT4">
                  <p:embed/>
                </p:oleObj>
              </mc:Choice>
              <mc:Fallback>
                <p:oleObj name="Equation" r:id="rId4" imgW="280656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1840" y="3148442"/>
                        <a:ext cx="620395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167307" y="1753406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307" y="1753406"/>
                <a:ext cx="583814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/>
          <p:cNvSpPr/>
          <p:nvPr/>
        </p:nvSpPr>
        <p:spPr>
          <a:xfrm>
            <a:off x="2851841" y="1622337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1341819" y="5084910"/>
          <a:ext cx="271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17640" imgH="787320" progId="Equation.DSMT4">
                  <p:embed/>
                </p:oleObj>
              </mc:Choice>
              <mc:Fallback>
                <p:oleObj name="Equation" r:id="rId8" imgW="2717640" imgH="78732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1819" y="5084910"/>
                        <a:ext cx="271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矢印コネクタ 12"/>
          <p:cNvCxnSpPr/>
          <p:nvPr/>
        </p:nvCxnSpPr>
        <p:spPr>
          <a:xfrm flipH="1" flipV="1">
            <a:off x="2274015" y="4040788"/>
            <a:ext cx="315942" cy="4071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2799708" y="4100826"/>
            <a:ext cx="281730" cy="34710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1980861" y="4460910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commutable</a:t>
            </a:r>
            <a:endParaRPr lang="en-US" dirty="0"/>
          </a:p>
        </p:txBody>
      </p:sp>
      <p:pic>
        <p:nvPicPr>
          <p:cNvPr id="17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065" y="1566711"/>
            <a:ext cx="760491" cy="108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正方形/長方形 13"/>
          <p:cNvSpPr>
            <a:spLocks noChangeArrowheads="1"/>
          </p:cNvSpPr>
          <p:nvPr/>
        </p:nvSpPr>
        <p:spPr bwMode="auto">
          <a:xfrm>
            <a:off x="6824658" y="4410535"/>
            <a:ext cx="1792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正方形/長方形 13"/>
          <p:cNvSpPr>
            <a:spLocks noChangeArrowheads="1"/>
          </p:cNvSpPr>
          <p:nvPr/>
        </p:nvSpPr>
        <p:spPr bwMode="auto">
          <a:xfrm>
            <a:off x="4574456" y="4410535"/>
            <a:ext cx="1579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3" name="オブジェクト 42"/>
          <p:cNvGraphicFramePr>
            <a:graphicFrameLocks noChangeAspect="1"/>
          </p:cNvGraphicFramePr>
          <p:nvPr/>
        </p:nvGraphicFramePr>
        <p:xfrm>
          <a:off x="4979988" y="4867275"/>
          <a:ext cx="800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99920" imgH="330120" progId="Equation.DSMT4">
                  <p:embed/>
                </p:oleObj>
              </mc:Choice>
              <mc:Fallback>
                <p:oleObj name="Equation" r:id="rId11" imgW="799920" imgH="330120" progId="Equation.DSMT4">
                  <p:embed/>
                  <p:pic>
                    <p:nvPicPr>
                      <p:cNvPr id="43" name="オブジェクト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9988" y="4867275"/>
                        <a:ext cx="800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7223125" y="4905375"/>
          <a:ext cx="800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99920" imgH="330120" progId="Equation.DSMT4">
                  <p:embed/>
                </p:oleObj>
              </mc:Choice>
              <mc:Fallback>
                <p:oleObj name="Equation" r:id="rId13" imgW="799920" imgH="33012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125" y="4905375"/>
                        <a:ext cx="800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正方形/長方形 44"/>
          <p:cNvSpPr/>
          <p:nvPr/>
        </p:nvSpPr>
        <p:spPr>
          <a:xfrm>
            <a:off x="6007096" y="6415714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cs typeface="Times" charset="0"/>
                <a:sym typeface="Times" charset="0"/>
              </a:rPr>
              <a:t>Photon echo</a:t>
            </a:r>
            <a:endParaRPr lang="ja-JP" altLang="en-US" dirty="0"/>
          </a:p>
        </p:txBody>
      </p:sp>
      <p:graphicFrame>
        <p:nvGraphicFramePr>
          <p:cNvPr id="46" name="オブジェクト 45"/>
          <p:cNvGraphicFramePr>
            <a:graphicFrameLocks noChangeAspect="1"/>
          </p:cNvGraphicFramePr>
          <p:nvPr/>
        </p:nvGraphicFramePr>
        <p:xfrm>
          <a:off x="1335777" y="5155789"/>
          <a:ext cx="16256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25400" imgH="698400" progId="Equation.DSMT4">
                  <p:embed/>
                </p:oleObj>
              </mc:Choice>
              <mc:Fallback>
                <p:oleObj name="Equation" r:id="rId15" imgW="1625400" imgH="698400" progId="Equation.DSMT4">
                  <p:embed/>
                  <p:pic>
                    <p:nvPicPr>
                      <p:cNvPr id="46" name="オブジェクト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5777" y="5155789"/>
                        <a:ext cx="16256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174" y="5382657"/>
            <a:ext cx="350425" cy="391172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253" y="5322050"/>
            <a:ext cx="410721" cy="458479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095" y="5353756"/>
            <a:ext cx="404602" cy="451649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443" y="5746981"/>
            <a:ext cx="404602" cy="451649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310" y="5832123"/>
            <a:ext cx="410721" cy="458479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336" y="5765168"/>
            <a:ext cx="436830" cy="487625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055" y="5254104"/>
            <a:ext cx="436830" cy="487625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718" y="5254105"/>
            <a:ext cx="436830" cy="487625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126" y="5640935"/>
            <a:ext cx="443210" cy="494746"/>
          </a:xfrm>
          <a:prstGeom prst="rect">
            <a:avLst/>
          </a:prstGeom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883" y="5703685"/>
            <a:ext cx="410953" cy="458738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274" y="5413572"/>
            <a:ext cx="410953" cy="4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03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  <p:bldP spid="36" grpId="0"/>
      <p:bldP spid="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AB2A-6385-4E9A-B971-24636EDCBC0D}" type="slidenum">
              <a:rPr lang="en-US" altLang="ja-JP"/>
              <a:pPr/>
              <a:t>37</a:t>
            </a:fld>
            <a:endParaRPr lang="en-US" altLang="ja-JP"/>
          </a:p>
        </p:txBody>
      </p:sp>
      <p:grpSp>
        <p:nvGrpSpPr>
          <p:cNvPr id="310274" name="Group 2"/>
          <p:cNvGrpSpPr>
            <a:grpSpLocks/>
          </p:cNvGrpSpPr>
          <p:nvPr/>
        </p:nvGrpSpPr>
        <p:grpSpPr bwMode="auto">
          <a:xfrm>
            <a:off x="1455688" y="1611611"/>
            <a:ext cx="2092399" cy="2160240"/>
            <a:chOff x="3966" y="432"/>
            <a:chExt cx="1636" cy="1728"/>
          </a:xfrm>
        </p:grpSpPr>
        <p:grpSp>
          <p:nvGrpSpPr>
            <p:cNvPr id="310275" name="Group 3"/>
            <p:cNvGrpSpPr>
              <a:grpSpLocks/>
            </p:cNvGrpSpPr>
            <p:nvPr/>
          </p:nvGrpSpPr>
          <p:grpSpPr bwMode="auto">
            <a:xfrm>
              <a:off x="3966" y="432"/>
              <a:ext cx="1636" cy="1528"/>
              <a:chOff x="3603" y="346"/>
              <a:chExt cx="1636" cy="1528"/>
            </a:xfrm>
          </p:grpSpPr>
          <p:pic>
            <p:nvPicPr>
              <p:cNvPr id="310276" name="Picture 4" descr="2-ex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77" name="Object 5"/>
              <p:cNvGraphicFramePr>
                <a:graphicFrameLocks noChangeAspect="1"/>
              </p:cNvGraphicFramePr>
              <p:nvPr/>
            </p:nvGraphicFramePr>
            <p:xfrm>
              <a:off x="4014" y="406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3" imgW="914400" imgH="330120" progId="Equation.DSMT4">
                      <p:embed/>
                    </p:oleObj>
                  </mc:Choice>
                  <mc:Fallback>
                    <p:oleObj name="Equation" r:id="rId3" imgW="914400" imgH="330120" progId="Equation.DSMT4">
                      <p:embed/>
                      <p:pic>
                        <p:nvPicPr>
                          <p:cNvPr id="310277" name="Object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406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78" name="Object 6"/>
            <p:cNvGraphicFramePr>
              <a:graphicFrameLocks noChangeAspect="1"/>
            </p:cNvGraphicFramePr>
            <p:nvPr/>
          </p:nvGraphicFramePr>
          <p:xfrm>
            <a:off x="4575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054080" imgH="368280" progId="Equation.DSMT4">
                    <p:embed/>
                  </p:oleObj>
                </mc:Choice>
                <mc:Fallback>
                  <p:oleObj name="Equation" r:id="rId5" imgW="1054080" imgH="368280" progId="Equation.DSMT4">
                    <p:embed/>
                    <p:pic>
                      <p:nvPicPr>
                        <p:cNvPr id="310278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79" name="Group 7"/>
          <p:cNvGrpSpPr>
            <a:grpSpLocks/>
          </p:cNvGrpSpPr>
          <p:nvPr/>
        </p:nvGrpSpPr>
        <p:grpSpPr bwMode="auto">
          <a:xfrm>
            <a:off x="1203313" y="4247795"/>
            <a:ext cx="2344774" cy="2554257"/>
            <a:chOff x="3966" y="2387"/>
            <a:chExt cx="1636" cy="1955"/>
          </a:xfrm>
        </p:grpSpPr>
        <p:grpSp>
          <p:nvGrpSpPr>
            <p:cNvPr id="310280" name="Group 8"/>
            <p:cNvGrpSpPr>
              <a:grpSpLocks/>
            </p:cNvGrpSpPr>
            <p:nvPr/>
          </p:nvGrpSpPr>
          <p:grpSpPr bwMode="auto">
            <a:xfrm>
              <a:off x="3966" y="2387"/>
              <a:ext cx="1636" cy="1797"/>
              <a:chOff x="3603" y="2251"/>
              <a:chExt cx="1636" cy="1797"/>
            </a:xfrm>
          </p:grpSpPr>
          <p:pic>
            <p:nvPicPr>
              <p:cNvPr id="310281" name="Picture 9" descr="5-ex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2251"/>
                <a:ext cx="1636" cy="17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2" name="Rectangle 10"/>
              <p:cNvSpPr>
                <a:spLocks noChangeArrowheads="1"/>
              </p:cNvSpPr>
              <p:nvPr/>
            </p:nvSpPr>
            <p:spPr bwMode="auto">
              <a:xfrm>
                <a:off x="4014" y="2523"/>
                <a:ext cx="590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83" name="Object 11"/>
              <p:cNvGraphicFramePr>
                <a:graphicFrameLocks noChangeAspect="1"/>
              </p:cNvGraphicFramePr>
              <p:nvPr/>
            </p:nvGraphicFramePr>
            <p:xfrm>
              <a:off x="4014" y="2538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8" imgW="914400" imgH="330120" progId="Equation.DSMT4">
                      <p:embed/>
                    </p:oleObj>
                  </mc:Choice>
                  <mc:Fallback>
                    <p:oleObj name="Equation" r:id="rId8" imgW="914400" imgH="330120" progId="Equation.DSMT4">
                      <p:embed/>
                      <p:pic>
                        <p:nvPicPr>
                          <p:cNvPr id="310283" name="Object 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2538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84" name="Object 12"/>
            <p:cNvGraphicFramePr>
              <a:graphicFrameLocks noChangeAspect="1"/>
            </p:cNvGraphicFramePr>
            <p:nvPr/>
          </p:nvGraphicFramePr>
          <p:xfrm>
            <a:off x="4575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054080" imgH="368280" progId="Equation.DSMT4">
                    <p:embed/>
                  </p:oleObj>
                </mc:Choice>
                <mc:Fallback>
                  <p:oleObj name="Equation" r:id="rId10" imgW="1054080" imgH="368280" progId="Equation.DSMT4">
                    <p:embed/>
                    <p:pic>
                      <p:nvPicPr>
                        <p:cNvPr id="310284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85" name="Group 13"/>
          <p:cNvGrpSpPr>
            <a:grpSpLocks/>
          </p:cNvGrpSpPr>
          <p:nvPr/>
        </p:nvGrpSpPr>
        <p:grpSpPr bwMode="auto">
          <a:xfrm>
            <a:off x="4007613" y="4458663"/>
            <a:ext cx="2168821" cy="2434262"/>
            <a:chOff x="2562" y="2539"/>
            <a:chExt cx="1636" cy="1803"/>
          </a:xfrm>
        </p:grpSpPr>
        <p:graphicFrame>
          <p:nvGraphicFramePr>
            <p:cNvPr id="310286" name="Object 14"/>
            <p:cNvGraphicFramePr>
              <a:graphicFrameLocks noChangeAspect="1"/>
            </p:cNvGraphicFramePr>
            <p:nvPr/>
          </p:nvGraphicFramePr>
          <p:xfrm>
            <a:off x="3169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054080" imgH="368280" progId="Equation.DSMT4">
                    <p:embed/>
                  </p:oleObj>
                </mc:Choice>
                <mc:Fallback>
                  <p:oleObj name="Equation" r:id="rId11" imgW="1054080" imgH="368280" progId="Equation.DSMT4">
                    <p:embed/>
                    <p:pic>
                      <p:nvPicPr>
                        <p:cNvPr id="310286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87" name="Group 15"/>
            <p:cNvGrpSpPr>
              <a:grpSpLocks/>
            </p:cNvGrpSpPr>
            <p:nvPr/>
          </p:nvGrpSpPr>
          <p:grpSpPr bwMode="auto">
            <a:xfrm>
              <a:off x="2562" y="2539"/>
              <a:ext cx="1636" cy="1597"/>
              <a:chOff x="2199" y="2403"/>
              <a:chExt cx="1636" cy="1597"/>
            </a:xfrm>
          </p:grpSpPr>
          <p:pic>
            <p:nvPicPr>
              <p:cNvPr id="310288" name="Picture 16" descr="6-ex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2403"/>
                <a:ext cx="1636" cy="15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9" name="Rectangle 17"/>
              <p:cNvSpPr>
                <a:spLocks noChangeArrowheads="1"/>
              </p:cNvSpPr>
              <p:nvPr/>
            </p:nvSpPr>
            <p:spPr bwMode="auto">
              <a:xfrm>
                <a:off x="2608" y="2523"/>
                <a:ext cx="816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90" name="Object 18"/>
              <p:cNvGraphicFramePr>
                <a:graphicFrameLocks noChangeAspect="1"/>
              </p:cNvGraphicFramePr>
              <p:nvPr/>
            </p:nvGraphicFramePr>
            <p:xfrm>
              <a:off x="2608" y="2538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4" imgW="1193760" imgH="330120" progId="Equation.DSMT4">
                      <p:embed/>
                    </p:oleObj>
                  </mc:Choice>
                  <mc:Fallback>
                    <p:oleObj name="Equation" r:id="rId14" imgW="1193760" imgH="330120" progId="Equation.DSMT4">
                      <p:embed/>
                      <p:pic>
                        <p:nvPicPr>
                          <p:cNvPr id="31029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2538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1" name="Group 19"/>
          <p:cNvGrpSpPr>
            <a:grpSpLocks/>
          </p:cNvGrpSpPr>
          <p:nvPr/>
        </p:nvGrpSpPr>
        <p:grpSpPr bwMode="auto">
          <a:xfrm>
            <a:off x="6352387" y="4603170"/>
            <a:ext cx="2538602" cy="2254830"/>
            <a:chOff x="975" y="2607"/>
            <a:chExt cx="1816" cy="1735"/>
          </a:xfrm>
        </p:grpSpPr>
        <p:graphicFrame>
          <p:nvGraphicFramePr>
            <p:cNvPr id="310292" name="Object 20"/>
            <p:cNvGraphicFramePr>
              <a:graphicFrameLocks noChangeAspect="1"/>
            </p:cNvGraphicFramePr>
            <p:nvPr/>
          </p:nvGraphicFramePr>
          <p:xfrm>
            <a:off x="1762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1054080" imgH="368280" progId="Equation.DSMT4">
                    <p:embed/>
                  </p:oleObj>
                </mc:Choice>
                <mc:Fallback>
                  <p:oleObj name="Equation" r:id="rId16" imgW="1054080" imgH="368280" progId="Equation.DSMT4">
                    <p:embed/>
                    <p:pic>
                      <p:nvPicPr>
                        <p:cNvPr id="310292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3" name="Group 21"/>
            <p:cNvGrpSpPr>
              <a:grpSpLocks/>
            </p:cNvGrpSpPr>
            <p:nvPr/>
          </p:nvGrpSpPr>
          <p:grpSpPr bwMode="auto">
            <a:xfrm>
              <a:off x="975" y="2607"/>
              <a:ext cx="1816" cy="1528"/>
              <a:chOff x="612" y="2471"/>
              <a:chExt cx="1816" cy="1528"/>
            </a:xfrm>
          </p:grpSpPr>
          <p:pic>
            <p:nvPicPr>
              <p:cNvPr id="310294" name="Picture 22" descr="4-ex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" y="2471"/>
                <a:ext cx="181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95" name="Object 23"/>
              <p:cNvGraphicFramePr>
                <a:graphicFrameLocks noChangeAspect="1"/>
              </p:cNvGraphicFramePr>
              <p:nvPr/>
            </p:nvGraphicFramePr>
            <p:xfrm>
              <a:off x="1202" y="2538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8" imgW="647640" imgH="330120" progId="Equation.DSMT4">
                      <p:embed/>
                    </p:oleObj>
                  </mc:Choice>
                  <mc:Fallback>
                    <p:oleObj name="Equation" r:id="rId18" imgW="647640" imgH="330120" progId="Equation.DSMT4">
                      <p:embed/>
                      <p:pic>
                        <p:nvPicPr>
                          <p:cNvPr id="310295" name="Object 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2538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6" name="Group 24"/>
          <p:cNvGrpSpPr>
            <a:grpSpLocks/>
          </p:cNvGrpSpPr>
          <p:nvPr/>
        </p:nvGrpSpPr>
        <p:grpSpPr bwMode="auto">
          <a:xfrm>
            <a:off x="3984408" y="1611611"/>
            <a:ext cx="2092399" cy="2160240"/>
            <a:chOff x="2562" y="432"/>
            <a:chExt cx="1636" cy="1728"/>
          </a:xfrm>
        </p:grpSpPr>
        <p:graphicFrame>
          <p:nvGraphicFramePr>
            <p:cNvPr id="310297" name="Object 25"/>
            <p:cNvGraphicFramePr>
              <a:graphicFrameLocks noChangeAspect="1"/>
            </p:cNvGraphicFramePr>
            <p:nvPr/>
          </p:nvGraphicFramePr>
          <p:xfrm>
            <a:off x="3169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1054080" imgH="368280" progId="Equation.DSMT4">
                    <p:embed/>
                  </p:oleObj>
                </mc:Choice>
                <mc:Fallback>
                  <p:oleObj name="Equation" r:id="rId20" imgW="1054080" imgH="368280" progId="Equation.DSMT4">
                    <p:embed/>
                    <p:pic>
                      <p:nvPicPr>
                        <p:cNvPr id="310297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8" name="Group 26"/>
            <p:cNvGrpSpPr>
              <a:grpSpLocks/>
            </p:cNvGrpSpPr>
            <p:nvPr/>
          </p:nvGrpSpPr>
          <p:grpSpPr bwMode="auto">
            <a:xfrm>
              <a:off x="2562" y="432"/>
              <a:ext cx="1636" cy="1528"/>
              <a:chOff x="2199" y="346"/>
              <a:chExt cx="1636" cy="1528"/>
            </a:xfrm>
          </p:grpSpPr>
          <p:pic>
            <p:nvPicPr>
              <p:cNvPr id="310299" name="Picture 27" descr="3-ex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0" name="Object 28"/>
              <p:cNvGraphicFramePr>
                <a:graphicFrameLocks noChangeAspect="1"/>
              </p:cNvGraphicFramePr>
              <p:nvPr/>
            </p:nvGraphicFramePr>
            <p:xfrm>
              <a:off x="2608" y="406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2" imgW="1193760" imgH="330120" progId="Equation.DSMT4">
                      <p:embed/>
                    </p:oleObj>
                  </mc:Choice>
                  <mc:Fallback>
                    <p:oleObj name="Equation" r:id="rId22" imgW="1193760" imgH="330120" progId="Equation.DSMT4">
                      <p:embed/>
                      <p:pic>
                        <p:nvPicPr>
                          <p:cNvPr id="310300" name="Object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406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301" name="Group 29"/>
          <p:cNvGrpSpPr>
            <a:grpSpLocks/>
          </p:cNvGrpSpPr>
          <p:nvPr/>
        </p:nvGrpSpPr>
        <p:grpSpPr bwMode="auto">
          <a:xfrm>
            <a:off x="6352387" y="1623538"/>
            <a:ext cx="2308546" cy="2167741"/>
            <a:chOff x="984" y="426"/>
            <a:chExt cx="1805" cy="1734"/>
          </a:xfrm>
        </p:grpSpPr>
        <p:graphicFrame>
          <p:nvGraphicFramePr>
            <p:cNvPr id="310302" name="Object 30"/>
            <p:cNvGraphicFramePr>
              <a:graphicFrameLocks noChangeAspect="1"/>
            </p:cNvGraphicFramePr>
            <p:nvPr/>
          </p:nvGraphicFramePr>
          <p:xfrm>
            <a:off x="1762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1054080" imgH="368280" progId="Equation.DSMT4">
                    <p:embed/>
                  </p:oleObj>
                </mc:Choice>
                <mc:Fallback>
                  <p:oleObj name="Equation" r:id="rId24" imgW="1054080" imgH="368280" progId="Equation.DSMT4">
                    <p:embed/>
                    <p:pic>
                      <p:nvPicPr>
                        <p:cNvPr id="310302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303" name="Group 31"/>
            <p:cNvGrpSpPr>
              <a:grpSpLocks/>
            </p:cNvGrpSpPr>
            <p:nvPr/>
          </p:nvGrpSpPr>
          <p:grpSpPr bwMode="auto">
            <a:xfrm>
              <a:off x="984" y="426"/>
              <a:ext cx="1805" cy="1528"/>
              <a:chOff x="621" y="340"/>
              <a:chExt cx="1805" cy="1528"/>
            </a:xfrm>
          </p:grpSpPr>
          <p:pic>
            <p:nvPicPr>
              <p:cNvPr id="310304" name="Picture 32" descr="1-ex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" y="340"/>
                <a:ext cx="1805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5" name="Object 33"/>
              <p:cNvGraphicFramePr>
                <a:graphicFrameLocks noChangeAspect="1"/>
              </p:cNvGraphicFramePr>
              <p:nvPr/>
            </p:nvGraphicFramePr>
            <p:xfrm>
              <a:off x="1202" y="406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6" imgW="647640" imgH="330120" progId="Equation.DSMT4">
                      <p:embed/>
                    </p:oleObj>
                  </mc:Choice>
                  <mc:Fallback>
                    <p:oleObj name="Equation" r:id="rId26" imgW="647640" imgH="330120" progId="Equation.DSMT4">
                      <p:embed/>
                      <p:pic>
                        <p:nvPicPr>
                          <p:cNvPr id="310305" name="Object 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406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0310" name="Line 38"/>
          <p:cNvSpPr>
            <a:spLocks noChangeShapeType="1"/>
          </p:cNvSpPr>
          <p:nvPr/>
        </p:nvSpPr>
        <p:spPr bwMode="auto">
          <a:xfrm flipV="1">
            <a:off x="1619672" y="4448559"/>
            <a:ext cx="7021127" cy="215273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38558"/>
            <a:ext cx="8121216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Time-convolution less master eq., Generalized Redfield eq., etc.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19368" y="1009996"/>
            <a:ext cx="3756821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&amp;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661389" y="336550"/>
            <a:ext cx="8229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for spin-Boson system</a:t>
            </a:r>
            <a:br>
              <a:rPr lang="en-US" altLang="ja-JP" dirty="0">
                <a:latin typeface="Arial" pitchFamily="34" charset="0"/>
                <a:ea typeface="Arial Unicode MS" pitchFamily="50" charset="-128"/>
                <a:cs typeface="Arial" pitchFamily="34" charset="0"/>
              </a:rPr>
            </a:br>
            <a:endParaRPr lang="ja-JP" altLang="en-US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310309" name="Line 37"/>
          <p:cNvSpPr>
            <a:spLocks noChangeShapeType="1"/>
          </p:cNvSpPr>
          <p:nvPr/>
        </p:nvSpPr>
        <p:spPr bwMode="auto">
          <a:xfrm>
            <a:off x="1709855" y="4458663"/>
            <a:ext cx="6840760" cy="207947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4898292" y="9764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8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795" y="4409737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3565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9" descr="http://theochem.kuchem.kyoto-u.ac.jp/members/ishizaki/Akihito1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00217" y="192666"/>
            <a:ext cx="896256" cy="67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724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10" grpId="0" animBg="1"/>
      <p:bldP spid="31030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693843"/>
            <a:ext cx="542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63888" y="2122343"/>
            <a:ext cx="5357813" cy="571500"/>
          </a:xfrm>
        </p:spPr>
      </p:pic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659735302"/>
              </p:ext>
            </p:extLst>
          </p:nvPr>
        </p:nvGraphicFramePr>
        <p:xfrm>
          <a:off x="3992513" y="1693718"/>
          <a:ext cx="27368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533333" imgH="1219370" progId="PBrush">
                  <p:embed/>
                </p:oleObj>
              </mc:Choice>
              <mc:Fallback>
                <p:oleObj name="ビットマップ イメージ" r:id="rId4" imgW="3533333" imgH="1219370" progId="PBrush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2513" y="1693718"/>
                        <a:ext cx="2736850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4211" y="1122224"/>
            <a:ext cx="1928813" cy="5715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4582" name="Rectangle 5"/>
          <p:cNvSpPr>
            <a:spLocks noGrp="1" noChangeArrowheads="1"/>
          </p:cNvSpPr>
          <p:nvPr>
            <p:ph type="title"/>
          </p:nvPr>
        </p:nvSpPr>
        <p:spPr>
          <a:xfrm>
            <a:off x="216293" y="123721"/>
            <a:ext cx="8642350" cy="1143000"/>
          </a:xfrm>
        </p:spPr>
        <p:txBody>
          <a:bodyPr/>
          <a:lstStyle/>
          <a:p>
            <a:pPr eaLnBrk="1" hangingPunct="1"/>
            <a:r>
              <a:rPr lang="en-US" altLang="ja-JP" sz="32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Applicability of existing approaches</a:t>
            </a:r>
            <a:endParaRPr lang="en-US" altLang="ja-JP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496" name="正方形/長方形 12"/>
          <p:cNvSpPr>
            <a:spLocks noChangeArrowheads="1"/>
          </p:cNvSpPr>
          <p:nvPr/>
        </p:nvSpPr>
        <p:spPr bwMode="auto">
          <a:xfrm>
            <a:off x="1520444" y="3293516"/>
            <a:ext cx="585791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32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equations approach </a:t>
            </a:r>
            <a:endParaRPr lang="ja-JP" altLang="en-US" sz="2200" dirty="0">
              <a:solidFill>
                <a:srgbClr val="7030A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9464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353" y="1122224"/>
            <a:ext cx="8686800" cy="2116137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without secular approximation   (Bloch eq.)</a:t>
            </a:r>
          </a:p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colored noise bath  (Redfield eq.)</a:t>
            </a:r>
          </a:p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strong interaction    (generalized master </a:t>
            </a:r>
            <a:r>
              <a:rPr lang="en-US" altLang="ja-JP" sz="3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S-B entanglement  (time-</a:t>
            </a:r>
            <a:r>
              <a:rPr lang="en-US" altLang="ja-JP" sz="3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convolutionless</a:t>
            </a:r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type eq.)</a:t>
            </a:r>
          </a:p>
          <a:p>
            <a:pPr eaLnBrk="1" hangingPunct="1">
              <a:buFontTx/>
              <a:buNone/>
            </a:pPr>
            <a:endParaRPr lang="en-US" altLang="ja-JP" sz="3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3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0312" y="3410198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テキスト ボックス 9"/>
          <p:cNvSpPr txBox="1"/>
          <p:nvPr/>
        </p:nvSpPr>
        <p:spPr>
          <a:xfrm>
            <a:off x="1230074" y="3876654"/>
            <a:ext cx="555799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+mj-lt"/>
                <a:ea typeface="Arial Unicode MS" panose="020B0604020202020204" pitchFamily="50" charset="-128"/>
              </a:rPr>
              <a:t>Tanimura &amp; Kubo, </a:t>
            </a:r>
            <a:r>
              <a:rPr lang="de-DE" altLang="ja-JP" dirty="0">
                <a:latin typeface="+mj-lt"/>
                <a:ea typeface="Arial Unicode MS" panose="020B0604020202020204" pitchFamily="50" charset="-128"/>
              </a:rPr>
              <a:t>J. Phys. 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Soc. Jpn</a:t>
            </a:r>
            <a:r>
              <a:rPr lang="en-US" altLang="ja-JP" dirty="0">
                <a:latin typeface="+mj-lt"/>
                <a:ea typeface="Arial Unicode MS" panose="020B0604020202020204" pitchFamily="50" charset="-128"/>
              </a:rPr>
              <a:t>.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 </a:t>
            </a:r>
            <a:r>
              <a:rPr lang="pl-PL" altLang="ja-JP" b="1" dirty="0">
                <a:latin typeface="+mj-lt"/>
                <a:ea typeface="Arial Unicode MS" panose="020B0604020202020204" pitchFamily="50" charset="-128"/>
              </a:rPr>
              <a:t>58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, 101 (1989).</a:t>
            </a:r>
            <a:endParaRPr lang="en-US" altLang="ja-JP" dirty="0">
              <a:latin typeface="+mj-lt"/>
              <a:ea typeface="Arial Unicode MS" panose="020B0604020202020204" pitchFamily="50" charset="-128"/>
              <a:hlinkClick r:id="rId7"/>
            </a:endParaRPr>
          </a:p>
          <a:p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Tanimura, PRA </a:t>
            </a:r>
            <a:r>
              <a:rPr lang="en-US" altLang="ja-JP" b="1" dirty="0">
                <a:latin typeface="+mj-lt"/>
                <a:cs typeface="Arial Unicode MS" panose="020B0604020202020204" pitchFamily="50" charset="-128"/>
              </a:rPr>
              <a:t>41</a:t>
            </a:r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, 6676 (1990). </a:t>
            </a:r>
            <a:endParaRPr lang="en-US" altLang="ja-JP" dirty="0">
              <a:latin typeface="+mj-lt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, PR</a:t>
            </a:r>
            <a:r>
              <a:rPr lang="en-US" altLang="ja-JP" b="1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A43, 4131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(1991).</a:t>
            </a:r>
          </a:p>
          <a:p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Tanimura  &amp; </a:t>
            </a:r>
            <a:r>
              <a:rPr lang="en-US" altLang="ja-JP" dirty="0" err="1">
                <a:latin typeface="+mj-lt"/>
                <a:cs typeface="Arial Unicode MS" panose="020B0604020202020204" pitchFamily="50" charset="-128"/>
              </a:rPr>
              <a:t>Mukamel</a:t>
            </a:r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, </a:t>
            </a:r>
            <a:r>
              <a:rPr lang="fr-FR" altLang="ja-JP" dirty="0">
                <a:latin typeface="+mj-lt"/>
                <a:cs typeface="Arial Unicode MS" panose="020B0604020202020204" pitchFamily="50" charset="-128"/>
              </a:rPr>
              <a:t>JPSJ </a:t>
            </a:r>
            <a:r>
              <a:rPr lang="fr-FR" altLang="ja-JP" b="1" dirty="0">
                <a:latin typeface="+mj-lt"/>
                <a:cs typeface="Arial Unicode MS" panose="020B0604020202020204" pitchFamily="50" charset="-128"/>
              </a:rPr>
              <a:t>63</a:t>
            </a:r>
            <a:r>
              <a:rPr lang="fr-FR" altLang="ja-JP" dirty="0">
                <a:latin typeface="+mj-lt"/>
                <a:cs typeface="Arial Unicode MS" panose="020B0604020202020204" pitchFamily="50" charset="-128"/>
              </a:rPr>
              <a:t>, 66 (1994).</a:t>
            </a:r>
          </a:p>
          <a:p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Ishizaki &amp; Tanimura, JPSJ 74, 3131 (2005).</a:t>
            </a:r>
            <a:endParaRPr lang="fr-FR" altLang="ja-JP" dirty="0">
              <a:latin typeface="+mj-lt"/>
              <a:cs typeface="Arial Unicode MS" panose="020B0604020202020204" pitchFamily="50" charset="-128"/>
            </a:endParaRPr>
          </a:p>
          <a:p>
            <a:r>
              <a:rPr lang="en-US" altLang="ja-JP" dirty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Comprehensive articles</a:t>
            </a:r>
          </a:p>
          <a:p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:</a:t>
            </a:r>
            <a:r>
              <a:rPr lang="de-DE" altLang="ja-JP" dirty="0">
                <a:latin typeface="+mj-lt"/>
                <a:ea typeface="Arial Unicode MS" panose="020B0604020202020204" pitchFamily="50" charset="-128"/>
              </a:rPr>
              <a:t> J. Phys. 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Soc. Jpn</a:t>
            </a:r>
            <a:r>
              <a:rPr lang="en-US" altLang="ja-JP" dirty="0">
                <a:latin typeface="+mj-lt"/>
                <a:ea typeface="Arial Unicode MS" panose="020B0604020202020204" pitchFamily="50" charset="-128"/>
              </a:rPr>
              <a:t>.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b="1" dirty="0">
                <a:latin typeface="+mj-lt"/>
                <a:ea typeface="Arial Unicode MS" pitchFamily="50" charset="-128"/>
                <a:cs typeface="Arial Unicode MS" pitchFamily="50" charset="-128"/>
              </a:rPr>
              <a:t>75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, 082001(2006).</a:t>
            </a:r>
          </a:p>
          <a:p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Y. Tanimura, J. Chem. Phys. 153, 020901 (2020).</a:t>
            </a:r>
          </a:p>
          <a:p>
            <a:r>
              <a:rPr lang="ja-JP" altLang="ja-JP" dirty="0" bmk="">
                <a:latin typeface="+mj-lt"/>
                <a:cs typeface="Times New Roman" pitchFamily="18" charset="0"/>
              </a:rPr>
              <a:t>Tanimura: </a:t>
            </a:r>
            <a:r>
              <a:rPr lang="en-US" altLang="ja-JP" dirty="0" bmk="">
                <a:latin typeface="+mj-lt"/>
                <a:cs typeface="Times New Roman" pitchFamily="18" charset="0"/>
              </a:rPr>
              <a:t>J. Chem. Phys .</a:t>
            </a:r>
            <a:r>
              <a:rPr lang="ja-JP" altLang="ja-JP" b="1" dirty="0" bmk="">
                <a:latin typeface="+mj-lt"/>
                <a:cs typeface="Times New Roman" pitchFamily="18" charset="0"/>
              </a:rPr>
              <a:t>1</a:t>
            </a:r>
            <a:r>
              <a:rPr lang="en-US" altLang="ja-JP" b="1" dirty="0" bmk="">
                <a:latin typeface="+mj-lt"/>
                <a:cs typeface="Times New Roman" pitchFamily="18" charset="0"/>
              </a:rPr>
              <a:t>41</a:t>
            </a:r>
            <a:r>
              <a:rPr lang="en-US" altLang="ja-JP" dirty="0" bmk="">
                <a:latin typeface="+mj-lt"/>
                <a:cs typeface="Times New Roman" pitchFamily="18" charset="0"/>
              </a:rPr>
              <a:t>, 044114</a:t>
            </a:r>
            <a:r>
              <a:rPr lang="ja-JP" altLang="ja-JP" dirty="0" bmk="">
                <a:latin typeface="+mj-lt"/>
                <a:cs typeface="Times New Roman" pitchFamily="18" charset="0"/>
              </a:rPr>
              <a:t> (</a:t>
            </a:r>
            <a:r>
              <a:rPr lang="en-US" altLang="ja-JP" dirty="0" bmk="">
                <a:latin typeface="+mj-lt"/>
                <a:cs typeface="Times New Roman" pitchFamily="18" charset="0"/>
              </a:rPr>
              <a:t>2014</a:t>
            </a:r>
            <a:r>
              <a:rPr lang="ja-JP" altLang="ja-JP" dirty="0" bmk="">
                <a:latin typeface="+mj-lt"/>
                <a:cs typeface="Times New Roman" pitchFamily="18" charset="0"/>
              </a:rPr>
              <a:t>). </a:t>
            </a:r>
            <a:endParaRPr lang="en-US" altLang="ja-JP" dirty="0">
              <a:latin typeface="+mj-lt"/>
              <a:ea typeface="Arial Unicode MS" panose="020B0604020202020204" pitchFamily="50" charset="-128"/>
              <a:hlinkClick r:id="rId7"/>
            </a:endParaRPr>
          </a:p>
          <a:p>
            <a:r>
              <a:rPr lang="en-US" altLang="ja-JP" dirty="0">
                <a:latin typeface="+mj-lt"/>
              </a:rPr>
              <a:t>Tanimura, J. Chem. Phys. </a:t>
            </a:r>
            <a:r>
              <a:rPr lang="en-US" altLang="ja-JP" b="1" dirty="0">
                <a:latin typeface="+mj-lt"/>
              </a:rPr>
              <a:t>142</a:t>
            </a:r>
            <a:r>
              <a:rPr lang="en-US" altLang="ja-JP" dirty="0">
                <a:latin typeface="+mj-lt"/>
              </a:rPr>
              <a:t>, 144110 (2015).</a:t>
            </a:r>
            <a:endParaRPr lang="en-US" altLang="ja-JP" dirty="0">
              <a:latin typeface="+mj-lt"/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1277291" y="4481493"/>
            <a:ext cx="6357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  <a:p>
            <a:endParaRPr lang="en-US" altLang="ja-JP" dirty="0">
              <a:ea typeface="Arial Unicode MS" panose="020B0604020202020204" pitchFamily="50" charset="-128"/>
            </a:endParaRPr>
          </a:p>
        </p:txBody>
      </p:sp>
      <p:pic>
        <p:nvPicPr>
          <p:cNvPr id="20" name="Picture 2" descr="C:\sakurai\document\博士論文\公聴会\図\共鳴トンネルダイオード\Wigner分布関数\30.40\0.29V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3798" y="4778734"/>
            <a:ext cx="2423254" cy="1817441"/>
          </a:xfrm>
          <a:prstGeom prst="rect">
            <a:avLst/>
          </a:prstGeom>
          <a:noFill/>
        </p:spPr>
      </p:pic>
      <p:pic>
        <p:nvPicPr>
          <p:cNvPr id="12" name="Picture 9" descr="FMO-BChl1-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658" y="3760643"/>
            <a:ext cx="1287970" cy="126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6" grpId="0"/>
      <p:bldP spid="10" grpId="0"/>
      <p:bldP spid="1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角丸四角形 18"/>
          <p:cNvSpPr/>
          <p:nvPr/>
        </p:nvSpPr>
        <p:spPr>
          <a:xfrm>
            <a:off x="2843808" y="1609273"/>
            <a:ext cx="1911233" cy="15614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792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570407"/>
              </p:ext>
            </p:extLst>
          </p:nvPr>
        </p:nvGraphicFramePr>
        <p:xfrm>
          <a:off x="918111" y="3354270"/>
          <a:ext cx="2881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533160" progId="Equation.DSMT4">
                  <p:embed/>
                </p:oleObj>
              </mc:Choice>
              <mc:Fallback>
                <p:oleObj name="Equation" r:id="rId3" imgW="2882880" imgH="533160" progId="Equation.DSMT4">
                  <p:embed/>
                  <p:pic>
                    <p:nvPicPr>
                      <p:cNvPr id="17920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111" y="3354270"/>
                        <a:ext cx="28813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13910" y="1644881"/>
            <a:ext cx="3744912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In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9481"/>
            <a:ext cx="8588375" cy="1143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3. Influence Functional</a:t>
            </a: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09" name="正方形/長方形 12"/>
          <p:cNvSpPr>
            <a:spLocks noChangeArrowheads="1"/>
          </p:cNvSpPr>
          <p:nvPr/>
        </p:nvSpPr>
        <p:spPr bwMode="auto">
          <a:xfrm>
            <a:off x="5073649" y="3711397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matched</a:t>
            </a:r>
            <a:r>
              <a:rPr lang="en-US" altLang="ja-JP" sz="24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 equilibrium</a:t>
            </a:r>
            <a:endParaRPr lang="ja-JP" altLang="en-US" sz="24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792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380" y="3830459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3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362075" y="4724400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41320" imgH="558720" progId="Equation.DSMT4">
                  <p:embed/>
                </p:oleObj>
              </mc:Choice>
              <mc:Fallback>
                <p:oleObj name="Equation" r:id="rId6" imgW="26413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4724400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1007457" y="5980638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counter term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角丸四角形 3"/>
          <p:cNvSpPr/>
          <p:nvPr/>
        </p:nvSpPr>
        <p:spPr>
          <a:xfrm>
            <a:off x="1176896" y="1827708"/>
            <a:ext cx="1224136" cy="11658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1368112" y="2205371"/>
            <a:ext cx="863199" cy="35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3915074">
            <a:off x="3183810" y="1854096"/>
            <a:ext cx="438731" cy="167675"/>
          </a:xfrm>
          <a:prstGeom prst="rect">
            <a:avLst/>
          </a:prstGeom>
          <a:noFill/>
        </p:spPr>
      </p:pic>
      <p:pic>
        <p:nvPicPr>
          <p:cNvPr id="1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88110" flipV="1">
            <a:off x="3658055" y="1892680"/>
            <a:ext cx="714757" cy="273167"/>
          </a:xfrm>
          <a:prstGeom prst="rect">
            <a:avLst/>
          </a:prstGeom>
          <a:noFill/>
        </p:spPr>
      </p:pic>
      <p:pic>
        <p:nvPicPr>
          <p:cNvPr id="20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33607">
            <a:off x="4176121" y="1787182"/>
            <a:ext cx="390086" cy="149084"/>
          </a:xfrm>
          <a:prstGeom prst="rect">
            <a:avLst/>
          </a:prstGeom>
          <a:noFill/>
        </p:spPr>
      </p:pic>
      <p:pic>
        <p:nvPicPr>
          <p:cNvPr id="21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9386054">
            <a:off x="3462954" y="2205701"/>
            <a:ext cx="438731" cy="167675"/>
          </a:xfrm>
          <a:prstGeom prst="rect">
            <a:avLst/>
          </a:prstGeom>
          <a:noFill/>
        </p:spPr>
      </p:pic>
      <p:pic>
        <p:nvPicPr>
          <p:cNvPr id="22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554246">
            <a:off x="3338737" y="2560531"/>
            <a:ext cx="537087" cy="205265"/>
          </a:xfrm>
          <a:prstGeom prst="rect">
            <a:avLst/>
          </a:prstGeom>
          <a:noFill/>
        </p:spPr>
      </p:pic>
      <p:pic>
        <p:nvPicPr>
          <p:cNvPr id="23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9234">
            <a:off x="3854773" y="2468553"/>
            <a:ext cx="355533" cy="135878"/>
          </a:xfrm>
          <a:prstGeom prst="rect">
            <a:avLst/>
          </a:prstGeom>
          <a:noFill/>
        </p:spPr>
      </p:pic>
      <p:pic>
        <p:nvPicPr>
          <p:cNvPr id="24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 flipV="1">
            <a:off x="2770321" y="2264684"/>
            <a:ext cx="655649" cy="250577"/>
          </a:xfrm>
          <a:prstGeom prst="rect">
            <a:avLst/>
          </a:prstGeom>
          <a:noFill/>
        </p:spPr>
      </p:pic>
      <p:pic>
        <p:nvPicPr>
          <p:cNvPr id="25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6317000" flipV="1">
            <a:off x="4210928" y="2254355"/>
            <a:ext cx="568773" cy="217375"/>
          </a:xfrm>
          <a:prstGeom prst="rect">
            <a:avLst/>
          </a:prstGeom>
          <a:noFill/>
        </p:spPr>
      </p:pic>
      <p:pic>
        <p:nvPicPr>
          <p:cNvPr id="26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932520">
            <a:off x="3879792" y="2775404"/>
            <a:ext cx="294151" cy="112419"/>
          </a:xfrm>
          <a:prstGeom prst="rect">
            <a:avLst/>
          </a:prstGeom>
          <a:noFill/>
        </p:spPr>
      </p:pic>
      <p:pic>
        <p:nvPicPr>
          <p:cNvPr id="2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73781">
            <a:off x="4218003" y="2844120"/>
            <a:ext cx="438731" cy="167675"/>
          </a:xfrm>
          <a:prstGeom prst="rect">
            <a:avLst/>
          </a:prstGeom>
          <a:noFill/>
        </p:spPr>
      </p:pic>
      <p:pic>
        <p:nvPicPr>
          <p:cNvPr id="2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817827">
            <a:off x="3079492" y="2880947"/>
            <a:ext cx="438731" cy="167675"/>
          </a:xfrm>
          <a:prstGeom prst="rect">
            <a:avLst/>
          </a:prstGeom>
          <a:noFill/>
        </p:spPr>
      </p:pic>
      <p:sp>
        <p:nvSpPr>
          <p:cNvPr id="5" name="正方形/長方形 4"/>
          <p:cNvSpPr/>
          <p:nvPr/>
        </p:nvSpPr>
        <p:spPr>
          <a:xfrm>
            <a:off x="3167114" y="1142497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Bath system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115616" y="1142653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Main system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6778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733996885"/>
              </p:ext>
            </p:extLst>
          </p:nvPr>
        </p:nvGraphicFramePr>
        <p:xfrm>
          <a:off x="1392238" y="5084763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60360" imgH="609480" progId="Equation.DSMT4">
                  <p:embed/>
                </p:oleObj>
              </mc:Choice>
              <mc:Fallback>
                <p:oleObj name="Equation" r:id="rId2" imgW="3060360" imgH="60948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2238" y="5084763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771947"/>
              </p:ext>
            </p:extLst>
          </p:nvPr>
        </p:nvGraphicFramePr>
        <p:xfrm>
          <a:off x="467544" y="1419142"/>
          <a:ext cx="2465588" cy="2355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172268" imgH="3029373" progId="PBrush">
                  <p:embed/>
                </p:oleObj>
              </mc:Choice>
              <mc:Fallback>
                <p:oleObj name="ビットマップ イメージ" r:id="rId4" imgW="3172268" imgH="3029373" progId="PBrush">
                  <p:embed/>
                  <p:pic>
                    <p:nvPicPr>
                      <p:cNvPr id="3482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419142"/>
                        <a:ext cx="2465588" cy="2355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77457"/>
              </p:ext>
            </p:extLst>
          </p:nvPr>
        </p:nvGraphicFramePr>
        <p:xfrm>
          <a:off x="3059832" y="1458657"/>
          <a:ext cx="2073542" cy="227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838846" imgH="3115110" progId="Paint.Picture">
                  <p:embed/>
                </p:oleObj>
              </mc:Choice>
              <mc:Fallback>
                <p:oleObj name="ビットマップ イメージ" r:id="rId4" imgW="2838846" imgH="3115110" progId="Paint.Picture">
                  <p:embed/>
                  <p:pic>
                    <p:nvPicPr>
                      <p:cNvPr id="3482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1458657"/>
                        <a:ext cx="2073542" cy="2276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タイトル 1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1. Introduction</a:t>
            </a:r>
            <a:endParaRPr kumimoji="1" lang="ja-JP" altLang="en-US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900226" y="6242067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429694"/>
              </p:ext>
            </p:extLst>
          </p:nvPr>
        </p:nvGraphicFramePr>
        <p:xfrm>
          <a:off x="6004871" y="1759647"/>
          <a:ext cx="2099276" cy="2046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7" imgW="6534150" imgH="6477000" progId="WPDraw30.Drawing">
                  <p:embed/>
                </p:oleObj>
              </mc:Choice>
              <mc:Fallback>
                <p:oleObj name="描画 " r:id="rId7" imgW="6534150" imgH="6477000" progId="WPDraw30.Drawing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4871" y="1759647"/>
                        <a:ext cx="2099276" cy="20462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5938173" y="14771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Reactant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285783" y="1477132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Product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326187" y="2455428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Thermal</a:t>
            </a:r>
          </a:p>
          <a:p>
            <a:r>
              <a:rPr kumimoji="1" lang="en-US" altLang="ja-JP" dirty="0">
                <a:ea typeface="Arial Unicode MS" panose="020B0604020202020204" pitchFamily="50" charset="-128"/>
              </a:rPr>
              <a:t>Activation</a:t>
            </a: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819141" y="2458183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Relaxation</a:t>
            </a: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564992" y="3781388"/>
            <a:ext cx="1189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Tunneling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08208" y="4459077"/>
            <a:ext cx="4288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dirty="0">
                <a:ea typeface="Arial Unicode MS" panose="020B0604020202020204" pitchFamily="50" charset="-128"/>
              </a:rPr>
              <a:t>System-bath model </a:t>
            </a:r>
            <a:endParaRPr kumimoji="1" lang="ja-JP" altLang="en-US" sz="3600" dirty="0">
              <a:ea typeface="Arial Unicode MS" panose="020B0604020202020204" pitchFamily="50" charset="-128"/>
            </a:endParaRPr>
          </a:p>
        </p:txBody>
      </p:sp>
      <p:pic>
        <p:nvPicPr>
          <p:cNvPr id="14" name="Picture 4" descr="DSC00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83856" y="1443241"/>
            <a:ext cx="3462380" cy="2768547"/>
          </a:xfrm>
          <a:noFill/>
        </p:spPr>
      </p:pic>
    </p:spTree>
    <p:extLst>
      <p:ext uri="{BB962C8B-B14F-4D97-AF65-F5344CB8AC3E}">
        <p14:creationId xmlns:p14="http://schemas.microsoft.com/office/powerpoint/2010/main" val="248947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903" name="Object 11"/>
          <p:cNvGraphicFramePr>
            <a:graphicFrameLocks noChangeAspect="1"/>
          </p:cNvGraphicFramePr>
          <p:nvPr/>
        </p:nvGraphicFramePr>
        <p:xfrm>
          <a:off x="3100094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558720" progId="Equation.DSMT4">
                  <p:embed/>
                </p:oleObj>
              </mc:Choice>
              <mc:Fallback>
                <p:oleObj name="Equation" r:id="rId2" imgW="3111480" imgH="558720" progId="Equation.DSMT4">
                  <p:embed/>
                  <p:pic>
                    <p:nvPicPr>
                      <p:cNvPr id="4219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094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068" y="2799718"/>
            <a:ext cx="2531464" cy="19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428596" y="2396589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+mj-ea"/>
                <a:ea typeface="+mj-ea"/>
                <a:cs typeface="Times New Roman" pitchFamily="18" charset="0"/>
              </a:rPr>
              <a:t>A</a:t>
            </a:r>
            <a:r>
              <a:rPr lang="ja-JP" altLang="en-US" sz="2400" dirty="0">
                <a:latin typeface="+mj-ea"/>
                <a:ea typeface="+mj-ea"/>
                <a:cs typeface="Arial Unicode MS"/>
              </a:rPr>
              <a:t> </a:t>
            </a:r>
            <a:r>
              <a:rPr lang="en-US" altLang="ja-JP" sz="2400" dirty="0">
                <a:latin typeface="+mj-ea"/>
                <a:ea typeface="+mj-ea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2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+mj-ea"/>
              <a:ea typeface="+mj-ea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66800" imgH="431640" progId="Equation.DSMT4">
                  <p:embed/>
                </p:oleObj>
              </mc:Choice>
              <mc:Fallback>
                <p:oleObj name="Equation" r:id="rId5" imgW="34668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119335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11480" imgH="558720" progId="Equation.DSMT4">
                  <p:embed/>
                </p:oleObj>
              </mc:Choice>
              <mc:Fallback>
                <p:oleObj name="Equation" r:id="rId7" imgW="3111480" imgH="558720" progId="Equation.DSMT4">
                  <p:embed/>
                  <p:pic>
                    <p:nvPicPr>
                      <p:cNvPr id="42189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335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+mj-ea"/>
                <a:ea typeface="+mj-ea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.               ,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/>
        </p:nvGraphicFramePr>
        <p:xfrm>
          <a:off x="1125139" y="5342831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69920" imgH="482400" progId="Equation.DSMT4">
                  <p:embed/>
                </p:oleObj>
              </mc:Choice>
              <mc:Fallback>
                <p:oleObj name="Equation" r:id="rId9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139" y="5342831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555776" y="1271956"/>
          <a:ext cx="12811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82680" imgH="330120" progId="Equation.DSMT4">
                  <p:embed/>
                </p:oleObj>
              </mc:Choice>
              <mc:Fallback>
                <p:oleObj name="Equation" r:id="rId11" imgW="1282680" imgH="33012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271956"/>
                        <a:ext cx="1281113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/>
        </p:nvGraphicFramePr>
        <p:xfrm>
          <a:off x="5580112" y="251492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304560" progId="Equation.DSMT4">
                  <p:embed/>
                </p:oleObj>
              </mc:Choice>
              <mc:Fallback>
                <p:oleObj name="Equation" r:id="rId13" imgW="469800" imgH="30456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51492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811410" y="3566021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280" imgH="203040" progId="Equation.DSMT4">
                  <p:embed/>
                </p:oleObj>
              </mc:Choice>
              <mc:Fallback>
                <p:oleObj name="Equation" r:id="rId15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10" y="3566021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/>
        </p:nvGraphicFramePr>
        <p:xfrm>
          <a:off x="1823983" y="4179099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31560" imgH="482400" progId="Equation.DSMT4">
                  <p:embed/>
                </p:oleObj>
              </mc:Choice>
              <mc:Fallback>
                <p:oleObj name="Equation" r:id="rId17" imgW="1231560" imgH="482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3983" y="4179099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19357" y="551067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2106613" y="1844659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136680" imgH="444240" progId="Equation.DSMT4">
                  <p:embed/>
                </p:oleObj>
              </mc:Choice>
              <mc:Fallback>
                <p:oleObj name="Equation" r:id="rId20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1844659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/>
        </p:nvGraphicFramePr>
        <p:xfrm>
          <a:off x="3119335" y="4143933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58920" imgH="482400" progId="Equation.DSMT4">
                  <p:embed/>
                </p:oleObj>
              </mc:Choice>
              <mc:Fallback>
                <p:oleObj name="Equation" r:id="rId22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335" y="4143933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179511" y="142852"/>
            <a:ext cx="8951081" cy="11430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Reduced Density Matrix</a:t>
            </a:r>
            <a:endParaRPr kumimoji="1"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19600" y="6182029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=−</m:t>
                      </m:r>
                      <m:r>
                        <a:rPr lang="ja-JP" altLang="en-US" sz="2800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 sz="2800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en-US" altLang="ja-JP" sz="2800" b="0" i="0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𝛤</m:t>
                          </m:r>
                        </m:e>
                      </m:acc>
                      <m:sSub>
                        <m:sSub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𝜌</m:t>
                          </m:r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(</m:t>
                      </m:r>
                      <m:sSup>
                        <m:sSup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ja-JP" altLang="en-US" sz="280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ja-JP" altLang="en-US" sz="280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ja-JP" altLang="en-US" sz="2800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857578" y="3690724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5988011" y="1844824"/>
          <a:ext cx="27035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705040" imgH="431640" progId="Equation.DSMT4">
                  <p:embed/>
                </p:oleObj>
              </mc:Choice>
              <mc:Fallback>
                <p:oleObj name="Equation" r:id="rId27" imgW="2705040" imgH="4316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8011" y="1844824"/>
                        <a:ext cx="27035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6680897" y="4082591"/>
          <a:ext cx="625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22080" imgH="342720" progId="Equation.DSMT4">
                  <p:embed/>
                </p:oleObj>
              </mc:Choice>
              <mc:Fallback>
                <p:oleObj name="Equation" r:id="rId29" imgW="622080" imgH="34272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0897" y="4082591"/>
                        <a:ext cx="6254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4754717" y="4977187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9" name="正方形/長方形 28"/>
          <p:cNvSpPr/>
          <p:nvPr/>
        </p:nvSpPr>
        <p:spPr>
          <a:xfrm>
            <a:off x="1612867" y="6084845"/>
            <a:ext cx="2874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02E5106-F45C-0F87-978C-33CD2BC13DB2}"/>
              </a:ext>
            </a:extLst>
          </p:cNvPr>
          <p:cNvSpPr txBox="1"/>
          <p:nvPr/>
        </p:nvSpPr>
        <p:spPr>
          <a:xfrm>
            <a:off x="4932040" y="6052422"/>
            <a:ext cx="4211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(</a:t>
            </a:r>
            <a:r>
              <a:rPr lang="en-US" altLang="ja-JP" dirty="0">
                <a:solidFill>
                  <a:srgbClr val="0C0597"/>
                </a:solidFill>
              </a:rPr>
              <a:t>Suffer from the p</a:t>
            </a:r>
            <a:r>
              <a:rPr lang="en-US" altLang="ja-JP" sz="1800" dirty="0">
                <a:solidFill>
                  <a:srgbClr val="0C0597"/>
                </a:solidFill>
              </a:rPr>
              <a:t>ositivity problem due to unphysical  Markovian assumption</a:t>
            </a:r>
            <a:r>
              <a:rPr lang="en-US" altLang="ja-JP" sz="1800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524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2">
            <a:extLst>
              <a:ext uri="{FF2B5EF4-FFF2-40B4-BE49-F238E27FC236}">
                <a16:creationId xmlns:a16="http://schemas.microsoft.com/office/drawing/2014/main" id="{769D00A1-8C86-489D-98C2-828A407406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8914" y="5315950"/>
          <a:ext cx="5499000" cy="888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99000" imgH="888840" progId="Equation.DSMT4">
                  <p:embed/>
                </p:oleObj>
              </mc:Choice>
              <mc:Fallback>
                <p:oleObj name="Equation" r:id="rId2" imgW="5499000" imgH="888840" progId="Equation.DSMT4">
                  <p:embed/>
                  <p:pic>
                    <p:nvPicPr>
                      <p:cNvPr id="13" name="Object 2">
                        <a:extLst>
                          <a:ext uri="{FF2B5EF4-FFF2-40B4-BE49-F238E27FC236}">
                            <a16:creationId xmlns:a16="http://schemas.microsoft.com/office/drawing/2014/main" id="{769D00A1-8C86-489D-98C2-828A407406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914" y="5315950"/>
                        <a:ext cx="5499000" cy="88884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>
            <a:extLst>
              <a:ext uri="{FF2B5EF4-FFF2-40B4-BE49-F238E27FC236}">
                <a16:creationId xmlns:a16="http://schemas.microsoft.com/office/drawing/2014/main" id="{53EF926E-CC49-4185-81DE-C0C481003724}"/>
              </a:ext>
            </a:extLst>
          </p:cNvPr>
          <p:cNvSpPr txBox="1">
            <a:spLocks noChangeArrowheads="1"/>
          </p:cNvSpPr>
          <p:nvPr/>
        </p:nvSpPr>
        <p:spPr>
          <a:xfrm>
            <a:off x="160089" y="60417"/>
            <a:ext cx="8588375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Path integral formalism</a:t>
            </a:r>
            <a:endParaRPr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C804D759-42F1-4D55-847B-DBBCCC46CB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9996" y="1303874"/>
          <a:ext cx="5481638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86400" imgH="939600" progId="Equation.DSMT4">
                  <p:embed/>
                </p:oleObj>
              </mc:Choice>
              <mc:Fallback>
                <p:oleObj name="Equation" r:id="rId4" imgW="5486400" imgH="939600" progId="Equation.DSMT4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C804D759-42F1-4D55-847B-DBBCCC46CB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996" y="1303874"/>
                        <a:ext cx="5481638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BFB89FFD-CA55-42BF-8DD7-28A543CD01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42851" y="2731319"/>
          <a:ext cx="502285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29200" imgH="787320" progId="Equation.DSMT4">
                  <p:embed/>
                </p:oleObj>
              </mc:Choice>
              <mc:Fallback>
                <p:oleObj name="Equation" r:id="rId6" imgW="5029200" imgH="787320" progId="Equation.DSMT4">
                  <p:embed/>
                  <p:pic>
                    <p:nvPicPr>
                      <p:cNvPr id="6" name="Object 7">
                        <a:extLst>
                          <a:ext uri="{FF2B5EF4-FFF2-40B4-BE49-F238E27FC236}">
                            <a16:creationId xmlns:a16="http://schemas.microsoft.com/office/drawing/2014/main" id="{BFB89FFD-CA55-42BF-8DD7-28A543CD01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2851" y="2731319"/>
                        <a:ext cx="5022850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112A932A-51D0-4B11-8B29-B715DA3058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1640" y="4441335"/>
          <a:ext cx="38179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22480" imgH="787320" progId="Equation.DSMT4">
                  <p:embed/>
                </p:oleObj>
              </mc:Choice>
              <mc:Fallback>
                <p:oleObj name="Equation" r:id="rId8" imgW="3822480" imgH="787320" progId="Equation.DSMT4">
                  <p:embed/>
                  <p:pic>
                    <p:nvPicPr>
                      <p:cNvPr id="7" name="Object 3">
                        <a:extLst>
                          <a:ext uri="{FF2B5EF4-FFF2-40B4-BE49-F238E27FC236}">
                            <a16:creationId xmlns:a16="http://schemas.microsoft.com/office/drawing/2014/main" id="{112A932A-51D0-4B11-8B29-B715DA3058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441335"/>
                        <a:ext cx="3817937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CFE59D2-E6C2-4177-BC4D-09B989DC105F}"/>
              </a:ext>
            </a:extLst>
          </p:cNvPr>
          <p:cNvSpPr txBox="1"/>
          <p:nvPr/>
        </p:nvSpPr>
        <p:spPr>
          <a:xfrm>
            <a:off x="454071" y="3927932"/>
            <a:ext cx="65044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Feynman path integral</a:t>
            </a:r>
            <a:endParaRPr lang="ja-JP" altLang="en-US" sz="2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94DA26D-5375-44CF-9F29-BBD8A0DA99E4}"/>
              </a:ext>
            </a:extLst>
          </p:cNvPr>
          <p:cNvSpPr txBox="1"/>
          <p:nvPr/>
        </p:nvSpPr>
        <p:spPr>
          <a:xfrm>
            <a:off x="467544" y="79309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Schrödinger equation</a:t>
            </a:r>
            <a:endParaRPr lang="ja-JP" altLang="en-US" sz="2400" dirty="0">
              <a:latin typeface="Arial Unicode MS" panose="020B0600070205080204" charset="-128"/>
              <a:ea typeface="Arial Unicode MS" panose="020B0600070205080204" charset="-128"/>
              <a:cs typeface="Arial Unicode MS" panose="020B0600070205080204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D9CF083-DACF-4939-89A1-AAB34DD658A2}"/>
              </a:ext>
            </a:extLst>
          </p:cNvPr>
          <p:cNvSpPr txBox="1"/>
          <p:nvPr/>
        </p:nvSpPr>
        <p:spPr>
          <a:xfrm>
            <a:off x="467544" y="232726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50" charset="-128"/>
                <a:cs typeface="Times New Roman" panose="02020603050405020304" pitchFamily="18" charset="0"/>
              </a:rPr>
              <a:t>Formal solution</a:t>
            </a:r>
            <a:endParaRPr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74" descr="http://img2.blogs.yahoo.co.jp/ybi/1/62/7d/newjava/folder/947689/img_947689_13869630_0?1251565176">
            <a:extLst>
              <a:ext uri="{FF2B5EF4-FFF2-40B4-BE49-F238E27FC236}">
                <a16:creationId xmlns:a16="http://schemas.microsoft.com/office/drawing/2014/main" id="{2E0C2D00-21D5-43FC-AB88-B1D81C66A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632" y="1085390"/>
            <a:ext cx="819712" cy="103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53" descr="http://www.gap-system.org/~history/BigPictures/Feynman.jpeg">
            <a:extLst>
              <a:ext uri="{FF2B5EF4-FFF2-40B4-BE49-F238E27FC236}">
                <a16:creationId xmlns:a16="http://schemas.microsoft.com/office/drawing/2014/main" id="{E9AC5ED4-6DF5-4957-A8EF-EF4FE7E7C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297" y="4002092"/>
            <a:ext cx="687767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4D6CDE9-90AF-402C-AE4A-59896FF6C8A9}"/>
              </a:ext>
            </a:extLst>
          </p:cNvPr>
          <p:cNvSpPr txBox="1"/>
          <p:nvPr/>
        </p:nvSpPr>
        <p:spPr>
          <a:xfrm>
            <a:off x="1434886" y="6443399"/>
            <a:ext cx="73448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From my WWW: </a:t>
            </a:r>
            <a:r>
              <a:rPr lang="en-US" altLang="ja-JP" b="0" i="1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Schrödinger, Dirac &amp; Feynman formalisms in 90 minutes </a:t>
            </a:r>
            <a:endParaRPr lang="ja-JP" altLang="en-US" dirty="0"/>
          </a:p>
        </p:txBody>
      </p:sp>
      <p:graphicFrame>
        <p:nvGraphicFramePr>
          <p:cNvPr id="17" name="Object 3">
            <a:extLst>
              <a:ext uri="{FF2B5EF4-FFF2-40B4-BE49-F238E27FC236}">
                <a16:creationId xmlns:a16="http://schemas.microsoft.com/office/drawing/2014/main" id="{F6F09960-1833-403A-B403-D39955C558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4443710"/>
          <a:ext cx="294322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46240" imgH="787320" progId="Equation.DSMT4">
                  <p:embed/>
                </p:oleObj>
              </mc:Choice>
              <mc:Fallback>
                <p:oleObj name="Equation" r:id="rId13" imgW="2946240" imgH="787320" progId="Equation.DSMT4">
                  <p:embed/>
                  <p:pic>
                    <p:nvPicPr>
                      <p:cNvPr id="17" name="Object 3">
                        <a:extLst>
                          <a:ext uri="{FF2B5EF4-FFF2-40B4-BE49-F238E27FC236}">
                            <a16:creationId xmlns:a16="http://schemas.microsoft.com/office/drawing/2014/main" id="{F6F09960-1833-403A-B403-D39955C558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443710"/>
                        <a:ext cx="2943225" cy="836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65A84B64-F561-4465-A54C-1E6D8FECE4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4283666"/>
          <a:ext cx="3895725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98800" imgH="939600" progId="Equation.DSMT4">
                  <p:embed/>
                </p:oleObj>
              </mc:Choice>
              <mc:Fallback>
                <p:oleObj name="Equation" r:id="rId15" imgW="3898800" imgH="93960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65A84B64-F561-4465-A54C-1E6D8FECE49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283666"/>
                        <a:ext cx="3895725" cy="9985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18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テキスト ボックス 21"/>
          <p:cNvSpPr txBox="1"/>
          <p:nvPr/>
        </p:nvSpPr>
        <p:spPr>
          <a:xfrm>
            <a:off x="467544" y="303201"/>
            <a:ext cx="3042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 to the definition</a:t>
            </a:r>
          </a:p>
        </p:txBody>
      </p:sp>
      <p:pic>
        <p:nvPicPr>
          <p:cNvPr id="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3501" y="1598749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521889" y="5272795"/>
          <a:ext cx="18542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000" imgH="761760" progId="Equation.DSMT4">
                  <p:embed/>
                </p:oleObj>
              </mc:Choice>
              <mc:Fallback>
                <p:oleObj name="Equation" r:id="rId3" imgW="1854000" imgH="761760" progId="Equation.DSMT4">
                  <p:embed/>
                  <p:pic>
                    <p:nvPicPr>
                      <p:cNvPr id="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889" y="5272795"/>
                        <a:ext cx="18542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>
            <a:extLst>
              <a:ext uri="{FF2B5EF4-FFF2-40B4-BE49-F238E27FC236}">
                <a16:creationId xmlns:a16="http://schemas.microsoft.com/office/drawing/2014/main" id="{58A971DD-1B55-4CF0-A4D3-FCA1B8378D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8268" y="2746936"/>
          <a:ext cx="4833937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57800" imgH="761760" progId="Equation.DSMT4">
                  <p:embed/>
                </p:oleObj>
              </mc:Choice>
              <mc:Fallback>
                <p:oleObj name="Equation" r:id="rId5" imgW="5257800" imgH="761760" progId="Equation.DSMT4">
                  <p:embed/>
                  <p:pic>
                    <p:nvPicPr>
                      <p:cNvPr id="25" name="Object 2">
                        <a:extLst>
                          <a:ext uri="{FF2B5EF4-FFF2-40B4-BE49-F238E27FC236}">
                            <a16:creationId xmlns:a16="http://schemas.microsoft.com/office/drawing/2014/main" id="{58A971DD-1B55-4CF0-A4D3-FCA1B8378D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268" y="2746936"/>
                        <a:ext cx="4833937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">
            <a:extLst>
              <a:ext uri="{FF2B5EF4-FFF2-40B4-BE49-F238E27FC236}">
                <a16:creationId xmlns:a16="http://schemas.microsoft.com/office/drawing/2014/main" id="{09133FE2-AF53-4254-B80D-0F72CF3BB2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4397" y="875088"/>
          <a:ext cx="8699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99400" imgH="787320" progId="Equation.DSMT4">
                  <p:embed/>
                </p:oleObj>
              </mc:Choice>
              <mc:Fallback>
                <p:oleObj name="Equation" r:id="rId7" imgW="8699400" imgH="787320" progId="Equation.DSMT4">
                  <p:embed/>
                  <p:pic>
                    <p:nvPicPr>
                      <p:cNvPr id="27" name="Object 2">
                        <a:extLst>
                          <a:ext uri="{FF2B5EF4-FFF2-40B4-BE49-F238E27FC236}">
                            <a16:creationId xmlns:a16="http://schemas.microsoft.com/office/drawing/2014/main" id="{09133FE2-AF53-4254-B80D-0F72CF3BB2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397" y="875088"/>
                        <a:ext cx="8699500" cy="787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>
            <a:extLst>
              <a:ext uri="{FF2B5EF4-FFF2-40B4-BE49-F238E27FC236}">
                <a16:creationId xmlns:a16="http://schemas.microsoft.com/office/drawing/2014/main" id="{7E7D557B-44EE-4930-BB7C-6B48440368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9838" y="1974850"/>
          <a:ext cx="5473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73440" imgH="545760" progId="Equation.DSMT4">
                  <p:embed/>
                </p:oleObj>
              </mc:Choice>
              <mc:Fallback>
                <p:oleObj name="Equation" r:id="rId9" imgW="5473440" imgH="545760" progId="Equation.DSMT4">
                  <p:embed/>
                  <p:pic>
                    <p:nvPicPr>
                      <p:cNvPr id="29" name="Object 2">
                        <a:extLst>
                          <a:ext uri="{FF2B5EF4-FFF2-40B4-BE49-F238E27FC236}">
                            <a16:creationId xmlns:a16="http://schemas.microsoft.com/office/drawing/2014/main" id="{7E7D557B-44EE-4930-BB7C-6B48440368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838" y="1974850"/>
                        <a:ext cx="54737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7">
            <a:extLst>
              <a:ext uri="{FF2B5EF4-FFF2-40B4-BE49-F238E27FC236}">
                <a16:creationId xmlns:a16="http://schemas.microsoft.com/office/drawing/2014/main" id="{40000BE7-AEB3-479E-AD20-1223514B8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76648" y="1758035"/>
            <a:ext cx="2277295" cy="16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3" name="Object 3">
            <a:extLst>
              <a:ext uri="{FF2B5EF4-FFF2-40B4-BE49-F238E27FC236}">
                <a16:creationId xmlns:a16="http://schemas.microsoft.com/office/drawing/2014/main" id="{1180F92C-4AEC-4189-8166-1FFC9B23D5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9592" y="3602406"/>
          <a:ext cx="67802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81680" imgH="355320" progId="Equation.DSMT4">
                  <p:embed/>
                </p:oleObj>
              </mc:Choice>
              <mc:Fallback>
                <p:oleObj name="Equation" r:id="rId12" imgW="6781680" imgH="355320" progId="Equation.DSMT4">
                  <p:embed/>
                  <p:pic>
                    <p:nvPicPr>
                      <p:cNvPr id="33" name="Object 3">
                        <a:extLst>
                          <a:ext uri="{FF2B5EF4-FFF2-40B4-BE49-F238E27FC236}">
                            <a16:creationId xmlns:a16="http://schemas.microsoft.com/office/drawing/2014/main" id="{1180F92C-4AEC-4189-8166-1FFC9B23D56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602406"/>
                        <a:ext cx="6780213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337048-9FD4-4F73-B4AC-F541AAAE566A}"/>
              </a:ext>
            </a:extLst>
          </p:cNvPr>
          <p:cNvSpPr/>
          <p:nvPr/>
        </p:nvSpPr>
        <p:spPr>
          <a:xfrm>
            <a:off x="3224646" y="1860334"/>
            <a:ext cx="1296144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7BB5D9E-1B5C-4177-957E-B0F04238A1DD}"/>
              </a:ext>
            </a:extLst>
          </p:cNvPr>
          <p:cNvSpPr/>
          <p:nvPr/>
        </p:nvSpPr>
        <p:spPr>
          <a:xfrm>
            <a:off x="5631927" y="1840798"/>
            <a:ext cx="1121118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8E8A1CAD-F0E7-48E6-9FB3-B2194F681C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9776" y="275228"/>
          <a:ext cx="10810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17440" imgH="495000" progId="Equation.DSMT4">
                  <p:embed/>
                </p:oleObj>
              </mc:Choice>
              <mc:Fallback>
                <p:oleObj name="Equation" r:id="rId14" imgW="1117440" imgH="4950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8E8A1CAD-F0E7-48E6-9FB3-B2194F681C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776" y="275228"/>
                        <a:ext cx="1081087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ひし形 11">
            <a:extLst>
              <a:ext uri="{FF2B5EF4-FFF2-40B4-BE49-F238E27FC236}">
                <a16:creationId xmlns:a16="http://schemas.microsoft.com/office/drawing/2014/main" id="{FBB85300-DC83-48F9-AFBE-A3A84334C2D6}"/>
              </a:ext>
            </a:extLst>
          </p:cNvPr>
          <p:cNvSpPr/>
          <p:nvPr/>
        </p:nvSpPr>
        <p:spPr>
          <a:xfrm>
            <a:off x="7534183" y="2652518"/>
            <a:ext cx="171280" cy="15082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ひし形 40">
            <a:extLst>
              <a:ext uri="{FF2B5EF4-FFF2-40B4-BE49-F238E27FC236}">
                <a16:creationId xmlns:a16="http://schemas.microsoft.com/office/drawing/2014/main" id="{452029D7-84E1-4E9E-BF69-A48D92E569BB}"/>
              </a:ext>
            </a:extLst>
          </p:cNvPr>
          <p:cNvSpPr/>
          <p:nvPr/>
        </p:nvSpPr>
        <p:spPr>
          <a:xfrm>
            <a:off x="7773860" y="2395647"/>
            <a:ext cx="171280" cy="150823"/>
          </a:xfrm>
          <a:prstGeom prst="diamon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ひし形 42">
            <a:extLst>
              <a:ext uri="{FF2B5EF4-FFF2-40B4-BE49-F238E27FC236}">
                <a16:creationId xmlns:a16="http://schemas.microsoft.com/office/drawing/2014/main" id="{90781182-CD74-497D-A9C6-12F67E39F603}"/>
              </a:ext>
            </a:extLst>
          </p:cNvPr>
          <p:cNvSpPr/>
          <p:nvPr/>
        </p:nvSpPr>
        <p:spPr>
          <a:xfrm>
            <a:off x="8004254" y="2271774"/>
            <a:ext cx="171280" cy="150823"/>
          </a:xfrm>
          <a:prstGeom prst="diamon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45" name="Object 3">
            <a:extLst>
              <a:ext uri="{FF2B5EF4-FFF2-40B4-BE49-F238E27FC236}">
                <a16:creationId xmlns:a16="http://schemas.microsoft.com/office/drawing/2014/main" id="{7377423B-2924-472F-9A28-47935315E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15616" y="4081644"/>
          <a:ext cx="16240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25400" imgH="304560" progId="Equation.DSMT4">
                  <p:embed/>
                </p:oleObj>
              </mc:Choice>
              <mc:Fallback>
                <p:oleObj name="Equation" r:id="rId16" imgW="1625400" imgH="304560" progId="Equation.DSMT4">
                  <p:embed/>
                  <p:pic>
                    <p:nvPicPr>
                      <p:cNvPr id="45" name="Object 3">
                        <a:extLst>
                          <a:ext uri="{FF2B5EF4-FFF2-40B4-BE49-F238E27FC236}">
                            <a16:creationId xmlns:a16="http://schemas.microsoft.com/office/drawing/2014/main" id="{7377423B-2924-472F-9A28-47935315E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81644"/>
                        <a:ext cx="1624013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E9F733DD-F89A-4458-8282-0F5113EDC9CE}"/>
              </a:ext>
            </a:extLst>
          </p:cNvPr>
          <p:cNvSpPr/>
          <p:nvPr/>
        </p:nvSpPr>
        <p:spPr>
          <a:xfrm>
            <a:off x="3560515" y="2765432"/>
            <a:ext cx="723454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100FC6F0-7F47-4ADB-B38C-6820280A93A0}"/>
              </a:ext>
            </a:extLst>
          </p:cNvPr>
          <p:cNvSpPr/>
          <p:nvPr/>
        </p:nvSpPr>
        <p:spPr>
          <a:xfrm>
            <a:off x="2472912" y="3512341"/>
            <a:ext cx="633079" cy="50848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8D168FB-1FD8-4849-87BF-D5F5BB40486D}"/>
              </a:ext>
            </a:extLst>
          </p:cNvPr>
          <p:cNvSpPr/>
          <p:nvPr/>
        </p:nvSpPr>
        <p:spPr>
          <a:xfrm>
            <a:off x="4349417" y="3532859"/>
            <a:ext cx="633079" cy="5084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A7F5B4A6-65B8-4821-B5A4-8EC5629EFB55}"/>
              </a:ext>
            </a:extLst>
          </p:cNvPr>
          <p:cNvSpPr/>
          <p:nvPr/>
        </p:nvSpPr>
        <p:spPr>
          <a:xfrm>
            <a:off x="6424707" y="3532859"/>
            <a:ext cx="633079" cy="50848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2" name="Object 2">
            <a:extLst>
              <a:ext uri="{FF2B5EF4-FFF2-40B4-BE49-F238E27FC236}">
                <a16:creationId xmlns:a16="http://schemas.microsoft.com/office/drawing/2014/main" id="{E95EB9F2-F2B1-4423-831D-61DD61E07D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063" y="1071563"/>
          <a:ext cx="8331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31120" imgH="685800" progId="Equation.DSMT4">
                  <p:embed/>
                </p:oleObj>
              </mc:Choice>
              <mc:Fallback>
                <p:oleObj name="Equation" r:id="rId18" imgW="8331120" imgH="685800" progId="Equation.DSMT4">
                  <p:embed/>
                  <p:pic>
                    <p:nvPicPr>
                      <p:cNvPr id="52" name="Object 2">
                        <a:extLst>
                          <a:ext uri="{FF2B5EF4-FFF2-40B4-BE49-F238E27FC236}">
                            <a16:creationId xmlns:a16="http://schemas.microsoft.com/office/drawing/2014/main" id="{E95EB9F2-F2B1-4423-831D-61DD61E07D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3" y="1071563"/>
                        <a:ext cx="8331200" cy="685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767">
            <a:extLst>
              <a:ext uri="{FF2B5EF4-FFF2-40B4-BE49-F238E27FC236}">
                <a16:creationId xmlns:a16="http://schemas.microsoft.com/office/drawing/2014/main" id="{E164B5A4-E94B-4FA5-8848-825724E43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76089" y="4545159"/>
            <a:ext cx="4896543" cy="2080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7EB4918-DB2C-4DFD-865A-54EEC42B99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4457" y="4845757"/>
          <a:ext cx="4914900" cy="161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927320" imgH="1612800" progId="Equation.DSMT4">
                  <p:embed/>
                </p:oleObj>
              </mc:Choice>
              <mc:Fallback>
                <p:oleObj name="Equation" r:id="rId21" imgW="4927320" imgH="161280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7EB4918-DB2C-4DFD-865A-54EEC42B99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457" y="4845757"/>
                        <a:ext cx="4914900" cy="161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351AF41-A487-41E1-8A36-4D19D84B55B7}"/>
              </a:ext>
            </a:extLst>
          </p:cNvPr>
          <p:cNvCxnSpPr>
            <a:cxnSpLocks/>
          </p:cNvCxnSpPr>
          <p:nvPr/>
        </p:nvCxnSpPr>
        <p:spPr>
          <a:xfrm flipH="1">
            <a:off x="6086805" y="5602796"/>
            <a:ext cx="850369" cy="20921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BA29765C-F008-4007-9C1B-619E82EB7EC3}"/>
              </a:ext>
            </a:extLst>
          </p:cNvPr>
          <p:cNvCxnSpPr>
            <a:cxnSpLocks/>
          </p:cNvCxnSpPr>
          <p:nvPr/>
        </p:nvCxnSpPr>
        <p:spPr>
          <a:xfrm flipH="1" flipV="1">
            <a:off x="4818588" y="5530082"/>
            <a:ext cx="1268217" cy="28193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D75FDF0-8F7C-4F8E-BFA3-857E2A53B68A}"/>
              </a:ext>
            </a:extLst>
          </p:cNvPr>
          <p:cNvCxnSpPr>
            <a:cxnSpLocks/>
          </p:cNvCxnSpPr>
          <p:nvPr/>
        </p:nvCxnSpPr>
        <p:spPr>
          <a:xfrm flipH="1" flipV="1">
            <a:off x="3889905" y="5423356"/>
            <a:ext cx="896374" cy="10965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6B790077-F031-490E-B870-3B9CA2E94C01}"/>
              </a:ext>
            </a:extLst>
          </p:cNvPr>
          <p:cNvCxnSpPr>
            <a:cxnSpLocks/>
          </p:cNvCxnSpPr>
          <p:nvPr/>
        </p:nvCxnSpPr>
        <p:spPr>
          <a:xfrm flipH="1">
            <a:off x="2772690" y="5423356"/>
            <a:ext cx="1106790" cy="29625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7E4C812-3E58-44BC-B454-B158BDDBBE3B}"/>
              </a:ext>
            </a:extLst>
          </p:cNvPr>
          <p:cNvCxnSpPr>
            <a:cxnSpLocks/>
          </p:cNvCxnSpPr>
          <p:nvPr/>
        </p:nvCxnSpPr>
        <p:spPr>
          <a:xfrm flipH="1">
            <a:off x="5927573" y="5600657"/>
            <a:ext cx="105211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532A335-5A58-4EB4-90BC-ECA207E0868E}"/>
              </a:ext>
            </a:extLst>
          </p:cNvPr>
          <p:cNvCxnSpPr>
            <a:cxnSpLocks/>
          </p:cNvCxnSpPr>
          <p:nvPr/>
        </p:nvCxnSpPr>
        <p:spPr>
          <a:xfrm flipH="1" flipV="1">
            <a:off x="4872540" y="5520482"/>
            <a:ext cx="1069448" cy="8143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835E2DD0-8602-493C-B75D-7E04FF088250}"/>
              </a:ext>
            </a:extLst>
          </p:cNvPr>
          <p:cNvCxnSpPr>
            <a:cxnSpLocks/>
          </p:cNvCxnSpPr>
          <p:nvPr/>
        </p:nvCxnSpPr>
        <p:spPr>
          <a:xfrm flipH="1" flipV="1">
            <a:off x="3834433" y="5142791"/>
            <a:ext cx="947474" cy="36987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C4BFAE3A-3287-41CB-88F2-A671EB6440DE}"/>
              </a:ext>
            </a:extLst>
          </p:cNvPr>
          <p:cNvCxnSpPr>
            <a:cxnSpLocks/>
          </p:cNvCxnSpPr>
          <p:nvPr/>
        </p:nvCxnSpPr>
        <p:spPr>
          <a:xfrm flipH="1" flipV="1">
            <a:off x="2838220" y="5078900"/>
            <a:ext cx="1008280" cy="7789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9362606D-0F14-452D-8901-288434DFB13A}"/>
              </a:ext>
            </a:extLst>
          </p:cNvPr>
          <p:cNvCxnSpPr>
            <a:cxnSpLocks/>
          </p:cNvCxnSpPr>
          <p:nvPr/>
        </p:nvCxnSpPr>
        <p:spPr>
          <a:xfrm flipH="1">
            <a:off x="4781907" y="5316631"/>
            <a:ext cx="671576" cy="21345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6EB3485-0436-4C4A-8042-EA432BDFA360}"/>
              </a:ext>
            </a:extLst>
          </p:cNvPr>
          <p:cNvCxnSpPr>
            <a:cxnSpLocks/>
          </p:cNvCxnSpPr>
          <p:nvPr/>
        </p:nvCxnSpPr>
        <p:spPr>
          <a:xfrm flipH="1" flipV="1">
            <a:off x="5453483" y="5316631"/>
            <a:ext cx="1526202" cy="28402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01C79B6B-2AC0-48D9-AF8C-AAF3E6236703}"/>
              </a:ext>
            </a:extLst>
          </p:cNvPr>
          <p:cNvCxnSpPr>
            <a:cxnSpLocks/>
          </p:cNvCxnSpPr>
          <p:nvPr/>
        </p:nvCxnSpPr>
        <p:spPr>
          <a:xfrm flipH="1">
            <a:off x="3902129" y="5530083"/>
            <a:ext cx="894576" cy="51142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5AB89BCE-4FF1-4F48-8682-B2286045623A}"/>
              </a:ext>
            </a:extLst>
          </p:cNvPr>
          <p:cNvCxnSpPr>
            <a:cxnSpLocks/>
          </p:cNvCxnSpPr>
          <p:nvPr/>
        </p:nvCxnSpPr>
        <p:spPr>
          <a:xfrm flipH="1">
            <a:off x="2789451" y="6041512"/>
            <a:ext cx="1103035" cy="6878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7472794" y="5209382"/>
            <a:ext cx="14927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summing up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different 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trajectories</a:t>
            </a:r>
            <a:endParaRPr lang="ja-JP" altLang="en-US" dirty="0"/>
          </a:p>
        </p:txBody>
      </p:sp>
      <p:graphicFrame>
        <p:nvGraphicFramePr>
          <p:cNvPr id="37" name="Object 2">
            <a:extLst>
              <a:ext uri="{FF2B5EF4-FFF2-40B4-BE49-F238E27FC236}">
                <a16:creationId xmlns:a16="http://schemas.microsoft.com/office/drawing/2014/main" id="{76E9AF0A-2E9E-43C6-A2DD-4DAE83BE48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59520" y="4749091"/>
          <a:ext cx="17192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77680" imgH="406080" progId="Equation.DSMT4">
                  <p:embed/>
                </p:oleObj>
              </mc:Choice>
              <mc:Fallback>
                <p:oleObj name="Equation" r:id="rId23" imgW="1777680" imgH="406080" progId="Equation.DSMT4">
                  <p:embed/>
                  <p:pic>
                    <p:nvPicPr>
                      <p:cNvPr id="37" name="Object 2">
                        <a:extLst>
                          <a:ext uri="{FF2B5EF4-FFF2-40B4-BE49-F238E27FC236}">
                            <a16:creationId xmlns:a16="http://schemas.microsoft.com/office/drawing/2014/main" id="{76E9AF0A-2E9E-43C6-A2DD-4DAE83BE48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9520" y="4749091"/>
                        <a:ext cx="1719263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3">
            <a:extLst>
              <a:ext uri="{FF2B5EF4-FFF2-40B4-BE49-F238E27FC236}">
                <a16:creationId xmlns:a16="http://schemas.microsoft.com/office/drawing/2014/main" id="{3784AA5D-5070-48F6-8FA3-46D688D517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28063" y="4110038"/>
          <a:ext cx="1473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73120" imgH="304560" progId="Equation.DSMT4">
                  <p:embed/>
                </p:oleObj>
              </mc:Choice>
              <mc:Fallback>
                <p:oleObj name="Equation" r:id="rId25" imgW="1473120" imgH="304560" progId="Equation.DSMT4">
                  <p:embed/>
                  <p:pic>
                    <p:nvPicPr>
                      <p:cNvPr id="86" name="Object 3">
                        <a:extLst>
                          <a:ext uri="{FF2B5EF4-FFF2-40B4-BE49-F238E27FC236}">
                            <a16:creationId xmlns:a16="http://schemas.microsoft.com/office/drawing/2014/main" id="{3784AA5D-5070-48F6-8FA3-46D688D517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063" y="4110038"/>
                        <a:ext cx="1473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3">
            <a:extLst>
              <a:ext uri="{FF2B5EF4-FFF2-40B4-BE49-F238E27FC236}">
                <a16:creationId xmlns:a16="http://schemas.microsoft.com/office/drawing/2014/main" id="{88FAB76F-813D-45EC-AB36-877143E91A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86537" y="4088327"/>
          <a:ext cx="1028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28520" imgH="304560" progId="Equation.DSMT4">
                  <p:embed/>
                </p:oleObj>
              </mc:Choice>
              <mc:Fallback>
                <p:oleObj name="Equation" r:id="rId27" imgW="1028520" imgH="304560" progId="Equation.DSMT4">
                  <p:embed/>
                  <p:pic>
                    <p:nvPicPr>
                      <p:cNvPr id="87" name="Object 3">
                        <a:extLst>
                          <a:ext uri="{FF2B5EF4-FFF2-40B4-BE49-F238E27FC236}">
                            <a16:creationId xmlns:a16="http://schemas.microsoft.com/office/drawing/2014/main" id="{88FAB76F-813D-45EC-AB36-877143E91A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6537" y="4088327"/>
                        <a:ext cx="10287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5CF2EA31-9FD0-4569-AF57-849623258CB4}"/>
              </a:ext>
            </a:extLst>
          </p:cNvPr>
          <p:cNvSpPr txBox="1"/>
          <p:nvPr/>
        </p:nvSpPr>
        <p:spPr>
          <a:xfrm>
            <a:off x="6191250" y="4864482"/>
            <a:ext cx="123745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</a:t>
            </a:r>
            <a:endParaRPr lang="ja-JP" altLang="en-US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AC40005F-F55A-463B-B873-6C6DE960A82F}"/>
              </a:ext>
            </a:extLst>
          </p:cNvPr>
          <p:cNvSpPr/>
          <p:nvPr/>
        </p:nvSpPr>
        <p:spPr>
          <a:xfrm>
            <a:off x="5659813" y="4689485"/>
            <a:ext cx="1622461" cy="19078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9" name="直線コネクタ 98">
            <a:extLst>
              <a:ext uri="{FF2B5EF4-FFF2-40B4-BE49-F238E27FC236}">
                <a16:creationId xmlns:a16="http://schemas.microsoft.com/office/drawing/2014/main" id="{20101445-D042-4B03-80C6-31AE0663CC0D}"/>
              </a:ext>
            </a:extLst>
          </p:cNvPr>
          <p:cNvCxnSpPr>
            <a:cxnSpLocks/>
          </p:cNvCxnSpPr>
          <p:nvPr/>
        </p:nvCxnSpPr>
        <p:spPr>
          <a:xfrm flipH="1" flipV="1">
            <a:off x="6108688" y="5447265"/>
            <a:ext cx="833802" cy="13801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CCCE4A4C-D988-4C50-BBC5-3EA321FF0B73}"/>
              </a:ext>
            </a:extLst>
          </p:cNvPr>
          <p:cNvCxnSpPr>
            <a:cxnSpLocks/>
          </p:cNvCxnSpPr>
          <p:nvPr/>
        </p:nvCxnSpPr>
        <p:spPr>
          <a:xfrm flipH="1">
            <a:off x="6129316" y="5611743"/>
            <a:ext cx="850369" cy="20921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3B1567BC-5F93-4D16-8AC7-299B477DF622}"/>
              </a:ext>
            </a:extLst>
          </p:cNvPr>
          <p:cNvCxnSpPr>
            <a:cxnSpLocks/>
          </p:cNvCxnSpPr>
          <p:nvPr/>
        </p:nvCxnSpPr>
        <p:spPr>
          <a:xfrm flipH="1" flipV="1">
            <a:off x="6129316" y="5611743"/>
            <a:ext cx="851412" cy="476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71A52268-DBB2-4E84-A925-9B1A26B0D4A9}"/>
              </a:ext>
            </a:extLst>
          </p:cNvPr>
          <p:cNvSpPr/>
          <p:nvPr/>
        </p:nvSpPr>
        <p:spPr>
          <a:xfrm>
            <a:off x="5207738" y="2735005"/>
            <a:ext cx="904149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9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animBg="1"/>
      <p:bldP spid="35" grpId="0" animBg="1"/>
      <p:bldP spid="12" grpId="0" animBg="1"/>
      <p:bldP spid="41" grpId="0" animBg="1"/>
      <p:bldP spid="43" grpId="0" animBg="1"/>
      <p:bldP spid="47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18" grpId="0"/>
      <p:bldP spid="97" grpId="0" animBg="1"/>
      <p:bldP spid="98" grpId="0" animBg="1"/>
      <p:bldP spid="98" grpId="1" animBg="1"/>
      <p:bldP spid="4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>
            <a:extLst>
              <a:ext uri="{FF2B5EF4-FFF2-40B4-BE49-F238E27FC236}">
                <a16:creationId xmlns:a16="http://schemas.microsoft.com/office/drawing/2014/main" id="{FD0234DB-0181-4F2D-B75C-5DF0249CB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919" y="3935059"/>
            <a:ext cx="2561981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0800" imgH="342720" progId="Equation.DSMT4">
                  <p:embed/>
                </p:oleObj>
              </mc:Choice>
              <mc:Fallback>
                <p:oleObj name="Equation" r:id="rId4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14520" imgH="736560" progId="Equation.DSMT4">
                  <p:embed/>
                </p:oleObj>
              </mc:Choice>
              <mc:Fallback>
                <p:oleObj name="Equation" r:id="rId6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459054" y="1257840"/>
          <a:ext cx="82772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80360" imgH="787320" progId="Equation.DSMT4">
                  <p:embed/>
                </p:oleObj>
              </mc:Choice>
              <mc:Fallback>
                <p:oleObj name="Equation" r:id="rId8" imgW="8280360" imgH="78732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4" y="1257840"/>
                        <a:ext cx="82772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42200" imgH="736560" progId="Equation.DSMT4">
                  <p:embed/>
                </p:oleObj>
              </mc:Choice>
              <mc:Fallback>
                <p:oleObj name="Equation" r:id="rId10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49080" imgH="330120" progId="Equation.DSMT4">
                  <p:embed/>
                </p:oleObj>
              </mc:Choice>
              <mc:Fallback>
                <p:oleObj name="Equation" r:id="rId12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07006" y="3875996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60440" imgH="507960" progId="Equation.DSMT4">
                  <p:embed/>
                </p:oleObj>
              </mc:Choice>
              <mc:Fallback>
                <p:oleObj name="Equation" r:id="rId14" imgW="2260440" imgH="50796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06" y="3875996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956376" y="1293684"/>
            <a:ext cx="728570" cy="488827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3795" y="2622321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778360" imgH="507960" progId="Equation.DSMT4">
                  <p:embed/>
                </p:oleObj>
              </mc:Choice>
              <mc:Fallback>
                <p:oleObj name="Equation" r:id="rId16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95" y="2622321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100215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696957" y="3238271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4977927" y="3261834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00200" cy="71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04264" y="1718283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470650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655981" y="995809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764714" y="948971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788E6D-4C77-F5A7-BE3D-0D370B4C95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44146" y="2153565"/>
            <a:ext cx="756694" cy="2045117"/>
          </a:xfrm>
          <a:prstGeom prst="rect">
            <a:avLst/>
          </a:prstGeom>
        </p:spPr>
      </p:pic>
      <p:sp>
        <p:nvSpPr>
          <p:cNvPr id="6" name="Line 9">
            <a:extLst>
              <a:ext uri="{FF2B5EF4-FFF2-40B4-BE49-F238E27FC236}">
                <a16:creationId xmlns:a16="http://schemas.microsoft.com/office/drawing/2014/main" id="{1324AFBE-712A-CC0F-96D9-B7F16BEE80B0}"/>
              </a:ext>
            </a:extLst>
          </p:cNvPr>
          <p:cNvSpPr>
            <a:spLocks noChangeShapeType="1"/>
          </p:cNvSpPr>
          <p:nvPr/>
        </p:nvSpPr>
        <p:spPr bwMode="auto">
          <a:xfrm>
            <a:off x="8316416" y="2354109"/>
            <a:ext cx="4245" cy="1631035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id="{AD55838A-89A8-7483-3BD9-EEB5624CD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8296469" y="398745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C8268950-A5E2-6048-0850-984DC9BD1F50}"/>
              </a:ext>
            </a:extLst>
          </p:cNvPr>
          <p:cNvSpPr>
            <a:spLocks noChangeShapeType="1"/>
          </p:cNvSpPr>
          <p:nvPr/>
        </p:nvSpPr>
        <p:spPr bwMode="auto">
          <a:xfrm rot="15931190" flipV="1">
            <a:off x="8111814" y="3113082"/>
            <a:ext cx="1608406" cy="130444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96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6" grpId="0" animBg="1"/>
      <p:bldP spid="7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52463" y="1552575"/>
            <a:ext cx="4704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Wave function of the total system</a:t>
            </a:r>
            <a:endParaRPr lang="ja-JP" altLang="en-US" sz="2400" dirty="0"/>
          </a:p>
        </p:txBody>
      </p:sp>
      <p:graphicFrame>
        <p:nvGraphicFramePr>
          <p:cNvPr id="7" name="Object 16"/>
          <p:cNvGraphicFramePr>
            <a:graphicFrameLocks noChangeAspect="1"/>
          </p:cNvGraphicFramePr>
          <p:nvPr/>
        </p:nvGraphicFramePr>
        <p:xfrm>
          <a:off x="1115616" y="2036068"/>
          <a:ext cx="77311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734240" imgH="736560" progId="Equation.DSMT4">
                  <p:embed/>
                </p:oleObj>
              </mc:Choice>
              <mc:Fallback>
                <p:oleObj name="Equation" r:id="rId2" imgW="7734240" imgH="736560" progId="Equation.DSMT4">
                  <p:embed/>
                  <p:pic>
                    <p:nvPicPr>
                      <p:cNvPr id="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036068"/>
                        <a:ext cx="77311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8161971" y="2046826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Reducing bath degrees of freedom</a:t>
            </a: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C6B5785-7D3F-C797-8298-C6E0F2C7ECD4}"/>
              </a:ext>
            </a:extLst>
          </p:cNvPr>
          <p:cNvSpPr/>
          <p:nvPr/>
        </p:nvSpPr>
        <p:spPr>
          <a:xfrm>
            <a:off x="1907704" y="4162256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16">
            <a:extLst>
              <a:ext uri="{FF2B5EF4-FFF2-40B4-BE49-F238E27FC236}">
                <a16:creationId xmlns:a16="http://schemas.microsoft.com/office/drawing/2014/main" id="{1A208B9E-3CA3-57F0-051E-4222C3DCCA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8923" y="3059181"/>
          <a:ext cx="5283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283000" imgH="876240" progId="Equation.DSMT4">
                  <p:embed/>
                </p:oleObj>
              </mc:Choice>
              <mc:Fallback>
                <p:oleObj name="Equation" r:id="rId4" imgW="5283000" imgH="876240" progId="Equation.DSMT4">
                  <p:embed/>
                  <p:pic>
                    <p:nvPicPr>
                      <p:cNvPr id="13" name="Object 16">
                        <a:extLst>
                          <a:ext uri="{FF2B5EF4-FFF2-40B4-BE49-F238E27FC236}">
                            <a16:creationId xmlns:a16="http://schemas.microsoft.com/office/drawing/2014/main" id="{1A208B9E-3CA3-57F0-051E-4222C3DCCA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923" y="3059181"/>
                        <a:ext cx="52832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D4E842CD-273F-C2C5-1FD5-218D05232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4713" y="4251325"/>
          <a:ext cx="64643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64160" imgH="1892160" progId="Equation.DSMT4">
                  <p:embed/>
                </p:oleObj>
              </mc:Choice>
              <mc:Fallback>
                <p:oleObj name="Equation" r:id="rId6" imgW="6464160" imgH="1892160" progId="Equation.DSMT4">
                  <p:embed/>
                  <p:pic>
                    <p:nvPicPr>
                      <p:cNvPr id="15" name="Object 16">
                        <a:extLst>
                          <a:ext uri="{FF2B5EF4-FFF2-40B4-BE49-F238E27FC236}">
                            <a16:creationId xmlns:a16="http://schemas.microsoft.com/office/drawing/2014/main" id="{D4E842CD-273F-C2C5-1FD5-218D05232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3" y="4251325"/>
                        <a:ext cx="64643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5581301-9EEC-BFF8-DC88-FCCB884F3D07}"/>
              </a:ext>
            </a:extLst>
          </p:cNvPr>
          <p:cNvSpPr txBox="1"/>
          <p:nvPr/>
        </p:nvSpPr>
        <p:spPr>
          <a:xfrm>
            <a:off x="6228184" y="2640208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Gaussian integrals</a:t>
            </a:r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C635BCC-C2BA-33FC-EE90-F545DF8D89B6}"/>
              </a:ext>
            </a:extLst>
          </p:cNvPr>
          <p:cNvSpPr txBox="1"/>
          <p:nvPr/>
        </p:nvSpPr>
        <p:spPr>
          <a:xfrm>
            <a:off x="669749" y="6416389"/>
            <a:ext cx="8136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Harmonic oscillators’ bath = Gaussian distribution (central limiting theorem)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3069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Equilibrium distribution</a:t>
            </a:r>
            <a:br>
              <a:rPr lang="ja-JP" altLang="en-US" dirty="0">
                <a:ea typeface="Arial Unicode MS" panose="020B0604020202020204" pitchFamily="50" charset="-128"/>
              </a:rPr>
            </a:b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C6B5785-7D3F-C797-8298-C6E0F2C7ECD4}"/>
              </a:ext>
            </a:extLst>
          </p:cNvPr>
          <p:cNvSpPr/>
          <p:nvPr/>
        </p:nvSpPr>
        <p:spPr>
          <a:xfrm>
            <a:off x="1823288" y="1925727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16">
            <a:extLst>
              <a:ext uri="{FF2B5EF4-FFF2-40B4-BE49-F238E27FC236}">
                <a16:creationId xmlns:a16="http://schemas.microsoft.com/office/drawing/2014/main" id="{1A208B9E-3CA3-57F0-051E-4222C3DCCA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68110" y="860623"/>
          <a:ext cx="68453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845040" imgH="876240" progId="Equation.DSMT4">
                  <p:embed/>
                </p:oleObj>
              </mc:Choice>
              <mc:Fallback>
                <p:oleObj name="Equation" r:id="rId2" imgW="6845040" imgH="876240" progId="Equation.DSMT4">
                  <p:embed/>
                  <p:pic>
                    <p:nvPicPr>
                      <p:cNvPr id="13" name="Object 16">
                        <a:extLst>
                          <a:ext uri="{FF2B5EF4-FFF2-40B4-BE49-F238E27FC236}">
                            <a16:creationId xmlns:a16="http://schemas.microsoft.com/office/drawing/2014/main" id="{1A208B9E-3CA3-57F0-051E-4222C3DCCA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110" y="860623"/>
                        <a:ext cx="68453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D4E842CD-273F-C2C5-1FD5-218D05232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0297" y="2014796"/>
          <a:ext cx="64643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64160" imgH="1892160" progId="Equation.DSMT4">
                  <p:embed/>
                </p:oleObj>
              </mc:Choice>
              <mc:Fallback>
                <p:oleObj name="Equation" r:id="rId4" imgW="6464160" imgH="1892160" progId="Equation.DSMT4">
                  <p:embed/>
                  <p:pic>
                    <p:nvPicPr>
                      <p:cNvPr id="15" name="Object 16">
                        <a:extLst>
                          <a:ext uri="{FF2B5EF4-FFF2-40B4-BE49-F238E27FC236}">
                            <a16:creationId xmlns:a16="http://schemas.microsoft.com/office/drawing/2014/main" id="{D4E842CD-273F-C2C5-1FD5-218D05232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0297" y="2014796"/>
                        <a:ext cx="64643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>
            <a:extLst>
              <a:ext uri="{FF2B5EF4-FFF2-40B4-BE49-F238E27FC236}">
                <a16:creationId xmlns:a16="http://schemas.microsoft.com/office/drawing/2014/main" id="{90DB9975-6429-D513-F044-0490F4AB5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28" y="4547625"/>
            <a:ext cx="1608814" cy="2269970"/>
          </a:xfrm>
          <a:prstGeom prst="rect">
            <a:avLst/>
          </a:prstGeom>
        </p:spPr>
      </p:pic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548B2F26-B1AC-5BC1-7288-4A097E09ED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11068" y="5155832"/>
          <a:ext cx="23780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787320" progId="Equation.DSMT4">
                  <p:embed/>
                </p:oleObj>
              </mc:Choice>
              <mc:Fallback>
                <p:oleObj name="Equation" r:id="rId7" imgW="2286000" imgH="78732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548B2F26-B1AC-5BC1-7288-4A097E09ED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1068" y="5155832"/>
                        <a:ext cx="23780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5A37105-20AD-7A1C-3E74-ED4F59D4C48B}"/>
              </a:ext>
            </a:extLst>
          </p:cNvPr>
          <p:cNvSpPr/>
          <p:nvPr/>
        </p:nvSpPr>
        <p:spPr>
          <a:xfrm>
            <a:off x="152032" y="4324994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E1A28ACC-C121-2662-9BB5-BF66F5DD9F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6582" y="6164389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444240" progId="Equation.DSMT4">
                  <p:embed/>
                </p:oleObj>
              </mc:Choice>
              <mc:Fallback>
                <p:oleObj name="Equation" r:id="rId9" imgW="1562040" imgH="44424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E1A28ACC-C121-2662-9BB5-BF66F5DD9F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582" y="6164389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D630F79-A9CE-9F07-1481-ECE9EBD219D1}"/>
              </a:ext>
            </a:extLst>
          </p:cNvPr>
          <p:cNvSpPr/>
          <p:nvPr/>
        </p:nvSpPr>
        <p:spPr>
          <a:xfrm>
            <a:off x="4789826" y="5267096"/>
            <a:ext cx="3932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Euclid Action can be obtained by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Rotation: Partition function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6" name="円弧 15">
            <a:extLst>
              <a:ext uri="{FF2B5EF4-FFF2-40B4-BE49-F238E27FC236}">
                <a16:creationId xmlns:a16="http://schemas.microsoft.com/office/drawing/2014/main" id="{4DCB2E76-82C4-122B-08A5-8299550442DD}"/>
              </a:ext>
            </a:extLst>
          </p:cNvPr>
          <p:cNvSpPr/>
          <p:nvPr/>
        </p:nvSpPr>
        <p:spPr>
          <a:xfrm>
            <a:off x="611560" y="5813490"/>
            <a:ext cx="816925" cy="882180"/>
          </a:xfrm>
          <a:prstGeom prst="arc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" name="Object 16">
            <a:extLst>
              <a:ext uri="{FF2B5EF4-FFF2-40B4-BE49-F238E27FC236}">
                <a16:creationId xmlns:a16="http://schemas.microsoft.com/office/drawing/2014/main" id="{195A1510-D707-E81C-11F1-8A3895D528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98707" y="1975215"/>
          <a:ext cx="66548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654600" imgH="1892160" progId="Equation.DSMT4">
                  <p:embed/>
                </p:oleObj>
              </mc:Choice>
              <mc:Fallback>
                <p:oleObj name="Equation" r:id="rId11" imgW="6654600" imgH="1892160" progId="Equation.DSMT4">
                  <p:embed/>
                  <p:pic>
                    <p:nvPicPr>
                      <p:cNvPr id="18" name="Object 16">
                        <a:extLst>
                          <a:ext uri="{FF2B5EF4-FFF2-40B4-BE49-F238E27FC236}">
                            <a16:creationId xmlns:a16="http://schemas.microsoft.com/office/drawing/2014/main" id="{195A1510-D707-E81C-11F1-8A3895D528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8707" y="1975215"/>
                        <a:ext cx="6654800" cy="18923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6">
            <a:extLst>
              <a:ext uri="{FF2B5EF4-FFF2-40B4-BE49-F238E27FC236}">
                <a16:creationId xmlns:a16="http://schemas.microsoft.com/office/drawing/2014/main" id="{8C86FDB5-8604-9B44-3F4A-7721AC43D5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6441" y="3278550"/>
          <a:ext cx="4521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520880" imgH="571320" progId="Equation.DSMT4">
                  <p:embed/>
                </p:oleObj>
              </mc:Choice>
              <mc:Fallback>
                <p:oleObj name="Equation" r:id="rId13" imgW="4520880" imgH="571320" progId="Equation.DSMT4">
                  <p:embed/>
                  <p:pic>
                    <p:nvPicPr>
                      <p:cNvPr id="20" name="Object 16">
                        <a:extLst>
                          <a:ext uri="{FF2B5EF4-FFF2-40B4-BE49-F238E27FC236}">
                            <a16:creationId xmlns:a16="http://schemas.microsoft.com/office/drawing/2014/main" id="{8C86FDB5-8604-9B44-3F4A-7721AC43D5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441" y="3278550"/>
                        <a:ext cx="4521200" cy="571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869D609-C436-68D8-BD0F-5B89CA7169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1637" y="811134"/>
          <a:ext cx="6997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997680" imgH="876240" progId="Equation.DSMT4">
                  <p:embed/>
                </p:oleObj>
              </mc:Choice>
              <mc:Fallback>
                <p:oleObj name="Equation" r:id="rId15" imgW="6997680" imgH="876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69D609-C436-68D8-BD0F-5B89CA7169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637" y="811134"/>
                        <a:ext cx="6997700" cy="876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6732239" y="892190"/>
            <a:ext cx="1311623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7F12DB3-5F5A-7B00-C803-E78AD6138C24}"/>
              </a:ext>
            </a:extLst>
          </p:cNvPr>
          <p:cNvSpPr/>
          <p:nvPr/>
        </p:nvSpPr>
        <p:spPr>
          <a:xfrm>
            <a:off x="3320841" y="3283910"/>
            <a:ext cx="3502590" cy="566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0" name="Object 5">
            <a:extLst>
              <a:ext uri="{FF2B5EF4-FFF2-40B4-BE49-F238E27FC236}">
                <a16:creationId xmlns:a16="http://schemas.microsoft.com/office/drawing/2014/main" id="{F56C8E3C-CB3D-469B-8500-EB4629BC9B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6628" y="4073104"/>
          <a:ext cx="8615363" cy="267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8280360" imgH="2565360" progId="Equation.DSMT4">
                  <p:embed/>
                </p:oleObj>
              </mc:Choice>
              <mc:Fallback>
                <p:oleObj name="Equation" r:id="rId17" imgW="8280360" imgH="2565360" progId="Equation.DSMT4">
                  <p:embed/>
                  <p:pic>
                    <p:nvPicPr>
                      <p:cNvPr id="30" name="Object 5">
                        <a:extLst>
                          <a:ext uri="{FF2B5EF4-FFF2-40B4-BE49-F238E27FC236}">
                            <a16:creationId xmlns:a16="http://schemas.microsoft.com/office/drawing/2014/main" id="{F56C8E3C-CB3D-469B-8500-EB4629BC9B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28" y="4073104"/>
                        <a:ext cx="8615363" cy="26717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5AF8BB4-E8DE-4C99-8481-C40974FA0512}"/>
              </a:ext>
            </a:extLst>
          </p:cNvPr>
          <p:cNvSpPr/>
          <p:nvPr/>
        </p:nvSpPr>
        <p:spPr>
          <a:xfrm>
            <a:off x="2772455" y="5002015"/>
            <a:ext cx="6120680" cy="783417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86D78DC5-3334-470F-9BCF-E3CDADE6A5B1}"/>
              </a:ext>
            </a:extLst>
          </p:cNvPr>
          <p:cNvSpPr/>
          <p:nvPr/>
        </p:nvSpPr>
        <p:spPr>
          <a:xfrm>
            <a:off x="2937698" y="4183540"/>
            <a:ext cx="766286" cy="334585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ECB8101-C21C-47A8-8A4A-6D4982CAF372}"/>
              </a:ext>
            </a:extLst>
          </p:cNvPr>
          <p:cNvSpPr/>
          <p:nvPr/>
        </p:nvSpPr>
        <p:spPr>
          <a:xfrm>
            <a:off x="3223652" y="5862518"/>
            <a:ext cx="3132348" cy="60374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17D51475-2306-4BD0-AA8E-ACBFB305856F}"/>
              </a:ext>
            </a:extLst>
          </p:cNvPr>
          <p:cNvSpPr/>
          <p:nvPr/>
        </p:nvSpPr>
        <p:spPr>
          <a:xfrm>
            <a:off x="477958" y="4976994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4C32B1-1709-4405-B816-72D9FD69FCED}"/>
              </a:ext>
            </a:extLst>
          </p:cNvPr>
          <p:cNvSpPr/>
          <p:nvPr/>
        </p:nvSpPr>
        <p:spPr>
          <a:xfrm>
            <a:off x="282009" y="5847308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161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4" grpId="0"/>
      <p:bldP spid="14" grpId="1"/>
      <p:bldP spid="16" grpId="0" animBg="1"/>
      <p:bldP spid="16" grpId="1" animBg="1"/>
      <p:bldP spid="7" grpId="0" animBg="1"/>
      <p:bldP spid="31" grpId="0" animBg="1"/>
      <p:bldP spid="32" grpId="0" animBg="1"/>
      <p:bldP spid="33" grpId="0" animBg="1"/>
      <p:bldP spid="25" grpId="0" animBg="1"/>
      <p:bldP spid="25" grpId="1" animBg="1"/>
      <p:bldP spid="35" grpId="0" animBg="1"/>
      <p:bldP spid="35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Equilibrium distribution</a:t>
            </a:r>
            <a:br>
              <a:rPr lang="ja-JP" altLang="en-US" dirty="0">
                <a:ea typeface="Arial Unicode MS" panose="020B0604020202020204" pitchFamily="50" charset="-128"/>
              </a:rPr>
            </a:br>
            <a:endParaRPr kumimoji="1" lang="ja-JP" altLang="en-US" dirty="0"/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E1A28ACC-C121-2662-9BB5-BF66F5DD9F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6582" y="6164389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62040" imgH="444240" progId="Equation.DSMT4">
                  <p:embed/>
                </p:oleObj>
              </mc:Choice>
              <mc:Fallback>
                <p:oleObj name="Equation" r:id="rId2" imgW="1562040" imgH="44424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E1A28ACC-C121-2662-9BB5-BF66F5DD9F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582" y="6164389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5">
            <a:extLst>
              <a:ext uri="{FF2B5EF4-FFF2-40B4-BE49-F238E27FC236}">
                <a16:creationId xmlns:a16="http://schemas.microsoft.com/office/drawing/2014/main" id="{F56C8E3C-CB3D-469B-8500-EB4629BC9B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592" y="1679349"/>
          <a:ext cx="8588375" cy="169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54800" imgH="1625400" progId="Equation.DSMT4">
                  <p:embed/>
                </p:oleObj>
              </mc:Choice>
              <mc:Fallback>
                <p:oleObj name="Equation" r:id="rId4" imgW="8254800" imgH="1625400" progId="Equation.DSMT4">
                  <p:embed/>
                  <p:pic>
                    <p:nvPicPr>
                      <p:cNvPr id="30" name="Object 5">
                        <a:extLst>
                          <a:ext uri="{FF2B5EF4-FFF2-40B4-BE49-F238E27FC236}">
                            <a16:creationId xmlns:a16="http://schemas.microsoft.com/office/drawing/2014/main" id="{F56C8E3C-CB3D-469B-8500-EB4629BC9B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592" y="1679349"/>
                        <a:ext cx="8588375" cy="16938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86D78DC5-3334-470F-9BCF-E3CDADE6A5B1}"/>
              </a:ext>
            </a:extLst>
          </p:cNvPr>
          <p:cNvSpPr/>
          <p:nvPr/>
        </p:nvSpPr>
        <p:spPr>
          <a:xfrm>
            <a:off x="2964786" y="2564169"/>
            <a:ext cx="6024181" cy="86407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ECB8101-C21C-47A8-8A4A-6D4982CAF372}"/>
              </a:ext>
            </a:extLst>
          </p:cNvPr>
          <p:cNvSpPr/>
          <p:nvPr/>
        </p:nvSpPr>
        <p:spPr>
          <a:xfrm>
            <a:off x="3223652" y="5862518"/>
            <a:ext cx="3132348" cy="60374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4C32B1-1709-4405-B816-72D9FD69FCED}"/>
              </a:ext>
            </a:extLst>
          </p:cNvPr>
          <p:cNvSpPr/>
          <p:nvPr/>
        </p:nvSpPr>
        <p:spPr>
          <a:xfrm>
            <a:off x="282009" y="5847308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3088631" y="1722918"/>
            <a:ext cx="856554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DF2DBC6-1B54-68B6-8710-E8B2D9A1DD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3648" y="4119272"/>
            <a:ext cx="756694" cy="2045117"/>
          </a:xfrm>
          <a:prstGeom prst="rect">
            <a:avLst/>
          </a:prstGeom>
        </p:spPr>
      </p:pic>
      <p:sp>
        <p:nvSpPr>
          <p:cNvPr id="4" name="Line 9">
            <a:extLst>
              <a:ext uri="{FF2B5EF4-FFF2-40B4-BE49-F238E27FC236}">
                <a16:creationId xmlns:a16="http://schemas.microsoft.com/office/drawing/2014/main" id="{D7C25D04-9461-D893-5B19-554CCFC8D8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3552" y="1688498"/>
            <a:ext cx="1628630" cy="123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" name="Line 9">
            <a:extLst>
              <a:ext uri="{FF2B5EF4-FFF2-40B4-BE49-F238E27FC236}">
                <a16:creationId xmlns:a16="http://schemas.microsoft.com/office/drawing/2014/main" id="{9891426A-3A8C-7AC8-3770-7342F7D2A1CD}"/>
              </a:ext>
            </a:extLst>
          </p:cNvPr>
          <p:cNvSpPr>
            <a:spLocks noChangeShapeType="1"/>
          </p:cNvSpPr>
          <p:nvPr/>
        </p:nvSpPr>
        <p:spPr bwMode="auto">
          <a:xfrm>
            <a:off x="1475656" y="5949280"/>
            <a:ext cx="60761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9" name="Object 5">
            <a:extLst>
              <a:ext uri="{FF2B5EF4-FFF2-40B4-BE49-F238E27FC236}">
                <a16:creationId xmlns:a16="http://schemas.microsoft.com/office/drawing/2014/main" id="{86EDE7B9-43F4-F542-18FE-105C0DC9B8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784" y="4581128"/>
          <a:ext cx="67119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51560" imgH="685800" progId="Equation.DSMT4">
                  <p:embed/>
                </p:oleObj>
              </mc:Choice>
              <mc:Fallback>
                <p:oleObj name="Equation" r:id="rId7" imgW="6451560" imgH="685800" progId="Equation.DSMT4">
                  <p:embed/>
                  <p:pic>
                    <p:nvPicPr>
                      <p:cNvPr id="19" name="Object 5">
                        <a:extLst>
                          <a:ext uri="{FF2B5EF4-FFF2-40B4-BE49-F238E27FC236}">
                            <a16:creationId xmlns:a16="http://schemas.microsoft.com/office/drawing/2014/main" id="{86EDE7B9-43F4-F542-18FE-105C0DC9B8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4581128"/>
                        <a:ext cx="6711950" cy="7143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EBD5387-6381-9A59-EB2A-5660BA1DD59C}"/>
              </a:ext>
            </a:extLst>
          </p:cNvPr>
          <p:cNvSpPr/>
          <p:nvPr/>
        </p:nvSpPr>
        <p:spPr>
          <a:xfrm>
            <a:off x="5364088" y="4466763"/>
            <a:ext cx="3301954" cy="86407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509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28" y="1779624"/>
            <a:ext cx="1721417" cy="2121402"/>
          </a:xfrm>
          <a:prstGeom prst="rect">
            <a:avLst/>
          </a:prstGeom>
        </p:spPr>
      </p:pic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35867" y="4953372"/>
          <a:ext cx="642143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38600" imgH="1015920" progId="Equation.DSMT4">
                  <p:embed/>
                </p:oleObj>
              </mc:Choice>
              <mc:Fallback>
                <p:oleObj name="Equation" r:id="rId4" imgW="643860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867" y="4953372"/>
                        <a:ext cx="6421437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0689" y="1016426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689" y="1016426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40505" y="931463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43125" y="1022350"/>
          <a:ext cx="6581775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86320" imgH="2743200" progId="Equation.DSMT4">
                  <p:embed/>
                </p:oleObj>
              </mc:Choice>
              <mc:Fallback>
                <p:oleObj name="Equation" r:id="rId8" imgW="628632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25" y="1022350"/>
                        <a:ext cx="6581775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34733" y="1010047"/>
          <a:ext cx="6573798" cy="1360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60760" imgH="1295280" progId="Equation.DSMT4">
                  <p:embed/>
                </p:oleObj>
              </mc:Choice>
              <mc:Fallback>
                <p:oleObj name="Equation" r:id="rId10" imgW="62607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4733" y="1010047"/>
                        <a:ext cx="6573798" cy="13600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8718" y="619814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)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2051" y="1634903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1363" y="1820950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24080" imgH="1536480" progId="Equation.DSMT4">
                  <p:embed/>
                </p:oleObj>
              </mc:Choice>
              <mc:Fallback>
                <p:oleObj name="Equation" r:id="rId15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363" y="1820950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419872" y="5521250"/>
            <a:ext cx="2039657" cy="486684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2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8007688" y="1671434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619440" imgH="393480" progId="Equation.DSMT4">
                  <p:embed/>
                </p:oleObj>
              </mc:Choice>
              <mc:Fallback>
                <p:oleObj name="Equation" r:id="rId17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正方形/長方形 65"/>
          <p:cNvSpPr/>
          <p:nvPr/>
        </p:nvSpPr>
        <p:spPr>
          <a:xfrm>
            <a:off x="6503447" y="1037843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/>
          <p:cNvSpPr/>
          <p:nvPr/>
        </p:nvSpPr>
        <p:spPr>
          <a:xfrm>
            <a:off x="5472526" y="5521249"/>
            <a:ext cx="1187706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0" name="直線矢印コネクタ 69"/>
          <p:cNvCxnSpPr/>
          <p:nvPr/>
        </p:nvCxnSpPr>
        <p:spPr>
          <a:xfrm flipH="1">
            <a:off x="6003803" y="1613007"/>
            <a:ext cx="944509" cy="3976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正方形/長方形 3"/>
          <p:cNvSpPr/>
          <p:nvPr/>
        </p:nvSpPr>
        <p:spPr>
          <a:xfrm>
            <a:off x="7189941" y="4530903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will discuss later</a:t>
            </a:r>
            <a:endParaRPr lang="ja-JP" altLang="en-US" dirty="0"/>
          </a:p>
        </p:txBody>
      </p:sp>
      <p:sp>
        <p:nvSpPr>
          <p:cNvPr id="64" name="正方形/長方形 63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  <a:hlinkClick r:id="rId19"/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  <a:hlinkClick r:id="rId19"/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  <a:hlinkClick r:id="rId19"/>
              </a:rPr>
              <a:t>, 144110 (2015).</a:t>
            </a:r>
            <a:endParaRPr lang="en-US" altLang="ja-JP" sz="1500" dirty="0">
              <a:solidFill>
                <a:srgbClr val="0070C0"/>
              </a:solidFill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82810196-AC81-45E7-A817-04CD3F7801B5}"/>
              </a:ext>
            </a:extLst>
          </p:cNvPr>
          <p:cNvSpPr/>
          <p:nvPr/>
        </p:nvSpPr>
        <p:spPr>
          <a:xfrm>
            <a:off x="2429454" y="3216476"/>
            <a:ext cx="5001020" cy="620906"/>
          </a:xfrm>
          <a:prstGeom prst="rect">
            <a:avLst/>
          </a:prstGeom>
          <a:solidFill>
            <a:srgbClr val="FFFF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76" name="直線矢印コネクタ 75">
            <a:extLst>
              <a:ext uri="{FF2B5EF4-FFF2-40B4-BE49-F238E27FC236}">
                <a16:creationId xmlns:a16="http://schemas.microsoft.com/office/drawing/2014/main" id="{D7C8DE85-8ABE-46AF-AC1E-F9D067E9DD66}"/>
              </a:ext>
            </a:extLst>
          </p:cNvPr>
          <p:cNvCxnSpPr>
            <a:cxnSpLocks/>
          </p:cNvCxnSpPr>
          <p:nvPr/>
        </p:nvCxnSpPr>
        <p:spPr>
          <a:xfrm flipH="1">
            <a:off x="4536870" y="3877709"/>
            <a:ext cx="62578" cy="1597406"/>
          </a:xfrm>
          <a:prstGeom prst="straightConnector1">
            <a:avLst/>
          </a:prstGeom>
          <a:ln w="254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4670214-F55E-4BD8-89A1-55E1BE652713}"/>
              </a:ext>
            </a:extLst>
          </p:cNvPr>
          <p:cNvSpPr/>
          <p:nvPr/>
        </p:nvSpPr>
        <p:spPr>
          <a:xfrm>
            <a:off x="2442300" y="3933276"/>
            <a:ext cx="4112589" cy="660566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9" name="直線矢印コネクタ 78">
            <a:extLst>
              <a:ext uri="{FF2B5EF4-FFF2-40B4-BE49-F238E27FC236}">
                <a16:creationId xmlns:a16="http://schemas.microsoft.com/office/drawing/2014/main" id="{815DC2DC-B69B-411A-84A0-731129C40ACF}"/>
              </a:ext>
            </a:extLst>
          </p:cNvPr>
          <p:cNvCxnSpPr>
            <a:cxnSpLocks/>
          </p:cNvCxnSpPr>
          <p:nvPr/>
        </p:nvCxnSpPr>
        <p:spPr>
          <a:xfrm>
            <a:off x="5639229" y="4593842"/>
            <a:ext cx="235579" cy="9647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" name="直線矢印コネクタ 53"/>
          <p:cNvCxnSpPr>
            <a:cxnSpLocks/>
          </p:cNvCxnSpPr>
          <p:nvPr/>
        </p:nvCxnSpPr>
        <p:spPr>
          <a:xfrm flipH="1">
            <a:off x="4841250" y="3148506"/>
            <a:ext cx="638966" cy="2335950"/>
          </a:xfrm>
          <a:prstGeom prst="straightConnector1">
            <a:avLst/>
          </a:prstGeom>
          <a:ln w="254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A2C7A1C4-A1F1-4531-A437-C4C0835534E3}"/>
              </a:ext>
            </a:extLst>
          </p:cNvPr>
          <p:cNvSpPr txBox="1"/>
          <p:nvPr/>
        </p:nvSpPr>
        <p:spPr>
          <a:xfrm>
            <a:off x="5547611" y="6157925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EEA70189-8039-4955-845C-06E36A80D750}"/>
              </a:ext>
            </a:extLst>
          </p:cNvPr>
          <p:cNvSpPr txBox="1"/>
          <p:nvPr/>
        </p:nvSpPr>
        <p:spPr>
          <a:xfrm>
            <a:off x="3489391" y="6199661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Re-Time HEOM</a:t>
            </a: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B379793-2E83-4021-9920-7BD415099960}"/>
              </a:ext>
            </a:extLst>
          </p:cNvPr>
          <p:cNvSpPr/>
          <p:nvPr/>
        </p:nvSpPr>
        <p:spPr>
          <a:xfrm>
            <a:off x="2461515" y="1860736"/>
            <a:ext cx="4502931" cy="657040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368D5590-883B-4DC4-808A-B8A5A56F288C}"/>
              </a:ext>
            </a:extLst>
          </p:cNvPr>
          <p:cNvSpPr/>
          <p:nvPr/>
        </p:nvSpPr>
        <p:spPr>
          <a:xfrm>
            <a:off x="2257801" y="1677845"/>
            <a:ext cx="6503528" cy="679710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Line 9">
            <a:extLst>
              <a:ext uri="{FF2B5EF4-FFF2-40B4-BE49-F238E27FC236}">
                <a16:creationId xmlns:a16="http://schemas.microsoft.com/office/drawing/2014/main" id="{D01CFBDD-E2DF-4D9D-8696-BACECD4B98E6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00689" y="2207900"/>
            <a:ext cx="10871" cy="136511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5" name="Line 9">
            <a:extLst>
              <a:ext uri="{FF2B5EF4-FFF2-40B4-BE49-F238E27FC236}">
                <a16:creationId xmlns:a16="http://schemas.microsoft.com/office/drawing/2014/main" id="{E75C6DF0-A77C-4AC0-B782-A379417FF0C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0690" y="3522466"/>
            <a:ext cx="635178" cy="108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8" name="Line 10">
            <a:extLst>
              <a:ext uri="{FF2B5EF4-FFF2-40B4-BE49-F238E27FC236}">
                <a16:creationId xmlns:a16="http://schemas.microsoft.com/office/drawing/2014/main" id="{42EC3406-0611-4890-A7DF-F0967D5851ED}"/>
              </a:ext>
            </a:extLst>
          </p:cNvPr>
          <p:cNvSpPr>
            <a:spLocks noChangeShapeType="1"/>
          </p:cNvSpPr>
          <p:nvPr/>
        </p:nvSpPr>
        <p:spPr bwMode="auto">
          <a:xfrm rot="16917949">
            <a:off x="606865" y="2742270"/>
            <a:ext cx="1304240" cy="253534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87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23" grpId="0" animBg="1"/>
      <p:bldP spid="23" grpId="1" animBg="1"/>
      <p:bldP spid="22" grpId="0" animBg="1"/>
      <p:bldP spid="27" grpId="0" animBg="1"/>
      <p:bldP spid="30" grpId="0"/>
      <p:bldP spid="31" grpId="0"/>
      <p:bldP spid="37" grpId="0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66" grpId="0" animBg="1"/>
      <p:bldP spid="67" grpId="0" animBg="1"/>
      <p:bldP spid="4" grpId="0"/>
      <p:bldP spid="75" grpId="0" animBg="1"/>
      <p:bldP spid="78" grpId="0" animBg="1"/>
      <p:bldP spid="80" grpId="0"/>
      <p:bldP spid="81" grpId="0"/>
      <p:bldP spid="46" grpId="0" animBg="1"/>
      <p:bldP spid="46" grpId="1" animBg="1"/>
      <p:bldP spid="47" grpId="0" animBg="1"/>
      <p:bldP spid="47" grpId="1" animBg="1"/>
      <p:bldP spid="50" grpId="0" animBg="1"/>
      <p:bldP spid="55" grpId="0" animBg="1"/>
      <p:bldP spid="5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02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All order of S-B interactions</a:t>
            </a:r>
            <a:endParaRPr kumimoji="1" lang="ja-JP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23528" y="1376288"/>
            <a:ext cx="2871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terms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56792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323528" y="2880375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0090" y="4235936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F1C88A-984C-AFE9-81E5-75F648DC69B2}"/>
              </a:ext>
            </a:extLst>
          </p:cNvPr>
          <p:cNvSpPr txBox="1"/>
          <p:nvPr/>
        </p:nvSpPr>
        <p:spPr>
          <a:xfrm>
            <a:off x="4067944" y="203902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</a:p>
          <a:p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q. master, 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F0790C0-7615-4C03-8DB0-EAB33B1B9ED8}"/>
              </a:ext>
            </a:extLst>
          </p:cNvPr>
          <p:cNvSpPr txBox="1"/>
          <p:nvPr/>
        </p:nvSpPr>
        <p:spPr>
          <a:xfrm>
            <a:off x="376664" y="6125576"/>
            <a:ext cx="85940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(For demonstration, we show the diagrams only in real time) </a:t>
            </a:r>
            <a:endParaRPr lang="ja-JP" altLang="en-US" sz="2400" dirty="0">
              <a:solidFill>
                <a:srgbClr val="0070C0"/>
              </a:solidFill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B70F7C3-1D76-4F20-9B8B-10C858965C9D}"/>
              </a:ext>
            </a:extLst>
          </p:cNvPr>
          <p:cNvSpPr/>
          <p:nvPr/>
        </p:nvSpPr>
        <p:spPr>
          <a:xfrm>
            <a:off x="6948264" y="1793538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5F7D71A0-3C1A-4014-9336-4CB8A4DDFD21}"/>
              </a:ext>
            </a:extLst>
          </p:cNvPr>
          <p:cNvSpPr/>
          <p:nvPr/>
        </p:nvSpPr>
        <p:spPr>
          <a:xfrm>
            <a:off x="8244408" y="1837953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8D51FF5-109D-495B-954A-36D7A9AA183D}"/>
              </a:ext>
            </a:extLst>
          </p:cNvPr>
          <p:cNvSpPr/>
          <p:nvPr/>
        </p:nvSpPr>
        <p:spPr>
          <a:xfrm>
            <a:off x="6112768" y="3271847"/>
            <a:ext cx="751748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B96A4C81-502A-4BDB-A53C-AAC31003AA51}"/>
              </a:ext>
            </a:extLst>
          </p:cNvPr>
          <p:cNvSpPr/>
          <p:nvPr/>
        </p:nvSpPr>
        <p:spPr>
          <a:xfrm>
            <a:off x="6196864" y="4697600"/>
            <a:ext cx="667652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E4291B25-11AC-48EC-B8FF-254B57F6E4EF}"/>
              </a:ext>
            </a:extLst>
          </p:cNvPr>
          <p:cNvSpPr/>
          <p:nvPr/>
        </p:nvSpPr>
        <p:spPr>
          <a:xfrm>
            <a:off x="6901012" y="4731875"/>
            <a:ext cx="623315" cy="100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874D175D-2A29-4E5F-BF2C-B677006152D8}"/>
              </a:ext>
            </a:extLst>
          </p:cNvPr>
          <p:cNvSpPr/>
          <p:nvPr/>
        </p:nvSpPr>
        <p:spPr>
          <a:xfrm>
            <a:off x="7547748" y="4653135"/>
            <a:ext cx="667651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5516D4-301E-4518-8B90-0C2028669E7F}"/>
              </a:ext>
            </a:extLst>
          </p:cNvPr>
          <p:cNvSpPr txBox="1"/>
          <p:nvPr/>
        </p:nvSpPr>
        <p:spPr>
          <a:xfrm>
            <a:off x="5796136" y="1055080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non-Hermitian diagrams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4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986335" y="1447970"/>
          <a:ext cx="3695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1130040" progId="Equation.DSMT4">
                  <p:embed/>
                </p:oleObj>
              </mc:Choice>
              <mc:Fallback>
                <p:oleObj name="Equation" r:id="rId2" imgW="3695400" imgH="113004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335" y="1447970"/>
                        <a:ext cx="36957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74490" y="1452849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33110" y="206473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915496" y="154789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496" y="154789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599" y="2109761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136401" y="3392637"/>
          <a:ext cx="6172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172200" imgH="1358640" progId="Equation.DSMT4">
                  <p:embed/>
                </p:oleObj>
              </mc:Choice>
              <mc:Fallback>
                <p:oleObj name="Equation" r:id="rId7" imgW="6172200" imgH="135864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401" y="3392637"/>
                        <a:ext cx="61722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372969" y="715339"/>
            <a:ext cx="8771031" cy="881601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en-US" altLang="ja-JP" dirty="0"/>
              <a:t> and </a:t>
            </a:r>
            <a:r>
              <a:rPr lang="en-US" altLang="ja-JP" dirty="0">
                <a:solidFill>
                  <a:srgbClr val="0541EB"/>
                </a:solidFill>
              </a:rPr>
              <a:t>dissipation</a:t>
            </a:r>
            <a:r>
              <a:rPr lang="en-US" altLang="ja-JP" dirty="0"/>
              <a:t> (FD theorem)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350509" y="5450697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03440" imgH="1231560" progId="Equation.DSMT4">
                  <p:embed/>
                </p:oleObj>
              </mc:Choice>
              <mc:Fallback>
                <p:oleObj name="Equation" r:id="rId9" imgW="3403440" imgH="123156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0509" y="5450697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2414" y="2778412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Non-Markovian correlation between imaginary and real times.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2107599" y="3461573"/>
            <a:ext cx="1004756" cy="45362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350509" y="5838178"/>
            <a:ext cx="535004" cy="444738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780259" y="1352711"/>
            <a:ext cx="6607" cy="130135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rot="16373360">
            <a:off x="748936" y="193309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769344" y="261217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円弧 26"/>
          <p:cNvSpPr/>
          <p:nvPr/>
        </p:nvSpPr>
        <p:spPr>
          <a:xfrm rot="16200000" flipV="1">
            <a:off x="458324" y="210471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/>
          <p:cNvSpPr/>
          <p:nvPr/>
        </p:nvSpPr>
        <p:spPr>
          <a:xfrm rot="16200000" flipV="1">
            <a:off x="557722" y="176168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弧 28"/>
          <p:cNvSpPr/>
          <p:nvPr/>
        </p:nvSpPr>
        <p:spPr>
          <a:xfrm rot="5223116" flipV="1">
            <a:off x="1045119" y="179358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V="1">
            <a:off x="761038" y="143769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 flipV="1">
            <a:off x="790561" y="153846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円弧 31"/>
          <p:cNvSpPr/>
          <p:nvPr/>
        </p:nvSpPr>
        <p:spPr>
          <a:xfrm rot="5223116" flipV="1">
            <a:off x="1014020" y="206877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/>
          <p:cNvSpPr/>
          <p:nvPr/>
        </p:nvSpPr>
        <p:spPr>
          <a:xfrm rot="16200000" flipV="1">
            <a:off x="566802" y="149301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V="1">
            <a:off x="743430" y="3329925"/>
            <a:ext cx="20687" cy="125897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円弧 38"/>
          <p:cNvSpPr/>
          <p:nvPr/>
        </p:nvSpPr>
        <p:spPr>
          <a:xfrm rot="10292747" flipV="1">
            <a:off x="1141493" y="423312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弧 39"/>
          <p:cNvSpPr/>
          <p:nvPr/>
        </p:nvSpPr>
        <p:spPr>
          <a:xfrm rot="16200000" flipV="1">
            <a:off x="349168" y="444205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15162" y="4588901"/>
            <a:ext cx="74213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616509" y="461909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円/楕円 61"/>
          <p:cNvSpPr/>
          <p:nvPr/>
        </p:nvSpPr>
        <p:spPr>
          <a:xfrm>
            <a:off x="1092608" y="646124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3" name="円/楕円 62"/>
          <p:cNvSpPr/>
          <p:nvPr/>
        </p:nvSpPr>
        <p:spPr>
          <a:xfrm>
            <a:off x="729347" y="6483566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644483" y="672602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 flipV="1">
            <a:off x="694762" y="5401254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10"/>
          <p:cNvSpPr>
            <a:spLocks noChangeShapeType="1"/>
          </p:cNvSpPr>
          <p:nvPr/>
        </p:nvSpPr>
        <p:spPr bwMode="auto">
          <a:xfrm rot="16373360">
            <a:off x="701588" y="6008714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 flipV="1">
            <a:off x="683927" y="6680610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円弧 67"/>
          <p:cNvSpPr/>
          <p:nvPr/>
        </p:nvSpPr>
        <p:spPr>
          <a:xfrm rot="10465514" flipV="1">
            <a:off x="1204184" y="4042193"/>
            <a:ext cx="568011" cy="103640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02414" y="481125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chemeClr val="accent3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Influence functional for imaginary time (static)</a:t>
            </a:r>
          </a:p>
        </p:txBody>
      </p:sp>
      <p:sp>
        <p:nvSpPr>
          <p:cNvPr id="72" name="タイトル 2"/>
          <p:cNvSpPr>
            <a:spLocks noGrp="1"/>
          </p:cNvSpPr>
          <p:nvPr>
            <p:ph type="title"/>
          </p:nvPr>
        </p:nvSpPr>
        <p:spPr>
          <a:xfrm>
            <a:off x="-231163" y="9603"/>
            <a:ext cx="6233352" cy="650191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Quantum S-B Entanglement</a:t>
            </a:r>
            <a:endParaRPr kumimoji="1" lang="ja-JP" altLang="en-US" sz="32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rot="16373360">
            <a:off x="766795" y="3947084"/>
            <a:ext cx="1274170" cy="54932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251520" y="2780585"/>
            <a:ext cx="8861957" cy="4018677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1362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8" grpId="0" animBg="1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39" grpId="0" animBg="1"/>
      <p:bldP spid="40" grpId="0" animBg="1"/>
      <p:bldP spid="4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1" grpId="0"/>
      <p:bldP spid="38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5557145" y="2001520"/>
            <a:ext cx="257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intermolecular modes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1987313"/>
            <a:ext cx="1717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mode-mode int. 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683568" y="2001520"/>
            <a:ext cx="278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intramolecular modes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219001" y="1587573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S-B int.</a:t>
            </a:r>
            <a:endParaRPr lang="ja-JP" altLang="en-US" sz="2400" dirty="0">
              <a:solidFill>
                <a:srgbClr val="00B0F0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1163" y="4083050"/>
            <a:ext cx="3710789" cy="2688028"/>
          </a:xfrm>
          <a:prstGeom prst="rect">
            <a:avLst/>
          </a:prstGeom>
        </p:spPr>
      </p:pic>
      <p:pic>
        <p:nvPicPr>
          <p:cNvPr id="10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690689" y="3227659"/>
            <a:ext cx="705959" cy="530345"/>
          </a:xfrm>
          <a:prstGeom prst="rect">
            <a:avLst/>
          </a:prstGeom>
        </p:spPr>
      </p:pic>
      <p:pic>
        <p:nvPicPr>
          <p:cNvPr id="11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421927" y="3264692"/>
            <a:ext cx="730058" cy="548452"/>
          </a:xfrm>
          <a:prstGeom prst="rect">
            <a:avLst/>
          </a:prstGeom>
        </p:spPr>
      </p:pic>
      <p:pic>
        <p:nvPicPr>
          <p:cNvPr id="14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241940" y="3322668"/>
            <a:ext cx="730058" cy="548452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7815705" y="4742190"/>
            <a:ext cx="1289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b="1" dirty="0">
                <a:solidFill>
                  <a:srgbClr val="FE385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Each mode: </a:t>
            </a:r>
          </a:p>
          <a:p>
            <a:r>
              <a:rPr lang="en-US" altLang="ja-JP" sz="1400" b="1" dirty="0">
                <a:solidFill>
                  <a:srgbClr val="FE385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different SDF!</a:t>
            </a:r>
            <a:endParaRPr lang="ja-JP" altLang="en-US" sz="1400" dirty="0">
              <a:solidFill>
                <a:srgbClr val="FE3859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96790" y="6058973"/>
            <a:ext cx="4390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 parameters &amp;           are obtained</a:t>
            </a:r>
          </a:p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from machine learning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754635" y="2355103"/>
          <a:ext cx="77565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226600" imgH="1143000" progId="Equation.DSMT4">
                  <p:embed/>
                </p:oleObj>
              </mc:Choice>
              <mc:Fallback>
                <p:oleObj name="Equation" r:id="rId17" imgW="11226600" imgH="1143000" progId="Equation.DSMT4">
                  <p:embed/>
                  <p:pic>
                    <p:nvPicPr>
                      <p:cNvPr id="1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635" y="2355103"/>
                        <a:ext cx="77565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H2O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37386" y="4148328"/>
            <a:ext cx="2432079" cy="1824059"/>
          </a:xfrm>
          <a:prstGeom prst="rect">
            <a:avLst/>
          </a:prstGeom>
        </p:spPr>
      </p:pic>
      <p:pic>
        <p:nvPicPr>
          <p:cNvPr id="23" name="T-Bend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155339" y="4424861"/>
            <a:ext cx="726874" cy="546058"/>
          </a:xfrm>
          <a:prstGeom prst="rect">
            <a:avLst/>
          </a:prstGeom>
        </p:spPr>
      </p:pic>
      <p:pic>
        <p:nvPicPr>
          <p:cNvPr id="24" name="Lib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113468" y="5185631"/>
            <a:ext cx="769932" cy="578406"/>
          </a:xfrm>
          <a:prstGeom prst="rect">
            <a:avLst/>
          </a:prstGeom>
        </p:spPr>
      </p:pic>
      <p:pic>
        <p:nvPicPr>
          <p:cNvPr id="21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652779" y="4251446"/>
            <a:ext cx="296390" cy="222661"/>
          </a:xfrm>
          <a:prstGeom prst="rect">
            <a:avLst/>
          </a:prstGeom>
        </p:spPr>
      </p:pic>
      <p:pic>
        <p:nvPicPr>
          <p:cNvPr id="22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159396" y="4351133"/>
            <a:ext cx="323716" cy="243190"/>
          </a:xfrm>
          <a:prstGeom prst="rect">
            <a:avLst/>
          </a:prstGeom>
        </p:spPr>
      </p:pic>
      <p:pic>
        <p:nvPicPr>
          <p:cNvPr id="25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7147478" y="5628831"/>
            <a:ext cx="277852" cy="208733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412226" y="1159926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44408" y="634017"/>
            <a:ext cx="647544" cy="770236"/>
          </a:xfrm>
          <a:prstGeom prst="rect">
            <a:avLst/>
          </a:prstGeom>
        </p:spPr>
      </p:pic>
      <p:sp>
        <p:nvSpPr>
          <p:cNvPr id="26" name="タイトル 1"/>
          <p:cNvSpPr txBox="1">
            <a:spLocks/>
          </p:cNvSpPr>
          <p:nvPr/>
        </p:nvSpPr>
        <p:spPr>
          <a:xfrm>
            <a:off x="96790" y="21209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Constructing a Brownian model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100" b="1" dirty="0">
                <a:solidFill>
                  <a:srgbClr val="0541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(Machine learning approach)</a:t>
            </a:r>
            <a:endParaRPr lang="ja-JP" altLang="en-US" sz="31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A437F83C-3FD1-4A8A-9068-6EFC44E599DD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028146" y="596188"/>
            <a:ext cx="2011367" cy="809851"/>
          </a:xfrm>
          <a:prstGeom prst="rect">
            <a:avLst/>
          </a:prstGeom>
        </p:spPr>
      </p:pic>
      <p:graphicFrame>
        <p:nvGraphicFramePr>
          <p:cNvPr id="29" name="Object 3">
            <a:extLst>
              <a:ext uri="{FF2B5EF4-FFF2-40B4-BE49-F238E27FC236}">
                <a16:creationId xmlns:a16="http://schemas.microsoft.com/office/drawing/2014/main" id="{9252AB23-8CF8-4FFC-BB7F-EEB1788C35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7145" y="3287457"/>
          <a:ext cx="3111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111480" imgH="787320" progId="Equation.DSMT4">
                  <p:embed/>
                </p:oleObj>
              </mc:Choice>
              <mc:Fallback>
                <p:oleObj name="Equation" r:id="rId24" imgW="3111480" imgH="787320" progId="Equation.DSMT4">
                  <p:embed/>
                  <p:pic>
                    <p:nvPicPr>
                      <p:cNvPr id="29" name="Object 3">
                        <a:extLst>
                          <a:ext uri="{FF2B5EF4-FFF2-40B4-BE49-F238E27FC236}">
                            <a16:creationId xmlns:a16="http://schemas.microsoft.com/office/drawing/2014/main" id="{9252AB23-8CF8-4FFC-BB7F-EEB1788C35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7145" y="3287457"/>
                        <a:ext cx="3111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>
            <a:extLst>
              <a:ext uri="{FF2B5EF4-FFF2-40B4-BE49-F238E27FC236}">
                <a16:creationId xmlns:a16="http://schemas.microsoft.com/office/drawing/2014/main" id="{E899470B-AAE4-49F6-AD72-F9D2C4139B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88836" y="6109686"/>
          <a:ext cx="520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20560" imgH="279360" progId="Equation.DSMT4">
                  <p:embed/>
                </p:oleObj>
              </mc:Choice>
              <mc:Fallback>
                <p:oleObj name="Equation" r:id="rId26" imgW="520560" imgH="279360" progId="Equation.DSMT4">
                  <p:embed/>
                  <p:pic>
                    <p:nvPicPr>
                      <p:cNvPr id="30" name="Object 3">
                        <a:extLst>
                          <a:ext uri="{FF2B5EF4-FFF2-40B4-BE49-F238E27FC236}">
                            <a16:creationId xmlns:a16="http://schemas.microsoft.com/office/drawing/2014/main" id="{E899470B-AAE4-49F6-AD72-F9D2C4139B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8836" y="6109686"/>
                        <a:ext cx="520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T-Bend">
            <a:hlinkClick r:id="" action="ppaction://media"/>
            <a:extLst>
              <a:ext uri="{FF2B5EF4-FFF2-40B4-BE49-F238E27FC236}">
                <a16:creationId xmlns:a16="http://schemas.microsoft.com/office/drawing/2014/main" id="{E25C3421-70EF-4454-93EE-4C1291D069BB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426869" y="3242371"/>
            <a:ext cx="1032967" cy="776008"/>
          </a:xfrm>
          <a:prstGeom prst="rect">
            <a:avLst/>
          </a:prstGeom>
        </p:spPr>
      </p:pic>
      <p:pic>
        <p:nvPicPr>
          <p:cNvPr id="33" name="Lib">
            <a:hlinkClick r:id="" action="ppaction://media"/>
            <a:extLst>
              <a:ext uri="{FF2B5EF4-FFF2-40B4-BE49-F238E27FC236}">
                <a16:creationId xmlns:a16="http://schemas.microsoft.com/office/drawing/2014/main" id="{EC396102-B27F-4A37-A4BC-12D5C482E455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436725" y="3151806"/>
            <a:ext cx="1140569" cy="856844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05FA493B-08EA-4B8B-937D-172453F83AB4}"/>
              </a:ext>
            </a:extLst>
          </p:cNvPr>
          <p:cNvSpPr txBox="1"/>
          <p:nvPr/>
        </p:nvSpPr>
        <p:spPr>
          <a:xfrm>
            <a:off x="1701224" y="1524042"/>
            <a:ext cx="47586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main system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F755F09D-E83C-4264-80FA-21E66A3780D5}"/>
              </a:ext>
            </a:extLst>
          </p:cNvPr>
          <p:cNvSpPr txBox="1"/>
          <p:nvPr/>
        </p:nvSpPr>
        <p:spPr>
          <a:xfrm>
            <a:off x="5470407" y="1558972"/>
            <a:ext cx="1717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Heat baths</a:t>
            </a:r>
          </a:p>
        </p:txBody>
      </p:sp>
      <p:sp>
        <p:nvSpPr>
          <p:cNvPr id="40" name="Line 9">
            <a:extLst>
              <a:ext uri="{FF2B5EF4-FFF2-40B4-BE49-F238E27FC236}">
                <a16:creationId xmlns:a16="http://schemas.microsoft.com/office/drawing/2014/main" id="{C77ED039-C8F4-4A3E-87FD-457161C8920B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0312" y="3095763"/>
            <a:ext cx="1080120" cy="8382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1" name="Line 12">
            <a:extLst>
              <a:ext uri="{FF2B5EF4-FFF2-40B4-BE49-F238E27FC236}">
                <a16:creationId xmlns:a16="http://schemas.microsoft.com/office/drawing/2014/main" id="{087792E3-7A7A-4EBF-BA4D-C4279B81D2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2080" y="3123218"/>
            <a:ext cx="1728192" cy="1928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80CF8758-428A-C358-A374-815F3A348C3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499741" y="3300325"/>
            <a:ext cx="1240390" cy="92448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E7EC37D8-EE0C-0777-970A-54222F8B8BA9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950" y="3879173"/>
            <a:ext cx="569723" cy="36653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8AC6293F-E6F0-5E73-F176-BDA08708C68F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404" y="3313147"/>
            <a:ext cx="576064" cy="35895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9CFD2638-0875-B8D0-599E-A37778DEE330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141" y="3295281"/>
            <a:ext cx="576064" cy="37061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37720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30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0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0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213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402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6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213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240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20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200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5" repeatCount="indefinite" fill="remove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116" repeatCount="indefinite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117" repeatCount="indefinite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118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119" repeatCount="indefinite" fill="remove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120" repeatCount="indefinite" fill="remove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121" repeatCount="indefinite" fill="remove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122" repeatCount="indefinite" fill="remove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123" repeatCount="indefinite" fill="remove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124" repeatCount="indefinite" fill="remove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video>
              <p:cMediaNode vol="80000">
                <p:cTn id="125" repeatCount="indefinite" fill="remove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</p:childTnLst>
        </p:cTn>
      </p:par>
    </p:tnLst>
    <p:bldLst>
      <p:bldP spid="40" grpId="0" animBg="1"/>
      <p:bldP spid="4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Approaches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743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</a:t>
            </a:r>
            <a:r>
              <a:rPr lang="en-US" altLang="ja-JP" sz="1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(&amp; negative</a:t>
            </a:r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253800" progId="Equation.DSMT4">
                  <p:embed/>
                </p:oleObj>
              </mc:Choice>
              <mc:Fallback>
                <p:oleObj name="Equation" r:id="rId24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718625" y="4354207"/>
            <a:ext cx="1333596" cy="573972"/>
          </a:xfrm>
          <a:prstGeom prst="straightConnector1">
            <a:avLst/>
          </a:prstGeom>
          <a:ln w="190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F5FB91-1BD4-992E-01F3-6B14861626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15051" y="2915331"/>
            <a:ext cx="599424" cy="73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163085" y="384096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4. Q. Fokker-Planck eqs. in Hierarchy Form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348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81050" y="1052736"/>
            <a:ext cx="8362950" cy="3163892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Consider a molecular system coupled to an environment.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The model Hamiltonian may be written as</a:t>
            </a:r>
            <a:endParaRPr lang="en-US" altLang="ja-JP" sz="16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600" dirty="0"/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327150" y="3860800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60360" imgH="609480" progId="Equation.DSMT4">
                  <p:embed/>
                </p:oleObj>
              </mc:Choice>
              <mc:Fallback>
                <p:oleObj name="Equation" r:id="rId2" imgW="3060360" imgH="60948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150" y="3860800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12"/>
          <p:cNvGraphicFramePr>
            <a:graphicFrameLocks noChangeAspect="1"/>
          </p:cNvGraphicFramePr>
          <p:nvPr/>
        </p:nvGraphicFramePr>
        <p:xfrm>
          <a:off x="1139175" y="1484784"/>
          <a:ext cx="2160588" cy="206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172268" imgH="3029373" progId="PBrush">
                  <p:embed/>
                </p:oleObj>
              </mc:Choice>
              <mc:Fallback>
                <p:oleObj name="ビットマップ イメージ" r:id="rId4" imgW="3172268" imgH="3029373" progId="PBrush">
                  <p:embed/>
                  <p:pic>
                    <p:nvPicPr>
                      <p:cNvPr id="3482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175" y="1484784"/>
                        <a:ext cx="2160588" cy="206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13"/>
          <p:cNvGraphicFramePr>
            <a:graphicFrameLocks noChangeAspect="1"/>
          </p:cNvGraphicFramePr>
          <p:nvPr/>
        </p:nvGraphicFramePr>
        <p:xfrm>
          <a:off x="3588367" y="1412776"/>
          <a:ext cx="1901825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838846" imgH="3115110" progId="PBrush">
                  <p:embed/>
                </p:oleObj>
              </mc:Choice>
              <mc:Fallback>
                <p:oleObj name="ビットマップ イメージ" r:id="rId4" imgW="2838846" imgH="3115110" progId="PBrush">
                  <p:embed/>
                  <p:pic>
                    <p:nvPicPr>
                      <p:cNvPr id="3482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8367" y="1412776"/>
                        <a:ext cx="1901825" cy="208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817938" y="5446713"/>
          <a:ext cx="3851275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73040" imgH="482400" progId="Equation.DSMT4">
                  <p:embed/>
                </p:oleObj>
              </mc:Choice>
              <mc:Fallback>
                <p:oleObj name="Equation" r:id="rId7" imgW="2273040" imgH="482400" progId="Equation.DSMT4">
                  <p:embed/>
                  <p:pic>
                    <p:nvPicPr>
                      <p:cNvPr id="2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7938" y="5446713"/>
                        <a:ext cx="3851275" cy="81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4913930" y="5017683"/>
            <a:ext cx="27368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4913930" y="6238447"/>
            <a:ext cx="1152525" cy="0"/>
          </a:xfrm>
          <a:prstGeom prst="line">
            <a:avLst/>
          </a:prstGeom>
          <a:noFill/>
          <a:ln w="25400">
            <a:solidFill>
              <a:srgbClr val="3333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6571280" y="6238447"/>
            <a:ext cx="1223962" cy="0"/>
          </a:xfrm>
          <a:prstGeom prst="line">
            <a:avLst/>
          </a:prstGeom>
          <a:noFill/>
          <a:ln w="25400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>
            <a:off x="3474067" y="6238447"/>
            <a:ext cx="7937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5" name="Object 19"/>
          <p:cNvGraphicFramePr>
            <a:graphicFrameLocks noChangeAspect="1"/>
          </p:cNvGraphicFramePr>
          <p:nvPr/>
        </p:nvGraphicFramePr>
        <p:xfrm>
          <a:off x="5514244" y="5126238"/>
          <a:ext cx="5238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9" imgW="4791744" imgH="3543795" progId="PBrush">
                  <p:embed/>
                </p:oleObj>
              </mc:Choice>
              <mc:Fallback>
                <p:oleObj name="ビットマップ イメージ" r:id="rId9" imgW="4791744" imgH="3543795" progId="PBrush">
                  <p:embed/>
                  <p:pic>
                    <p:nvPicPr>
                      <p:cNvPr id="25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244" y="5126238"/>
                        <a:ext cx="523875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3299763" y="6282893"/>
            <a:ext cx="5448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 potential            coupling          counter term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72191" y="5126238"/>
            <a:ext cx="1647829" cy="123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正方形/長方形 27"/>
          <p:cNvSpPr/>
          <p:nvPr/>
        </p:nvSpPr>
        <p:spPr>
          <a:xfrm>
            <a:off x="6126790" y="5524371"/>
            <a:ext cx="2000264" cy="1071546"/>
          </a:xfrm>
          <a:prstGeom prst="rect">
            <a:avLst/>
          </a:pr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50878" y="5010293"/>
            <a:ext cx="1636748" cy="1847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062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/>
      <p:bldP spid="28" grpId="0" animBg="1"/>
      <p:bldP spid="28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906" y="3014079"/>
            <a:ext cx="1931988" cy="2719765"/>
          </a:xfrm>
          <a:prstGeom prst="rect">
            <a:avLst/>
          </a:prstGeom>
          <a:noFill/>
        </p:spPr>
      </p:pic>
      <p:graphicFrame>
        <p:nvGraphicFramePr>
          <p:cNvPr id="17715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00400" imgH="609480" progId="Equation.DSMT4">
                  <p:embed/>
                </p:oleObj>
              </mc:Choice>
              <mc:Fallback>
                <p:oleObj name="Equation" r:id="rId4" imgW="3200400" imgH="609480" progId="Equation.DSMT4">
                  <p:embed/>
                  <p:pic>
                    <p:nvPicPr>
                      <p:cNvPr id="17715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738037203"/>
              </p:ext>
            </p:extLst>
          </p:nvPr>
        </p:nvGraphicFramePr>
        <p:xfrm>
          <a:off x="3970338" y="4143375"/>
          <a:ext cx="41084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253800" progId="Equation.DSMT4">
                  <p:embed/>
                </p:oleObj>
              </mc:Choice>
              <mc:Fallback>
                <p:oleObj name="Equation" r:id="rId6" imgW="1447560" imgH="253800" progId="Equation.DSMT4">
                  <p:embed/>
                  <p:pic>
                    <p:nvPicPr>
                      <p:cNvPr id="1095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0338" y="4143375"/>
                        <a:ext cx="41084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1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8" imgW="4791744" imgH="3543795" progId="PBrush">
                  <p:embed/>
                </p:oleObj>
              </mc:Choice>
              <mc:Fallback>
                <p:oleObj name="ビットマップ イメージ" r:id="rId8" imgW="4791744" imgH="3543795" progId="PBrush">
                  <p:embed/>
                  <p:pic>
                    <p:nvPicPr>
                      <p:cNvPr id="1095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LL  interactions</a:t>
            </a:r>
          </a:p>
        </p:txBody>
      </p:sp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26883"/>
              </p:ext>
            </p:extLst>
          </p:nvPr>
        </p:nvGraphicFramePr>
        <p:xfrm>
          <a:off x="664285" y="5513229"/>
          <a:ext cx="301625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79280" imgH="393480" progId="Equation.DSMT4">
                  <p:embed/>
                </p:oleObj>
              </mc:Choice>
              <mc:Fallback>
                <p:oleObj name="Equation" r:id="rId11" imgW="1079280" imgH="393480" progId="Equation.DSMT4">
                  <p:embed/>
                  <p:pic>
                    <p:nvPicPr>
                      <p:cNvPr id="1095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85" y="5513229"/>
                        <a:ext cx="301625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255735"/>
              </p:ext>
            </p:extLst>
          </p:nvPr>
        </p:nvGraphicFramePr>
        <p:xfrm>
          <a:off x="6804248" y="4152900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30120" imgH="203040" progId="Equation.DSMT4">
                  <p:embed/>
                </p:oleObj>
              </mc:Choice>
              <mc:Fallback>
                <p:oleObj name="Equation" r:id="rId13" imgW="330120" imgH="203040" progId="Equation.DSMT4">
                  <p:embed/>
                  <p:pic>
                    <p:nvPicPr>
                      <p:cNvPr id="10958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4152900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633405" y="1340768"/>
            <a:ext cx="7899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Model Hamiltonian (suitable for vibrational spectroscopy</a:t>
            </a:r>
            <a:r>
              <a:rPr lang="en-US" altLang="ja-JP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33405" y="332656"/>
            <a:ext cx="8351837" cy="1143000"/>
          </a:xfrm>
        </p:spPr>
        <p:txBody>
          <a:bodyPr/>
          <a:lstStyle/>
          <a:p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Brownian Oscillator Model</a:t>
            </a:r>
            <a:endParaRPr lang="ja-JP" altLang="en-US" sz="3200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0" name="Picture 6" descr="2006-09-14_22-45-48_anim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65906" y="3573463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974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435" name="Picture 2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45" y="1390644"/>
            <a:ext cx="1943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9217" y="1577820"/>
            <a:ext cx="1555415" cy="1870455"/>
          </a:xfrm>
          <a:prstGeom prst="rect">
            <a:avLst/>
          </a:prstGeom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96" y="223687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Start from a high temp. factorized case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755576" y="4786321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8001024" y="1928802"/>
          <a:ext cx="635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4680" imgH="253800" progId="Equation.DSMT4">
                  <p:embed/>
                </p:oleObj>
              </mc:Choice>
              <mc:Fallback>
                <p:oleObj name="Equation" r:id="rId6" imgW="634680" imgH="25380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24" y="1928802"/>
                        <a:ext cx="6350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611560" y="1412776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28755255"/>
              </p:ext>
            </p:extLst>
          </p:nvPr>
        </p:nvGraphicFramePr>
        <p:xfrm>
          <a:off x="1189038" y="1944688"/>
          <a:ext cx="2857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57320" imgH="952200" progId="Equation.DSMT4">
                  <p:embed/>
                </p:oleObj>
              </mc:Choice>
              <mc:Fallback>
                <p:oleObj name="Equation" r:id="rId9" imgW="2857320" imgH="95220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9038" y="1944688"/>
                        <a:ext cx="2857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755578"/>
              </p:ext>
            </p:extLst>
          </p:nvPr>
        </p:nvGraphicFramePr>
        <p:xfrm>
          <a:off x="1071538" y="3857628"/>
          <a:ext cx="214312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63280" imgH="228600" progId="Equation.DSMT4">
                  <p:embed/>
                </p:oleObj>
              </mc:Choice>
              <mc:Fallback>
                <p:oleObj name="Equation" r:id="rId11" imgW="863280" imgH="22860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3857628"/>
                        <a:ext cx="2143125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53209"/>
              </p:ext>
            </p:extLst>
          </p:nvPr>
        </p:nvGraphicFramePr>
        <p:xfrm>
          <a:off x="1179513" y="5326063"/>
          <a:ext cx="7443787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93880" imgH="698400" progId="Equation.DSMT4">
                  <p:embed/>
                </p:oleObj>
              </mc:Choice>
              <mc:Fallback>
                <p:oleObj name="Equation" r:id="rId13" imgW="3593880" imgH="698400" progId="Equation.DSMT4">
                  <p:embed/>
                  <p:pic>
                    <p:nvPicPr>
                      <p:cNvPr id="3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9513" y="5326063"/>
                        <a:ext cx="7443787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/>
          <p:cNvSpPr txBox="1">
            <a:spLocks noChangeArrowheads="1"/>
          </p:cNvSpPr>
          <p:nvPr/>
        </p:nvSpPr>
        <p:spPr bwMode="auto">
          <a:xfrm>
            <a:off x="5129292" y="4281200"/>
            <a:ext cx="21852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at high temperature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755576" y="3143250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pic>
        <p:nvPicPr>
          <p:cNvPr id="63" name="Picture 15" descr="C:\Users\tanimura.THEOCHEM\Desktop\K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10400" y="2438400"/>
            <a:ext cx="32226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7" name="Picture 1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6380557">
            <a:off x="4539545" y="2616601"/>
            <a:ext cx="493654" cy="25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6" name="直線矢印コネクタ 45"/>
          <p:cNvCxnSpPr/>
          <p:nvPr/>
        </p:nvCxnSpPr>
        <p:spPr>
          <a:xfrm flipV="1">
            <a:off x="3037624" y="2132856"/>
            <a:ext cx="4702728" cy="30296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V="1">
            <a:off x="3373528" y="2402959"/>
            <a:ext cx="2295136" cy="1578476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76656" y="1363944"/>
            <a:ext cx="345243" cy="189998"/>
          </a:xfrm>
          <a:prstGeom prst="rect">
            <a:avLst/>
          </a:prstGeom>
        </p:spPr>
      </p:pic>
      <p:sp>
        <p:nvSpPr>
          <p:cNvPr id="45" name="角丸四角形 44"/>
          <p:cNvSpPr/>
          <p:nvPr/>
        </p:nvSpPr>
        <p:spPr>
          <a:xfrm>
            <a:off x="3275856" y="5101607"/>
            <a:ext cx="5670384" cy="172709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803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1" grpId="0" animBg="1"/>
      <p:bldP spid="54" grpId="0"/>
      <p:bldP spid="41" grpId="0"/>
      <p:bldP spid="67" grpId="0"/>
      <p:bldP spid="4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6" name="Rectangle 1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229600" cy="490538"/>
          </a:xfrm>
          <a:solidFill>
            <a:srgbClr val="FFFFFF"/>
          </a:solidFill>
        </p:spPr>
        <p:txBody>
          <a:bodyPr anchor="t"/>
          <a:lstStyle/>
          <a:p>
            <a:pPr algn="l"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(in path integral formalism)</a:t>
            </a:r>
          </a:p>
        </p:txBody>
      </p:sp>
      <p:graphicFrame>
        <p:nvGraphicFramePr>
          <p:cNvPr id="1822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60904" y="1101485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54200" imgH="279360" progId="Equation.DSMT4">
                  <p:embed/>
                </p:oleObj>
              </mc:Choice>
              <mc:Fallback>
                <p:oleObj name="Equation" r:id="rId3" imgW="3454200" imgH="279360" progId="Equation.DSMT4">
                  <p:embed/>
                  <p:pic>
                    <p:nvPicPr>
                      <p:cNvPr id="18227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904" y="1101485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949311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By u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 the integration by part, IF is expressed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347802"/>
              </p:ext>
            </p:extLst>
          </p:nvPr>
        </p:nvGraphicFramePr>
        <p:xfrm>
          <a:off x="796925" y="2451100"/>
          <a:ext cx="7623175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711680" imgH="914400" progId="Equation.DSMT4">
                  <p:embed/>
                </p:oleObj>
              </mc:Choice>
              <mc:Fallback>
                <p:oleObj name="Equation" r:id="rId5" imgW="4711680" imgH="914400" progId="Equation.DSMT4">
                  <p:embed/>
                  <p:pic>
                    <p:nvPicPr>
                      <p:cNvPr id="1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925" y="2451100"/>
                        <a:ext cx="7623175" cy="1479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929437" y="4513886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7000874" y="5299699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6286499" y="458532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7" imgW="2371429" imgH="1542857" progId="PBrush">
                  <p:embed/>
                </p:oleObj>
              </mc:Choice>
              <mc:Fallback>
                <p:oleObj name="ビットマップ イメージ" r:id="rId7" imgW="2371429" imgH="1542857" progId="PBrush">
                  <p:embed/>
                  <p:pic>
                    <p:nvPicPr>
                      <p:cNvPr id="1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499" y="458532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37" y="537113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テキスト ボックス 15"/>
          <p:cNvSpPr txBox="1"/>
          <p:nvPr/>
        </p:nvSpPr>
        <p:spPr>
          <a:xfrm>
            <a:off x="763095" y="6061701"/>
            <a:ext cx="7138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/>
              <a:t>Grabert</a:t>
            </a:r>
            <a:r>
              <a:rPr lang="en-US" sz="2000" dirty="0"/>
              <a:t>, Schramm, and </a:t>
            </a:r>
            <a:r>
              <a:rPr lang="en-US" sz="2000" dirty="0" err="1"/>
              <a:t>Ingold</a:t>
            </a:r>
            <a:r>
              <a:rPr lang="en-US" sz="2000" dirty="0"/>
              <a:t>, Phys. Rep. 115 ,</a:t>
            </a:r>
            <a:r>
              <a:rPr lang="en-US" sz="2000" b="1" dirty="0"/>
              <a:t>168</a:t>
            </a:r>
            <a:r>
              <a:rPr lang="en-US" sz="2000" dirty="0"/>
              <a:t> (1988).</a:t>
            </a: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5097463" y="16828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7164288" y="1682807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 flipV="1">
            <a:off x="5964226" y="1682807"/>
            <a:ext cx="1036649" cy="7756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733399"/>
              </p:ext>
            </p:extLst>
          </p:nvPr>
        </p:nvGraphicFramePr>
        <p:xfrm>
          <a:off x="1198563" y="4284665"/>
          <a:ext cx="1881187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90360" imgH="863280" progId="Equation.DSMT4">
                  <p:embed/>
                </p:oleObj>
              </mc:Choice>
              <mc:Fallback>
                <p:oleObj name="Equation" r:id="rId10" imgW="990360" imgH="863280" progId="Equation.DSMT4">
                  <p:embed/>
                  <p:pic>
                    <p:nvPicPr>
                      <p:cNvPr id="2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4284665"/>
                        <a:ext cx="1881187" cy="163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884864"/>
              </p:ext>
            </p:extLst>
          </p:nvPr>
        </p:nvGraphicFramePr>
        <p:xfrm>
          <a:off x="1198563" y="4338335"/>
          <a:ext cx="4829175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9800" imgH="838080" progId="Equation.DSMT4">
                  <p:embed/>
                </p:oleObj>
              </mc:Choice>
              <mc:Fallback>
                <p:oleObj name="Equation" r:id="rId12" imgW="2539800" imgH="83808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4338335"/>
                        <a:ext cx="4829175" cy="1590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733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467544" y="1949311"/>
            <a:ext cx="8545512" cy="2428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By using the integration by part, IF is expressed as</a:t>
            </a: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sp>
        <p:nvSpPr>
          <p:cNvPr id="182276" name="Rectangle 1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229600" cy="490538"/>
          </a:xfrm>
          <a:solidFill>
            <a:srgbClr val="FFFFFF"/>
          </a:solidFill>
        </p:spPr>
        <p:txBody>
          <a:bodyPr anchor="t"/>
          <a:lstStyle/>
          <a:p>
            <a:pPr algn="l"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(in path integral formalism)</a:t>
            </a:r>
          </a:p>
        </p:txBody>
      </p:sp>
      <p:graphicFrame>
        <p:nvGraphicFramePr>
          <p:cNvPr id="1822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60904" y="1101485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54200" imgH="279360" progId="Equation.DSMT4">
                  <p:embed/>
                </p:oleObj>
              </mc:Choice>
              <mc:Fallback>
                <p:oleObj name="Equation" r:id="rId3" imgW="3454200" imgH="279360" progId="Equation.DSMT4">
                  <p:embed/>
                  <p:pic>
                    <p:nvPicPr>
                      <p:cNvPr id="18227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904" y="1101485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5097463" y="16828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7164288" y="1682807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 flipV="1">
            <a:off x="5964226" y="1682807"/>
            <a:ext cx="1036649" cy="7756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093779"/>
              </p:ext>
            </p:extLst>
          </p:nvPr>
        </p:nvGraphicFramePr>
        <p:xfrm>
          <a:off x="1231925" y="4509120"/>
          <a:ext cx="7016750" cy="154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330440" imgH="952200" progId="Equation.DSMT4">
                  <p:embed/>
                </p:oleObj>
              </mc:Choice>
              <mc:Fallback>
                <p:oleObj name="Equation" r:id="rId5" imgW="4330440" imgH="952200" progId="Equation.DSMT4">
                  <p:embed/>
                  <p:pic>
                    <p:nvPicPr>
                      <p:cNvPr id="2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25" y="4509120"/>
                        <a:ext cx="7016750" cy="1541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681874"/>
              </p:ext>
            </p:extLst>
          </p:nvPr>
        </p:nvGraphicFramePr>
        <p:xfrm>
          <a:off x="1074738" y="2781300"/>
          <a:ext cx="56102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66800" imgH="495000" progId="Equation.DSMT4">
                  <p:embed/>
                </p:oleObj>
              </mc:Choice>
              <mc:Fallback>
                <p:oleObj name="Equation" r:id="rId7" imgW="3466800" imgH="495000" progId="Equation.DSMT4">
                  <p:embed/>
                  <p:pic>
                    <p:nvPicPr>
                      <p:cNvPr id="2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4738" y="2781300"/>
                        <a:ext cx="5610225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507065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円/楕円 24"/>
          <p:cNvSpPr/>
          <p:nvPr/>
        </p:nvSpPr>
        <p:spPr>
          <a:xfrm>
            <a:off x="3851920" y="1052736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69777158"/>
              </p:ext>
            </p:extLst>
          </p:nvPr>
        </p:nvGraphicFramePr>
        <p:xfrm>
          <a:off x="1042988" y="917575"/>
          <a:ext cx="73818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16040" imgH="330120" progId="Equation.DSMT4">
                  <p:embed/>
                </p:oleObj>
              </mc:Choice>
              <mc:Fallback>
                <p:oleObj name="Equation" r:id="rId2" imgW="3416040" imgH="33012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917575"/>
                        <a:ext cx="7381875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349765"/>
              </p:ext>
            </p:extLst>
          </p:nvPr>
        </p:nvGraphicFramePr>
        <p:xfrm>
          <a:off x="847725" y="2144713"/>
          <a:ext cx="60071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08360" imgH="825480" progId="Equation.DSMT4">
                  <p:embed/>
                </p:oleObj>
              </mc:Choice>
              <mc:Fallback>
                <p:oleObj name="Equation" r:id="rId4" imgW="3708360" imgH="825480" progId="Equation.DSMT4">
                  <p:embed/>
                  <p:pic>
                    <p:nvPicPr>
                      <p:cNvPr id="29389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7725" y="2144713"/>
                        <a:ext cx="60071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7"/>
          <p:cNvGraphicFramePr>
            <a:graphicFrameLocks noChangeAspect="1"/>
          </p:cNvGraphicFramePr>
          <p:nvPr/>
        </p:nvGraphicFramePr>
        <p:xfrm>
          <a:off x="777801" y="5809233"/>
          <a:ext cx="68199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16040" imgH="393480" progId="Equation.DSMT4">
                  <p:embed/>
                </p:oleObj>
              </mc:Choice>
              <mc:Fallback>
                <p:oleObj name="Equation" r:id="rId6" imgW="3416040" imgH="393480" progId="Equation.DSMT4">
                  <p:embed/>
                  <p:pic>
                    <p:nvPicPr>
                      <p:cNvPr id="5120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01" y="5809233"/>
                        <a:ext cx="68199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95738" y="155733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7" name="Line 10"/>
          <p:cNvSpPr>
            <a:spLocks noChangeShapeType="1"/>
          </p:cNvSpPr>
          <p:nvPr/>
        </p:nvSpPr>
        <p:spPr bwMode="auto">
          <a:xfrm>
            <a:off x="1342951" y="4796408"/>
            <a:ext cx="6492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8" name="Line 11"/>
          <p:cNvSpPr>
            <a:spLocks noChangeShapeType="1"/>
          </p:cNvSpPr>
          <p:nvPr/>
        </p:nvSpPr>
        <p:spPr bwMode="auto">
          <a:xfrm>
            <a:off x="1342951" y="5517133"/>
            <a:ext cx="576263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9" name="Line 12"/>
          <p:cNvSpPr>
            <a:spLocks noChangeShapeType="1"/>
          </p:cNvSpPr>
          <p:nvPr/>
        </p:nvSpPr>
        <p:spPr bwMode="auto">
          <a:xfrm>
            <a:off x="7596188" y="1557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10" name="Line 13"/>
          <p:cNvSpPr>
            <a:spLocks noChangeShapeType="1"/>
          </p:cNvSpPr>
          <p:nvPr/>
        </p:nvSpPr>
        <p:spPr bwMode="auto">
          <a:xfrm>
            <a:off x="1354064" y="6448996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3902" name="Line 14"/>
          <p:cNvSpPr>
            <a:spLocks noChangeShapeType="1"/>
          </p:cNvSpPr>
          <p:nvPr/>
        </p:nvSpPr>
        <p:spPr bwMode="auto">
          <a:xfrm>
            <a:off x="4859338" y="1557338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93893" name="Object 5"/>
          <p:cNvGraphicFramePr>
            <a:graphicFrameLocks noChangeAspect="1"/>
          </p:cNvGraphicFramePr>
          <p:nvPr/>
        </p:nvGraphicFramePr>
        <p:xfrm>
          <a:off x="931789" y="4026471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393480" progId="Equation.DSMT4">
                  <p:embed/>
                </p:oleObj>
              </mc:Choice>
              <mc:Fallback>
                <p:oleObj name="Equation" r:id="rId8" imgW="1739880" imgH="393480" progId="Equation.DSMT4">
                  <p:embed/>
                  <p:pic>
                    <p:nvPicPr>
                      <p:cNvPr id="2938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789" y="4026471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4" name="Object 6"/>
          <p:cNvGraphicFramePr>
            <a:graphicFrameLocks noChangeAspect="1"/>
          </p:cNvGraphicFramePr>
          <p:nvPr/>
        </p:nvGraphicFramePr>
        <p:xfrm>
          <a:off x="565076" y="4913883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19240" imgH="393480" progId="Equation.DSMT4">
                  <p:embed/>
                </p:oleObj>
              </mc:Choice>
              <mc:Fallback>
                <p:oleObj name="Equation" r:id="rId10" imgW="2019240" imgH="393480" progId="Equation.DSMT4">
                  <p:embed/>
                  <p:pic>
                    <p:nvPicPr>
                      <p:cNvPr id="29389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076" y="4913883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6137275" y="4438650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304560" progId="Equation.DSMT4">
                  <p:embed/>
                </p:oleObj>
              </mc:Choice>
              <mc:Fallback>
                <p:oleObj name="Equation" r:id="rId12" imgW="698400" imgH="30456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7275" y="4438650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04048" y="4682108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4552474" y="4322538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00034" y="500042"/>
            <a:ext cx="7871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Density Matrix element (factorized initial condition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</a:rPr>
              <a:t>case)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571472" y="3500438"/>
            <a:ext cx="4741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each terms are</a:t>
            </a:r>
          </a:p>
        </p:txBody>
      </p:sp>
      <p:sp>
        <p:nvSpPr>
          <p:cNvPr id="20" name="円/楕円 19"/>
          <p:cNvSpPr/>
          <p:nvPr/>
        </p:nvSpPr>
        <p:spPr>
          <a:xfrm>
            <a:off x="7524328" y="980728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5400000">
            <a:off x="1835696" y="1844824"/>
            <a:ext cx="2304256" cy="21602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 rot="10800000" flipV="1">
            <a:off x="1907704" y="1700808"/>
            <a:ext cx="5688632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円/楕円 27"/>
          <p:cNvSpPr/>
          <p:nvPr/>
        </p:nvSpPr>
        <p:spPr>
          <a:xfrm>
            <a:off x="4572000" y="764704"/>
            <a:ext cx="3096344" cy="1080120"/>
          </a:xfrm>
          <a:prstGeom prst="ellipse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30" name="直線矢印コネクタ 29"/>
          <p:cNvCxnSpPr/>
          <p:nvPr/>
        </p:nvCxnSpPr>
        <p:spPr>
          <a:xfrm rot="5400000">
            <a:off x="3491880" y="3284984"/>
            <a:ext cx="388843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3995936" y="1556792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7596386" y="1556792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>
            <a:off x="4932040" y="1556792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5605954" y="3500438"/>
          <a:ext cx="276701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28800" imgH="431800" progId="Equation.DSMT4">
                  <p:embed/>
                </p:oleObj>
              </mc:Choice>
              <mc:Fallback>
                <p:oleObj name="Equation" r:id="rId15" imgW="1828800" imgH="43180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954" y="3500438"/>
                        <a:ext cx="2767012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30121" y="3457080"/>
            <a:ext cx="1997516" cy="306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角丸四角形 1"/>
          <p:cNvSpPr/>
          <p:nvPr/>
        </p:nvSpPr>
        <p:spPr>
          <a:xfrm>
            <a:off x="6786946" y="4026471"/>
            <a:ext cx="1955528" cy="20970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6786946" y="37235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6779015" y="5031737"/>
            <a:ext cx="1955528" cy="25883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6737697" y="4790202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6737697" y="6078618"/>
            <a:ext cx="1955528" cy="22502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6743723" y="58009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761565" y="2870452"/>
            <a:ext cx="6330441" cy="62419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690453" y="2229641"/>
            <a:ext cx="3789397" cy="58627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7005839" y="919774"/>
            <a:ext cx="553366" cy="4216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6528578" y="874941"/>
            <a:ext cx="454563" cy="466494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5076056" y="5965981"/>
            <a:ext cx="1296144" cy="51315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2585151" y="5995467"/>
            <a:ext cx="1241375" cy="44953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1920058" y="2091611"/>
            <a:ext cx="2570466" cy="1528536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 rot="465732">
            <a:off x="2034819" y="2019817"/>
            <a:ext cx="5093554" cy="14663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4538570" y="2285856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auto">
          <a:xfrm>
            <a:off x="6685710" y="2089992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46" name="角丸四角形 45"/>
          <p:cNvSpPr/>
          <p:nvPr/>
        </p:nvSpPr>
        <p:spPr>
          <a:xfrm>
            <a:off x="5698346" y="886506"/>
            <a:ext cx="830232" cy="416274"/>
          </a:xfrm>
          <a:prstGeom prst="roundRect">
            <a:avLst/>
          </a:prstGeom>
          <a:noFill/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301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29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29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29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3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1206" grpId="0" animBg="1"/>
      <p:bldP spid="51207" grpId="0" animBg="1"/>
      <p:bldP spid="51208" grpId="0" animBg="1"/>
      <p:bldP spid="51209" grpId="0" animBg="1"/>
      <p:bldP spid="51210" grpId="0" animBg="1"/>
      <p:bldP spid="293902" grpId="0" animBg="1"/>
      <p:bldP spid="16" grpId="0" animBg="1"/>
      <p:bldP spid="19" grpId="0"/>
      <p:bldP spid="20" grpId="0" animBg="1"/>
      <p:bldP spid="20" grpId="1" animBg="1"/>
      <p:bldP spid="28" grpId="0" animBg="1"/>
      <p:bldP spid="32" grpId="0" animBg="1"/>
      <p:bldP spid="33" grpId="0" animBg="1"/>
      <p:bldP spid="34" grpId="0" animBg="1"/>
      <p:bldP spid="2" grpId="0" animBg="1"/>
      <p:bldP spid="2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7" grpId="1" animBg="1"/>
      <p:bldP spid="48" grpId="0" animBg="1"/>
      <p:bldP spid="48" grpId="1" animBg="1"/>
      <p:bldP spid="51" grpId="0"/>
      <p:bldP spid="51" grpId="1"/>
      <p:bldP spid="52" grpId="0"/>
      <p:bldP spid="52" grpId="1"/>
      <p:bldP spid="46" grpId="0" animBg="1"/>
      <p:bldP spid="46" grpId="1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357166"/>
            <a:ext cx="8218487" cy="58658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Consider the time derivative of the density matrix: 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227330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7544" y="1196752"/>
          <a:ext cx="7977187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838400" imgH="787320" progId="Equation.DSMT4">
                  <p:embed/>
                </p:oleObj>
              </mc:Choice>
              <mc:Fallback>
                <p:oleObj name="Equation" r:id="rId2" imgW="4838400" imgH="787320" progId="Equation.DSMT4">
                  <p:embed/>
                  <p:pic>
                    <p:nvPicPr>
                      <p:cNvPr id="2273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96752"/>
                        <a:ext cx="7977187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465263" y="4643438"/>
          <a:ext cx="2968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838080" progId="Equation.DSMT4">
                  <p:embed/>
                </p:oleObj>
              </mc:Choice>
              <mc:Fallback>
                <p:oleObj name="Equation" r:id="rId4" imgW="2971800" imgH="83808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4643438"/>
                        <a:ext cx="29686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72066" y="2714620"/>
          <a:ext cx="30051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228600" progId="Equation.DSMT4">
                  <p:embed/>
                </p:oleObj>
              </mc:Choice>
              <mc:Fallback>
                <p:oleObj name="Equation" r:id="rId6" imgW="1358640" imgH="228600" progId="Equation.DSMT4">
                  <p:embed/>
                  <p:pic>
                    <p:nvPicPr>
                      <p:cNvPr id="819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2714620"/>
                        <a:ext cx="300513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70810">
            <a:off x="4181093" y="2643316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7677150" y="877888"/>
          <a:ext cx="12176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81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877888"/>
                        <a:ext cx="12176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2" name="Picture 2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13925">
            <a:off x="7167769" y="1186019"/>
            <a:ext cx="463034" cy="2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21" name="Object 11"/>
          <p:cNvGraphicFramePr>
            <a:graphicFrameLocks noChangeAspect="1"/>
          </p:cNvGraphicFramePr>
          <p:nvPr/>
        </p:nvGraphicFramePr>
        <p:xfrm>
          <a:off x="971600" y="3284984"/>
          <a:ext cx="74755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746160" imgH="330120" progId="Equation.DSMT4">
                  <p:embed/>
                </p:oleObj>
              </mc:Choice>
              <mc:Fallback>
                <p:oleObj name="Equation" r:id="rId12" imgW="3746160" imgH="330120" progId="Equation.DSMT4">
                  <p:embed/>
                  <p:pic>
                    <p:nvPicPr>
                      <p:cNvPr id="922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284984"/>
                        <a:ext cx="7475537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 rot="-60000">
            <a:off x="2000474" y="1758120"/>
            <a:ext cx="5000625" cy="714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-120000">
            <a:off x="2357436" y="5383208"/>
            <a:ext cx="1143000" cy="460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6158" name="Line 16"/>
          <p:cNvSpPr>
            <a:spLocks noChangeShapeType="1"/>
          </p:cNvSpPr>
          <p:nvPr/>
        </p:nvSpPr>
        <p:spPr bwMode="auto">
          <a:xfrm rot="-240000">
            <a:off x="3787773" y="5378446"/>
            <a:ext cx="571500" cy="4603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 flipV="1">
            <a:off x="2786050" y="2500306"/>
            <a:ext cx="5545137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458913" y="4643438"/>
          <a:ext cx="199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93680" imgH="838080" progId="Equation.DSMT4">
                  <p:embed/>
                </p:oleObj>
              </mc:Choice>
              <mc:Fallback>
                <p:oleObj name="Equation" r:id="rId14" imgW="1993680" imgH="838080" progId="Equation.DSMT4">
                  <p:embed/>
                  <p:pic>
                    <p:nvPicPr>
                      <p:cNvPr id="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4643438"/>
                        <a:ext cx="199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2051050" y="5748338"/>
          <a:ext cx="2041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482400" progId="Equation.DSMT4">
                  <p:embed/>
                </p:oleObj>
              </mc:Choice>
              <mc:Fallback>
                <p:oleObj name="Equation" r:id="rId16" imgW="2044440" imgH="482400" progId="Equation.DSMT4">
                  <p:embed/>
                  <p:pic>
                    <p:nvPicPr>
                      <p:cNvPr id="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748338"/>
                        <a:ext cx="20415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57818" y="4500570"/>
            <a:ext cx="1459912" cy="223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5429256" y="4000504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215640" progId="Equation.DSMT4">
                  <p:embed/>
                </p:oleObj>
              </mc:Choice>
              <mc:Fallback>
                <p:oleObj name="Equation" r:id="rId19" imgW="152280" imgH="215640" progId="Equation.DSMT4">
                  <p:embed/>
                  <p:pic>
                    <p:nvPicPr>
                      <p:cNvPr id="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4000504"/>
                        <a:ext cx="30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7643834" y="4071942"/>
          <a:ext cx="357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480" imgH="228600" progId="Equation.DSMT4">
                  <p:embed/>
                </p:oleObj>
              </mc:Choice>
              <mc:Fallback>
                <p:oleObj name="Equation" r:id="rId21" imgW="177480" imgH="228600" progId="Equation.DSMT4">
                  <p:embed/>
                  <p:pic>
                    <p:nvPicPr>
                      <p:cNvPr id="2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4071942"/>
                        <a:ext cx="35718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5715008" y="414338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ea typeface="Arial Unicode MS" panose="020B0604020202020204" pitchFamily="50" charset="-128"/>
              </a:rPr>
              <a:t> : exact)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0" name="Object 12"/>
          <p:cNvGraphicFramePr>
            <a:graphicFrameLocks noChangeAspect="1"/>
          </p:cNvGraphicFramePr>
          <p:nvPr/>
        </p:nvGraphicFramePr>
        <p:xfrm>
          <a:off x="7286644" y="4143380"/>
          <a:ext cx="392115" cy="36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152280" progId="Equation.DSMT4">
                  <p:embed/>
                </p:oleObj>
              </mc:Choice>
              <mc:Fallback>
                <p:oleObj name="Equation" r:id="rId23" imgW="164880" imgH="152280" progId="Equation.DSMT4">
                  <p:embed/>
                  <p:pic>
                    <p:nvPicPr>
                      <p:cNvPr id="3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44" y="4143380"/>
                        <a:ext cx="392115" cy="361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29454" y="4438506"/>
            <a:ext cx="1719549" cy="241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072330" y="4500546"/>
            <a:ext cx="14993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角丸四角形 22"/>
          <p:cNvSpPr/>
          <p:nvPr/>
        </p:nvSpPr>
        <p:spPr>
          <a:xfrm>
            <a:off x="5335012" y="494116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角丸四角形 25"/>
          <p:cNvSpPr/>
          <p:nvPr/>
        </p:nvSpPr>
        <p:spPr>
          <a:xfrm>
            <a:off x="5288300" y="4681454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5319382" y="5726652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5272670" y="5466938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5257397" y="6433306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5270906" y="6180922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7204742" y="4984023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7158030" y="4724309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7189112" y="5769507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7142400" y="5509793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7139077" y="66197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7158030" y="6323831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7195603" y="4724309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7179973" y="5509793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7195603" y="6323831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12855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"/>
                            </p:stCondLst>
                            <p:childTnLst>
                              <p:par>
                                <p:cTn id="1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nimBg="1"/>
      <p:bldP spid="15" grpId="0" animBg="1"/>
      <p:bldP spid="23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827584" y="3717032"/>
          <a:ext cx="56515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51280" imgH="952200" progId="Equation.DSMT4">
                  <p:embed/>
                </p:oleObj>
              </mc:Choice>
              <mc:Fallback>
                <p:oleObj name="Equation" r:id="rId2" imgW="5651280" imgH="952200" progId="Equation.DSMT4">
                  <p:embed/>
                  <p:pic>
                    <p:nvPicPr>
                      <p:cNvPr id="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17032"/>
                        <a:ext cx="565150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833940" y="3717032"/>
          <a:ext cx="45085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08280" imgH="952200" progId="Equation.DSMT4">
                  <p:embed/>
                </p:oleObj>
              </mc:Choice>
              <mc:Fallback>
                <p:oleObj name="Equation" r:id="rId4" imgW="4508280" imgH="952200" progId="Equation.DSMT4">
                  <p:embed/>
                  <p:pic>
                    <p:nvPicPr>
                      <p:cNvPr id="3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940" y="3717032"/>
                        <a:ext cx="45085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500042"/>
            <a:ext cx="8701087" cy="659765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We may evaluate                                                                by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 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   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is the density matrix for the element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  <a:p>
            <a:pPr marL="609600" indent="-609600" algn="r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</p:txBody>
      </p:sp>
      <p:graphicFrame>
        <p:nvGraphicFramePr>
          <p:cNvPr id="22835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87675" y="500063"/>
          <a:ext cx="518953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95400" imgH="330120" progId="Equation.DSMT4">
                  <p:embed/>
                </p:oleObj>
              </mc:Choice>
              <mc:Fallback>
                <p:oleObj name="Equation" r:id="rId6" imgW="3695400" imgH="330120" progId="Equation.DSMT4">
                  <p:embed/>
                  <p:pic>
                    <p:nvPicPr>
                      <p:cNvPr id="22835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00063"/>
                        <a:ext cx="5189538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50862" y="1183818"/>
          <a:ext cx="7935913" cy="200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937280" imgH="2006280" progId="Equation.DSMT4">
                  <p:embed/>
                </p:oleObj>
              </mc:Choice>
              <mc:Fallback>
                <p:oleObj name="Equation" r:id="rId8" imgW="7937280" imgH="2006280" progId="Equation.DSMT4">
                  <p:embed/>
                  <p:pic>
                    <p:nvPicPr>
                      <p:cNvPr id="2283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62" y="1183818"/>
                        <a:ext cx="7935913" cy="200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836613" y="3716338"/>
          <a:ext cx="3436937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41600" imgH="952200" progId="Equation.DSMT4">
                  <p:embed/>
                </p:oleObj>
              </mc:Choice>
              <mc:Fallback>
                <p:oleObj name="Equation" r:id="rId10" imgW="3441600" imgH="952200" progId="Equation.DSMT4">
                  <p:embed/>
                  <p:pic>
                    <p:nvPicPr>
                      <p:cNvPr id="92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3716338"/>
                        <a:ext cx="3436937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504825" y="5680075"/>
          <a:ext cx="7981950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000320" imgH="406080" progId="Equation.DSMT4">
                  <p:embed/>
                </p:oleObj>
              </mc:Choice>
              <mc:Fallback>
                <p:oleObj name="Equation" r:id="rId12" imgW="4000320" imgH="406080" progId="Equation.DSMT4">
                  <p:embed/>
                  <p:pic>
                    <p:nvPicPr>
                      <p:cNvPr id="92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680075"/>
                        <a:ext cx="7981950" cy="72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428728" y="4786322"/>
          <a:ext cx="4286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28600" progId="Equation.DSMT4">
                  <p:embed/>
                </p:oleObj>
              </mc:Choice>
              <mc:Fallback>
                <p:oleObj name="Equation" r:id="rId14" imgW="190440" imgH="228600" progId="Equation.DSMT4">
                  <p:embed/>
                  <p:pic>
                    <p:nvPicPr>
                      <p:cNvPr id="92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4786322"/>
                        <a:ext cx="428625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6143623" y="3071806"/>
          <a:ext cx="2517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95280" imgH="228600" progId="Equation.DSMT4">
                  <p:embed/>
                </p:oleObj>
              </mc:Choice>
              <mc:Fallback>
                <p:oleObj name="Equation" r:id="rId16" imgW="1295280" imgH="228600" progId="Equation.DSMT4">
                  <p:embed/>
                  <p:pic>
                    <p:nvPicPr>
                      <p:cNvPr id="92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3" y="3071806"/>
                        <a:ext cx="25177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6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72031">
            <a:off x="5613387" y="3084508"/>
            <a:ext cx="4524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16"/>
          <p:cNvSpPr>
            <a:spLocks noChangeShapeType="1"/>
          </p:cNvSpPr>
          <p:nvPr/>
        </p:nvSpPr>
        <p:spPr bwMode="auto">
          <a:xfrm flipV="1">
            <a:off x="2714612" y="285749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80" name="Line 16"/>
          <p:cNvSpPr>
            <a:spLocks noChangeShapeType="1"/>
          </p:cNvSpPr>
          <p:nvPr/>
        </p:nvSpPr>
        <p:spPr bwMode="auto">
          <a:xfrm flipV="1">
            <a:off x="5737199" y="4451123"/>
            <a:ext cx="92868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>
            <a:off x="2267819" y="1738207"/>
            <a:ext cx="4286250" cy="46037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2001812" y="4460648"/>
            <a:ext cx="2214562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rot="-60000">
            <a:off x="2643175" y="2214558"/>
            <a:ext cx="2214562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4579912" y="4471760"/>
            <a:ext cx="8572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5211737" y="4162198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4880" imgH="253800" progId="Equation.DSMT4">
                  <p:embed/>
                </p:oleObj>
              </mc:Choice>
              <mc:Fallback>
                <p:oleObj name="Equation" r:id="rId19" imgW="164880" imgH="253800" progId="Equation.DSMT4">
                  <p:embed/>
                  <p:pic>
                    <p:nvPicPr>
                      <p:cNvPr id="718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1737" y="4162198"/>
                        <a:ext cx="1651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572264" y="4071942"/>
            <a:ext cx="187894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2" name="Object 5"/>
          <p:cNvGraphicFramePr>
            <a:graphicFrameLocks noChangeAspect="1"/>
          </p:cNvGraphicFramePr>
          <p:nvPr/>
        </p:nvGraphicFramePr>
        <p:xfrm>
          <a:off x="7429520" y="3571876"/>
          <a:ext cx="4206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0440" imgH="228600" progId="Equation.DSMT4">
                  <p:embed/>
                </p:oleObj>
              </mc:Choice>
              <mc:Fallback>
                <p:oleObj name="Equation" r:id="rId22" imgW="190440" imgH="228600" progId="Equation.DSMT4">
                  <p:embed/>
                  <p:pic>
                    <p:nvPicPr>
                      <p:cNvPr id="2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20" y="3571876"/>
                        <a:ext cx="42068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22" name="Object 14"/>
          <p:cNvGraphicFramePr>
            <a:graphicFrameLocks noChangeAspect="1"/>
          </p:cNvGraphicFramePr>
          <p:nvPr/>
        </p:nvGraphicFramePr>
        <p:xfrm>
          <a:off x="7143768" y="3643314"/>
          <a:ext cx="3921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4880" imgH="152280" progId="Equation.DSMT4">
                  <p:embed/>
                </p:oleObj>
              </mc:Choice>
              <mc:Fallback>
                <p:oleObj name="Equation" r:id="rId24" imgW="164880" imgH="152280" progId="Equation.DSMT4">
                  <p:embed/>
                  <p:pic>
                    <p:nvPicPr>
                      <p:cNvPr id="14542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68" y="3643314"/>
                        <a:ext cx="39211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/>
        </p:nvGraphicFramePr>
        <p:xfrm>
          <a:off x="7440885" y="3602423"/>
          <a:ext cx="3714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7480" imgH="228600" progId="Equation.DSMT4">
                  <p:embed/>
                </p:oleObj>
              </mc:Choice>
              <mc:Fallback>
                <p:oleObj name="Equation" r:id="rId26" imgW="177480" imgH="228600" progId="Equation.DSMT4">
                  <p:embed/>
                  <p:pic>
                    <p:nvPicPr>
                      <p:cNvPr id="2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0885" y="3602423"/>
                        <a:ext cx="371475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643702" y="4000504"/>
            <a:ext cx="1857388" cy="261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482675" y="4944475"/>
          <a:ext cx="7856537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936960" imgH="406080" progId="Equation.DSMT4">
                  <p:embed/>
                </p:oleObj>
              </mc:Choice>
              <mc:Fallback>
                <p:oleObj name="Equation" r:id="rId29" imgW="3936960" imgH="406080" progId="Equation.DSMT4">
                  <p:embed/>
                  <p:pic>
                    <p:nvPicPr>
                      <p:cNvPr id="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75" y="4944475"/>
                        <a:ext cx="7856537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19"/>
          <p:cNvSpPr>
            <a:spLocks noChangeShapeType="1"/>
          </p:cNvSpPr>
          <p:nvPr/>
        </p:nvSpPr>
        <p:spPr bwMode="auto">
          <a:xfrm flipV="1">
            <a:off x="6804248" y="983241"/>
            <a:ext cx="288054" cy="2509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V="1">
            <a:off x="7812360" y="983243"/>
            <a:ext cx="288120" cy="2511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rot="-60000">
            <a:off x="4932062" y="983241"/>
            <a:ext cx="288032" cy="502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>
            <a:off x="5291964" y="993921"/>
            <a:ext cx="1512399" cy="4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 flipV="1">
            <a:off x="7092280" y="980728"/>
            <a:ext cx="720080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 flipV="1">
            <a:off x="2699792" y="285293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rot="-60000">
            <a:off x="2267819" y="1738207"/>
            <a:ext cx="4286250" cy="46037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rot="-60000">
            <a:off x="2628017" y="2224185"/>
            <a:ext cx="2214562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532296" y="5085184"/>
          <a:ext cx="4540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546440" imgH="901440" progId="Equation.DSMT4">
                  <p:embed/>
                </p:oleObj>
              </mc:Choice>
              <mc:Fallback>
                <p:oleObj name="Equation" r:id="rId31" imgW="4546440" imgH="9014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296" y="5085184"/>
                        <a:ext cx="4540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角丸四角形 43"/>
          <p:cNvSpPr/>
          <p:nvPr/>
        </p:nvSpPr>
        <p:spPr>
          <a:xfrm>
            <a:off x="6900839" y="46660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6866471" y="5495201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角丸四角形 45"/>
          <p:cNvSpPr/>
          <p:nvPr/>
        </p:nvSpPr>
        <p:spPr>
          <a:xfrm>
            <a:off x="6816436" y="634539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角丸四角形 46"/>
          <p:cNvSpPr/>
          <p:nvPr/>
        </p:nvSpPr>
        <p:spPr>
          <a:xfrm>
            <a:off x="6884966" y="4358996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6857332" y="5235487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6872962" y="6049525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6903710" y="4341680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6887646" y="5224487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>
          <a:xfrm>
            <a:off x="6898641" y="6096314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10851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33" grpId="0" animBg="1"/>
      <p:bldP spid="34" grpId="0" animBg="1"/>
      <p:bldP spid="34" grpId="1" animBg="1"/>
      <p:bldP spid="35" grpId="0" animBg="1"/>
      <p:bldP spid="36" grpId="0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157594"/>
              </p:ext>
            </p:extLst>
          </p:nvPr>
        </p:nvGraphicFramePr>
        <p:xfrm>
          <a:off x="1035048" y="1556792"/>
          <a:ext cx="66452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43600" imgH="838080" progId="Equation.DSMT4">
                  <p:embed/>
                </p:oleObj>
              </mc:Choice>
              <mc:Fallback>
                <p:oleObj name="Equation" r:id="rId2" imgW="5943600" imgH="838080" progId="Equation.DSMT4">
                  <p:embed/>
                  <p:pic>
                    <p:nvPicPr>
                      <p:cNvPr id="22937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048" y="1556792"/>
                        <a:ext cx="66452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9384" name="正方形/長方形 7"/>
          <p:cNvSpPr>
            <a:spLocks noChangeArrowheads="1"/>
          </p:cNvSpPr>
          <p:nvPr/>
        </p:nvSpPr>
        <p:spPr bwMode="auto">
          <a:xfrm>
            <a:off x="4333871" y="2718833"/>
            <a:ext cx="4294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R. Kubo, 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JPSJ </a:t>
            </a:r>
            <a:r>
              <a:rPr lang="en-US" altLang="ja-JP" sz="20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58,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 101 (1989).</a:t>
            </a:r>
            <a:endParaRPr lang="en-US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pPr lvl="0"/>
            <a:r>
              <a:rPr lang="en-US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PRA </a:t>
            </a:r>
            <a:r>
              <a:rPr lang="ja-JP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41</a:t>
            </a:r>
            <a:r>
              <a:rPr lang="en-US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6676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 (1990)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ja-JP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graphicFrame>
        <p:nvGraphicFramePr>
          <p:cNvPr id="146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38118"/>
              </p:ext>
            </p:extLst>
          </p:nvPr>
        </p:nvGraphicFramePr>
        <p:xfrm>
          <a:off x="1104900" y="2997200"/>
          <a:ext cx="2578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77960" imgH="901440" progId="Equation.DSMT4">
                  <p:embed/>
                </p:oleObj>
              </mc:Choice>
              <mc:Fallback>
                <p:oleObj name="Equation" r:id="rId6" imgW="2577960" imgH="901440" progId="Equation.DSMT4">
                  <p:embed/>
                  <p:pic>
                    <p:nvPicPr>
                      <p:cNvPr id="14643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2997200"/>
                        <a:ext cx="25781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23668"/>
              </p:ext>
            </p:extLst>
          </p:nvPr>
        </p:nvGraphicFramePr>
        <p:xfrm>
          <a:off x="1109663" y="3927475"/>
          <a:ext cx="14589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60160" imgH="825480" progId="Equation.DSMT4">
                  <p:embed/>
                </p:oleObj>
              </mc:Choice>
              <mc:Fallback>
                <p:oleObj name="Equation" r:id="rId8" imgW="1460160" imgH="825480" progId="Equation.DSMT4">
                  <p:embed/>
                  <p:pic>
                    <p:nvPicPr>
                      <p:cNvPr id="81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63" y="3927475"/>
                        <a:ext cx="145891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4080853" y="4109192"/>
            <a:ext cx="4850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Fluctuation term remains at high T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642910" y="500042"/>
            <a:ext cx="2922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2400" dirty="0">
                <a:ea typeface="Arial Unicode MS" panose="020B0604020202020204" pitchFamily="50" charset="-128"/>
              </a:rPr>
              <a:t>th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265041"/>
              </p:ext>
            </p:extLst>
          </p:nvPr>
        </p:nvGraphicFramePr>
        <p:xfrm>
          <a:off x="2378075" y="5013325"/>
          <a:ext cx="224472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47840" imgH="1041120" progId="Equation.DSMT4">
                  <p:embed/>
                </p:oleObj>
              </mc:Choice>
              <mc:Fallback>
                <p:oleObj name="Equation" r:id="rId10" imgW="2247840" imgH="104112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8075" y="5013325"/>
                        <a:ext cx="2244725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2523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図 90">
            <a:extLst>
              <a:ext uri="{FF2B5EF4-FFF2-40B4-BE49-F238E27FC236}">
                <a16:creationId xmlns:a16="http://schemas.microsoft.com/office/drawing/2014/main" id="{C3874E19-C628-4AEF-93F8-8C86C8CBA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927" y="4079309"/>
            <a:ext cx="3710789" cy="26880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/>
              <p:nvPr/>
            </p:nvSpPr>
            <p:spPr>
              <a:xfrm>
                <a:off x="898087" y="3804547"/>
                <a:ext cx="1303794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kumimoji="1" lang="en-US" altLang="ja-JP" sz="1400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kumimoji="1" lang="en-US" altLang="ja-JP" sz="1400" dirty="0"/>
              </a:p>
            </p:txBody>
          </p:sp>
        </mc:Choice>
        <mc:Fallback xmlns="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087" y="3804547"/>
                <a:ext cx="1303794" cy="994172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矢印: 右 8">
            <a:extLst>
              <a:ext uri="{FF2B5EF4-FFF2-40B4-BE49-F238E27FC236}">
                <a16:creationId xmlns:a16="http://schemas.microsoft.com/office/drawing/2014/main" id="{D47CE7AC-E4A9-40C6-B484-4DB10AC6D105}"/>
              </a:ext>
            </a:extLst>
          </p:cNvPr>
          <p:cNvSpPr/>
          <p:nvPr/>
        </p:nvSpPr>
        <p:spPr>
          <a:xfrm>
            <a:off x="2376744" y="3757624"/>
            <a:ext cx="937260" cy="111859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ML</a:t>
            </a:r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B999F0F-88A4-4FF4-9B13-615A5136E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58" y="4964799"/>
            <a:ext cx="1473116" cy="1473116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B6911A-D6BD-434B-892F-E6B7CC213812}"/>
              </a:ext>
            </a:extLst>
          </p:cNvPr>
          <p:cNvSpPr txBox="1"/>
          <p:nvPr/>
        </p:nvSpPr>
        <p:spPr>
          <a:xfrm>
            <a:off x="3429597" y="6489463"/>
            <a:ext cx="176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For each mol.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287D50B-EDDF-4AF2-8D6A-E7D18B15FC4B}"/>
              </a:ext>
            </a:extLst>
          </p:cNvPr>
          <p:cNvSpPr txBox="1"/>
          <p:nvPr/>
        </p:nvSpPr>
        <p:spPr>
          <a:xfrm>
            <a:off x="497929" y="2324688"/>
            <a:ext cx="2403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Intramolecular</a:t>
            </a:r>
            <a:r>
              <a:rPr kumimoji="1" lang="ja-JP" altLang="en-US" dirty="0"/>
              <a:t> </a:t>
            </a:r>
            <a:r>
              <a:rPr kumimoji="1" lang="en-US" altLang="ja-JP" dirty="0"/>
              <a:t>modes</a:t>
            </a:r>
          </a:p>
          <a:p>
            <a:r>
              <a:rPr kumimoji="1" lang="en-US" altLang="ja-JP" dirty="0"/>
              <a:t>L J Force + Coulomb</a:t>
            </a:r>
          </a:p>
        </p:txBody>
      </p:sp>
      <p:pic>
        <p:nvPicPr>
          <p:cNvPr id="882" name="図 881">
            <a:extLst>
              <a:ext uri="{FF2B5EF4-FFF2-40B4-BE49-F238E27FC236}">
                <a16:creationId xmlns:a16="http://schemas.microsoft.com/office/drawing/2014/main" id="{E6713A10-4186-4AB2-BE8E-53010FCC38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656" y="2243326"/>
            <a:ext cx="1651572" cy="9941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/>
              <p:nvPr/>
            </p:nvSpPr>
            <p:spPr>
              <a:xfrm>
                <a:off x="3663543" y="2210952"/>
                <a:ext cx="31979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kumimoji="1" lang="en-US" altLang="ja-JP" b="0" i="0" dirty="0" smtClean="0">
                              <a:latin typeface="Cambria Math" panose="02040503050406030204" pitchFamily="18" charset="0"/>
                            </a:rPr>
                            <m:t>O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3543" y="2210952"/>
                <a:ext cx="319799" cy="369332"/>
              </a:xfrm>
              <a:prstGeom prst="rect">
                <a:avLst/>
              </a:prstGeom>
              <a:blipFill>
                <a:blip r:embed="rId6"/>
                <a:stretch>
                  <a:fillRect t="-21667" r="-25000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/>
              <p:nvPr/>
            </p:nvSpPr>
            <p:spPr>
              <a:xfrm>
                <a:off x="3175168" y="2796920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5168" y="2796920"/>
                <a:ext cx="348615" cy="369332"/>
              </a:xfrm>
              <a:prstGeom prst="rect">
                <a:avLst/>
              </a:prstGeom>
              <a:blipFill>
                <a:blip r:embed="rId7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/>
              <p:nvPr/>
            </p:nvSpPr>
            <p:spPr>
              <a:xfrm>
                <a:off x="4106395" y="2753591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395" y="2753591"/>
                <a:ext cx="348615" cy="369332"/>
              </a:xfrm>
              <a:prstGeom prst="rect">
                <a:avLst/>
              </a:prstGeom>
              <a:blipFill>
                <a:blip r:embed="rId8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86" name="直線矢印コネクタ 885">
            <a:extLst>
              <a:ext uri="{FF2B5EF4-FFF2-40B4-BE49-F238E27FC236}">
                <a16:creationId xmlns:a16="http://schemas.microsoft.com/office/drawing/2014/main" id="{54619126-A302-4CCD-A504-2127EAC02C0B}"/>
              </a:ext>
            </a:extLst>
          </p:cNvPr>
          <p:cNvCxnSpPr>
            <a:cxnSpLocks/>
          </p:cNvCxnSpPr>
          <p:nvPr/>
        </p:nvCxnSpPr>
        <p:spPr>
          <a:xfrm flipV="1">
            <a:off x="3377854" y="2487952"/>
            <a:ext cx="291857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直線矢印コネクタ 886">
            <a:extLst>
              <a:ext uri="{FF2B5EF4-FFF2-40B4-BE49-F238E27FC236}">
                <a16:creationId xmlns:a16="http://schemas.microsoft.com/office/drawing/2014/main" id="{6C71EA3B-D92A-4751-85EF-DDED13E8CABB}"/>
              </a:ext>
            </a:extLst>
          </p:cNvPr>
          <p:cNvCxnSpPr>
            <a:cxnSpLocks/>
          </p:cNvCxnSpPr>
          <p:nvPr/>
        </p:nvCxnSpPr>
        <p:spPr>
          <a:xfrm flipH="1" flipV="1">
            <a:off x="3943985" y="2487952"/>
            <a:ext cx="248135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8" name="円弧 887">
            <a:extLst>
              <a:ext uri="{FF2B5EF4-FFF2-40B4-BE49-F238E27FC236}">
                <a16:creationId xmlns:a16="http://schemas.microsoft.com/office/drawing/2014/main" id="{E9C5BDF3-65D5-40F1-809E-5B119D0B4DAE}"/>
              </a:ext>
            </a:extLst>
          </p:cNvPr>
          <p:cNvSpPr/>
          <p:nvPr/>
        </p:nvSpPr>
        <p:spPr>
          <a:xfrm>
            <a:off x="3576156" y="2619796"/>
            <a:ext cx="477865" cy="310528"/>
          </a:xfrm>
          <a:prstGeom prst="arc">
            <a:avLst>
              <a:gd name="adj1" fmla="val 1857758"/>
              <a:gd name="adj2" fmla="val 9039430"/>
            </a:avLst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/>
              <p:nvPr/>
            </p:nvSpPr>
            <p:spPr>
              <a:xfrm>
                <a:off x="3212948" y="2316230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2948" y="2316230"/>
                <a:ext cx="248269" cy="369332"/>
              </a:xfrm>
              <a:prstGeom prst="rect">
                <a:avLst/>
              </a:prstGeom>
              <a:blipFill>
                <a:blip r:embed="rId9"/>
                <a:stretch>
                  <a:fillRect r="-317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/>
              <p:nvPr/>
            </p:nvSpPr>
            <p:spPr>
              <a:xfrm>
                <a:off x="4103213" y="2342797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3213" y="2342797"/>
                <a:ext cx="248269" cy="369332"/>
              </a:xfrm>
              <a:prstGeom prst="rect">
                <a:avLst/>
              </a:prstGeom>
              <a:blipFill>
                <a:blip r:embed="rId10"/>
                <a:stretch>
                  <a:fillRect r="-341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93" name="図 8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92171" y="289518"/>
            <a:ext cx="4240389" cy="3177898"/>
          </a:xfrm>
          <a:prstGeom prst="rect">
            <a:avLst/>
          </a:prstGeom>
        </p:spPr>
      </p:pic>
      <p:pic>
        <p:nvPicPr>
          <p:cNvPr id="895" name="図 894">
            <a:extLst>
              <a:ext uri="{FF2B5EF4-FFF2-40B4-BE49-F238E27FC236}">
                <a16:creationId xmlns:a16="http://schemas.microsoft.com/office/drawing/2014/main" id="{0BADD17D-E67A-4363-8DA4-1DCF563EC4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654" y="2712121"/>
            <a:ext cx="389762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6" name="図 895">
            <a:extLst>
              <a:ext uri="{FF2B5EF4-FFF2-40B4-BE49-F238E27FC236}">
                <a16:creationId xmlns:a16="http://schemas.microsoft.com/office/drawing/2014/main" id="{17FB9340-FC19-409F-92C7-9FD6ABCC460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842" y="2408262"/>
            <a:ext cx="402419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7" name="図 896">
            <a:extLst>
              <a:ext uri="{FF2B5EF4-FFF2-40B4-BE49-F238E27FC236}">
                <a16:creationId xmlns:a16="http://schemas.microsoft.com/office/drawing/2014/main" id="{5B9D502A-D58E-4963-971C-542F3797D91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256" y="2408262"/>
            <a:ext cx="402419" cy="195452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2924" name="グループ化 2923">
            <a:extLst>
              <a:ext uri="{FF2B5EF4-FFF2-40B4-BE49-F238E27FC236}">
                <a16:creationId xmlns:a16="http://schemas.microsoft.com/office/drawing/2014/main" id="{AE7F9864-AD33-4DE7-869A-1B6A4501F541}"/>
              </a:ext>
            </a:extLst>
          </p:cNvPr>
          <p:cNvGrpSpPr/>
          <p:nvPr/>
        </p:nvGrpSpPr>
        <p:grpSpPr>
          <a:xfrm rot="14159255">
            <a:off x="4836968" y="5855411"/>
            <a:ext cx="45719" cy="201606"/>
            <a:chOff x="9201364" y="5832245"/>
            <a:chExt cx="154522" cy="835485"/>
          </a:xfrm>
        </p:grpSpPr>
        <p:grpSp>
          <p:nvGrpSpPr>
            <p:cNvPr id="2925" name="グループ化 2924">
              <a:extLst>
                <a:ext uri="{FF2B5EF4-FFF2-40B4-BE49-F238E27FC236}">
                  <a16:creationId xmlns:a16="http://schemas.microsoft.com/office/drawing/2014/main" id="{6E6B9F46-DE67-4422-805F-1F3CA861F370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2927" name="円弧 2926">
                <a:extLst>
                  <a:ext uri="{FF2B5EF4-FFF2-40B4-BE49-F238E27FC236}">
                    <a16:creationId xmlns:a16="http://schemas.microsoft.com/office/drawing/2014/main" id="{91E28BFF-C847-4C94-BB61-9677FC53EA4F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928" name="グループ化 2927">
                <a:extLst>
                  <a:ext uri="{FF2B5EF4-FFF2-40B4-BE49-F238E27FC236}">
                    <a16:creationId xmlns:a16="http://schemas.microsoft.com/office/drawing/2014/main" id="{F33177FA-A0B6-4A43-9549-D5D2F4E111BE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72" name="円弧 2971">
                  <a:extLst>
                    <a:ext uri="{FF2B5EF4-FFF2-40B4-BE49-F238E27FC236}">
                      <a16:creationId xmlns:a16="http://schemas.microsoft.com/office/drawing/2014/main" id="{E8FB1EC6-52B5-44A7-9B3F-B10B93C5258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3" name="円弧 2972">
                  <a:extLst>
                    <a:ext uri="{FF2B5EF4-FFF2-40B4-BE49-F238E27FC236}">
                      <a16:creationId xmlns:a16="http://schemas.microsoft.com/office/drawing/2014/main" id="{AFF43EEB-FA4E-411D-B17F-447A1949080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29" name="グループ化 2928">
                <a:extLst>
                  <a:ext uri="{FF2B5EF4-FFF2-40B4-BE49-F238E27FC236}">
                    <a16:creationId xmlns:a16="http://schemas.microsoft.com/office/drawing/2014/main" id="{809FF580-9F20-4E5C-B58F-E8FA729D64F4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70" name="円弧 2969">
                  <a:extLst>
                    <a:ext uri="{FF2B5EF4-FFF2-40B4-BE49-F238E27FC236}">
                      <a16:creationId xmlns:a16="http://schemas.microsoft.com/office/drawing/2014/main" id="{2E9F6B45-0C49-48CE-9D7A-C6B502471AE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1" name="円弧 2970">
                  <a:extLst>
                    <a:ext uri="{FF2B5EF4-FFF2-40B4-BE49-F238E27FC236}">
                      <a16:creationId xmlns:a16="http://schemas.microsoft.com/office/drawing/2014/main" id="{4E7D5EE9-F35E-45B9-B85E-0F389C00A4D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0" name="グループ化 2929">
                <a:extLst>
                  <a:ext uri="{FF2B5EF4-FFF2-40B4-BE49-F238E27FC236}">
                    <a16:creationId xmlns:a16="http://schemas.microsoft.com/office/drawing/2014/main" id="{B857F467-036F-4525-9542-80DD65167F3E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8" name="円弧 2967">
                  <a:extLst>
                    <a:ext uri="{FF2B5EF4-FFF2-40B4-BE49-F238E27FC236}">
                      <a16:creationId xmlns:a16="http://schemas.microsoft.com/office/drawing/2014/main" id="{9BFF8814-1F08-4D9C-8C35-B0D966FB6C4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9" name="円弧 2968">
                  <a:extLst>
                    <a:ext uri="{FF2B5EF4-FFF2-40B4-BE49-F238E27FC236}">
                      <a16:creationId xmlns:a16="http://schemas.microsoft.com/office/drawing/2014/main" id="{0A26B932-D3DB-4668-8704-EF5A5BC17B8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1" name="グループ化 2930">
                <a:extLst>
                  <a:ext uri="{FF2B5EF4-FFF2-40B4-BE49-F238E27FC236}">
                    <a16:creationId xmlns:a16="http://schemas.microsoft.com/office/drawing/2014/main" id="{C21EBA4C-02B0-4FB7-8EF0-AE8C0296FA2B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6" name="円弧 2965">
                  <a:extLst>
                    <a:ext uri="{FF2B5EF4-FFF2-40B4-BE49-F238E27FC236}">
                      <a16:creationId xmlns:a16="http://schemas.microsoft.com/office/drawing/2014/main" id="{C411D2B0-797C-4A23-BA7D-A79C6F798D7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7" name="円弧 2966">
                  <a:extLst>
                    <a:ext uri="{FF2B5EF4-FFF2-40B4-BE49-F238E27FC236}">
                      <a16:creationId xmlns:a16="http://schemas.microsoft.com/office/drawing/2014/main" id="{AEF35EC2-C568-4528-A6B9-68C648B64F9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2" name="グループ化 2931">
                <a:extLst>
                  <a:ext uri="{FF2B5EF4-FFF2-40B4-BE49-F238E27FC236}">
                    <a16:creationId xmlns:a16="http://schemas.microsoft.com/office/drawing/2014/main" id="{2E75BB65-B7EE-4EDA-93AE-B41B938124B1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4" name="円弧 2963">
                  <a:extLst>
                    <a:ext uri="{FF2B5EF4-FFF2-40B4-BE49-F238E27FC236}">
                      <a16:creationId xmlns:a16="http://schemas.microsoft.com/office/drawing/2014/main" id="{2215676A-5B5F-437F-AC5C-AAC72CEF51A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5" name="円弧 2964">
                  <a:extLst>
                    <a:ext uri="{FF2B5EF4-FFF2-40B4-BE49-F238E27FC236}">
                      <a16:creationId xmlns:a16="http://schemas.microsoft.com/office/drawing/2014/main" id="{6E01643E-F9A9-4F3F-A7F2-EC70AACE4AB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3" name="グループ化 2932">
                <a:extLst>
                  <a:ext uri="{FF2B5EF4-FFF2-40B4-BE49-F238E27FC236}">
                    <a16:creationId xmlns:a16="http://schemas.microsoft.com/office/drawing/2014/main" id="{5FB829D6-EA55-469B-B844-8F333BF93020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2" name="円弧 2961">
                  <a:extLst>
                    <a:ext uri="{FF2B5EF4-FFF2-40B4-BE49-F238E27FC236}">
                      <a16:creationId xmlns:a16="http://schemas.microsoft.com/office/drawing/2014/main" id="{B2DDBBC3-3A2C-46ED-B71B-9C59423B872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3" name="円弧 2962">
                  <a:extLst>
                    <a:ext uri="{FF2B5EF4-FFF2-40B4-BE49-F238E27FC236}">
                      <a16:creationId xmlns:a16="http://schemas.microsoft.com/office/drawing/2014/main" id="{24684D0D-BB50-4683-85D9-6502A708B2D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4" name="グループ化 2933">
                <a:extLst>
                  <a:ext uri="{FF2B5EF4-FFF2-40B4-BE49-F238E27FC236}">
                    <a16:creationId xmlns:a16="http://schemas.microsoft.com/office/drawing/2014/main" id="{90E142E4-F2C1-4767-90CE-299F5E4C942F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0" name="円弧 2959">
                  <a:extLst>
                    <a:ext uri="{FF2B5EF4-FFF2-40B4-BE49-F238E27FC236}">
                      <a16:creationId xmlns:a16="http://schemas.microsoft.com/office/drawing/2014/main" id="{157E8940-C96D-467D-BB06-8563B9EE11B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1" name="円弧 2960">
                  <a:extLst>
                    <a:ext uri="{FF2B5EF4-FFF2-40B4-BE49-F238E27FC236}">
                      <a16:creationId xmlns:a16="http://schemas.microsoft.com/office/drawing/2014/main" id="{6C6F7760-CAF4-4050-9A32-FF72DFAE45B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5" name="グループ化 2934">
                <a:extLst>
                  <a:ext uri="{FF2B5EF4-FFF2-40B4-BE49-F238E27FC236}">
                    <a16:creationId xmlns:a16="http://schemas.microsoft.com/office/drawing/2014/main" id="{8AFEDDC2-8C48-4968-9171-57748D543CF0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8" name="円弧 2957">
                  <a:extLst>
                    <a:ext uri="{FF2B5EF4-FFF2-40B4-BE49-F238E27FC236}">
                      <a16:creationId xmlns:a16="http://schemas.microsoft.com/office/drawing/2014/main" id="{0FFB5D79-D722-42D2-95DA-16D1B0019AF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9" name="円弧 2958">
                  <a:extLst>
                    <a:ext uri="{FF2B5EF4-FFF2-40B4-BE49-F238E27FC236}">
                      <a16:creationId xmlns:a16="http://schemas.microsoft.com/office/drawing/2014/main" id="{A60387B5-EF6A-4632-9ACF-ACA78E71823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6" name="グループ化 2935">
                <a:extLst>
                  <a:ext uri="{FF2B5EF4-FFF2-40B4-BE49-F238E27FC236}">
                    <a16:creationId xmlns:a16="http://schemas.microsoft.com/office/drawing/2014/main" id="{7435F379-5D33-4479-A1DD-69DFA9386C7D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6" name="円弧 2955">
                  <a:extLst>
                    <a:ext uri="{FF2B5EF4-FFF2-40B4-BE49-F238E27FC236}">
                      <a16:creationId xmlns:a16="http://schemas.microsoft.com/office/drawing/2014/main" id="{DFA8829B-1760-4552-8F1F-1143AAC7E8F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7" name="円弧 2956">
                  <a:extLst>
                    <a:ext uri="{FF2B5EF4-FFF2-40B4-BE49-F238E27FC236}">
                      <a16:creationId xmlns:a16="http://schemas.microsoft.com/office/drawing/2014/main" id="{288CC350-05DF-4152-B259-1F4818720A7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7" name="グループ化 2936">
                <a:extLst>
                  <a:ext uri="{FF2B5EF4-FFF2-40B4-BE49-F238E27FC236}">
                    <a16:creationId xmlns:a16="http://schemas.microsoft.com/office/drawing/2014/main" id="{9EF20470-715B-47D3-9306-0B0BA8B22607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4" name="円弧 2953">
                  <a:extLst>
                    <a:ext uri="{FF2B5EF4-FFF2-40B4-BE49-F238E27FC236}">
                      <a16:creationId xmlns:a16="http://schemas.microsoft.com/office/drawing/2014/main" id="{59DCA286-3DB4-4C8C-88EB-F718AA2B8B5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5" name="円弧 2954">
                  <a:extLst>
                    <a:ext uri="{FF2B5EF4-FFF2-40B4-BE49-F238E27FC236}">
                      <a16:creationId xmlns:a16="http://schemas.microsoft.com/office/drawing/2014/main" id="{40257959-CCDE-4B74-8187-BF941BACFA3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8" name="グループ化 2937">
                <a:extLst>
                  <a:ext uri="{FF2B5EF4-FFF2-40B4-BE49-F238E27FC236}">
                    <a16:creationId xmlns:a16="http://schemas.microsoft.com/office/drawing/2014/main" id="{20CDEE35-2262-48BC-BA88-D2CADCB41E0B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2" name="円弧 2951">
                  <a:extLst>
                    <a:ext uri="{FF2B5EF4-FFF2-40B4-BE49-F238E27FC236}">
                      <a16:creationId xmlns:a16="http://schemas.microsoft.com/office/drawing/2014/main" id="{B20ED724-B3B9-4CB8-9C9D-C3BFFC53525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3" name="円弧 2952">
                  <a:extLst>
                    <a:ext uri="{FF2B5EF4-FFF2-40B4-BE49-F238E27FC236}">
                      <a16:creationId xmlns:a16="http://schemas.microsoft.com/office/drawing/2014/main" id="{79380EFD-655A-49E0-A575-1454673FF27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9" name="グループ化 2938">
                <a:extLst>
                  <a:ext uri="{FF2B5EF4-FFF2-40B4-BE49-F238E27FC236}">
                    <a16:creationId xmlns:a16="http://schemas.microsoft.com/office/drawing/2014/main" id="{A5187C89-5CA2-4A28-A6C2-4A81034700C8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0" name="円弧 2949">
                  <a:extLst>
                    <a:ext uri="{FF2B5EF4-FFF2-40B4-BE49-F238E27FC236}">
                      <a16:creationId xmlns:a16="http://schemas.microsoft.com/office/drawing/2014/main" id="{D4CC6C61-F355-48E4-A5FC-7DEAF6F6672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1" name="円弧 2950">
                  <a:extLst>
                    <a:ext uri="{FF2B5EF4-FFF2-40B4-BE49-F238E27FC236}">
                      <a16:creationId xmlns:a16="http://schemas.microsoft.com/office/drawing/2014/main" id="{CFB3DB11-EFDD-4955-94A8-C9D6552ECF5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40" name="グループ化 2939">
                <a:extLst>
                  <a:ext uri="{FF2B5EF4-FFF2-40B4-BE49-F238E27FC236}">
                    <a16:creationId xmlns:a16="http://schemas.microsoft.com/office/drawing/2014/main" id="{EAF131C8-1A38-439D-8B3A-0AC47E610467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48" name="円弧 2947">
                  <a:extLst>
                    <a:ext uri="{FF2B5EF4-FFF2-40B4-BE49-F238E27FC236}">
                      <a16:creationId xmlns:a16="http://schemas.microsoft.com/office/drawing/2014/main" id="{C6C7395C-3044-43B3-BA14-9F3C9DAFC90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949" name="円弧 2948">
                  <a:extLst>
                    <a:ext uri="{FF2B5EF4-FFF2-40B4-BE49-F238E27FC236}">
                      <a16:creationId xmlns:a16="http://schemas.microsoft.com/office/drawing/2014/main" id="{A3C21C5B-3986-4366-B576-9E5C824057E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41" name="グループ化 2940">
                <a:extLst>
                  <a:ext uri="{FF2B5EF4-FFF2-40B4-BE49-F238E27FC236}">
                    <a16:creationId xmlns:a16="http://schemas.microsoft.com/office/drawing/2014/main" id="{1CDB3D1C-9ADB-42FD-9A55-7C48EFD54E4B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46" name="円弧 2945">
                  <a:extLst>
                    <a:ext uri="{FF2B5EF4-FFF2-40B4-BE49-F238E27FC236}">
                      <a16:creationId xmlns:a16="http://schemas.microsoft.com/office/drawing/2014/main" id="{EA4B8B86-0ACB-4414-A4F1-6E2C64D8BB0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947" name="円弧 2946">
                  <a:extLst>
                    <a:ext uri="{FF2B5EF4-FFF2-40B4-BE49-F238E27FC236}">
                      <a16:creationId xmlns:a16="http://schemas.microsoft.com/office/drawing/2014/main" id="{423A3D5C-0D4E-4248-8C6A-A8D1BE3CA9D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2942" name="円弧 2941">
                <a:extLst>
                  <a:ext uri="{FF2B5EF4-FFF2-40B4-BE49-F238E27FC236}">
                    <a16:creationId xmlns:a16="http://schemas.microsoft.com/office/drawing/2014/main" id="{ECF40264-0BDC-41DF-8406-3F27FFCCFBD4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43" name="直線コネクタ 2942">
                <a:extLst>
                  <a:ext uri="{FF2B5EF4-FFF2-40B4-BE49-F238E27FC236}">
                    <a16:creationId xmlns:a16="http://schemas.microsoft.com/office/drawing/2014/main" id="{6AA1BCC7-2990-4A3D-AE71-34E92BB173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44" name="円弧 2943">
                <a:extLst>
                  <a:ext uri="{FF2B5EF4-FFF2-40B4-BE49-F238E27FC236}">
                    <a16:creationId xmlns:a16="http://schemas.microsoft.com/office/drawing/2014/main" id="{A917EA1C-C7F4-49FD-BE90-275BBAAAC1CA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45" name="直線コネクタ 2944">
                <a:extLst>
                  <a:ext uri="{FF2B5EF4-FFF2-40B4-BE49-F238E27FC236}">
                    <a16:creationId xmlns:a16="http://schemas.microsoft.com/office/drawing/2014/main" id="{DF3138A5-15AF-41CC-AADA-CB5FFB14255E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26" name="楕円 2925">
              <a:extLst>
                <a:ext uri="{FF2B5EF4-FFF2-40B4-BE49-F238E27FC236}">
                  <a16:creationId xmlns:a16="http://schemas.microsoft.com/office/drawing/2014/main" id="{4E1EDE6F-EF6C-43B2-ABC1-E33BABED5E3E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476" name="矢印: 左右 3475">
            <a:extLst>
              <a:ext uri="{FF2B5EF4-FFF2-40B4-BE49-F238E27FC236}">
                <a16:creationId xmlns:a16="http://schemas.microsoft.com/office/drawing/2014/main" id="{CCB6F02F-79D7-494E-B145-C1533975F03E}"/>
              </a:ext>
            </a:extLst>
          </p:cNvPr>
          <p:cNvSpPr/>
          <p:nvPr/>
        </p:nvSpPr>
        <p:spPr>
          <a:xfrm rot="18928131">
            <a:off x="3730417" y="5716315"/>
            <a:ext cx="267713" cy="113859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77" name="矢印: 左右 3476">
            <a:extLst>
              <a:ext uri="{FF2B5EF4-FFF2-40B4-BE49-F238E27FC236}">
                <a16:creationId xmlns:a16="http://schemas.microsoft.com/office/drawing/2014/main" id="{AE4F9D08-3287-4375-BA80-122A8D5241F2}"/>
              </a:ext>
            </a:extLst>
          </p:cNvPr>
          <p:cNvSpPr/>
          <p:nvPr/>
        </p:nvSpPr>
        <p:spPr>
          <a:xfrm rot="2919978">
            <a:off x="4320910" y="5714225"/>
            <a:ext cx="245347" cy="124238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481" name="図 3480">
            <a:extLst>
              <a:ext uri="{FF2B5EF4-FFF2-40B4-BE49-F238E27FC236}">
                <a16:creationId xmlns:a16="http://schemas.microsoft.com/office/drawing/2014/main" id="{743131BB-501D-4140-B53D-CD3C4D004C7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173" y="5052042"/>
            <a:ext cx="817980" cy="5262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82" name="図 3481">
            <a:extLst>
              <a:ext uri="{FF2B5EF4-FFF2-40B4-BE49-F238E27FC236}">
                <a16:creationId xmlns:a16="http://schemas.microsoft.com/office/drawing/2014/main" id="{80928370-07F6-48C8-BEA5-E21278567C6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65" y="5934255"/>
            <a:ext cx="702177" cy="45175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83" name="図 3482">
            <a:extLst>
              <a:ext uri="{FF2B5EF4-FFF2-40B4-BE49-F238E27FC236}">
                <a16:creationId xmlns:a16="http://schemas.microsoft.com/office/drawing/2014/main" id="{2E48BA57-55BA-44C6-BAE1-1F8210AC30E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750" y="5914357"/>
            <a:ext cx="842928" cy="54230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484" name="矢印: 左右 3483">
            <a:extLst>
              <a:ext uri="{FF2B5EF4-FFF2-40B4-BE49-F238E27FC236}">
                <a16:creationId xmlns:a16="http://schemas.microsoft.com/office/drawing/2014/main" id="{2C63CC11-ED13-42F4-A2DA-9AE363D46A71}"/>
              </a:ext>
            </a:extLst>
          </p:cNvPr>
          <p:cNvSpPr/>
          <p:nvPr/>
        </p:nvSpPr>
        <p:spPr>
          <a:xfrm>
            <a:off x="3960037" y="6026554"/>
            <a:ext cx="373795" cy="113859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95" name="図 1194">
            <a:extLst>
              <a:ext uri="{FF2B5EF4-FFF2-40B4-BE49-F238E27FC236}">
                <a16:creationId xmlns:a16="http://schemas.microsoft.com/office/drawing/2014/main" id="{F3A12B36-0A79-4947-AEC5-05ACB9FC0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58" y="5117199"/>
            <a:ext cx="1473116" cy="1473116"/>
          </a:xfrm>
          <a:prstGeom prst="rect">
            <a:avLst/>
          </a:prstGeom>
        </p:spPr>
      </p:pic>
      <p:sp>
        <p:nvSpPr>
          <p:cNvPr id="1196" name="角丸四角形 34">
            <a:extLst>
              <a:ext uri="{FF2B5EF4-FFF2-40B4-BE49-F238E27FC236}">
                <a16:creationId xmlns:a16="http://schemas.microsoft.com/office/drawing/2014/main" id="{1914D178-CA3D-4CFA-903B-840EF4DEDED1}"/>
              </a:ext>
            </a:extLst>
          </p:cNvPr>
          <p:cNvSpPr/>
          <p:nvPr/>
        </p:nvSpPr>
        <p:spPr>
          <a:xfrm>
            <a:off x="3247575" y="5853757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7" name="角丸四角形 34">
            <a:extLst>
              <a:ext uri="{FF2B5EF4-FFF2-40B4-BE49-F238E27FC236}">
                <a16:creationId xmlns:a16="http://schemas.microsoft.com/office/drawing/2014/main" id="{4A3220C3-FF26-4C8A-9490-CB23B4C42F8E}"/>
              </a:ext>
            </a:extLst>
          </p:cNvPr>
          <p:cNvSpPr/>
          <p:nvPr/>
        </p:nvSpPr>
        <p:spPr>
          <a:xfrm>
            <a:off x="3736370" y="4975735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8" name="角丸四角形 34">
            <a:extLst>
              <a:ext uri="{FF2B5EF4-FFF2-40B4-BE49-F238E27FC236}">
                <a16:creationId xmlns:a16="http://schemas.microsoft.com/office/drawing/2014/main" id="{B172A7FB-D722-45AC-843E-2445DB57FF08}"/>
              </a:ext>
            </a:extLst>
          </p:cNvPr>
          <p:cNvSpPr/>
          <p:nvPr/>
        </p:nvSpPr>
        <p:spPr>
          <a:xfrm>
            <a:off x="4394807" y="5841290"/>
            <a:ext cx="700567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01" name="タイトル 1">
            <a:extLst>
              <a:ext uri="{FF2B5EF4-FFF2-40B4-BE49-F238E27FC236}">
                <a16:creationId xmlns:a16="http://schemas.microsoft.com/office/drawing/2014/main" id="{A9C82B92-F9AC-4C2C-9C10-B2DC8ABDC1B4}"/>
              </a:ext>
            </a:extLst>
          </p:cNvPr>
          <p:cNvSpPr txBox="1">
            <a:spLocks/>
          </p:cNvSpPr>
          <p:nvPr/>
        </p:nvSpPr>
        <p:spPr>
          <a:xfrm>
            <a:off x="88125" y="156974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Building Brownian model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100" b="1" dirty="0">
                <a:solidFill>
                  <a:srgbClr val="0541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(Machine learning approach)</a:t>
            </a:r>
            <a:endParaRPr lang="ja-JP" altLang="en-US" sz="31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202" name="正方形/長方形 1201">
            <a:extLst>
              <a:ext uri="{FF2B5EF4-FFF2-40B4-BE49-F238E27FC236}">
                <a16:creationId xmlns:a16="http://schemas.microsoft.com/office/drawing/2014/main" id="{DE73A53E-E05F-451A-BDCF-13B63BB4604F}"/>
              </a:ext>
            </a:extLst>
          </p:cNvPr>
          <p:cNvSpPr/>
          <p:nvPr/>
        </p:nvSpPr>
        <p:spPr>
          <a:xfrm>
            <a:off x="177529" y="1284020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203" name="図 1202">
            <a:extLst>
              <a:ext uri="{FF2B5EF4-FFF2-40B4-BE49-F238E27FC236}">
                <a16:creationId xmlns:a16="http://schemas.microsoft.com/office/drawing/2014/main" id="{E493FB30-3C54-40BF-AE96-99663187415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97625" y="103805"/>
            <a:ext cx="647544" cy="7702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四角形: 角を丸くする 86">
                <a:extLst>
                  <a:ext uri="{FF2B5EF4-FFF2-40B4-BE49-F238E27FC236}">
                    <a16:creationId xmlns:a16="http://schemas.microsoft.com/office/drawing/2014/main" id="{60DDBA61-6228-41B9-9883-2DC8C11E5C52}"/>
                  </a:ext>
                </a:extLst>
              </p:cNvPr>
              <p:cNvSpPr/>
              <p:nvPr/>
            </p:nvSpPr>
            <p:spPr>
              <a:xfrm>
                <a:off x="3383400" y="3739251"/>
                <a:ext cx="1830416" cy="106719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U(</a:t>
                </a:r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 )</m:t>
                    </m:r>
                  </m:oMath>
                </a14:m>
                <a:endParaRPr kumimoji="1" lang="en-US" altLang="ja-JP" b="0" dirty="0"/>
              </a:p>
              <a:p>
                <a:pPr algn="ctr"/>
                <a:endParaRPr kumimoji="1" lang="en-US" altLang="ja-JP" sz="800" dirty="0"/>
              </a:p>
              <a:p>
                <a:pPr algn="ctr"/>
                <a:r>
                  <a:rPr kumimoji="1" lang="en-US" altLang="ja-JP" dirty="0"/>
                  <a:t>SDF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𝐽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</m:d>
                  </m:oMath>
                </a14:m>
                <a:endParaRPr kumimoji="1" lang="en-US" altLang="ja-JP" dirty="0"/>
              </a:p>
            </p:txBody>
          </p:sp>
        </mc:Choice>
        <mc:Fallback xmlns="">
          <p:sp>
            <p:nvSpPr>
              <p:cNvPr id="87" name="四角形: 角を丸くする 86">
                <a:extLst>
                  <a:ext uri="{FF2B5EF4-FFF2-40B4-BE49-F238E27FC236}">
                    <a16:creationId xmlns:a16="http://schemas.microsoft.com/office/drawing/2014/main" id="{60DDBA61-6228-41B9-9883-2DC8C11E5C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400" y="3739251"/>
                <a:ext cx="1830416" cy="1067196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8" name="図 87">
            <a:extLst>
              <a:ext uri="{FF2B5EF4-FFF2-40B4-BE49-F238E27FC236}">
                <a16:creationId xmlns:a16="http://schemas.microsoft.com/office/drawing/2014/main" id="{26A97C79-762B-485C-8F95-7D30BFDC5A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157" y="5384582"/>
            <a:ext cx="581099" cy="3738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" name="図 88">
            <a:extLst>
              <a:ext uri="{FF2B5EF4-FFF2-40B4-BE49-F238E27FC236}">
                <a16:creationId xmlns:a16="http://schemas.microsoft.com/office/drawing/2014/main" id="{1FC6ACEA-C6C7-45F7-8070-969FE93B98C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556" y="4597239"/>
            <a:ext cx="571160" cy="3674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0" name="図 89">
            <a:extLst>
              <a:ext uri="{FF2B5EF4-FFF2-40B4-BE49-F238E27FC236}">
                <a16:creationId xmlns:a16="http://schemas.microsoft.com/office/drawing/2014/main" id="{AF180C30-E981-42F7-85A3-830579F5E64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302" y="5299746"/>
            <a:ext cx="624240" cy="4016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34F5D92E-9ED7-4AB8-8A6D-A462B8E15671}"/>
              </a:ext>
            </a:extLst>
          </p:cNvPr>
          <p:cNvSpPr txBox="1"/>
          <p:nvPr/>
        </p:nvSpPr>
        <p:spPr>
          <a:xfrm>
            <a:off x="5652120" y="3727182"/>
            <a:ext cx="4751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Spectral dist. Function (SDF)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7037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476" grpId="0" animBg="1"/>
      <p:bldP spid="3477" grpId="0" animBg="1"/>
      <p:bldP spid="3484" grpId="0" animBg="1"/>
      <p:bldP spid="1196" grpId="0" animBg="1"/>
      <p:bldP spid="1197" grpId="0" animBg="1"/>
      <p:bldP spid="1198" grpId="0" animBg="1"/>
      <p:bldP spid="8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5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736652"/>
              </p:ext>
            </p:extLst>
          </p:nvPr>
        </p:nvGraphicFramePr>
        <p:xfrm>
          <a:off x="5137150" y="5286375"/>
          <a:ext cx="16906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88760" imgH="787320" progId="Equation.DSMT4">
                  <p:embed/>
                </p:oleObj>
              </mc:Choice>
              <mc:Fallback>
                <p:oleObj name="Equation" r:id="rId2" imgW="1688760" imgH="787320" progId="Equation.DSMT4">
                  <p:embed/>
                  <p:pic>
                    <p:nvPicPr>
                      <p:cNvPr id="32565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7150" y="5286375"/>
                        <a:ext cx="16906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4" name="Object 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0277799"/>
              </p:ext>
            </p:extLst>
          </p:nvPr>
        </p:nvGraphicFramePr>
        <p:xfrm>
          <a:off x="998538" y="2138363"/>
          <a:ext cx="4289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70120" imgH="736560" progId="Equation.DSMT4">
                  <p:embed/>
                </p:oleObj>
              </mc:Choice>
              <mc:Fallback>
                <p:oleObj name="Equation" r:id="rId4" imgW="4470120" imgH="736560" progId="Equation.DSMT4">
                  <p:embed/>
                  <p:pic>
                    <p:nvPicPr>
                      <p:cNvPr id="3256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538" y="2138363"/>
                        <a:ext cx="42894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396070456"/>
              </p:ext>
            </p:extLst>
          </p:nvPr>
        </p:nvGraphicFramePr>
        <p:xfrm>
          <a:off x="906463" y="4629150"/>
          <a:ext cx="517207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78360" imgH="787320" progId="Equation.DSMT4">
                  <p:embed/>
                </p:oleObj>
              </mc:Choice>
              <mc:Fallback>
                <p:oleObj name="Equation" r:id="rId6" imgW="5778360" imgH="787320" progId="Equation.DSMT4">
                  <p:embed/>
                  <p:pic>
                    <p:nvPicPr>
                      <p:cNvPr id="3256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6463" y="4629150"/>
                        <a:ext cx="5172075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6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785786" y="428604"/>
            <a:ext cx="7448426" cy="78263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equations of motion (in </a:t>
            </a:r>
            <a:r>
              <a:rPr lang="en-US" altLang="ja-JP" sz="32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</a:t>
            </a: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space)</a:t>
            </a:r>
          </a:p>
        </p:txBody>
      </p:sp>
      <p:graphicFrame>
        <p:nvGraphicFramePr>
          <p:cNvPr id="32563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464924"/>
              </p:ext>
            </p:extLst>
          </p:nvPr>
        </p:nvGraphicFramePr>
        <p:xfrm>
          <a:off x="6178550" y="2201863"/>
          <a:ext cx="195580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55520" imgH="736560" progId="Equation.DSMT4">
                  <p:embed/>
                </p:oleObj>
              </mc:Choice>
              <mc:Fallback>
                <p:oleObj name="Equation" r:id="rId8" imgW="1955520" imgH="736560" progId="Equation.DSMT4">
                  <p:embed/>
                  <p:pic>
                    <p:nvPicPr>
                      <p:cNvPr id="3256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8550" y="2201863"/>
                        <a:ext cx="195580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3" name="Text Box 11"/>
          <p:cNvSpPr txBox="1">
            <a:spLocks noChangeArrowheads="1"/>
          </p:cNvSpPr>
          <p:nvPr/>
        </p:nvSpPr>
        <p:spPr bwMode="auto">
          <a:xfrm>
            <a:off x="2889219" y="5971640"/>
            <a:ext cx="4429156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PR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A43, 4131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(1991).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32564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424778"/>
              </p:ext>
            </p:extLst>
          </p:nvPr>
        </p:nvGraphicFramePr>
        <p:xfrm>
          <a:off x="6157913" y="1357313"/>
          <a:ext cx="114776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47640" imgH="393480" progId="Equation.DSMT4">
                  <p:embed/>
                </p:oleObj>
              </mc:Choice>
              <mc:Fallback>
                <p:oleObj name="Equation" r:id="rId12" imgW="647640" imgH="393480" progId="Equation.DSMT4">
                  <p:embed/>
                  <p:pic>
                    <p:nvPicPr>
                      <p:cNvPr id="32564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913" y="1357313"/>
                        <a:ext cx="1147762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424976"/>
              </p:ext>
            </p:extLst>
          </p:nvPr>
        </p:nvGraphicFramePr>
        <p:xfrm>
          <a:off x="901700" y="3295650"/>
          <a:ext cx="519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194080" imgH="736560" progId="Equation.DSMT4">
                  <p:embed/>
                </p:oleObj>
              </mc:Choice>
              <mc:Fallback>
                <p:oleObj name="Equation" r:id="rId14" imgW="5194080" imgH="736560" progId="Equation.DSMT4">
                  <p:embed/>
                  <p:pic>
                    <p:nvPicPr>
                      <p:cNvPr id="3256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3295650"/>
                        <a:ext cx="519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0" name="Object 10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071807639"/>
              </p:ext>
            </p:extLst>
          </p:nvPr>
        </p:nvGraphicFramePr>
        <p:xfrm>
          <a:off x="1030288" y="1303338"/>
          <a:ext cx="27416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819160" imgH="736560" progId="Equation.DSMT4">
                  <p:embed/>
                </p:oleObj>
              </mc:Choice>
              <mc:Fallback>
                <p:oleObj name="Equation" r:id="rId16" imgW="2819160" imgH="736560" progId="Equation.DSMT4">
                  <p:embed/>
                  <p:pic>
                    <p:nvPicPr>
                      <p:cNvPr id="23041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1303338"/>
                        <a:ext cx="2741612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0411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72158" y="290813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2" name="Picture 1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89582" y="29035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3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066389" y="293560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666110"/>
              </p:ext>
            </p:extLst>
          </p:nvPr>
        </p:nvGraphicFramePr>
        <p:xfrm>
          <a:off x="857224" y="4580220"/>
          <a:ext cx="561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613120" imgH="736560" progId="Equation.DSMT4">
                  <p:embed/>
                </p:oleObj>
              </mc:Choice>
              <mc:Fallback>
                <p:oleObj name="Equation" r:id="rId19" imgW="5613120" imgH="736560" progId="Equation.DSMT4">
                  <p:embed/>
                  <p:pic>
                    <p:nvPicPr>
                      <p:cNvPr id="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4580220"/>
                        <a:ext cx="5613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50387" y="410556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67811" y="410102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044618" y="413302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 rot="1903589" flipH="1">
            <a:off x="4750047" y="536780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74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17882"/>
              </p:ext>
            </p:extLst>
          </p:nvPr>
        </p:nvGraphicFramePr>
        <p:xfrm>
          <a:off x="4457968" y="4751740"/>
          <a:ext cx="576611" cy="36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96880" imgH="380880" progId="Equation.DSMT4">
                  <p:embed/>
                </p:oleObj>
              </mc:Choice>
              <mc:Fallback>
                <p:oleObj name="Equation" r:id="rId22" imgW="596880" imgH="380880" progId="Equation.DSMT4">
                  <p:embed/>
                  <p:pic>
                    <p:nvPicPr>
                      <p:cNvPr id="1474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968" y="4751740"/>
                        <a:ext cx="576611" cy="36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/>
          <p:cNvSpPr/>
          <p:nvPr/>
        </p:nvSpPr>
        <p:spPr>
          <a:xfrm>
            <a:off x="857224" y="5857892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terminator</a:t>
            </a:r>
          </a:p>
        </p:txBody>
      </p:sp>
      <p:graphicFrame>
        <p:nvGraphicFramePr>
          <p:cNvPr id="14747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493826"/>
              </p:ext>
            </p:extLst>
          </p:nvPr>
        </p:nvGraphicFramePr>
        <p:xfrm>
          <a:off x="5141788" y="4216441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44520" imgH="380880" progId="Equation.DSMT4">
                  <p:embed/>
                </p:oleObj>
              </mc:Choice>
              <mc:Fallback>
                <p:oleObj name="Equation" r:id="rId24" imgW="1244520" imgH="380880" progId="Equation.DSMT4">
                  <p:embed/>
                  <p:pic>
                    <p:nvPicPr>
                      <p:cNvPr id="14747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1788" y="4216441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6429388" y="3643314"/>
            <a:ext cx="2787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Dissipation </a:t>
            </a:r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&amp; </a:t>
            </a:r>
            <a:r>
              <a:rPr kumimoji="0"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</a:p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balanced at eq. state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5857884" y="3143248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572396" y="3214686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17372383">
            <a:off x="6578394" y="2939802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 rot="3194648" flipH="1">
            <a:off x="7593093" y="288912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71" name="Picture 15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286644" y="4500570"/>
            <a:ext cx="726199" cy="89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正方形/長方形 32"/>
          <p:cNvSpPr/>
          <p:nvPr/>
        </p:nvSpPr>
        <p:spPr>
          <a:xfrm>
            <a:off x="7072330" y="5357826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terminator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0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47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43" grpId="0" animBg="1"/>
      <p:bldP spid="27" grpId="0"/>
      <p:bldP spid="28" grpId="0"/>
      <p:bldP spid="29" grpId="0"/>
      <p:bldP spid="30" grpId="0"/>
      <p:bldP spid="3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357158" y="571480"/>
            <a:ext cx="6572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latin typeface="Arial Unicode MS" panose="020B0604020202020204" pitchFamily="50" charset="-128"/>
                <a:ea typeface="HG明朝B" pitchFamily="17" charset="-128"/>
              </a:rPr>
              <a:t>Physical meaning of the hierachy elements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1785925" cy="273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857364"/>
            <a:ext cx="1980086" cy="278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5"/>
          <p:cNvGraphicFramePr>
            <a:graphicFrameLocks noChangeAspect="1"/>
          </p:cNvGraphicFramePr>
          <p:nvPr/>
        </p:nvGraphicFramePr>
        <p:xfrm>
          <a:off x="928662" y="1285860"/>
          <a:ext cx="7127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28600" progId="Equation.DSMT4">
                  <p:embed/>
                </p:oleObj>
              </mc:Choice>
              <mc:Fallback>
                <p:oleObj name="Equation" r:id="rId4" imgW="355320" imgH="228600" progId="Equation.DSMT4">
                  <p:embed/>
                  <p:pic>
                    <p:nvPicPr>
                      <p:cNvPr id="1126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285860"/>
                        <a:ext cx="71278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785786" y="5786454"/>
            <a:ext cx="5507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ea typeface="Arial Unicode MS" panose="020B0604020202020204" pitchFamily="50" charset="-128"/>
              </a:rPr>
              <a:t>Dashed line represents the system-bath interactions</a:t>
            </a:r>
            <a:endParaRPr lang="ja-JP" altLang="en-US" dirty="0">
              <a:solidFill>
                <a:srgbClr val="0070C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1273" name="テキスト ボックス 8"/>
          <p:cNvSpPr txBox="1">
            <a:spLocks noChangeArrowheads="1"/>
          </p:cNvSpPr>
          <p:nvPr/>
        </p:nvSpPr>
        <p:spPr bwMode="auto">
          <a:xfrm>
            <a:off x="500034" y="4643446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exact)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357950" y="642918"/>
            <a:ext cx="2658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YT: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,082001(2006).</a:t>
            </a: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25317" name="Object 5"/>
          <p:cNvGraphicFramePr>
            <a:graphicFrameLocks noChangeAspect="1"/>
          </p:cNvGraphicFramePr>
          <p:nvPr/>
        </p:nvGraphicFramePr>
        <p:xfrm>
          <a:off x="2928926" y="5072074"/>
          <a:ext cx="9826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93480" imgH="203040" progId="Equation.DSMT4">
                  <p:embed/>
                </p:oleObj>
              </mc:Choice>
              <mc:Fallback>
                <p:oleObj name="Equation" r:id="rId7" imgW="393480" imgH="203040" progId="Equation.DSMT4">
                  <p:embed/>
                  <p:pic>
                    <p:nvPicPr>
                      <p:cNvPr id="5253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072074"/>
                        <a:ext cx="9826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9871" y="1957724"/>
            <a:ext cx="219412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91735" y="1935968"/>
            <a:ext cx="19805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4987925" y="1285875"/>
          <a:ext cx="8128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8280" imgH="228600" progId="Equation.DSMT4">
                  <p:embed/>
                </p:oleObj>
              </mc:Choice>
              <mc:Fallback>
                <p:oleObj name="Equation" r:id="rId11" imgW="368280" imgH="228600" progId="Equation.DSMT4">
                  <p:embed/>
                  <p:pic>
                    <p:nvPicPr>
                      <p:cNvPr id="1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7925" y="1285875"/>
                        <a:ext cx="8128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7200900" y="1285875"/>
          <a:ext cx="914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3480" imgH="228600" progId="Equation.DSMT4">
                  <p:embed/>
                </p:oleObj>
              </mc:Choice>
              <mc:Fallback>
                <p:oleObj name="Equation" r:id="rId13" imgW="393480" imgH="228600" progId="Equation.DSMT4">
                  <p:embed/>
                  <p:pic>
                    <p:nvPicPr>
                      <p:cNvPr id="1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1285875"/>
                        <a:ext cx="91440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7072330" y="5072074"/>
          <a:ext cx="1141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203040" progId="Equation.DSMT4">
                  <p:embed/>
                </p:oleObj>
              </mc:Choice>
              <mc:Fallback>
                <p:oleObj name="Equation" r:id="rId15" imgW="457200" imgH="203040" progId="Equation.DSMT4">
                  <p:embed/>
                  <p:pic>
                    <p:nvPicPr>
                      <p:cNvPr id="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072074"/>
                        <a:ext cx="11414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/>
          <p:cNvSpPr txBox="1">
            <a:spLocks noChangeArrowheads="1"/>
          </p:cNvSpPr>
          <p:nvPr/>
        </p:nvSpPr>
        <p:spPr bwMode="auto">
          <a:xfrm>
            <a:off x="1214414" y="6286520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Correlated initial condition can be set by </a:t>
            </a: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4857752" y="5072074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31640" imgH="203040" progId="Equation.DSMT4">
                  <p:embed/>
                </p:oleObj>
              </mc:Choice>
              <mc:Fallback>
                <p:oleObj name="Equation" r:id="rId17" imgW="431640" imgH="203040" progId="Equation.DSMT4">
                  <p:embed/>
                  <p:pic>
                    <p:nvPicPr>
                      <p:cNvPr id="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5072074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143240" y="1285860"/>
          <a:ext cx="688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42720" imgH="228600" progId="Equation.DSMT4">
                  <p:embed/>
                </p:oleObj>
              </mc:Choice>
              <mc:Fallback>
                <p:oleObj name="Equation" r:id="rId19" imgW="342720" imgH="228600" progId="Equation.DSMT4">
                  <p:embed/>
                  <p:pic>
                    <p:nvPicPr>
                      <p:cNvPr id="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1285860"/>
                        <a:ext cx="6889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4" name="Object 12"/>
          <p:cNvGraphicFramePr>
            <a:graphicFrameLocks noChangeAspect="1"/>
          </p:cNvGraphicFramePr>
          <p:nvPr/>
        </p:nvGraphicFramePr>
        <p:xfrm>
          <a:off x="2843808" y="1196752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4880" imgH="203040" progId="Equation.DSMT4">
                  <p:embed/>
                </p:oleObj>
              </mc:Choice>
              <mc:Fallback>
                <p:oleObj name="Equation" r:id="rId21" imgW="164880" imgH="203040" progId="Equation.DSMT4">
                  <p:embed/>
                  <p:pic>
                    <p:nvPicPr>
                      <p:cNvPr id="52532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196752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5" name="Object 13"/>
          <p:cNvGraphicFramePr>
            <a:graphicFrameLocks noChangeAspect="1"/>
          </p:cNvGraphicFramePr>
          <p:nvPr/>
        </p:nvGraphicFramePr>
        <p:xfrm>
          <a:off x="4590517" y="1268760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203040" progId="Equation.DSMT4">
                  <p:embed/>
                </p:oleObj>
              </mc:Choice>
              <mc:Fallback>
                <p:oleObj name="Equation" r:id="rId23" imgW="164880" imgH="203040" progId="Equation.DSMT4">
                  <p:embed/>
                  <p:pic>
                    <p:nvPicPr>
                      <p:cNvPr id="52532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17" y="1268760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6" name="Object 14"/>
          <p:cNvGraphicFramePr>
            <a:graphicFrameLocks noChangeAspect="1"/>
          </p:cNvGraphicFramePr>
          <p:nvPr/>
        </p:nvGraphicFramePr>
        <p:xfrm>
          <a:off x="6823093" y="1268760"/>
          <a:ext cx="3921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4880" imgH="203040" progId="Equation.DSMT4">
                  <p:embed/>
                </p:oleObj>
              </mc:Choice>
              <mc:Fallback>
                <p:oleObj name="Equation" r:id="rId25" imgW="164880" imgH="203040" progId="Equation.DSMT4">
                  <p:embed/>
                  <p:pic>
                    <p:nvPicPr>
                      <p:cNvPr id="52532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3093" y="1268760"/>
                        <a:ext cx="3921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7" name="Object 15"/>
          <p:cNvGraphicFramePr>
            <a:graphicFrameLocks noChangeAspect="1"/>
          </p:cNvGraphicFramePr>
          <p:nvPr/>
        </p:nvGraphicFramePr>
        <p:xfrm>
          <a:off x="7072330" y="5143512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31640" imgH="203040" progId="Equation.DSMT4">
                  <p:embed/>
                </p:oleObj>
              </mc:Choice>
              <mc:Fallback>
                <p:oleObj name="Equation" r:id="rId27" imgW="431640" imgH="203040" progId="Equation.DSMT4">
                  <p:embed/>
                  <p:pic>
                    <p:nvPicPr>
                      <p:cNvPr id="52532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143512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896328"/>
              </p:ext>
            </p:extLst>
          </p:nvPr>
        </p:nvGraphicFramePr>
        <p:xfrm>
          <a:off x="5464975" y="6285947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34680" imgH="330120" progId="Equation.DSMT4">
                  <p:embed/>
                </p:oleObj>
              </mc:Choice>
              <mc:Fallback>
                <p:oleObj name="Equation" r:id="rId29" imgW="634680" imgH="330120" progId="Equation.DSMT4">
                  <p:embed/>
                  <p:pic>
                    <p:nvPicPr>
                      <p:cNvPr id="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4975" y="6285947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28596" y="5072074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member is grouped by  </a:t>
            </a:r>
          </a:p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characteristic  time</a:t>
            </a:r>
            <a:endParaRPr lang="ja-JP" altLang="en-US" sz="1600" dirty="0">
              <a:solidFill>
                <a:schemeClr val="tx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8"/>
          <p:cNvSpPr txBox="1">
            <a:spLocks noChangeArrowheads="1"/>
          </p:cNvSpPr>
          <p:nvPr/>
        </p:nvSpPr>
        <p:spPr bwMode="auto">
          <a:xfrm>
            <a:off x="2500298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st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8"/>
          <p:cNvSpPr txBox="1">
            <a:spLocks noChangeArrowheads="1"/>
          </p:cNvSpPr>
          <p:nvPr/>
        </p:nvSpPr>
        <p:spPr bwMode="auto">
          <a:xfrm>
            <a:off x="4500562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8"/>
          <p:cNvSpPr txBox="1">
            <a:spLocks noChangeArrowheads="1"/>
          </p:cNvSpPr>
          <p:nvPr/>
        </p:nvSpPr>
        <p:spPr bwMode="auto">
          <a:xfrm>
            <a:off x="6715140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1267" name="Object 17"/>
          <p:cNvGraphicFramePr>
            <a:graphicFrameLocks noChangeAspect="1"/>
          </p:cNvGraphicFramePr>
          <p:nvPr/>
        </p:nvGraphicFramePr>
        <p:xfrm>
          <a:off x="6845300" y="5786438"/>
          <a:ext cx="18621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927000" imgH="266400" progId="Equation.DSMT4">
                  <p:embed/>
                </p:oleObj>
              </mc:Choice>
              <mc:Fallback>
                <p:oleObj name="Equation" r:id="rId31" imgW="927000" imgH="266400" progId="Equation.DSMT4">
                  <p:embed/>
                  <p:pic>
                    <p:nvPicPr>
                      <p:cNvPr id="1126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300" y="5786438"/>
                        <a:ext cx="18621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7215206" y="635795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ea typeface="Arial Unicode MS" panose="020B0604020202020204" pitchFamily="50" charset="-128"/>
              </a:rPr>
              <a:t>Terminator</a:t>
            </a:r>
            <a:endParaRPr lang="ja-JP" altLang="en-US" sz="1400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25331" name="Picture 19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656696" y="1926165"/>
            <a:ext cx="172653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角丸四角形 29"/>
          <p:cNvSpPr/>
          <p:nvPr/>
        </p:nvSpPr>
        <p:spPr>
          <a:xfrm>
            <a:off x="673342" y="2392570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626630" y="2132856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610999" y="3287008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663350" y="3052529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612852" y="4346308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666185" y="4013285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2679916" y="2424328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2699956" y="2220859"/>
            <a:ext cx="160300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2712044" y="3359373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2684328" y="3107114"/>
            <a:ext cx="1618634" cy="148276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2697690" y="4344729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2688070" y="4101206"/>
            <a:ext cx="1700060" cy="154517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2695238" y="2231306"/>
            <a:ext cx="1565433" cy="158515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2680962" y="3107114"/>
            <a:ext cx="1575289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2694474" y="4079311"/>
            <a:ext cx="1734650" cy="141905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4785922" y="2427471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角丸四角形 45"/>
          <p:cNvSpPr/>
          <p:nvPr/>
        </p:nvSpPr>
        <p:spPr>
          <a:xfrm>
            <a:off x="4743799" y="3339554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角丸四角形 46"/>
          <p:cNvSpPr/>
          <p:nvPr/>
        </p:nvSpPr>
        <p:spPr>
          <a:xfrm>
            <a:off x="4729445" y="4324910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4756995" y="2204822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4742719" y="3080630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角丸四角形 49"/>
          <p:cNvSpPr/>
          <p:nvPr/>
        </p:nvSpPr>
        <p:spPr>
          <a:xfrm>
            <a:off x="4756231" y="4052827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角丸四角形 50"/>
          <p:cNvSpPr/>
          <p:nvPr/>
        </p:nvSpPr>
        <p:spPr>
          <a:xfrm>
            <a:off x="4767495" y="2183304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角丸四角形 51"/>
          <p:cNvSpPr/>
          <p:nvPr/>
        </p:nvSpPr>
        <p:spPr>
          <a:xfrm>
            <a:off x="4754085" y="3091133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4767495" y="4070162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7028925" y="2542968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>
          <a:xfrm>
            <a:off x="7038732" y="3420738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角丸四角形 55"/>
          <p:cNvSpPr/>
          <p:nvPr/>
        </p:nvSpPr>
        <p:spPr>
          <a:xfrm>
            <a:off x="7056506" y="4288677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角丸四角形 56"/>
          <p:cNvSpPr/>
          <p:nvPr/>
        </p:nvSpPr>
        <p:spPr>
          <a:xfrm>
            <a:off x="7082889" y="2281821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8" name="角丸四角形 57"/>
          <p:cNvSpPr/>
          <p:nvPr/>
        </p:nvSpPr>
        <p:spPr>
          <a:xfrm>
            <a:off x="7069479" y="3189650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9" name="角丸四角形 58"/>
          <p:cNvSpPr/>
          <p:nvPr/>
        </p:nvSpPr>
        <p:spPr>
          <a:xfrm>
            <a:off x="7082889" y="4059096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194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52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5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26" grpId="0"/>
      <p:bldP spid="29" grpId="0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03263" y="0"/>
            <a:ext cx="8229600" cy="1143000"/>
          </a:xfrm>
        </p:spPr>
        <p:txBody>
          <a:bodyPr/>
          <a:lstStyle/>
          <a:p>
            <a:pPr algn="l"/>
            <a:r>
              <a:rPr kumimoji="1" lang="en-US" altLang="ja-JP" dirty="0"/>
              <a:t>   </a:t>
            </a:r>
            <a:r>
              <a:rPr kumimoji="1" lang="en-US" altLang="ja-JP" sz="4000" dirty="0">
                <a:solidFill>
                  <a:srgbClr val="C00000"/>
                </a:solidFill>
              </a:rPr>
              <a:t>Wigner </a:t>
            </a:r>
            <a:r>
              <a:rPr lang="en-US" altLang="ja-JP" sz="4000" dirty="0">
                <a:solidFill>
                  <a:srgbClr val="C00000"/>
                </a:solidFill>
              </a:rPr>
              <a:t>distribution function</a:t>
            </a:r>
            <a:endParaRPr kumimoji="1" lang="ja-JP" altLang="en-US" sz="4000" dirty="0">
              <a:solidFill>
                <a:srgbClr val="C00000"/>
              </a:solidFill>
            </a:endParaRPr>
          </a:p>
        </p:txBody>
      </p:sp>
      <p:pic>
        <p:nvPicPr>
          <p:cNvPr id="348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954" y="1606866"/>
            <a:ext cx="3500462" cy="181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875" y="4227725"/>
            <a:ext cx="3929090" cy="198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55784" y="1175364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ja-JP" sz="2400" dirty="0">
                <a:solidFill>
                  <a:schemeClr val="accent1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Density matrix elements</a:t>
            </a:r>
            <a:endParaRPr kumimoji="0" lang="de-DE" altLang="ja-JP" sz="2400" dirty="0">
              <a:solidFill>
                <a:schemeClr val="accent1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85921" y="3603533"/>
            <a:ext cx="2596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Wigner </a:t>
            </a:r>
            <a:r>
              <a:rPr kumimoji="0"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functions</a:t>
            </a:r>
            <a:endParaRPr kumimoji="0" lang="de-DE" altLang="ja-JP" sz="2400" dirty="0">
              <a:solidFill>
                <a:srgbClr val="C0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757814" y="1863753"/>
            <a:ext cx="4703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B0F0"/>
                </a:solidFill>
                <a:ea typeface="Arial Unicode MS" panose="020B0604020202020204" pitchFamily="50" charset="-128"/>
              </a:rPr>
              <a:t>Complex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>
                <a:solidFill>
                  <a:srgbClr val="C00000"/>
                </a:solidFill>
                <a:ea typeface="Arial Unicode MS" panose="020B0604020202020204" pitchFamily="50" charset="-128"/>
              </a:rPr>
              <a:t>real in diagonal </a:t>
            </a:r>
            <a:r>
              <a:rPr lang="en-US" altLang="ja-JP" dirty="0" err="1">
                <a:solidFill>
                  <a:srgbClr val="C00000"/>
                </a:solidFill>
                <a:ea typeface="Arial Unicode MS" panose="020B0604020202020204" pitchFamily="50" charset="-128"/>
              </a:rPr>
              <a:t>direc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Spread out for weak damping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Hard to set boundary condition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744965" y="4543959"/>
            <a:ext cx="44807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Real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(cf. </a:t>
            </a:r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classical distributions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Wave packets are localized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Periodical, open boundary conditions, etc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90149" name="Object 5"/>
          <p:cNvGraphicFramePr>
            <a:graphicFrameLocks noChangeAspect="1"/>
          </p:cNvGraphicFramePr>
          <p:nvPr/>
        </p:nvGraphicFramePr>
        <p:xfrm>
          <a:off x="4504439" y="1176167"/>
          <a:ext cx="13446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444240" progId="Equation.DSMT4">
                  <p:embed/>
                </p:oleObj>
              </mc:Choice>
              <mc:Fallback>
                <p:oleObj name="Equation" r:id="rId4" imgW="1346040" imgH="444240" progId="Equation.DSMT4">
                  <p:embed/>
                  <p:pic>
                    <p:nvPicPr>
                      <p:cNvPr id="3901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4439" y="1176167"/>
                        <a:ext cx="1344613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3436251" y="3480528"/>
          <a:ext cx="53943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97480" imgH="749160" progId="Equation.DSMT4">
                  <p:embed/>
                </p:oleObj>
              </mc:Choice>
              <mc:Fallback>
                <p:oleObj name="Equation" r:id="rId6" imgW="5397480" imgH="74916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251" y="3480528"/>
                        <a:ext cx="539432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9124" name="Picture 96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33619"/>
            <a:ext cx="975085" cy="114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ine 14">
            <a:extLst>
              <a:ext uri="{FF2B5EF4-FFF2-40B4-BE49-F238E27FC236}">
                <a16:creationId xmlns:a16="http://schemas.microsoft.com/office/drawing/2014/main" id="{6BDF9E72-6C0D-25BE-F965-60AECF9685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7664" y="1988840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Line 14">
            <a:extLst>
              <a:ext uri="{FF2B5EF4-FFF2-40B4-BE49-F238E27FC236}">
                <a16:creationId xmlns:a16="http://schemas.microsoft.com/office/drawing/2014/main" id="{8F2DEF8D-2026-5CDD-93FB-F7951F9674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385391" y="1847954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C198D29A-3147-4A0F-B399-0659985CB71B}"/>
              </a:ext>
            </a:extLst>
          </p:cNvPr>
          <p:cNvCxnSpPr>
            <a:cxnSpLocks/>
          </p:cNvCxnSpPr>
          <p:nvPr/>
        </p:nvCxnSpPr>
        <p:spPr>
          <a:xfrm flipV="1">
            <a:off x="3011319" y="2287880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EC88902D-F881-4BAB-9B14-F10AF7CAEF69}"/>
              </a:ext>
            </a:extLst>
          </p:cNvPr>
          <p:cNvCxnSpPr>
            <a:cxnSpLocks/>
          </p:cNvCxnSpPr>
          <p:nvPr/>
        </p:nvCxnSpPr>
        <p:spPr>
          <a:xfrm flipV="1">
            <a:off x="1126266" y="2527982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98E0B1F2-C461-4772-9461-B71A3F1A46A1}"/>
              </a:ext>
            </a:extLst>
          </p:cNvPr>
          <p:cNvCxnSpPr>
            <a:cxnSpLocks/>
          </p:cNvCxnSpPr>
          <p:nvPr/>
        </p:nvCxnSpPr>
        <p:spPr>
          <a:xfrm flipV="1">
            <a:off x="2791661" y="1882566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FDDE5042-E062-4125-8EB3-3C493D78E366}"/>
              </a:ext>
            </a:extLst>
          </p:cNvPr>
          <p:cNvCxnSpPr>
            <a:cxnSpLocks/>
          </p:cNvCxnSpPr>
          <p:nvPr/>
        </p:nvCxnSpPr>
        <p:spPr>
          <a:xfrm flipV="1">
            <a:off x="2921044" y="4839678"/>
            <a:ext cx="651888" cy="641660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FC69673-2F28-4477-B331-E3C2C5BA8A26}"/>
              </a:ext>
            </a:extLst>
          </p:cNvPr>
          <p:cNvSpPr txBox="1"/>
          <p:nvPr/>
        </p:nvSpPr>
        <p:spPr>
          <a:xfrm>
            <a:off x="2249653" y="5551236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499BE22-CAA1-4A56-A87E-30D8DBF412C1}"/>
              </a:ext>
            </a:extLst>
          </p:cNvPr>
          <p:cNvSpPr txBox="1"/>
          <p:nvPr/>
        </p:nvSpPr>
        <p:spPr>
          <a:xfrm>
            <a:off x="1054594" y="5746527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93E0081-8D01-473B-AFCE-DE11BDDE8888}"/>
              </a:ext>
            </a:extLst>
          </p:cNvPr>
          <p:cNvSpPr txBox="1"/>
          <p:nvPr/>
        </p:nvSpPr>
        <p:spPr>
          <a:xfrm>
            <a:off x="955386" y="2955520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3B27F40-E647-43FA-8B0A-32650D46B311}"/>
              </a:ext>
            </a:extLst>
          </p:cNvPr>
          <p:cNvSpPr txBox="1"/>
          <p:nvPr/>
        </p:nvSpPr>
        <p:spPr>
          <a:xfrm>
            <a:off x="2052031" y="278539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50997B8-C6A6-4DC7-8806-C9C43492F566}"/>
              </a:ext>
            </a:extLst>
          </p:cNvPr>
          <p:cNvSpPr txBox="1"/>
          <p:nvPr/>
        </p:nvSpPr>
        <p:spPr>
          <a:xfrm>
            <a:off x="2840439" y="3024591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1B4531B-A38E-44AB-8F9D-AF8795F41260}"/>
              </a:ext>
            </a:extLst>
          </p:cNvPr>
          <p:cNvSpPr txBox="1"/>
          <p:nvPr/>
        </p:nvSpPr>
        <p:spPr>
          <a:xfrm>
            <a:off x="4002435" y="281066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B8763EA5-D05A-4DC7-A484-298EDC5A5680}"/>
              </a:ext>
            </a:extLst>
          </p:cNvPr>
          <p:cNvCxnSpPr>
            <a:cxnSpLocks/>
          </p:cNvCxnSpPr>
          <p:nvPr/>
        </p:nvCxnSpPr>
        <p:spPr>
          <a:xfrm flipV="1">
            <a:off x="3141515" y="2851982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3CFF2E3-0B54-4F19-8F9E-3E14C95BC327}"/>
              </a:ext>
            </a:extLst>
          </p:cNvPr>
          <p:cNvSpPr txBox="1"/>
          <p:nvPr/>
        </p:nvSpPr>
        <p:spPr>
          <a:xfrm>
            <a:off x="3120090" y="571250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9F97AE-5B5C-4302-8FC1-016B5F11586D}"/>
              </a:ext>
            </a:extLst>
          </p:cNvPr>
          <p:cNvSpPr txBox="1"/>
          <p:nvPr/>
        </p:nvSpPr>
        <p:spPr>
          <a:xfrm>
            <a:off x="4329455" y="561046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7F05BB83-01B4-4FC4-9E40-9F18BA1338E6}"/>
              </a:ext>
            </a:extLst>
          </p:cNvPr>
          <p:cNvCxnSpPr>
            <a:cxnSpLocks/>
          </p:cNvCxnSpPr>
          <p:nvPr/>
        </p:nvCxnSpPr>
        <p:spPr>
          <a:xfrm flipV="1">
            <a:off x="4047866" y="5371853"/>
            <a:ext cx="552238" cy="701636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B64DB2BC-31EF-4BFE-91C3-0A441744E001}"/>
              </a:ext>
            </a:extLst>
          </p:cNvPr>
          <p:cNvCxnSpPr>
            <a:cxnSpLocks/>
          </p:cNvCxnSpPr>
          <p:nvPr/>
        </p:nvCxnSpPr>
        <p:spPr>
          <a:xfrm flipV="1">
            <a:off x="3532206" y="4977446"/>
            <a:ext cx="356224" cy="368414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AFECE00E-6621-467A-9338-79E64D3C8367}"/>
              </a:ext>
            </a:extLst>
          </p:cNvPr>
          <p:cNvCxnSpPr>
            <a:cxnSpLocks/>
          </p:cNvCxnSpPr>
          <p:nvPr/>
        </p:nvCxnSpPr>
        <p:spPr>
          <a:xfrm>
            <a:off x="3532206" y="5042514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1E3A41AF-A644-4ADA-81EF-18D21141A40C}"/>
              </a:ext>
            </a:extLst>
          </p:cNvPr>
          <p:cNvCxnSpPr>
            <a:cxnSpLocks/>
          </p:cNvCxnSpPr>
          <p:nvPr/>
        </p:nvCxnSpPr>
        <p:spPr>
          <a:xfrm>
            <a:off x="1553920" y="5068507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432337DB-9742-4C82-91F8-C1B47C2943E7}"/>
              </a:ext>
            </a:extLst>
          </p:cNvPr>
          <p:cNvCxnSpPr>
            <a:cxnSpLocks/>
          </p:cNvCxnSpPr>
          <p:nvPr/>
        </p:nvCxnSpPr>
        <p:spPr>
          <a:xfrm flipV="1">
            <a:off x="1660904" y="5068507"/>
            <a:ext cx="244305" cy="309887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平行四辺形 45">
            <a:extLst>
              <a:ext uri="{FF2B5EF4-FFF2-40B4-BE49-F238E27FC236}">
                <a16:creationId xmlns:a16="http://schemas.microsoft.com/office/drawing/2014/main" id="{CF97E3C5-B6D9-4C20-8BA3-9FD7113FF3BC}"/>
              </a:ext>
            </a:extLst>
          </p:cNvPr>
          <p:cNvSpPr/>
          <p:nvPr/>
        </p:nvSpPr>
        <p:spPr>
          <a:xfrm rot="21336598" flipH="1">
            <a:off x="2850664" y="1902616"/>
            <a:ext cx="1300277" cy="999497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118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2"/>
          <p:cNvSpPr>
            <a:spLocks noGrp="1" noChangeArrowheads="1"/>
          </p:cNvSpPr>
          <p:nvPr>
            <p:ph type="title" sz="quarter"/>
          </p:nvPr>
        </p:nvSpPr>
        <p:spPr bwMode="auto">
          <a:xfrm>
            <a:off x="158042" y="217561"/>
            <a:ext cx="519430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2800" dirty="0"/>
              <a:t>High temperature &amp; Linear coupling </a:t>
            </a:r>
          </a:p>
        </p:txBody>
      </p:sp>
      <p:graphicFrame>
        <p:nvGraphicFramePr>
          <p:cNvPr id="59394" name="Object 5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091208" y="2269429"/>
          <a:ext cx="7353000" cy="2438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53000" imgH="2438280" progId="Equation.DSMT4">
                  <p:embed/>
                </p:oleObj>
              </mc:Choice>
              <mc:Fallback>
                <p:oleObj name="Equation" r:id="rId2" imgW="7353000" imgH="2438280" progId="Equation.DSMT4">
                  <p:embed/>
                  <p:pic>
                    <p:nvPicPr>
                      <p:cNvPr id="5939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1208" y="2269429"/>
                        <a:ext cx="7353000" cy="2438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5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316099" y="1124744"/>
          <a:ext cx="12239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71320" imgH="203040" progId="Equation.DSMT4">
                  <p:embed/>
                </p:oleObj>
              </mc:Choice>
              <mc:Fallback>
                <p:oleObj name="Equation" r:id="rId4" imgW="571320" imgH="203040" progId="Equation.DSMT4">
                  <p:embed/>
                  <p:pic>
                    <p:nvPicPr>
                      <p:cNvPr id="593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099" y="1124744"/>
                        <a:ext cx="1223963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6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179187" y="980728"/>
          <a:ext cx="435610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11200" imgH="457200" progId="Equation.DSMT4">
                  <p:embed/>
                </p:oleObj>
              </mc:Choice>
              <mc:Fallback>
                <p:oleObj name="Equation" r:id="rId6" imgW="2311200" imgH="457200" progId="Equation.DSMT4">
                  <p:embed/>
                  <p:pic>
                    <p:nvPicPr>
                      <p:cNvPr id="5939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9187" y="980728"/>
                        <a:ext cx="4356100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Rectangle 12"/>
          <p:cNvSpPr>
            <a:spLocks noChangeArrowheads="1"/>
          </p:cNvSpPr>
          <p:nvPr/>
        </p:nvSpPr>
        <p:spPr bwMode="auto">
          <a:xfrm>
            <a:off x="3750671" y="4855442"/>
            <a:ext cx="541423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600" dirty="0">
                <a:ea typeface="Arial Unicode MS" panose="020B0604020202020204" pitchFamily="50" charset="-128"/>
                <a:sym typeface="Wingdings" pitchFamily="2" charset="2"/>
              </a:rPr>
              <a:t>YT &amp; </a:t>
            </a:r>
            <a:r>
              <a:rPr lang="en-US" altLang="ja-JP" sz="1600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PRA43,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4131 (1991)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JCP96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8485 (1992).</a:t>
            </a:r>
            <a:endParaRPr lang="en-US" altLang="ja-JP" sz="1600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sp>
        <p:nvSpPr>
          <p:cNvPr id="59399" name="Rectangle 13"/>
          <p:cNvSpPr>
            <a:spLocks noChangeArrowheads="1"/>
          </p:cNvSpPr>
          <p:nvPr/>
        </p:nvSpPr>
        <p:spPr bwMode="auto">
          <a:xfrm>
            <a:off x="759056" y="1807764"/>
            <a:ext cx="5320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Quantum hierarchy </a:t>
            </a:r>
            <a:r>
              <a:rPr lang="en-US" altLang="ja-JP" sz="2400" dirty="0" err="1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 equation</a:t>
            </a:r>
          </a:p>
        </p:txBody>
      </p:sp>
      <p:pic>
        <p:nvPicPr>
          <p:cNvPr id="59400" name="Picture 1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3088714" y="1268760"/>
            <a:ext cx="433387" cy="269875"/>
          </a:xfrm>
          <a:noFill/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61406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3304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1899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9056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5905815" y="2084763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Noise correlation: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7884368" y="2084763"/>
          <a:ext cx="5445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203040" progId="Equation.DSMT4">
                  <p:embed/>
                </p:oleObj>
              </mc:Choice>
              <mc:Fallback>
                <p:oleObj name="Equation" r:id="rId12" imgW="253800" imgH="20304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368" y="2084763"/>
                        <a:ext cx="544512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8"/>
          <p:cNvGraphicFramePr>
            <a:graphicFrameLocks noChangeAspect="1"/>
          </p:cNvGraphicFramePr>
          <p:nvPr/>
        </p:nvGraphicFramePr>
        <p:xfrm>
          <a:off x="684213" y="5373688"/>
          <a:ext cx="5256212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200400" imgH="419040" progId="Equation.DSMT4">
                  <p:embed/>
                </p:oleObj>
              </mc:Choice>
              <mc:Fallback>
                <p:oleObj name="Equation" r:id="rId14" imgW="3200400" imgH="419040" progId="Equation.DSMT4">
                  <p:embed/>
                  <p:pic>
                    <p:nvPicPr>
                      <p:cNvPr id="1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5373688"/>
                        <a:ext cx="5256212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1763688" y="6156426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251160" imgH="457200" progId="Equation.DSMT4">
                  <p:embed/>
                </p:oleObj>
              </mc:Choice>
              <mc:Fallback>
                <p:oleObj name="Equation" r:id="rId16" imgW="3251160" imgH="457200" progId="Equation.DSMT4">
                  <p:embed/>
                  <p:pic>
                    <p:nvPicPr>
                      <p:cNvPr id="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6156426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45986" y="4852354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5516563" y="107950"/>
          <a:ext cx="140493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79280" imgH="457200" progId="Equation.DSMT4">
                  <p:embed/>
                </p:oleObj>
              </mc:Choice>
              <mc:Fallback>
                <p:oleObj name="Equation" r:id="rId18" imgW="1079280" imgH="45720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6563" y="107950"/>
                        <a:ext cx="1404937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直線矢印コネクタ 20"/>
          <p:cNvCxnSpPr/>
          <p:nvPr/>
        </p:nvCxnSpPr>
        <p:spPr>
          <a:xfrm flipH="1">
            <a:off x="5204080" y="701574"/>
            <a:ext cx="520048" cy="279154"/>
          </a:xfrm>
          <a:prstGeom prst="straightConnector1">
            <a:avLst/>
          </a:prstGeom>
          <a:ln w="19050">
            <a:solidFill>
              <a:srgbClr val="FE385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>
            <a:off x="6588224" y="701574"/>
            <a:ext cx="864096" cy="279154"/>
          </a:xfrm>
          <a:prstGeom prst="straightConnector1">
            <a:avLst/>
          </a:prstGeom>
          <a:ln w="19050"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6958177" y="112424"/>
            <a:ext cx="2109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Orenstein-</a:t>
            </a:r>
            <a:r>
              <a:rPr lang="en-US" sz="1600" dirty="0" err="1"/>
              <a:t>Uhlenbeck</a:t>
            </a:r>
            <a:endParaRPr lang="en-US" sz="1600" dirty="0"/>
          </a:p>
          <a:p>
            <a:r>
              <a:rPr lang="en-US" sz="1600" dirty="0"/>
              <a:t>operator</a:t>
            </a:r>
          </a:p>
        </p:txBody>
      </p:sp>
      <p:graphicFrame>
        <p:nvGraphicFramePr>
          <p:cNvPr id="3" name="Object 11">
            <a:extLst>
              <a:ext uri="{FF2B5EF4-FFF2-40B4-BE49-F238E27FC236}">
                <a16:creationId xmlns:a16="http://schemas.microsoft.com/office/drawing/2014/main" id="{504F3738-A25C-8D92-1581-49783A269A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42005" y="5468309"/>
          <a:ext cx="2514600" cy="609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14600" imgH="609480" progId="Equation.DSMT4">
                  <p:embed/>
                </p:oleObj>
              </mc:Choice>
              <mc:Fallback>
                <p:oleObj name="Equation" r:id="rId20" imgW="2514600" imgH="609480" progId="Equation.DSMT4">
                  <p:embed/>
                  <p:pic>
                    <p:nvPicPr>
                      <p:cNvPr id="3" name="Object 11">
                        <a:extLst>
                          <a:ext uri="{FF2B5EF4-FFF2-40B4-BE49-F238E27FC236}">
                            <a16:creationId xmlns:a16="http://schemas.microsoft.com/office/drawing/2014/main" id="{504F3738-A25C-8D92-1581-49783A269A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2005" y="5468309"/>
                        <a:ext cx="2514600" cy="609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6">
            <a:extLst>
              <a:ext uri="{FF2B5EF4-FFF2-40B4-BE49-F238E27FC236}">
                <a16:creationId xmlns:a16="http://schemas.microsoft.com/office/drawing/2014/main" id="{62B63139-11E6-FD3D-BF05-CF558EF4C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178642" y="5632537"/>
            <a:ext cx="357190" cy="28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61D64D4-07F6-8345-35FC-CF3542E0FDCE}"/>
              </a:ext>
            </a:extLst>
          </p:cNvPr>
          <p:cNvSpPr/>
          <p:nvPr/>
        </p:nvSpPr>
        <p:spPr>
          <a:xfrm>
            <a:off x="7268654" y="6077789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sz="1400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213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/>
              <a:t>Hierarchy elements in Wigner space</a:t>
            </a:r>
            <a:endParaRPr kumimoji="1" lang="ja-JP" altLang="en-US" sz="3600" dirty="0"/>
          </a:p>
        </p:txBody>
      </p:sp>
      <p:pic>
        <p:nvPicPr>
          <p:cNvPr id="1446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817" y="1700808"/>
            <a:ext cx="322963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11435"/>
            <a:ext cx="2781925" cy="197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222" y="4397615"/>
            <a:ext cx="2653388" cy="1798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18" y="4371151"/>
            <a:ext cx="2796039" cy="201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43" y="1485705"/>
            <a:ext cx="2863469" cy="232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558574"/>
              </p:ext>
            </p:extLst>
          </p:nvPr>
        </p:nvGraphicFramePr>
        <p:xfrm>
          <a:off x="4768916" y="1484908"/>
          <a:ext cx="1206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06360" imgH="431640" progId="Equation.DSMT4">
                  <p:embed/>
                </p:oleObj>
              </mc:Choice>
              <mc:Fallback>
                <p:oleObj name="Equation" r:id="rId7" imgW="1206360" imgH="43164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916" y="1484908"/>
                        <a:ext cx="1206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560727"/>
              </p:ext>
            </p:extLst>
          </p:nvPr>
        </p:nvGraphicFramePr>
        <p:xfrm>
          <a:off x="439864" y="4058685"/>
          <a:ext cx="1181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80800" imgH="431640" progId="Equation.DSMT4">
                  <p:embed/>
                </p:oleObj>
              </mc:Choice>
              <mc:Fallback>
                <p:oleObj name="Equation" r:id="rId9" imgW="1180800" imgH="43164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64" y="4058685"/>
                        <a:ext cx="1181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733428"/>
              </p:ext>
            </p:extLst>
          </p:nvPr>
        </p:nvGraphicFramePr>
        <p:xfrm>
          <a:off x="3534939" y="4117679"/>
          <a:ext cx="1219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18960" imgH="431640" progId="Equation.DSMT4">
                  <p:embed/>
                </p:oleObj>
              </mc:Choice>
              <mc:Fallback>
                <p:oleObj name="Equation" r:id="rId11" imgW="1218960" imgH="4316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4939" y="4117679"/>
                        <a:ext cx="1219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961177"/>
              </p:ext>
            </p:extLst>
          </p:nvPr>
        </p:nvGraphicFramePr>
        <p:xfrm>
          <a:off x="6292635" y="4155251"/>
          <a:ext cx="1219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18960" imgH="431640" progId="Equation.DSMT4">
                  <p:embed/>
                </p:oleObj>
              </mc:Choice>
              <mc:Fallback>
                <p:oleObj name="Equation" r:id="rId13" imgW="1218960" imgH="4316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2635" y="4155251"/>
                        <a:ext cx="1219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649509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1" y="260351"/>
            <a:ext cx="7787208" cy="3888730"/>
          </a:xfrm>
        </p:spPr>
        <p:txBody>
          <a:bodyPr>
            <a:norm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To obtain the above equation we assumed,</a:t>
            </a: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For </a:t>
            </a:r>
            <a:r>
              <a:rPr lang="ja-JP" altLang="en-US" sz="2400" dirty="0">
                <a:sym typeface="Wingdings" pitchFamily="2" charset="2"/>
              </a:rPr>
              <a:t>　　　 </a:t>
            </a:r>
            <a:r>
              <a:rPr lang="en-US" altLang="ja-JP" sz="2400" dirty="0">
                <a:sym typeface="Wingdings" pitchFamily="2" charset="2"/>
              </a:rPr>
              <a:t>we can set </a:t>
            </a:r>
            <a:r>
              <a:rPr lang="ja-JP" altLang="en-US" sz="2400" dirty="0">
                <a:sym typeface="Wingdings" pitchFamily="2" charset="2"/>
              </a:rPr>
              <a:t>　　　　　</a:t>
            </a:r>
            <a:r>
              <a:rPr lang="en-US" altLang="ja-JP" sz="2400" dirty="0">
                <a:sym typeface="Wingdings" pitchFamily="2" charset="2"/>
              </a:rPr>
              <a:t>In this limit, the above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equation reduces to the quantum </a:t>
            </a:r>
            <a:r>
              <a:rPr lang="en-US" altLang="ja-JP" sz="2400" dirty="0" err="1">
                <a:sym typeface="Wingdings" pitchFamily="2" charset="2"/>
              </a:rPr>
              <a:t>Kramers</a:t>
            </a:r>
            <a:r>
              <a:rPr lang="en-US" altLang="ja-JP" sz="2400" dirty="0">
                <a:sym typeface="Wingdings" pitchFamily="2" charset="2"/>
              </a:rPr>
              <a:t> equation</a:t>
            </a:r>
          </a:p>
          <a:p>
            <a:pPr marL="609600" indent="-609600" eaLnBrk="1" hangingPunct="1">
              <a:buFontTx/>
              <a:buNone/>
            </a:pPr>
            <a:endParaRPr lang="en-US" altLang="ja-JP" sz="16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1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1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         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352675" y="836613"/>
          <a:ext cx="2921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20680" imgH="431640" progId="Equation.DSMT4">
                  <p:embed/>
                </p:oleObj>
              </mc:Choice>
              <mc:Fallback>
                <p:oleObj name="Equation" r:id="rId2" imgW="292068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2675" y="836613"/>
                        <a:ext cx="2921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958825" y="2420888"/>
          <a:ext cx="6218238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58840" imgH="393480" progId="Equation.DSMT4">
                  <p:embed/>
                </p:oleObj>
              </mc:Choice>
              <mc:Fallback>
                <p:oleObj name="Equation" r:id="rId4" imgW="295884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25" y="2420888"/>
                        <a:ext cx="6218238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Object 14"/>
          <p:cNvGraphicFramePr>
            <a:graphicFrameLocks noChangeAspect="1"/>
          </p:cNvGraphicFramePr>
          <p:nvPr/>
        </p:nvGraphicFramePr>
        <p:xfrm>
          <a:off x="1095350" y="1523047"/>
          <a:ext cx="13366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164880" progId="Equation.DSMT4">
                  <p:embed/>
                </p:oleObj>
              </mc:Choice>
              <mc:Fallback>
                <p:oleObj name="Equation" r:id="rId6" imgW="609480" imgH="164880" progId="Equation.DSMT4">
                  <p:embed/>
                  <p:pic>
                    <p:nvPicPr>
                      <p:cNvPr id="6042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50" y="1523047"/>
                        <a:ext cx="1336675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395420" y="4204394"/>
          <a:ext cx="9540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95000" imgH="203040" progId="Equation.DSMT4">
                  <p:embed/>
                </p:oleObj>
              </mc:Choice>
              <mc:Fallback>
                <p:oleObj name="Equation" r:id="rId8" imgW="495000" imgH="20304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420" y="4204394"/>
                        <a:ext cx="954087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0424" name="Picture 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5284" y="3544709"/>
            <a:ext cx="367902" cy="22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11"/>
          <p:cNvGraphicFramePr>
            <a:graphicFrameLocks noChangeAspect="1"/>
          </p:cNvGraphicFramePr>
          <p:nvPr/>
        </p:nvGraphicFramePr>
        <p:xfrm>
          <a:off x="2013987" y="5713079"/>
          <a:ext cx="459720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97200" imgH="736560" progId="Equation.DSMT4">
                  <p:embed/>
                </p:oleObj>
              </mc:Choice>
              <mc:Fallback>
                <p:oleObj name="Equation" r:id="rId11" imgW="4597200" imgH="736560" progId="Equation.DSMT4">
                  <p:embed/>
                  <p:pic>
                    <p:nvPicPr>
                      <p:cNvPr id="1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3987" y="5713079"/>
                        <a:ext cx="459720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54733" y="5949652"/>
            <a:ext cx="357190" cy="28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2522685" y="6309692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sz="1400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03648" y="1612997"/>
            <a:ext cx="214314" cy="16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67944" y="1556792"/>
            <a:ext cx="285752" cy="22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正方形/長方形 15"/>
          <p:cNvSpPr/>
          <p:nvPr/>
        </p:nvSpPr>
        <p:spPr>
          <a:xfrm>
            <a:off x="480465" y="4154821"/>
            <a:ext cx="41120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 err="1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 equation (            )</a:t>
            </a:r>
            <a:endParaRPr lang="ja-JP" altLang="en-US" sz="24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939235" y="4797152"/>
          <a:ext cx="73675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089240" imgH="431640" progId="Equation.DSMT4">
                  <p:embed/>
                </p:oleObj>
              </mc:Choice>
              <mc:Fallback>
                <p:oleObj name="Equation" r:id="rId16" imgW="40892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235" y="4797152"/>
                        <a:ext cx="7367587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6876255" y="3131676"/>
            <a:ext cx="2249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  <a:sym typeface="Wingdings" pitchFamily="2" charset="2"/>
              </a:rPr>
              <a:t>(Caldeira &amp; Leggett)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7073900" y="908050"/>
          <a:ext cx="171608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99920" imgH="228600" progId="Equation.DSMT4">
                  <p:embed/>
                </p:oleObj>
              </mc:Choice>
              <mc:Fallback>
                <p:oleObj name="Equation" r:id="rId18" imgW="799920" imgH="22860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900" y="908050"/>
                        <a:ext cx="1716088" cy="49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726006" y="1473145"/>
          <a:ext cx="11731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09336" imgH="203112" progId="Equation.DSMT4">
                  <p:embed/>
                </p:oleObj>
              </mc:Choice>
              <mc:Fallback>
                <p:oleObj name="Equation" r:id="rId20" imgW="609336" imgH="203112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6006" y="1473145"/>
                        <a:ext cx="1173163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292" y="3748525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0443" name="Picture 1243" descr="http://upload.wikimedia.org/wikipedia/commons/thumb/5/50/Anthony_James_Leggett.jpg/220px-Anthony_James_Leggett.jpg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075" y="2085928"/>
            <a:ext cx="1123129" cy="9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78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4000" dirty="0" err="1">
                <a:latin typeface="Arial" pitchFamily="34" charset="0"/>
                <a:cs typeface="Arial" pitchFamily="34" charset="0"/>
              </a:rPr>
              <a:t>Kramers</a:t>
            </a:r>
            <a:r>
              <a:rPr lang="en-US" altLang="ja-JP" sz="4000" dirty="0">
                <a:latin typeface="Arial" pitchFamily="34" charset="0"/>
                <a:cs typeface="Arial" pitchFamily="34" charset="0"/>
              </a:rPr>
              <a:t> turnover problem</a:t>
            </a:r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899591" y="1196752"/>
            <a:ext cx="326883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HG明朝B" pitchFamily="17" charset="-128"/>
              </a:rPr>
              <a:t>Chemical reaction rate</a:t>
            </a:r>
          </a:p>
        </p:txBody>
      </p:sp>
      <p:sp>
        <p:nvSpPr>
          <p:cNvPr id="40968" name="正方形/長方形 8"/>
          <p:cNvSpPr>
            <a:spLocks noChangeArrowheads="1"/>
          </p:cNvSpPr>
          <p:nvPr/>
        </p:nvSpPr>
        <p:spPr bwMode="auto">
          <a:xfrm>
            <a:off x="5258907" y="2852936"/>
            <a:ext cx="35988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 err="1">
                <a:ea typeface="Arial Unicode MS" panose="020B0604020202020204" pitchFamily="50" charset="-128"/>
              </a:rPr>
              <a:t>Yamamoto,</a:t>
            </a:r>
            <a:r>
              <a:rPr lang="en-US" altLang="ja-JP" sz="16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JCP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 </a:t>
            </a:r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33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, 281 (1960)</a:t>
            </a:r>
            <a:endParaRPr lang="en-US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Chandler,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JCP </a:t>
            </a:r>
            <a:r>
              <a:rPr lang="de-DE" altLang="ja-JP" sz="1600" b="1" dirty="0">
                <a:ea typeface="Arial Unicode MS" panose="020B0604020202020204" pitchFamily="50" charset="-128"/>
                <a:hlinkClick r:id="rId4"/>
              </a:rPr>
              <a:t>68,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2959 (1978)</a:t>
            </a:r>
            <a:endParaRPr lang="de-DE" altLang="ja-JP" sz="1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258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332174"/>
              </p:ext>
            </p:extLst>
          </p:nvPr>
        </p:nvGraphicFramePr>
        <p:xfrm>
          <a:off x="5259388" y="1558925"/>
          <a:ext cx="232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23800" imgH="1054080" progId="Equation.DSMT4">
                  <p:embed/>
                </p:oleObj>
              </mc:Choice>
              <mc:Fallback>
                <p:oleObj name="Equation" r:id="rId5" imgW="2323800" imgH="1054080" progId="Equation.DSMT4">
                  <p:embed/>
                  <p:pic>
                    <p:nvPicPr>
                      <p:cNvPr id="15258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9388" y="1558925"/>
                        <a:ext cx="232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0" descr="double-well-reacti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3674" y="1663911"/>
            <a:ext cx="4542166" cy="1802507"/>
          </a:xfrm>
          <a:prstGeom prst="rect">
            <a:avLst/>
          </a:prstGeom>
          <a:noFill/>
        </p:spPr>
      </p:pic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251520" y="5905442"/>
            <a:ext cx="3506279" cy="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600" dirty="0">
                <a:ea typeface="Arial Unicode MS" panose="020B0604020202020204" pitchFamily="50" charset="-128"/>
                <a:sym typeface="Wingdings" pitchFamily="2" charset="2"/>
              </a:rPr>
              <a:t>YT  and P.G. </a:t>
            </a:r>
            <a:r>
              <a:rPr lang="en-US" altLang="ja-JP" sz="1600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PRA43,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4131(1991)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JCP96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,8485(1992).</a:t>
            </a:r>
            <a:endParaRPr lang="en-US" altLang="ja-JP" sz="1600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pic>
        <p:nvPicPr>
          <p:cNvPr id="144998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058" y="4354645"/>
            <a:ext cx="2676275" cy="238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9987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34" y="4383100"/>
            <a:ext cx="2520280" cy="2359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197134" y="4416579"/>
            <a:ext cx="108011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quantum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6587938" y="4416579"/>
            <a:ext cx="11788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classical</a:t>
            </a:r>
          </a:p>
        </p:txBody>
      </p:sp>
      <p:pic>
        <p:nvPicPr>
          <p:cNvPr id="1449990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633" y="3778235"/>
            <a:ext cx="2091224" cy="2015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3635896" y="3870661"/>
            <a:ext cx="5360073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dirty="0">
                <a:ea typeface="Arial Unicode MS" panose="020B0604020202020204" pitchFamily="50" charset="-128"/>
                <a:sym typeface="Wingdings" pitchFamily="2" charset="2"/>
              </a:rPr>
              <a:t>Time dependent reaction rate (for different viscosity)</a:t>
            </a:r>
            <a:endParaRPr lang="en-US" altLang="ja-JP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  <a:hlinkClick r:id="rId8"/>
            </a:endParaRPr>
          </a:p>
        </p:txBody>
      </p:sp>
    </p:spTree>
    <p:extLst>
      <p:ext uri="{BB962C8B-B14F-4D97-AF65-F5344CB8AC3E}">
        <p14:creationId xmlns:p14="http://schemas.microsoft.com/office/powerpoint/2010/main" val="263161550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8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125" y="1410902"/>
            <a:ext cx="2674516" cy="2456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89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39" y="1360984"/>
            <a:ext cx="2568570" cy="2434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1154527" y="1016538"/>
            <a:ext cx="6031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reaction rate </a:t>
            </a:r>
            <a:r>
              <a:rPr lang="en-US" altLang="ja-JP" dirty="0" err="1">
                <a:latin typeface="Arial Unicode MS" panose="020B0604020202020204" pitchFamily="50" charset="-128"/>
                <a:ea typeface="HG明朝B" pitchFamily="17" charset="-128"/>
              </a:rPr>
              <a:t>vs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viscosity (for different temperature)</a:t>
            </a:r>
            <a:endParaRPr lang="ja-JP" altLang="en-US" sz="1200" dirty="0">
              <a:ea typeface="Arial Unicode MS" panose="020B0604020202020204" pitchFamily="50" charset="-128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329605" y="1992082"/>
            <a:ext cx="108011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quantum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284026" y="1998916"/>
            <a:ext cx="11788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classical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1355921" y="3934388"/>
            <a:ext cx="2395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reaction rate </a:t>
            </a:r>
            <a:r>
              <a:rPr lang="en-US" altLang="ja-JP" dirty="0" err="1">
                <a:latin typeface="Arial Unicode MS" panose="020B0604020202020204" pitchFamily="50" charset="-128"/>
                <a:ea typeface="HG明朝B" pitchFamily="17" charset="-128"/>
              </a:rPr>
              <a:t>vs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 1/</a:t>
            </a:r>
            <a:r>
              <a:rPr lang="en-US" altLang="ja-JP" i="1" dirty="0" err="1">
                <a:latin typeface="Arial Unicode MS" panose="020B0604020202020204" pitchFamily="50" charset="-128"/>
                <a:ea typeface="HG明朝B" pitchFamily="17" charset="-128"/>
              </a:rPr>
              <a:t>kT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4896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318" y="4287286"/>
            <a:ext cx="3258691" cy="2336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5364088" y="4581128"/>
            <a:ext cx="2520280" cy="951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dirty="0">
                <a:ea typeface="Arial Unicode MS" panose="020B0604020202020204" pitchFamily="50" charset="-128"/>
                <a:sym typeface="Wingdings" pitchFamily="2" charset="2"/>
              </a:rPr>
              <a:t>YT  and P.G. </a:t>
            </a:r>
            <a:r>
              <a:rPr lang="en-US" altLang="ja-JP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b="1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PRA43,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4131(1991)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JCP96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,8485(1992).</a:t>
            </a:r>
            <a:endParaRPr lang="en-US" altLang="ja-JP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84209" y="5820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Turnover problems &amp; tunneling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4797157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442392"/>
              </p:ext>
            </p:extLst>
          </p:nvPr>
        </p:nvGraphicFramePr>
        <p:xfrm>
          <a:off x="1047752" y="2343400"/>
          <a:ext cx="6530975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591240" imgH="2286000" progId="Equation.DSMT4">
                  <p:embed/>
                </p:oleObj>
              </mc:Choice>
              <mc:Fallback>
                <p:oleObj name="Equation" r:id="rId3" imgW="6591240" imgH="2286000" progId="Equation.DSMT4">
                  <p:embed/>
                  <p:pic>
                    <p:nvPicPr>
                      <p:cNvPr id="348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7752" y="2343400"/>
                        <a:ext cx="6530975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925138"/>
              </p:ext>
            </p:extLst>
          </p:nvPr>
        </p:nvGraphicFramePr>
        <p:xfrm>
          <a:off x="1053639" y="2313650"/>
          <a:ext cx="653256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591240" imgH="2286000" progId="Equation.DSMT4">
                  <p:embed/>
                </p:oleObj>
              </mc:Choice>
              <mc:Fallback>
                <p:oleObj name="Equation" r:id="rId5" imgW="6591240" imgH="2286000" progId="Equation.DSMT4">
                  <p:embed/>
                  <p:pic>
                    <p:nvPicPr>
                      <p:cNvPr id="348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3639" y="2313650"/>
                        <a:ext cx="6532563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572634"/>
              </p:ext>
            </p:extLst>
          </p:nvPr>
        </p:nvGraphicFramePr>
        <p:xfrm>
          <a:off x="1045874" y="2332287"/>
          <a:ext cx="6530975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591240" imgH="2286000" progId="Equation.DSMT4">
                  <p:embed/>
                </p:oleObj>
              </mc:Choice>
              <mc:Fallback>
                <p:oleObj name="Equation" r:id="rId7" imgW="6591240" imgH="2286000" progId="Equation.DSMT4">
                  <p:embed/>
                  <p:pic>
                    <p:nvPicPr>
                      <p:cNvPr id="3482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5874" y="2332287"/>
                        <a:ext cx="6530975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405805"/>
              </p:ext>
            </p:extLst>
          </p:nvPr>
        </p:nvGraphicFramePr>
        <p:xfrm>
          <a:off x="1025526" y="2337082"/>
          <a:ext cx="6859587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921360" imgH="2286000" progId="Equation.DSMT4">
                  <p:embed/>
                </p:oleObj>
              </mc:Choice>
              <mc:Fallback>
                <p:oleObj name="Equation" r:id="rId9" imgW="6921360" imgH="2286000" progId="Equation.DSMT4">
                  <p:embed/>
                  <p:pic>
                    <p:nvPicPr>
                      <p:cNvPr id="3483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5526" y="2337082"/>
                        <a:ext cx="6859587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862737"/>
              </p:ext>
            </p:extLst>
          </p:nvPr>
        </p:nvGraphicFramePr>
        <p:xfrm>
          <a:off x="1035940" y="2312836"/>
          <a:ext cx="4445000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83080" imgH="1955520" progId="Equation.DSMT4">
                  <p:embed/>
                </p:oleObj>
              </mc:Choice>
              <mc:Fallback>
                <p:oleObj name="Equation" r:id="rId11" imgW="4483080" imgH="1955520" progId="Equation.DSMT4">
                  <p:embed/>
                  <p:pic>
                    <p:nvPicPr>
                      <p:cNvPr id="3482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940" y="2312836"/>
                        <a:ext cx="4445000" cy="195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7538" y="30399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Linear Response </a:t>
            </a:r>
            <a:endParaRPr lang="ja-JP" altLang="en-US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41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Induced polarization                        is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484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048148"/>
              </p:ext>
            </p:extLst>
          </p:nvPr>
        </p:nvGraphicFramePr>
        <p:xfrm>
          <a:off x="4274989" y="1713177"/>
          <a:ext cx="24574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50880" imgH="431640" progId="Equation.DSMT4">
                  <p:embed/>
                </p:oleObj>
              </mc:Choice>
              <mc:Fallback>
                <p:oleObj name="Equation" r:id="rId13" imgW="2450880" imgH="431640" progId="Equation.DSMT4">
                  <p:embed/>
                  <p:pic>
                    <p:nvPicPr>
                      <p:cNvPr id="34817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4989" y="1713177"/>
                        <a:ext cx="2457450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43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692497"/>
              </p:ext>
            </p:extLst>
          </p:nvPr>
        </p:nvGraphicFramePr>
        <p:xfrm>
          <a:off x="1343025" y="4805363"/>
          <a:ext cx="45942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35360" imgH="723600" progId="Equation.DSMT4">
                  <p:embed/>
                </p:oleObj>
              </mc:Choice>
              <mc:Fallback>
                <p:oleObj name="Equation" r:id="rId15" imgW="4635360" imgH="723600" progId="Equation.DSMT4">
                  <p:embed/>
                  <p:pic>
                    <p:nvPicPr>
                      <p:cNvPr id="3481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4805363"/>
                        <a:ext cx="4594225" cy="7239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3706813" y="3589338"/>
            <a:ext cx="2160587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6742380" y="3533243"/>
            <a:ext cx="66675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V="1">
            <a:off x="4732338" y="4454525"/>
            <a:ext cx="2165350" cy="0"/>
          </a:xfrm>
          <a:custGeom>
            <a:avLst/>
            <a:gdLst>
              <a:gd name="T0" fmla="*/ 0 w 581020"/>
              <a:gd name="T1" fmla="*/ 0 h 15"/>
              <a:gd name="T2" fmla="*/ 112066411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3787775" y="4457700"/>
            <a:ext cx="635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82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299988"/>
              </p:ext>
            </p:extLst>
          </p:nvPr>
        </p:nvGraphicFramePr>
        <p:xfrm>
          <a:off x="3797300" y="5548313"/>
          <a:ext cx="2767013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819160" imgH="787320" progId="Equation.DSMT4">
                  <p:embed/>
                </p:oleObj>
              </mc:Choice>
              <mc:Fallback>
                <p:oleObj name="Equation" r:id="rId17" imgW="2819160" imgH="787320" progId="Equation.DSMT4">
                  <p:embed/>
                  <p:pic>
                    <p:nvPicPr>
                      <p:cNvPr id="3482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5548313"/>
                        <a:ext cx="2767013" cy="779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425607"/>
              </p:ext>
            </p:extLst>
          </p:nvPr>
        </p:nvGraphicFramePr>
        <p:xfrm>
          <a:off x="1354954" y="4790909"/>
          <a:ext cx="4935538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978080" imgH="723600" progId="Equation.DSMT4">
                  <p:embed/>
                </p:oleObj>
              </mc:Choice>
              <mc:Fallback>
                <p:oleObj name="Equation" r:id="rId19" imgW="4978080" imgH="723600" progId="Equation.DSMT4">
                  <p:embed/>
                  <p:pic>
                    <p:nvPicPr>
                      <p:cNvPr id="3482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954" y="4790909"/>
                        <a:ext cx="4935538" cy="7239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034799"/>
              </p:ext>
            </p:extLst>
          </p:nvPr>
        </p:nvGraphicFramePr>
        <p:xfrm>
          <a:off x="1343025" y="4862057"/>
          <a:ext cx="3462338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492360" imgH="634680" progId="Equation.DSMT4">
                  <p:embed/>
                </p:oleObj>
              </mc:Choice>
              <mc:Fallback>
                <p:oleObj name="Equation" r:id="rId21" imgW="3492360" imgH="634680" progId="Equation.DSMT4">
                  <p:embed/>
                  <p:pic>
                    <p:nvPicPr>
                      <p:cNvPr id="3483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4862057"/>
                        <a:ext cx="3462338" cy="635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/>
          <p:cNvSpPr txBox="1">
            <a:spLocks noChangeArrowheads="1"/>
          </p:cNvSpPr>
          <p:nvPr/>
        </p:nvSpPr>
        <p:spPr bwMode="auto">
          <a:xfrm>
            <a:off x="4687888" y="2365375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i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Cyclic rotation</a:t>
            </a:r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34832" name="Object 16"/>
          <p:cNvGraphicFramePr>
            <a:graphicFrameLocks noChangeAspect="1"/>
          </p:cNvGraphicFramePr>
          <p:nvPr/>
        </p:nvGraphicFramePr>
        <p:xfrm>
          <a:off x="2260600" y="5618163"/>
          <a:ext cx="1223963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57120" imgH="444240" progId="Equation.DSMT4">
                  <p:embed/>
                </p:oleObj>
              </mc:Choice>
              <mc:Fallback>
                <p:oleObj name="Equation" r:id="rId23" imgW="1257120" imgH="444240" progId="Equation.DSMT4">
                  <p:embed/>
                  <p:pic>
                    <p:nvPicPr>
                      <p:cNvPr id="3483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5618163"/>
                        <a:ext cx="1223963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星 7 22"/>
          <p:cNvSpPr>
            <a:spLocks noChangeAspect="1"/>
          </p:cNvSpPr>
          <p:nvPr/>
        </p:nvSpPr>
        <p:spPr>
          <a:xfrm>
            <a:off x="5014913" y="3521075"/>
            <a:ext cx="144462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星 7 23"/>
          <p:cNvSpPr>
            <a:spLocks noChangeAspect="1"/>
          </p:cNvSpPr>
          <p:nvPr/>
        </p:nvSpPr>
        <p:spPr>
          <a:xfrm>
            <a:off x="5464175" y="4375150"/>
            <a:ext cx="144463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H="1">
            <a:off x="8085138" y="2192338"/>
            <a:ext cx="0" cy="10795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10"/>
          <p:cNvSpPr>
            <a:spLocks noChangeShapeType="1"/>
          </p:cNvSpPr>
          <p:nvPr/>
        </p:nvSpPr>
        <p:spPr bwMode="auto">
          <a:xfrm>
            <a:off x="8523288" y="2155825"/>
            <a:ext cx="0" cy="1087438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8008938" y="2703513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" name="Object 20"/>
          <p:cNvGraphicFramePr>
            <a:graphicFrameLocks noChangeAspect="1"/>
          </p:cNvGraphicFramePr>
          <p:nvPr/>
        </p:nvGraphicFramePr>
        <p:xfrm>
          <a:off x="7780338" y="3302000"/>
          <a:ext cx="11303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30040" imgH="266400" progId="Equation.DSMT4">
                  <p:embed/>
                </p:oleObj>
              </mc:Choice>
              <mc:Fallback>
                <p:oleObj name="Equation" r:id="rId25" imgW="1130040" imgH="266400" progId="Equation.DSMT4">
                  <p:embed/>
                  <p:pic>
                    <p:nvPicPr>
                      <p:cNvPr id="3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0338" y="3302000"/>
                        <a:ext cx="11303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Line 9"/>
          <p:cNvSpPr>
            <a:spLocks noChangeShapeType="1"/>
          </p:cNvSpPr>
          <p:nvPr/>
        </p:nvSpPr>
        <p:spPr bwMode="auto">
          <a:xfrm flipH="1">
            <a:off x="8081963" y="3833813"/>
            <a:ext cx="0" cy="10795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Line 10"/>
          <p:cNvSpPr>
            <a:spLocks noChangeShapeType="1"/>
          </p:cNvSpPr>
          <p:nvPr/>
        </p:nvSpPr>
        <p:spPr bwMode="auto">
          <a:xfrm>
            <a:off x="8505825" y="3798888"/>
            <a:ext cx="0" cy="10858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2" name="星 7 41"/>
          <p:cNvSpPr>
            <a:spLocks noChangeAspect="1"/>
          </p:cNvSpPr>
          <p:nvPr/>
        </p:nvSpPr>
        <p:spPr>
          <a:xfrm>
            <a:off x="8442325" y="431323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3" name="Object 23"/>
          <p:cNvGraphicFramePr>
            <a:graphicFrameLocks noChangeAspect="1"/>
          </p:cNvGraphicFramePr>
          <p:nvPr/>
        </p:nvGraphicFramePr>
        <p:xfrm>
          <a:off x="7753350" y="5006975"/>
          <a:ext cx="11303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130040" imgH="266400" progId="Equation.DSMT4">
                  <p:embed/>
                </p:oleObj>
              </mc:Choice>
              <mc:Fallback>
                <p:oleObj name="Equation" r:id="rId27" imgW="1130040" imgH="266400" progId="Equation.DSMT4">
                  <p:embed/>
                  <p:pic>
                    <p:nvPicPr>
                      <p:cNvPr id="43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3350" y="5006975"/>
                        <a:ext cx="11303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テキスト ボックス 44"/>
          <p:cNvSpPr txBox="1">
            <a:spLocks noChangeArrowheads="1"/>
          </p:cNvSpPr>
          <p:nvPr/>
        </p:nvSpPr>
        <p:spPr bwMode="auto">
          <a:xfrm>
            <a:off x="7303432" y="1713246"/>
            <a:ext cx="19271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Optical </a:t>
            </a:r>
            <a:r>
              <a:rPr lang="en-US" altLang="ja-JP" sz="1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Liouville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paths</a:t>
            </a:r>
            <a:endParaRPr lang="ja-JP" altLang="en-US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sz="14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46" name="星 7 45"/>
          <p:cNvSpPr>
            <a:spLocks noChangeAspect="1"/>
          </p:cNvSpPr>
          <p:nvPr/>
        </p:nvSpPr>
        <p:spPr>
          <a:xfrm>
            <a:off x="3525838" y="350361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星 7 46"/>
          <p:cNvSpPr>
            <a:spLocks noChangeAspect="1"/>
          </p:cNvSpPr>
          <p:nvPr/>
        </p:nvSpPr>
        <p:spPr>
          <a:xfrm>
            <a:off x="3609975" y="4375150"/>
            <a:ext cx="144463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星 7 47"/>
          <p:cNvSpPr>
            <a:spLocks noChangeAspect="1"/>
          </p:cNvSpPr>
          <p:nvPr/>
        </p:nvSpPr>
        <p:spPr>
          <a:xfrm>
            <a:off x="8002588" y="371316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8005763" y="204311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弧 50"/>
          <p:cNvSpPr/>
          <p:nvPr/>
        </p:nvSpPr>
        <p:spPr>
          <a:xfrm>
            <a:off x="5942013" y="2566988"/>
            <a:ext cx="736600" cy="746125"/>
          </a:xfrm>
          <a:prstGeom prst="arc">
            <a:avLst/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弧 51"/>
          <p:cNvSpPr/>
          <p:nvPr/>
        </p:nvSpPr>
        <p:spPr>
          <a:xfrm rot="16954051">
            <a:off x="3710782" y="2393156"/>
            <a:ext cx="1454150" cy="1773237"/>
          </a:xfrm>
          <a:prstGeom prst="arc">
            <a:avLst>
              <a:gd name="adj1" fmla="val 16092670"/>
              <a:gd name="adj2" fmla="val 21476166"/>
            </a:avLst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テキスト ボックス 54"/>
          <p:cNvSpPr txBox="1">
            <a:spLocks noChangeArrowheads="1"/>
          </p:cNvSpPr>
          <p:nvPr/>
        </p:nvSpPr>
        <p:spPr bwMode="auto">
          <a:xfrm>
            <a:off x="4538663" y="4922838"/>
            <a:ext cx="15192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i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Cyclic rotation</a:t>
            </a:r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  <a:p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56" name="円弧 55"/>
          <p:cNvSpPr/>
          <p:nvPr/>
        </p:nvSpPr>
        <p:spPr>
          <a:xfrm rot="21351513" flipV="1">
            <a:off x="5141913" y="3886200"/>
            <a:ext cx="1536700" cy="1235075"/>
          </a:xfrm>
          <a:prstGeom prst="arc">
            <a:avLst/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円弧 56"/>
          <p:cNvSpPr/>
          <p:nvPr/>
        </p:nvSpPr>
        <p:spPr>
          <a:xfrm rot="16671192" flipH="1">
            <a:off x="4077494" y="3571082"/>
            <a:ext cx="1028700" cy="2017712"/>
          </a:xfrm>
          <a:prstGeom prst="arc">
            <a:avLst>
              <a:gd name="adj1" fmla="val 16200000"/>
              <a:gd name="adj2" fmla="val 21476166"/>
            </a:avLst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83852"/>
              </p:ext>
            </p:extLst>
          </p:nvPr>
        </p:nvGraphicFramePr>
        <p:xfrm>
          <a:off x="1023087" y="2315085"/>
          <a:ext cx="4468812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508280" imgH="1562040" progId="Equation.DSMT4">
                  <p:embed/>
                </p:oleObj>
              </mc:Choice>
              <mc:Fallback>
                <p:oleObj name="Equation" r:id="rId29" imgW="4508280" imgH="1562040" progId="Equation.DSMT4">
                  <p:embed/>
                  <p:pic>
                    <p:nvPicPr>
                      <p:cNvPr id="6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087" y="2315085"/>
                        <a:ext cx="4468812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Line 9"/>
          <p:cNvSpPr>
            <a:spLocks noChangeShapeType="1"/>
          </p:cNvSpPr>
          <p:nvPr/>
        </p:nvSpPr>
        <p:spPr bwMode="auto">
          <a:xfrm flipV="1">
            <a:off x="2519490" y="3364992"/>
            <a:ext cx="906462" cy="387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星 7 53"/>
          <p:cNvSpPr>
            <a:spLocks noChangeAspect="1"/>
          </p:cNvSpPr>
          <p:nvPr/>
        </p:nvSpPr>
        <p:spPr>
          <a:xfrm>
            <a:off x="3065082" y="3294825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flipV="1">
            <a:off x="3647377" y="3362071"/>
            <a:ext cx="1116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60" name="Line 9"/>
          <p:cNvSpPr>
            <a:spLocks noChangeShapeType="1"/>
          </p:cNvSpPr>
          <p:nvPr/>
        </p:nvSpPr>
        <p:spPr bwMode="auto">
          <a:xfrm flipV="1">
            <a:off x="2526792" y="3806952"/>
            <a:ext cx="957072" cy="304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V="1">
            <a:off x="3705289" y="3804031"/>
            <a:ext cx="1044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61" name="星 7 60"/>
          <p:cNvSpPr>
            <a:spLocks noChangeAspect="1"/>
          </p:cNvSpPr>
          <p:nvPr/>
        </p:nvSpPr>
        <p:spPr>
          <a:xfrm>
            <a:off x="4122738" y="3730689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星 7 62"/>
          <p:cNvSpPr>
            <a:spLocks noChangeAspect="1"/>
          </p:cNvSpPr>
          <p:nvPr/>
        </p:nvSpPr>
        <p:spPr>
          <a:xfrm>
            <a:off x="2379028" y="3737547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星 7 63"/>
          <p:cNvSpPr>
            <a:spLocks noChangeAspect="1"/>
          </p:cNvSpPr>
          <p:nvPr/>
        </p:nvSpPr>
        <p:spPr>
          <a:xfrm>
            <a:off x="2302955" y="3286697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0" name="Picture 10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41" y="141434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23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64" y="141434"/>
            <a:ext cx="1190625" cy="9429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895031" y="817088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030913"/>
              </p:ext>
            </p:extLst>
          </p:nvPr>
        </p:nvGraphicFramePr>
        <p:xfrm>
          <a:off x="7358857" y="673257"/>
          <a:ext cx="157321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61760" imgH="253800" progId="Equation.DSMT4">
                  <p:embed/>
                </p:oleObj>
              </mc:Choice>
              <mc:Fallback>
                <p:oleObj name="Equation" r:id="rId34" imgW="761760" imgH="253800" progId="Equation.DSMT4">
                  <p:embed/>
                  <p:pic>
                    <p:nvPicPr>
                      <p:cNvPr id="5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857" y="673257"/>
                        <a:ext cx="1573212" cy="52546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477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00"/>
                            </p:stCondLst>
                            <p:childTnLst>
                              <p:par>
                                <p:cTn id="19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500"/>
                            </p:stCondLst>
                            <p:childTnLst>
                              <p:par>
                                <p:cTn id="19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6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00"/>
                            </p:stCondLst>
                            <p:childTnLst>
                              <p:par>
                                <p:cTn id="219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2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000"/>
                            </p:stCondLst>
                            <p:childTnLst>
                              <p:par>
                                <p:cTn id="230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6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0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4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8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8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00"/>
                            </p:stCondLst>
                            <p:childTnLst>
                              <p:par>
                                <p:cTn id="26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7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1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4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00"/>
                            </p:stCondLst>
                            <p:childTnLst>
                              <p:par>
                                <p:cTn id="27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9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/>
      <p:bldP spid="20" grpId="1"/>
      <p:bldP spid="23" grpId="0" animBg="1"/>
      <p:bldP spid="23" grpId="1" animBg="1"/>
      <p:bldP spid="24" grpId="0" animBg="1"/>
      <p:bldP spid="24" grpId="1" animBg="1"/>
      <p:bldP spid="30" grpId="0" animBg="1"/>
      <p:bldP spid="31" grpId="0" animBg="1"/>
      <p:bldP spid="32" grpId="0" animBg="1"/>
      <p:bldP spid="40" grpId="0" animBg="1"/>
      <p:bldP spid="41" grpId="0" animBg="1"/>
      <p:bldP spid="42" grpId="0" animBg="1"/>
      <p:bldP spid="45" grpId="0"/>
      <p:bldP spid="46" grpId="0" animBg="1"/>
      <p:bldP spid="46" grpId="1" animBg="1"/>
      <p:bldP spid="47" grpId="0" animBg="1"/>
      <p:bldP spid="47" grpId="1" animBg="1"/>
      <p:bldP spid="48" grpId="0" animBg="1"/>
      <p:bldP spid="49" grpId="0" animBg="1"/>
      <p:bldP spid="51" grpId="0" animBg="1"/>
      <p:bldP spid="51" grpId="1" animBg="1"/>
      <p:bldP spid="52" grpId="0" animBg="1"/>
      <p:bldP spid="52" grpId="1" animBg="1"/>
      <p:bldP spid="55" grpId="0"/>
      <p:bldP spid="55" grpId="1"/>
      <p:bldP spid="56" grpId="0" animBg="1"/>
      <p:bldP spid="56" grpId="1" animBg="1"/>
      <p:bldP spid="57" grpId="0" animBg="1"/>
      <p:bldP spid="57" grpId="1" animBg="1"/>
      <p:bldP spid="50" grpId="0" animBg="1"/>
      <p:bldP spid="50" grpId="1" animBg="1"/>
      <p:bldP spid="54" grpId="0" animBg="1"/>
      <p:bldP spid="54" grpId="1" animBg="1"/>
      <p:bldP spid="59" grpId="0" animBg="1"/>
      <p:bldP spid="59" grpId="1" animBg="1"/>
      <p:bldP spid="60" grpId="0" animBg="1"/>
      <p:bldP spid="60" grpId="1" animBg="1"/>
      <p:bldP spid="62" grpId="0" animBg="1"/>
      <p:bldP spid="62" grpId="1" animBg="1"/>
      <p:bldP spid="61" grpId="0" animBg="1"/>
      <p:bldP spid="61" grpId="1" animBg="1"/>
      <p:bldP spid="63" grpId="0" animBg="1"/>
      <p:bldP spid="63" grpId="1" animBg="1"/>
      <p:bldP spid="64" grpId="0" animBg="1"/>
      <p:bldP spid="64" grpId="1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74663" y="220663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Calculating response </a:t>
            </a:r>
            <a:r>
              <a:rPr lang="en-US" altLang="ja-JP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by eq. of motion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5029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757195"/>
              </p:ext>
            </p:extLst>
          </p:nvPr>
        </p:nvGraphicFramePr>
        <p:xfrm>
          <a:off x="1076325" y="1233488"/>
          <a:ext cx="28829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609480" progId="Equation.DSMT4">
                  <p:embed/>
                </p:oleObj>
              </mc:Choice>
              <mc:Fallback>
                <p:oleObj name="Equation" r:id="rId3" imgW="2882880" imgH="609480" progId="Equation.DSMT4">
                  <p:embed/>
                  <p:pic>
                    <p:nvPicPr>
                      <p:cNvPr id="84993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6325" y="1233488"/>
                        <a:ext cx="2882900" cy="598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30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49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656460"/>
              </p:ext>
            </p:extLst>
          </p:nvPr>
        </p:nvGraphicFramePr>
        <p:xfrm>
          <a:off x="1663700" y="4659313"/>
          <a:ext cx="35226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17560" imgH="609480" progId="Equation.DSMT4">
                  <p:embed/>
                </p:oleObj>
              </mc:Choice>
              <mc:Fallback>
                <p:oleObj name="Equation" r:id="rId5" imgW="3517560" imgH="609480" progId="Equation.DSMT4">
                  <p:embed/>
                  <p:pic>
                    <p:nvPicPr>
                      <p:cNvPr id="849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4659313"/>
                        <a:ext cx="3522663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31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2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3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5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6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7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8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9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40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41" name="Rectangle 2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5019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599194"/>
              </p:ext>
            </p:extLst>
          </p:nvPr>
        </p:nvGraphicFramePr>
        <p:xfrm>
          <a:off x="6356350" y="5508625"/>
          <a:ext cx="16383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38000" imgH="368280" progId="Equation.DSMT4">
                  <p:embed/>
                </p:oleObj>
              </mc:Choice>
              <mc:Fallback>
                <p:oleObj name="Equation" r:id="rId7" imgW="1638000" imgH="368280" progId="Equation.DSMT4">
                  <p:embed/>
                  <p:pic>
                    <p:nvPicPr>
                      <p:cNvPr id="85019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350" y="5508625"/>
                        <a:ext cx="1638300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0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296738"/>
              </p:ext>
            </p:extLst>
          </p:nvPr>
        </p:nvGraphicFramePr>
        <p:xfrm>
          <a:off x="1730375" y="1789113"/>
          <a:ext cx="3022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022560" imgH="609480" progId="Equation.DSMT4">
                  <p:embed/>
                </p:oleObj>
              </mc:Choice>
              <mc:Fallback>
                <p:oleObj name="Equation" r:id="rId9" imgW="3022560" imgH="609480" progId="Equation.DSMT4">
                  <p:embed/>
                  <p:pic>
                    <p:nvPicPr>
                      <p:cNvPr id="8502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75" y="1789113"/>
                        <a:ext cx="30226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1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022757"/>
              </p:ext>
            </p:extLst>
          </p:nvPr>
        </p:nvGraphicFramePr>
        <p:xfrm>
          <a:off x="1717675" y="2465388"/>
          <a:ext cx="3035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35160" imgH="609480" progId="Equation.DSMT4">
                  <p:embed/>
                </p:oleObj>
              </mc:Choice>
              <mc:Fallback>
                <p:oleObj name="Equation" r:id="rId11" imgW="3035160" imgH="609480" progId="Equation.DSMT4">
                  <p:embed/>
                  <p:pic>
                    <p:nvPicPr>
                      <p:cNvPr id="85021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7675" y="2465388"/>
                        <a:ext cx="30353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2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633842"/>
              </p:ext>
            </p:extLst>
          </p:nvPr>
        </p:nvGraphicFramePr>
        <p:xfrm>
          <a:off x="1714500" y="3135313"/>
          <a:ext cx="2730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30240" imgH="609480" progId="Equation.DSMT4">
                  <p:embed/>
                </p:oleObj>
              </mc:Choice>
              <mc:Fallback>
                <p:oleObj name="Equation" r:id="rId13" imgW="2730240" imgH="609480" progId="Equation.DSMT4">
                  <p:embed/>
                  <p:pic>
                    <p:nvPicPr>
                      <p:cNvPr id="85022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3135313"/>
                        <a:ext cx="2730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3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880399"/>
              </p:ext>
            </p:extLst>
          </p:nvPr>
        </p:nvGraphicFramePr>
        <p:xfrm>
          <a:off x="1663700" y="3906838"/>
          <a:ext cx="3517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517560" imgH="609480" progId="Equation.DSMT4">
                  <p:embed/>
                </p:oleObj>
              </mc:Choice>
              <mc:Fallback>
                <p:oleObj name="Equation" r:id="rId15" imgW="3517560" imgH="609480" progId="Equation.DSMT4">
                  <p:embed/>
                  <p:pic>
                    <p:nvPicPr>
                      <p:cNvPr id="85023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3906838"/>
                        <a:ext cx="35179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4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888113"/>
              </p:ext>
            </p:extLst>
          </p:nvPr>
        </p:nvGraphicFramePr>
        <p:xfrm>
          <a:off x="1722438" y="5307013"/>
          <a:ext cx="2913062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908080" imgH="609480" progId="Equation.DSMT4">
                  <p:embed/>
                </p:oleObj>
              </mc:Choice>
              <mc:Fallback>
                <p:oleObj name="Equation" r:id="rId17" imgW="2908080" imgH="609480" progId="Equation.DSMT4">
                  <p:embed/>
                  <p:pic>
                    <p:nvPicPr>
                      <p:cNvPr id="85024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2438" y="5307013"/>
                        <a:ext cx="2913062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42" name="正方形/長方形 38"/>
          <p:cNvSpPr>
            <a:spLocks noChangeArrowheads="1"/>
          </p:cNvSpPr>
          <p:nvPr/>
        </p:nvSpPr>
        <p:spPr bwMode="auto">
          <a:xfrm>
            <a:off x="5736046" y="1262970"/>
            <a:ext cx="32918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&amp; Kubo,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58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, 1199 (1989) </a:t>
            </a: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>
            <a:off x="3743228" y="2327927"/>
            <a:ext cx="726876" cy="214313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 flipH="1">
            <a:off x="2728529" y="2985793"/>
            <a:ext cx="1131195" cy="285751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9" name="Line 17"/>
          <p:cNvSpPr>
            <a:spLocks noChangeShapeType="1"/>
          </p:cNvSpPr>
          <p:nvPr/>
        </p:nvSpPr>
        <p:spPr bwMode="auto">
          <a:xfrm>
            <a:off x="2566311" y="4357393"/>
            <a:ext cx="2119816" cy="457200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AutoShape 14"/>
          <p:cNvSpPr>
            <a:spLocks noChangeAspect="1" noChangeArrowheads="1"/>
          </p:cNvSpPr>
          <p:nvPr/>
        </p:nvSpPr>
        <p:spPr bwMode="auto">
          <a:xfrm rot="20087590">
            <a:off x="2489609" y="3804092"/>
            <a:ext cx="477838" cy="192088"/>
          </a:xfrm>
          <a:prstGeom prst="downArrow">
            <a:avLst>
              <a:gd name="adj1" fmla="val 34361"/>
              <a:gd name="adj2" fmla="val 60138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85025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186875"/>
              </p:ext>
            </p:extLst>
          </p:nvPr>
        </p:nvGraphicFramePr>
        <p:xfrm>
          <a:off x="1695450" y="5883275"/>
          <a:ext cx="2870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869920" imgH="609480" progId="Equation.DSMT4">
                  <p:embed/>
                </p:oleObj>
              </mc:Choice>
              <mc:Fallback>
                <p:oleObj name="Equation" r:id="rId20" imgW="2869920" imgH="609480" progId="Equation.DSMT4">
                  <p:embed/>
                  <p:pic>
                    <p:nvPicPr>
                      <p:cNvPr id="85025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5450" y="5883275"/>
                        <a:ext cx="2870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6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506268"/>
              </p:ext>
            </p:extLst>
          </p:nvPr>
        </p:nvGraphicFramePr>
        <p:xfrm>
          <a:off x="6008688" y="6097588"/>
          <a:ext cx="2133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33360" imgH="330120" progId="Equation.DSMT4">
                  <p:embed/>
                </p:oleObj>
              </mc:Choice>
              <mc:Fallback>
                <p:oleObj name="Equation" r:id="rId22" imgW="2133360" imgH="330120" progId="Equation.DSMT4">
                  <p:embed/>
                  <p:pic>
                    <p:nvPicPr>
                      <p:cNvPr id="85026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8688" y="6097588"/>
                        <a:ext cx="21336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6000760" y="1604221"/>
            <a:ext cx="3034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YT,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, 082001 (2006)</a:t>
            </a:r>
            <a:endParaRPr lang="ja-JP" altLang="en-US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5940152" y="2327927"/>
            <a:ext cx="26340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See also </a:t>
            </a:r>
            <a:r>
              <a:rPr lang="en-US" altLang="ja-JP" dirty="0" err="1">
                <a:ea typeface="Arial Unicode MS" panose="020B0604020202020204" pitchFamily="50" charset="-128"/>
              </a:rPr>
              <a:t>powerpoint</a:t>
            </a:r>
            <a:r>
              <a:rPr lang="en-US" altLang="ja-JP" dirty="0">
                <a:ea typeface="Arial Unicode MS" panose="020B0604020202020204" pitchFamily="50" charset="-128"/>
              </a:rPr>
              <a:t> file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TMDS.pptx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7"/>
          <p:cNvSpPr>
            <a:spLocks noChangeShapeType="1"/>
          </p:cNvSpPr>
          <p:nvPr/>
        </p:nvSpPr>
        <p:spPr bwMode="auto">
          <a:xfrm flipH="1">
            <a:off x="2566311" y="2985793"/>
            <a:ext cx="45719" cy="285751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5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85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85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85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8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85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5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5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図 7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94" y="1266677"/>
            <a:ext cx="5470157" cy="227562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14C4BB3-8B66-4970-9BCD-F057CAAB4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298947"/>
            <a:ext cx="2936464" cy="185647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90650BB-DD3E-403A-937E-3A2574320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181497"/>
            <a:ext cx="9614467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2DES: Indocarbocyanine dimer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BAED306-8C0E-48C2-91E2-1B3557FF94C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29263" y="3953338"/>
                <a:ext cx="6932084" cy="3263504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 altLang="ja-JP" dirty="0"/>
                  <a:t>the system </a:t>
                </a:r>
                <a:endParaRPr kumimoji="1" lang="en-US" altLang="ja-JP" b="0" dirty="0">
                  <a:latin typeface="Cambria Math" panose="02040503050406030204" pitchFamily="18" charset="0"/>
                </a:endParaRP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ℏ</m:t>
                          </m:r>
                          <m:sSub>
                            <m:sSubPr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⟩"/>
                                  <m:ctrlP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"/>
                              <m:endChr m:val="|"/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"/>
                                  <m:ctrlP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</m:e>
                      </m:nary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≠</m:t>
                          </m:r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  <m:sup/>
                        <m:e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ℏ</m:t>
                          </m:r>
                          <m:sSub>
                            <m:sSubPr>
                              <m:ctrlPr>
                                <a:rPr kumimoji="1" lang="en-US" altLang="ja-JP" b="0" i="1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1" lang="en-US" altLang="ja-JP" b="0" i="0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kumimoji="1" lang="en-US" altLang="ja-JP" b="0" i="1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𝑗𝑘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lang="en-US" altLang="ja-JP" i="1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⟩"/>
                                  <m:ctrlP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"/>
                              <m:endChr m:val="|"/>
                              <m:ctrlPr>
                                <a:rPr lang="en-US" altLang="ja-JP" i="1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"/>
                                  <m:ctrlP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altLang="ja-JP" b="0" dirty="0"/>
              </a:p>
              <a:p>
                <a:r>
                  <a:rPr lang="en-US" altLang="ja-JP" dirty="0"/>
                  <a:t>Total Hamiltonian</a:t>
                </a:r>
                <a:endParaRPr lang="en-US" altLang="ja-JP" sz="1600" dirty="0"/>
              </a:p>
              <a:p>
                <a:endParaRPr kumimoji="1" lang="en-US" altLang="ja-JP" sz="1300" dirty="0"/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ja-JP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lang="en-US" altLang="ja-JP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ja-JP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p>
                            <m:e>
                              <m:sSubSup>
                                <m:sSubSup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sub>
                                <m:sup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bSup>
                              <m:sSup>
                                <m:sSup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ja-JP" b="0" i="1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ja-JP" b="0" i="1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p>
                            </m:e>
                          </m:nary>
                          <m:sSubSup>
                            <m:sSubSupPr>
                              <m:ctrl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  <m:sup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bSup>
                        </m:e>
                      </m:nary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ja-JP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p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acc>
                                                    <m:accPr>
                                                      <m:chr m:val="̂"/>
                                                      <m:ctrlPr>
                                                        <a:rPr lang="en-US" altLang="ja-JP" b="0" i="1" smtClean="0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accPr>
                                                    <m:e>
                                                      <m:r>
                                                        <a:rPr lang="en-US" altLang="ja-JP" b="0" i="1" smtClean="0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𝑝</m:t>
                                                      </m:r>
                                                    </m:e>
                                                  </m:acc>
                                                </m:e>
                                                <m:sub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𝑙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sup>
                                              </m:sSubSup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sSubSup>
                                        <m:sSubSup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𝑙</m:t>
                                          </m:r>
                                        </m:sub>
                                        <m:sup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p>
                                      </m:sSubSup>
                                    </m:den>
                                  </m:f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sSubSup>
                                    <m:sSub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p>
                                  </m:sSubSup>
                                  <m:sSup>
                                    <m:s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acc>
                                                <m:accPr>
                                                  <m:chr m:val="̂"/>
                                                  <m:ctrlP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</m:acc>
                                            </m:e>
                                            <m:sub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en-US" altLang="ja-JP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BAED306-8C0E-48C2-91E2-1B3557FF94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263" y="3953338"/>
                <a:ext cx="6932084" cy="3263504"/>
              </a:xfrm>
              <a:blipFill>
                <a:blip r:embed="rId5"/>
                <a:stretch>
                  <a:fillRect l="-792" t="-280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8" name="テキスト ボックス 767">
            <a:extLst>
              <a:ext uri="{FF2B5EF4-FFF2-40B4-BE49-F238E27FC236}">
                <a16:creationId xmlns:a16="http://schemas.microsoft.com/office/drawing/2014/main" id="{A56AD64C-D45A-4A1F-B4D9-AC74A63FB87A}"/>
              </a:ext>
            </a:extLst>
          </p:cNvPr>
          <p:cNvSpPr txBox="1"/>
          <p:nvPr/>
        </p:nvSpPr>
        <p:spPr>
          <a:xfrm>
            <a:off x="309496" y="809217"/>
            <a:ext cx="73747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Ueno and YT. J. Chem. Theory </a:t>
            </a:r>
            <a:r>
              <a:rPr lang="en-US" altLang="ja-JP" dirty="0" err="1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Comput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21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3618 (2021).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769" name="図 768">
            <a:extLst>
              <a:ext uri="{FF2B5EF4-FFF2-40B4-BE49-F238E27FC236}">
                <a16:creationId xmlns:a16="http://schemas.microsoft.com/office/drawing/2014/main" id="{2C2A47BF-1E48-453F-9C53-DE6B8CF3B0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260" y="782672"/>
            <a:ext cx="647544" cy="770236"/>
          </a:xfrm>
          <a:prstGeom prst="rect">
            <a:avLst/>
          </a:prstGeom>
        </p:spPr>
      </p:pic>
      <p:graphicFrame>
        <p:nvGraphicFramePr>
          <p:cNvPr id="770" name="Object 3">
            <a:extLst>
              <a:ext uri="{FF2B5EF4-FFF2-40B4-BE49-F238E27FC236}">
                <a16:creationId xmlns:a16="http://schemas.microsoft.com/office/drawing/2014/main" id="{65EC9F2A-C63E-4980-9ED4-DBFD97B22A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42332" y="3363238"/>
          <a:ext cx="279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960" imgH="723600" progId="Equation.DSMT4">
                  <p:embed/>
                </p:oleObj>
              </mc:Choice>
              <mc:Fallback>
                <p:oleObj name="Equation" r:id="rId7" imgW="2793960" imgH="723600" progId="Equation.DSMT4">
                  <p:embed/>
                  <p:pic>
                    <p:nvPicPr>
                      <p:cNvPr id="770" name="Object 3">
                        <a:extLst>
                          <a:ext uri="{FF2B5EF4-FFF2-40B4-BE49-F238E27FC236}">
                            <a16:creationId xmlns:a16="http://schemas.microsoft.com/office/drawing/2014/main" id="{65EC9F2A-C63E-4980-9ED4-DBFD97B22A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2332" y="3363238"/>
                        <a:ext cx="2794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D5A6D016-8E88-4C10-88F7-6DB1C9488A64}"/>
              </a:ext>
            </a:extLst>
          </p:cNvPr>
          <p:cNvSpPr txBox="1"/>
          <p:nvPr/>
        </p:nvSpPr>
        <p:spPr>
          <a:xfrm>
            <a:off x="4828786" y="6388163"/>
            <a:ext cx="2174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Heat baths</a:t>
            </a:r>
          </a:p>
        </p:txBody>
      </p:sp>
      <p:sp>
        <p:nvSpPr>
          <p:cNvPr id="772" name="正方形/長方形 771">
            <a:extLst>
              <a:ext uri="{FF2B5EF4-FFF2-40B4-BE49-F238E27FC236}">
                <a16:creationId xmlns:a16="http://schemas.microsoft.com/office/drawing/2014/main" id="{C78B6661-2839-4E03-B39E-C198D4969AD3}"/>
              </a:ext>
            </a:extLst>
          </p:cNvPr>
          <p:cNvSpPr/>
          <p:nvPr/>
        </p:nvSpPr>
        <p:spPr>
          <a:xfrm>
            <a:off x="5748901" y="4375660"/>
            <a:ext cx="2456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Excited states)</a:t>
            </a:r>
            <a:endParaRPr lang="ja-JP" altLang="en-US" sz="1400" dirty="0"/>
          </a:p>
        </p:txBody>
      </p:sp>
      <p:sp>
        <p:nvSpPr>
          <p:cNvPr id="774" name="Line 9">
            <a:extLst>
              <a:ext uri="{FF2B5EF4-FFF2-40B4-BE49-F238E27FC236}">
                <a16:creationId xmlns:a16="http://schemas.microsoft.com/office/drawing/2014/main" id="{0CB0B54B-6EB5-405C-9B1D-28172AACE2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3728" y="6237444"/>
            <a:ext cx="1440160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5" name="Line 12">
            <a:extLst>
              <a:ext uri="{FF2B5EF4-FFF2-40B4-BE49-F238E27FC236}">
                <a16:creationId xmlns:a16="http://schemas.microsoft.com/office/drawing/2014/main" id="{9419D91D-1FA6-43B2-BCCA-CA81E1E29CF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8133" y="6276704"/>
            <a:ext cx="3431293" cy="39366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7" name="テキスト ボックス 776">
            <a:extLst>
              <a:ext uri="{FF2B5EF4-FFF2-40B4-BE49-F238E27FC236}">
                <a16:creationId xmlns:a16="http://schemas.microsoft.com/office/drawing/2014/main" id="{F1C2224C-3CD8-4D72-9EEE-B9BED6129DBB}"/>
              </a:ext>
            </a:extLst>
          </p:cNvPr>
          <p:cNvSpPr txBox="1"/>
          <p:nvPr/>
        </p:nvSpPr>
        <p:spPr>
          <a:xfrm>
            <a:off x="1913126" y="6420997"/>
            <a:ext cx="2298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System-bath int. </a:t>
            </a:r>
            <a:endParaRPr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311F338-842E-434C-B9E3-B91162FEDA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80112" y="1927286"/>
            <a:ext cx="1973242" cy="665531"/>
          </a:xfrm>
          <a:prstGeom prst="rect">
            <a:avLst/>
          </a:prstGeom>
        </p:spPr>
      </p:pic>
      <p:pic>
        <p:nvPicPr>
          <p:cNvPr id="766" name="図 765">
            <a:extLst>
              <a:ext uri="{FF2B5EF4-FFF2-40B4-BE49-F238E27FC236}">
                <a16:creationId xmlns:a16="http://schemas.microsoft.com/office/drawing/2014/main" id="{323287AB-DD7C-4B79-8575-54BF667758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36652" y="1207285"/>
            <a:ext cx="2695621" cy="215595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C5B8990-D8F4-42E3-931C-6C383CD470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88973" y="1068281"/>
            <a:ext cx="3223547" cy="236071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43066F0-CD70-4C6E-80C0-F39953A7A4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8135" y="1224302"/>
            <a:ext cx="4357600" cy="344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1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" grpId="0"/>
      <p:bldP spid="774" grpId="0" animBg="1"/>
      <p:bldP spid="775" grpId="0" animBg="1"/>
      <p:bldP spid="77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594" name="Picture 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330" y="2835071"/>
            <a:ext cx="265747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4238" y="2846197"/>
            <a:ext cx="25336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9913" y="2870010"/>
            <a:ext cx="25241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92113" y="19208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function in Wigner space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054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957651"/>
              </p:ext>
            </p:extLst>
          </p:nvPr>
        </p:nvGraphicFramePr>
        <p:xfrm>
          <a:off x="1708150" y="1716088"/>
          <a:ext cx="5727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27600" imgH="545760" progId="Equation.DSMT4">
                  <p:embed/>
                </p:oleObj>
              </mc:Choice>
              <mc:Fallback>
                <p:oleObj name="Equation" r:id="rId6" imgW="5727600" imgH="545760" progId="Equation.DSMT4">
                  <p:embed/>
                  <p:pic>
                    <p:nvPicPr>
                      <p:cNvPr id="1054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150" y="1716088"/>
                        <a:ext cx="57277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79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05480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" name="Line 9"/>
          <p:cNvSpPr>
            <a:spLocks noChangeShapeType="1"/>
          </p:cNvSpPr>
          <p:nvPr/>
        </p:nvSpPr>
        <p:spPr bwMode="auto">
          <a:xfrm flipV="1">
            <a:off x="4330700" y="2365375"/>
            <a:ext cx="15113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5897563" y="2274888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星 7 34"/>
          <p:cNvSpPr>
            <a:spLocks noChangeAspect="1"/>
          </p:cNvSpPr>
          <p:nvPr/>
        </p:nvSpPr>
        <p:spPr>
          <a:xfrm>
            <a:off x="4151313" y="227488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05489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1825" y="2704542"/>
            <a:ext cx="24288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86" name="正方形/長方形 14"/>
          <p:cNvSpPr>
            <a:spLocks noChangeArrowheads="1"/>
          </p:cNvSpPr>
          <p:nvPr/>
        </p:nvSpPr>
        <p:spPr bwMode="auto">
          <a:xfrm>
            <a:off x="833438" y="5801057"/>
            <a:ext cx="33650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CP 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233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217 (1998).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1768995" y="5414417"/>
            <a:ext cx="34200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4" name="星 7 13"/>
          <p:cNvSpPr>
            <a:spLocks noChangeAspect="1"/>
          </p:cNvSpPr>
          <p:nvPr/>
        </p:nvSpPr>
        <p:spPr>
          <a:xfrm>
            <a:off x="5315281" y="535473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5607382" y="5414417"/>
            <a:ext cx="23431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V="1">
            <a:off x="6102682" y="2361519"/>
            <a:ext cx="70633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pic>
        <p:nvPicPr>
          <p:cNvPr id="705591" name="Picture 5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25" y="2804445"/>
            <a:ext cx="23336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05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14" grpId="0" animBg="1"/>
      <p:bldP spid="14" grpId="1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428625"/>
            <a:ext cx="8229600" cy="10668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</a:t>
            </a:r>
            <a:r>
              <a:rPr lang="ja-JP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：</a:t>
            </a:r>
            <a:r>
              <a:rPr lang="en-US" altLang="ja-JP" sz="3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anharmonicity</a:t>
            </a:r>
            <a:endParaRPr lang="en-US" altLang="ja-JP" sz="3600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611188" y="1268413"/>
          <a:ext cx="3311525" cy="272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3" imgW="7791480" imgH="10077480" progId="">
                  <p:embed/>
                </p:oleObj>
              </mc:Choice>
              <mc:Fallback>
                <p:oleObj name="描画 " r:id="rId3" imgW="7791480" imgH="10077480" progId="">
                  <p:embed/>
                  <p:pic>
                    <p:nvPicPr>
                      <p:cNvPr id="21094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268413"/>
                        <a:ext cx="3311525" cy="2725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47" name="Object 3"/>
          <p:cNvGraphicFramePr>
            <a:graphicFrameLocks noChangeAspect="1"/>
          </p:cNvGraphicFramePr>
          <p:nvPr/>
        </p:nvGraphicFramePr>
        <p:xfrm>
          <a:off x="4921250" y="1963738"/>
          <a:ext cx="27432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43200" imgH="939600" progId="Equation.DSMT4">
                  <p:embed/>
                </p:oleObj>
              </mc:Choice>
              <mc:Fallback>
                <p:oleObj name="Equation" r:id="rId5" imgW="2743200" imgH="939600" progId="Equation.DSMT4">
                  <p:embed/>
                  <p:pic>
                    <p:nvPicPr>
                      <p:cNvPr id="21094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250" y="1963738"/>
                        <a:ext cx="2743200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48" name="Object 4"/>
          <p:cNvGraphicFramePr>
            <a:graphicFrameLocks noChangeAspect="1"/>
          </p:cNvGraphicFramePr>
          <p:nvPr/>
        </p:nvGraphicFramePr>
        <p:xfrm>
          <a:off x="4830763" y="3409950"/>
          <a:ext cx="316071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62240" imgH="736560" progId="Equation.DSMT4">
                  <p:embed/>
                </p:oleObj>
              </mc:Choice>
              <mc:Fallback>
                <p:oleObj name="Equation" r:id="rId7" imgW="3162240" imgH="736560" progId="Equation.DSMT4">
                  <p:embed/>
                  <p:pic>
                    <p:nvPicPr>
                      <p:cNvPr id="2109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0763" y="3409950"/>
                        <a:ext cx="3160712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0952" name="Text Box 6"/>
          <p:cNvSpPr txBox="1">
            <a:spLocks noChangeArrowheads="1"/>
          </p:cNvSpPr>
          <p:nvPr/>
        </p:nvSpPr>
        <p:spPr bwMode="auto">
          <a:xfrm>
            <a:off x="4067175" y="1349375"/>
            <a:ext cx="24844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b="1" dirty="0">
                <a:solidFill>
                  <a:srgbClr val="000066"/>
                </a:solidFill>
                <a:latin typeface="Arial Unicode MS"/>
                <a:ea typeface="Arial Unicode MS"/>
                <a:cs typeface="Arial Unicode MS"/>
              </a:rPr>
              <a:t>1) Harmonic</a:t>
            </a:r>
          </a:p>
        </p:txBody>
      </p:sp>
      <p:sp>
        <p:nvSpPr>
          <p:cNvPr id="210953" name="Text Box 7"/>
          <p:cNvSpPr txBox="1">
            <a:spLocks noChangeArrowheads="1"/>
          </p:cNvSpPr>
          <p:nvPr/>
        </p:nvSpPr>
        <p:spPr bwMode="auto">
          <a:xfrm>
            <a:off x="4140200" y="2924175"/>
            <a:ext cx="208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b="1">
                <a:solidFill>
                  <a:srgbClr val="FF66FF"/>
                </a:solidFill>
                <a:latin typeface="Arial Unicode MS"/>
                <a:ea typeface="Arial Unicode MS"/>
                <a:cs typeface="Arial Unicode MS"/>
              </a:rPr>
              <a:t>2) Morse</a:t>
            </a:r>
          </a:p>
        </p:txBody>
      </p:sp>
      <p:sp>
        <p:nvSpPr>
          <p:cNvPr id="210954" name="Text Box 9"/>
          <p:cNvSpPr txBox="1">
            <a:spLocks noChangeArrowheads="1"/>
          </p:cNvSpPr>
          <p:nvPr/>
        </p:nvSpPr>
        <p:spPr bwMode="auto">
          <a:xfrm>
            <a:off x="700088" y="4387850"/>
            <a:ext cx="5121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Quantum Fokker-Planck</a:t>
            </a:r>
          </a:p>
        </p:txBody>
      </p:sp>
      <p:sp>
        <p:nvSpPr>
          <p:cNvPr id="210955" name="Text Box 10"/>
          <p:cNvSpPr txBox="1">
            <a:spLocks noChangeArrowheads="1"/>
          </p:cNvSpPr>
          <p:nvPr/>
        </p:nvSpPr>
        <p:spPr bwMode="auto">
          <a:xfrm>
            <a:off x="704850" y="6197600"/>
            <a:ext cx="3970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(white noise at high temperature)</a:t>
            </a:r>
          </a:p>
        </p:txBody>
      </p:sp>
      <p:graphicFrame>
        <p:nvGraphicFramePr>
          <p:cNvPr id="210949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117600" y="5084763"/>
          <a:ext cx="71278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14520" imgH="457200" progId="Equation.DSMT4">
                  <p:embed/>
                </p:oleObj>
              </mc:Choice>
              <mc:Fallback>
                <p:oleObj name="Equation" r:id="rId9" imgW="3314520" imgH="457200" progId="Equation.DSMT4">
                  <p:embed/>
                  <p:pic>
                    <p:nvPicPr>
                      <p:cNvPr id="2109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5084763"/>
                        <a:ext cx="7127875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758954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642938"/>
            <a:ext cx="8291512" cy="58658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ja-JP" sz="2400" dirty="0">
                <a:solidFill>
                  <a:srgbClr val="0000CC"/>
                </a:solidFill>
                <a:latin typeface="Arial Unicode MS"/>
                <a:ea typeface="Arial Unicode MS"/>
                <a:cs typeface="Arial Unicode MS"/>
              </a:rPr>
              <a:t>Two-time correlation function (Raman spectroscopy)</a:t>
            </a:r>
          </a:p>
          <a:p>
            <a:pPr eaLnBrk="1" hangingPunct="1">
              <a:buFontTx/>
              <a:buNone/>
            </a:pP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10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10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This can be rewritten in </a:t>
            </a:r>
            <a:r>
              <a:rPr lang="en-US" altLang="ja-JP" sz="2000" dirty="0">
                <a:solidFill>
                  <a:srgbClr val="008000"/>
                </a:solidFill>
                <a:latin typeface="Arial Unicode MS"/>
                <a:ea typeface="Arial Unicode MS"/>
                <a:cs typeface="Arial Unicode MS"/>
              </a:rPr>
              <a:t>the Wigner representation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as</a:t>
            </a:r>
          </a:p>
          <a:p>
            <a:pPr eaLnBrk="1" hangingPunct="1">
              <a:buFontTx/>
              <a:buNone/>
            </a:pPr>
            <a:endParaRPr lang="en-US" altLang="ja-JP" sz="2000" dirty="0"/>
          </a:p>
          <a:p>
            <a:pPr eaLnBrk="1" hangingPunct="1">
              <a:buFontTx/>
              <a:buNone/>
            </a:pPr>
            <a:endParaRPr lang="en-US" altLang="ja-JP" sz="1000" dirty="0"/>
          </a:p>
          <a:p>
            <a:pPr eaLnBrk="1" hangingPunct="1">
              <a:buFontTx/>
              <a:buNone/>
            </a:pPr>
            <a:endParaRPr lang="en-US" altLang="ja-JP" sz="1000" dirty="0"/>
          </a:p>
          <a:p>
            <a:pPr eaLnBrk="1" hangingPunct="1">
              <a:buFontTx/>
              <a:buNone/>
            </a:pPr>
            <a:endParaRPr lang="en-US" altLang="ja-JP" sz="1800" baseline="-25000" dirty="0"/>
          </a:p>
          <a:p>
            <a:pPr eaLnBrk="1" hangingPunct="1">
              <a:buFontTx/>
              <a:buNone/>
            </a:pPr>
            <a:endParaRPr lang="en-US" altLang="ja-JP" sz="1800" dirty="0"/>
          </a:p>
        </p:txBody>
      </p:sp>
      <p:graphicFrame>
        <p:nvGraphicFramePr>
          <p:cNvPr id="20787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563688" y="1316038"/>
          <a:ext cx="43735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00120" imgH="406080" progId="Equation.DSMT4">
                  <p:embed/>
                </p:oleObj>
              </mc:Choice>
              <mc:Fallback>
                <p:oleObj name="Equation" r:id="rId3" imgW="2400120" imgH="406080" progId="Equation.DSMT4">
                  <p:embed/>
                  <p:pic>
                    <p:nvPicPr>
                      <p:cNvPr id="2078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3688" y="1316038"/>
                        <a:ext cx="4373562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519238" y="2876550"/>
          <a:ext cx="4465637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84400" imgH="431640" progId="Equation.DSMT4">
                  <p:embed/>
                </p:oleObj>
              </mc:Choice>
              <mc:Fallback>
                <p:oleObj name="Equation" r:id="rId5" imgW="2984400" imgH="431640" progId="Equation.DSMT4">
                  <p:embed/>
                  <p:pic>
                    <p:nvPicPr>
                      <p:cNvPr id="20787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238" y="2876550"/>
                        <a:ext cx="4465637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881" name="Rectangle 5"/>
          <p:cNvSpPr>
            <a:spLocks noChangeArrowheads="1"/>
          </p:cNvSpPr>
          <p:nvPr/>
        </p:nvSpPr>
        <p:spPr bwMode="auto">
          <a:xfrm>
            <a:off x="357188" y="3643313"/>
            <a:ext cx="86042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ctr">
              <a:spcBef>
                <a:spcPct val="20000"/>
              </a:spcBef>
            </a:pP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where </a:t>
            </a:r>
            <a:r>
              <a:rPr lang="en-US" altLang="ja-JP" sz="2800" b="1" i="1">
                <a:solidFill>
                  <a:srgbClr val="FF3300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A</a:t>
            </a:r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and  </a:t>
            </a:r>
            <a:r>
              <a:rPr lang="en-US" altLang="ja-JP" sz="2800" b="1" i="1">
                <a:solidFill>
                  <a:srgbClr val="FF3300"/>
                </a:solidFill>
                <a:latin typeface="Times New Roman" pitchFamily="18" charset="0"/>
                <a:ea typeface="Arial Unicode MS"/>
                <a:cs typeface="Arial Unicode MS"/>
              </a:rPr>
              <a:t>X</a:t>
            </a: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   stand for the operators        and </a:t>
            </a:r>
            <a:endParaRPr lang="en-US" altLang="ja-JP">
              <a:solidFill>
                <a:srgbClr val="CC3300"/>
              </a:solidFill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CC3300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baseline="-25000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</p:txBody>
      </p:sp>
      <p:graphicFrame>
        <p:nvGraphicFramePr>
          <p:cNvPr id="207876" name="Object 5"/>
          <p:cNvGraphicFramePr>
            <a:graphicFrameLocks noChangeAspect="1"/>
          </p:cNvGraphicFramePr>
          <p:nvPr/>
        </p:nvGraphicFramePr>
        <p:xfrm>
          <a:off x="6138863" y="3660775"/>
          <a:ext cx="17319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4360" imgH="228600" progId="Equation.DSMT4">
                  <p:embed/>
                </p:oleObj>
              </mc:Choice>
              <mc:Fallback>
                <p:oleObj name="Equation" r:id="rId7" imgW="774360" imgH="228600" progId="Equation.DSMT4">
                  <p:embed/>
                  <p:pic>
                    <p:nvPicPr>
                      <p:cNvPr id="20787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8863" y="3660775"/>
                        <a:ext cx="1731962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7" name="Object 7"/>
          <p:cNvGraphicFramePr>
            <a:graphicFrameLocks noChangeAspect="1"/>
          </p:cNvGraphicFramePr>
          <p:nvPr/>
        </p:nvGraphicFramePr>
        <p:xfrm>
          <a:off x="7135813" y="1290638"/>
          <a:ext cx="1465262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9" imgW="1638529" imgH="1933333" progId="Paint.Picture">
                  <p:embed/>
                </p:oleObj>
              </mc:Choice>
              <mc:Fallback>
                <p:oleObj name="ビットマップ イメージ" r:id="rId9" imgW="1638529" imgH="1933333" progId="Paint.Picture">
                  <p:embed/>
                  <p:pic>
                    <p:nvPicPr>
                      <p:cNvPr id="20787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5813" y="1290638"/>
                        <a:ext cx="1465262" cy="172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8" name="Object 6"/>
          <p:cNvGraphicFramePr>
            <a:graphicFrameLocks noChangeAspect="1"/>
          </p:cNvGraphicFramePr>
          <p:nvPr/>
        </p:nvGraphicFramePr>
        <p:xfrm>
          <a:off x="5165725" y="3783013"/>
          <a:ext cx="3683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4880" imgH="152280" progId="Equation.DSMT4">
                  <p:embed/>
                </p:oleObj>
              </mc:Choice>
              <mc:Fallback>
                <p:oleObj name="Equation" r:id="rId11" imgW="164880" imgH="152280" progId="Equation.DSMT4">
                  <p:embed/>
                  <p:pic>
                    <p:nvPicPr>
                      <p:cNvPr id="20787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5725" y="3783013"/>
                        <a:ext cx="368300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666038" y="1736725"/>
            <a:ext cx="395287" cy="4619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1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pic>
        <p:nvPicPr>
          <p:cNvPr id="207883" name="Picture 1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1838" y="4260850"/>
            <a:ext cx="75628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59877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6" name="Rectangle 2"/>
          <p:cNvSpPr>
            <a:spLocks noGrp="1" noChangeArrowheads="1"/>
          </p:cNvSpPr>
          <p:nvPr>
            <p:ph type="title"/>
          </p:nvPr>
        </p:nvSpPr>
        <p:spPr>
          <a:xfrm>
            <a:off x="568325" y="284163"/>
            <a:ext cx="3236913" cy="1143000"/>
          </a:xfrm>
        </p:spPr>
        <p:txBody>
          <a:bodyPr/>
          <a:lstStyle/>
          <a:p>
            <a:pPr eaLnBrk="1" hangingPunct="1"/>
            <a:r>
              <a:rPr lang="en-US" altLang="ja-JP" sz="4000">
                <a:latin typeface="Arial Unicode MS"/>
                <a:ea typeface="Arial Unicode MS"/>
                <a:cs typeface="Arial Unicode MS"/>
              </a:rPr>
              <a:t>1D Raman</a:t>
            </a:r>
          </a:p>
        </p:txBody>
      </p:sp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859338" y="404813"/>
          <a:ext cx="4046537" cy="619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31495238" imgH="45400000" progId="Paint.Picture">
                  <p:embed/>
                </p:oleObj>
              </mc:Choice>
              <mc:Fallback>
                <p:oleObj name="ビットマップ イメージ" r:id="rId3" imgW="31495238" imgH="45400000" progId="Paint.Picture">
                  <p:embed/>
                  <p:pic>
                    <p:nvPicPr>
                      <p:cNvPr id="2119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404813"/>
                        <a:ext cx="4046537" cy="619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1" name="Object 3"/>
          <p:cNvGraphicFramePr>
            <a:graphicFrameLocks noChangeAspect="1"/>
          </p:cNvGraphicFramePr>
          <p:nvPr/>
        </p:nvGraphicFramePr>
        <p:xfrm>
          <a:off x="1187450" y="981075"/>
          <a:ext cx="2808288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5" imgW="3200400" imgH="2743200" progId="">
                  <p:embed/>
                </p:oleObj>
              </mc:Choice>
              <mc:Fallback>
                <p:oleObj name="描画 " r:id="rId5" imgW="3200400" imgH="2743200" progId="">
                  <p:embed/>
                  <p:pic>
                    <p:nvPicPr>
                      <p:cNvPr id="2119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981075"/>
                        <a:ext cx="2808288" cy="240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2" name="Object 4"/>
          <p:cNvGraphicFramePr>
            <a:graphicFrameLocks noChangeAspect="1"/>
          </p:cNvGraphicFramePr>
          <p:nvPr/>
        </p:nvGraphicFramePr>
        <p:xfrm>
          <a:off x="763588" y="4221163"/>
          <a:ext cx="3794125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797280" imgH="1282680" progId="Equation.DSMT4">
                  <p:embed/>
                </p:oleObj>
              </mc:Choice>
              <mc:Fallback>
                <p:oleObj name="Equation" r:id="rId7" imgW="3797280" imgH="1282680" progId="Equation.DSMT4">
                  <p:embed/>
                  <p:pic>
                    <p:nvPicPr>
                      <p:cNvPr id="2119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4221163"/>
                        <a:ext cx="3794125" cy="1282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3" name="Object 5"/>
          <p:cNvGraphicFramePr>
            <a:graphicFrameLocks noChangeAspect="1"/>
          </p:cNvGraphicFramePr>
          <p:nvPr/>
        </p:nvGraphicFramePr>
        <p:xfrm>
          <a:off x="830263" y="5883275"/>
          <a:ext cx="38703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873240" imgH="431640" progId="Equation.DSMT4">
                  <p:embed/>
                </p:oleObj>
              </mc:Choice>
              <mc:Fallback>
                <p:oleObj name="Equation" r:id="rId9" imgW="3873240" imgH="431640" progId="Equation.DSMT4">
                  <p:embed/>
                  <p:pic>
                    <p:nvPicPr>
                      <p:cNvPr id="2119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5883275"/>
                        <a:ext cx="38703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1977" name="Text Box 7"/>
          <p:cNvSpPr txBox="1">
            <a:spLocks noChangeArrowheads="1"/>
          </p:cNvSpPr>
          <p:nvPr/>
        </p:nvSpPr>
        <p:spPr bwMode="auto">
          <a:xfrm>
            <a:off x="468313" y="3429000"/>
            <a:ext cx="382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2body correlation func.</a:t>
            </a:r>
          </a:p>
        </p:txBody>
      </p:sp>
      <p:graphicFrame>
        <p:nvGraphicFramePr>
          <p:cNvPr id="211974" name="Object 6"/>
          <p:cNvGraphicFramePr>
            <a:graphicFrameLocks noChangeAspect="1"/>
          </p:cNvGraphicFramePr>
          <p:nvPr/>
        </p:nvGraphicFramePr>
        <p:xfrm>
          <a:off x="2476500" y="2044700"/>
          <a:ext cx="228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8600" imgH="482400" progId="Equation.DSMT4">
                  <p:embed/>
                </p:oleObj>
              </mc:Choice>
              <mc:Fallback>
                <p:oleObj name="Equation" r:id="rId11" imgW="228600" imgH="482400" progId="Equation.DSMT4">
                  <p:embed/>
                  <p:pic>
                    <p:nvPicPr>
                      <p:cNvPr id="2119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2044700"/>
                        <a:ext cx="2286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757858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14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2317" y="4684310"/>
            <a:ext cx="20669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13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6209" y="4653176"/>
            <a:ext cx="20669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2263" y="2739930"/>
            <a:ext cx="2057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1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94560" y="2709789"/>
            <a:ext cx="2124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0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328" y="2697708"/>
            <a:ext cx="20669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55625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Higher order response functions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42639" y="1022564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2D Raman</a:t>
            </a: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&amp; 2D THz-Raman</a:t>
            </a:r>
          </a:p>
          <a:p>
            <a:pPr eaLnBrk="1" hangingPunct="1">
              <a:buFont typeface="Arial" charset="0"/>
              <a:buNone/>
            </a:pPr>
            <a:endParaRPr lang="en-US" altLang="ja-JP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en-US" altLang="ja-JP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80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984890" y="1851689"/>
          <a:ext cx="7015162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010280" imgH="469800" progId="Equation.DSMT4">
                  <p:embed/>
                </p:oleObj>
              </mc:Choice>
              <mc:Fallback>
                <p:oleObj name="Equation" r:id="rId8" imgW="7010280" imgH="469800" progId="Equation.DSMT4">
                  <p:embed/>
                  <p:pic>
                    <p:nvPicPr>
                      <p:cNvPr id="128001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890" y="1851689"/>
                        <a:ext cx="7015162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4" name="Object 4"/>
          <p:cNvGraphicFramePr>
            <a:graphicFrameLocks noChangeAspect="1"/>
          </p:cNvGraphicFramePr>
          <p:nvPr/>
        </p:nvGraphicFramePr>
        <p:xfrm>
          <a:off x="4320700" y="2715715"/>
          <a:ext cx="13239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91880" imgH="304560" progId="Equation.DSMT4">
                  <p:embed/>
                </p:oleObj>
              </mc:Choice>
              <mc:Fallback>
                <p:oleObj name="Equation" r:id="rId10" imgW="1091880" imgH="304560" progId="Equation.DSMT4">
                  <p:embed/>
                  <p:pic>
                    <p:nvPicPr>
                      <p:cNvPr id="12800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0700" y="2715715"/>
                        <a:ext cx="1323975" cy="3571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5" name="Object 5"/>
          <p:cNvGraphicFramePr>
            <a:graphicFrameLocks noChangeAspect="1"/>
          </p:cNvGraphicFramePr>
          <p:nvPr/>
        </p:nvGraphicFramePr>
        <p:xfrm>
          <a:off x="4452107" y="4681633"/>
          <a:ext cx="146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60160" imgH="291960" progId="Equation.DSMT4">
                  <p:embed/>
                </p:oleObj>
              </mc:Choice>
              <mc:Fallback>
                <p:oleObj name="Equation" r:id="rId12" imgW="1460160" imgH="291960" progId="Equation.DSMT4">
                  <p:embed/>
                  <p:pic>
                    <p:nvPicPr>
                      <p:cNvPr id="12800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2107" y="4681633"/>
                        <a:ext cx="14605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6" name="Object 6"/>
          <p:cNvGraphicFramePr>
            <a:graphicFrameLocks noChangeAspect="1"/>
          </p:cNvGraphicFramePr>
          <p:nvPr/>
        </p:nvGraphicFramePr>
        <p:xfrm>
          <a:off x="6748343" y="2801913"/>
          <a:ext cx="723900" cy="217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266400" progId="Equation.DSMT4">
                  <p:embed/>
                </p:oleObj>
              </mc:Choice>
              <mc:Fallback>
                <p:oleObj name="Equation" r:id="rId14" imgW="723600" imgH="266400" progId="Equation.DSMT4">
                  <p:embed/>
                  <p:pic>
                    <p:nvPicPr>
                      <p:cNvPr id="12800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8343" y="2801913"/>
                        <a:ext cx="723900" cy="21798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5647377" y="2459702"/>
            <a:ext cx="1439863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3985265" y="2458114"/>
            <a:ext cx="1439862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5472752" y="2380327"/>
            <a:ext cx="152400" cy="1524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3782065" y="2377152"/>
            <a:ext cx="144462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9" name="星 7 18"/>
          <p:cNvSpPr>
            <a:spLocks noChangeAspect="1"/>
          </p:cNvSpPr>
          <p:nvPr/>
        </p:nvSpPr>
        <p:spPr>
          <a:xfrm>
            <a:off x="7133277" y="2388264"/>
            <a:ext cx="144463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28023" name="正方形/長方形 22"/>
          <p:cNvSpPr>
            <a:spLocks noChangeArrowheads="1"/>
          </p:cNvSpPr>
          <p:nvPr/>
        </p:nvSpPr>
        <p:spPr bwMode="auto">
          <a:xfrm>
            <a:off x="5329723" y="999659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6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7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8"/>
              </a:rPr>
              <a:t>JPSJ(2006).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24" name="星 7 23"/>
          <p:cNvSpPr>
            <a:spLocks noChangeAspect="1"/>
          </p:cNvSpPr>
          <p:nvPr/>
        </p:nvSpPr>
        <p:spPr>
          <a:xfrm>
            <a:off x="5089216" y="4479072"/>
            <a:ext cx="144462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1842446" y="4520666"/>
            <a:ext cx="3087854" cy="45719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4858247" y="6411984"/>
            <a:ext cx="152400" cy="1524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>
            <a:off x="1791410" y="6486809"/>
            <a:ext cx="2866029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12801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343934" y="4663341"/>
            <a:ext cx="21336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Line 9"/>
          <p:cNvSpPr>
            <a:spLocks noChangeShapeType="1"/>
          </p:cNvSpPr>
          <p:nvPr/>
        </p:nvSpPr>
        <p:spPr bwMode="auto">
          <a:xfrm flipH="1" flipV="1">
            <a:off x="5358476" y="4565745"/>
            <a:ext cx="252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5224960" y="6491358"/>
            <a:ext cx="3060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 flipV="1">
            <a:off x="7349592" y="245295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788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9" grpId="0" animBg="1"/>
      <p:bldP spid="24" grpId="0" animBg="1"/>
      <p:bldP spid="28" grpId="0" animBg="1"/>
      <p:bldP spid="29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005" name="Rectangle 2"/>
          <p:cNvSpPr>
            <a:spLocks noGrp="1" noChangeArrowheads="1"/>
          </p:cNvSpPr>
          <p:nvPr>
            <p:ph type="title"/>
          </p:nvPr>
        </p:nvSpPr>
        <p:spPr>
          <a:xfrm>
            <a:off x="423987" y="323850"/>
            <a:ext cx="4148013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ja-JP" sz="2400" dirty="0">
                <a:latin typeface="Arial Unicode MS"/>
              </a:rPr>
              <a:t>2D Raman &amp; 2D THz-Raman</a:t>
            </a:r>
          </a:p>
        </p:txBody>
      </p:sp>
      <p:graphicFrame>
        <p:nvGraphicFramePr>
          <p:cNvPr id="212994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4868863" y="919163"/>
          <a:ext cx="3646487" cy="432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30428571" imgH="36114286" progId="Paint.Picture">
                  <p:embed/>
                </p:oleObj>
              </mc:Choice>
              <mc:Fallback>
                <p:oleObj name="ビットマップ イメージ" r:id="rId3" imgW="30428571" imgH="36114286" progId="Paint.Picture">
                  <p:embed/>
                  <p:pic>
                    <p:nvPicPr>
                      <p:cNvPr id="21299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8863" y="919163"/>
                        <a:ext cx="3646487" cy="4329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2995" name="Object 3"/>
          <p:cNvGraphicFramePr>
            <a:graphicFrameLocks noChangeAspect="1"/>
          </p:cNvGraphicFramePr>
          <p:nvPr/>
        </p:nvGraphicFramePr>
        <p:xfrm>
          <a:off x="1116013" y="1557338"/>
          <a:ext cx="3095625" cy="265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5" imgW="3200400" imgH="2743200" progId="">
                  <p:embed/>
                </p:oleObj>
              </mc:Choice>
              <mc:Fallback>
                <p:oleObj name="描画 " r:id="rId5" imgW="3200400" imgH="2743200" progId="">
                  <p:embed/>
                  <p:pic>
                    <p:nvPicPr>
                      <p:cNvPr id="2129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557338"/>
                        <a:ext cx="3095625" cy="265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64" name="Object 4"/>
          <p:cNvGraphicFramePr>
            <a:graphicFrameLocks noChangeAspect="1"/>
          </p:cNvGraphicFramePr>
          <p:nvPr/>
        </p:nvGraphicFramePr>
        <p:xfrm>
          <a:off x="992188" y="5364163"/>
          <a:ext cx="59594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956200" imgH="609480" progId="Equation.DSMT4">
                  <p:embed/>
                </p:oleObj>
              </mc:Choice>
              <mc:Fallback>
                <p:oleObj name="Equation" r:id="rId7" imgW="5956200" imgH="609480" progId="Equation.DSMT4">
                  <p:embed/>
                  <p:pic>
                    <p:nvPicPr>
                      <p:cNvPr id="1945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188" y="5364163"/>
                        <a:ext cx="5959475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006" name="Text Box 6"/>
          <p:cNvSpPr txBox="1">
            <a:spLocks noChangeArrowheads="1"/>
          </p:cNvSpPr>
          <p:nvPr/>
        </p:nvSpPr>
        <p:spPr bwMode="auto">
          <a:xfrm>
            <a:off x="744538" y="4360863"/>
            <a:ext cx="4327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3body correlation func.</a:t>
            </a:r>
          </a:p>
        </p:txBody>
      </p:sp>
      <p:graphicFrame>
        <p:nvGraphicFramePr>
          <p:cNvPr id="194574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984250" y="5348288"/>
          <a:ext cx="5761038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715000" imgH="609480" progId="Equation.DSMT4">
                  <p:embed/>
                </p:oleObj>
              </mc:Choice>
              <mc:Fallback>
                <p:oleObj name="Equation" r:id="rId9" imgW="5715000" imgH="609480" progId="Equation.DSMT4">
                  <p:embed/>
                  <p:pic>
                    <p:nvPicPr>
                      <p:cNvPr id="1945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0" y="5348288"/>
                        <a:ext cx="5761038" cy="614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390632"/>
              </p:ext>
            </p:extLst>
          </p:nvPr>
        </p:nvGraphicFramePr>
        <p:xfrm>
          <a:off x="977900" y="5348288"/>
          <a:ext cx="6554788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502320" imgH="634680" progId="Equation.DSMT4">
                  <p:embed/>
                </p:oleObj>
              </mc:Choice>
              <mc:Fallback>
                <p:oleObj name="Equation" r:id="rId11" imgW="6502320" imgH="634680" progId="Equation.DSMT4">
                  <p:embed/>
                  <p:pic>
                    <p:nvPicPr>
                      <p:cNvPr id="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900" y="5348288"/>
                        <a:ext cx="6554788" cy="6397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0" name="Object 5"/>
          <p:cNvGraphicFramePr>
            <a:graphicFrameLocks noChangeAspect="1"/>
          </p:cNvGraphicFramePr>
          <p:nvPr/>
        </p:nvGraphicFramePr>
        <p:xfrm>
          <a:off x="2979738" y="6107113"/>
          <a:ext cx="39592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160" imgH="431640" progId="Equation.DSMT4">
                  <p:embed/>
                </p:oleObj>
              </mc:Choice>
              <mc:Fallback>
                <p:oleObj name="Equation" r:id="rId13" imgW="3962160" imgH="431640" progId="Equation.DSMT4">
                  <p:embed/>
                  <p:pic>
                    <p:nvPicPr>
                      <p:cNvPr id="21300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9738" y="6107113"/>
                        <a:ext cx="39592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2" name="Object 10"/>
          <p:cNvGraphicFramePr>
            <a:graphicFrameLocks noChangeAspect="1"/>
          </p:cNvGraphicFramePr>
          <p:nvPr/>
        </p:nvGraphicFramePr>
        <p:xfrm>
          <a:off x="2093913" y="2714625"/>
          <a:ext cx="228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8600" imgH="482400" progId="Equation.DSMT4">
                  <p:embed/>
                </p:oleObj>
              </mc:Choice>
              <mc:Fallback>
                <p:oleObj name="Equation" r:id="rId15" imgW="228600" imgH="482400" progId="Equation.DSMT4">
                  <p:embed/>
                  <p:pic>
                    <p:nvPicPr>
                      <p:cNvPr id="21300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3913" y="2714625"/>
                        <a:ext cx="2286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3" name="Object 11"/>
          <p:cNvGraphicFramePr>
            <a:graphicFrameLocks noChangeAspect="1"/>
          </p:cNvGraphicFramePr>
          <p:nvPr/>
        </p:nvGraphicFramePr>
        <p:xfrm>
          <a:off x="3100388" y="2732088"/>
          <a:ext cx="266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66400" imgH="482400" progId="Equation.DSMT4">
                  <p:embed/>
                </p:oleObj>
              </mc:Choice>
              <mc:Fallback>
                <p:oleObj name="Equation" r:id="rId17" imgW="266400" imgH="482400" progId="Equation.DSMT4">
                  <p:embed/>
                  <p:pic>
                    <p:nvPicPr>
                      <p:cNvPr id="2130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388" y="2732088"/>
                        <a:ext cx="2667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007" name="正方形/長方形 12"/>
          <p:cNvSpPr>
            <a:spLocks noChangeArrowheads="1"/>
          </p:cNvSpPr>
          <p:nvPr/>
        </p:nvSpPr>
        <p:spPr bwMode="auto">
          <a:xfrm>
            <a:off x="5338763" y="623888"/>
            <a:ext cx="26500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CP 233, 217 (1998).</a:t>
            </a:r>
            <a:endParaRPr lang="en-US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128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6. Third-Order Nonlinear Response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970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636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>
                <a:latin typeface="Arial Unicode MS"/>
                <a:ea typeface="Arial Unicode MS"/>
                <a:cs typeface="Arial Unicode MS"/>
              </a:rPr>
              <a:t>Polarization</a:t>
            </a:r>
          </a:p>
          <a:p>
            <a:pPr eaLnBrk="1" hangingPunct="1"/>
            <a:endParaRPr lang="ja-JP" altLang="en-US"/>
          </a:p>
        </p:txBody>
      </p:sp>
      <p:pic>
        <p:nvPicPr>
          <p:cNvPr id="40971" name="Picture 15" descr="2d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092575"/>
            <a:ext cx="30353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655330"/>
              </p:ext>
            </p:extLst>
          </p:nvPr>
        </p:nvGraphicFramePr>
        <p:xfrm>
          <a:off x="947738" y="2176463"/>
          <a:ext cx="7100887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75160" imgH="583920" progId="Equation.DSMT4">
                  <p:embed/>
                </p:oleObj>
              </mc:Choice>
              <mc:Fallback>
                <p:oleObj name="Equation" r:id="rId4" imgW="7175160" imgH="583920" progId="Equation.DSMT4">
                  <p:embed/>
                  <p:pic>
                    <p:nvPicPr>
                      <p:cNvPr id="409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738" y="2176463"/>
                        <a:ext cx="7100887" cy="579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0002"/>
              </p:ext>
            </p:extLst>
          </p:nvPr>
        </p:nvGraphicFramePr>
        <p:xfrm>
          <a:off x="1036638" y="2905125"/>
          <a:ext cx="7551737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578280" imgH="672840" progId="Equation.DSMT4">
                  <p:embed/>
                </p:oleObj>
              </mc:Choice>
              <mc:Fallback>
                <p:oleObj name="Equation" r:id="rId6" imgW="6578280" imgH="672840" progId="Equation.DSMT4">
                  <p:embed/>
                  <p:pic>
                    <p:nvPicPr>
                      <p:cNvPr id="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2905125"/>
                        <a:ext cx="7551737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2" name="Picture 15" descr="pulse-sequenc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89450" y="4138613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6" name="Object 2"/>
          <p:cNvGraphicFramePr>
            <a:graphicFrameLocks noChangeAspect="1"/>
          </p:cNvGraphicFramePr>
          <p:nvPr/>
        </p:nvGraphicFramePr>
        <p:xfrm>
          <a:off x="6516688" y="590867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93480" progId="Equation.DSMT4">
                  <p:embed/>
                </p:oleObj>
              </mc:Choice>
              <mc:Fallback>
                <p:oleObj name="Equation" r:id="rId9" imgW="241200" imgH="393480" progId="Equation.DSMT4">
                  <p:embed/>
                  <p:pic>
                    <p:nvPicPr>
                      <p:cNvPr id="409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590867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3"/>
          <p:cNvGraphicFramePr>
            <a:graphicFrameLocks noChangeAspect="1"/>
          </p:cNvGraphicFramePr>
          <p:nvPr/>
        </p:nvGraphicFramePr>
        <p:xfrm>
          <a:off x="7019925" y="590867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393480" progId="Equation.DSMT4">
                  <p:embed/>
                </p:oleObj>
              </mc:Choice>
              <mc:Fallback>
                <p:oleObj name="Equation" r:id="rId11" imgW="241200" imgH="393480" progId="Equation.DSMT4">
                  <p:embed/>
                  <p:pic>
                    <p:nvPicPr>
                      <p:cNvPr id="4096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590867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4"/>
          <p:cNvGraphicFramePr>
            <a:graphicFrameLocks noChangeAspect="1"/>
          </p:cNvGraphicFramePr>
          <p:nvPr/>
        </p:nvGraphicFramePr>
        <p:xfrm>
          <a:off x="7550150" y="5908675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393480" progId="Equation.DSMT4">
                  <p:embed/>
                </p:oleObj>
              </mc:Choice>
              <mc:Fallback>
                <p:oleObj name="Equation" r:id="rId13" imgW="203040" imgH="393480" progId="Equation.DSMT4">
                  <p:embed/>
                  <p:pic>
                    <p:nvPicPr>
                      <p:cNvPr id="409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0150" y="5908675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22"/>
          <p:cNvSpPr txBox="1">
            <a:spLocks noChangeArrowheads="1"/>
          </p:cNvSpPr>
          <p:nvPr/>
        </p:nvSpPr>
        <p:spPr bwMode="auto">
          <a:xfrm>
            <a:off x="7766050" y="493395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40974" name="Text Box 23"/>
          <p:cNvSpPr txBox="1">
            <a:spLocks noChangeArrowheads="1"/>
          </p:cNvSpPr>
          <p:nvPr/>
        </p:nvSpPr>
        <p:spPr bwMode="auto">
          <a:xfrm>
            <a:off x="7334250" y="4646613"/>
            <a:ext cx="54854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40975" name="Text Box 24"/>
          <p:cNvSpPr txBox="1">
            <a:spLocks noChangeArrowheads="1"/>
          </p:cNvSpPr>
          <p:nvPr/>
        </p:nvSpPr>
        <p:spPr bwMode="auto">
          <a:xfrm>
            <a:off x="6829425" y="4357688"/>
            <a:ext cx="519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1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2067931" cy="179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1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00306"/>
            <a:ext cx="2092964" cy="18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00306"/>
            <a:ext cx="2013395" cy="187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273328"/>
              </p:ext>
            </p:extLst>
          </p:nvPr>
        </p:nvGraphicFramePr>
        <p:xfrm>
          <a:off x="665287" y="1472571"/>
          <a:ext cx="80692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064360" imgH="495000" progId="Equation.DSMT4">
                  <p:embed/>
                </p:oleObj>
              </mc:Choice>
              <mc:Fallback>
                <p:oleObj name="Equation" r:id="rId5" imgW="8064360" imgH="49500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287" y="1472571"/>
                        <a:ext cx="80692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6820203" y="2055183"/>
            <a:ext cx="1258888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5210478" y="2061533"/>
            <a:ext cx="143986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3600753" y="2050420"/>
            <a:ext cx="1439863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5062841" y="1969458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3421366" y="197104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6645578" y="1964695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8118778" y="197580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8308010" y="2082566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6000760" y="4429132"/>
            <a:ext cx="24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5715008" y="4357694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1714480" y="4429132"/>
            <a:ext cx="3852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1500166" y="4357694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 flipV="1">
            <a:off x="642910" y="4429132"/>
            <a:ext cx="720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5715008" y="6500834"/>
            <a:ext cx="2376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5500694" y="642939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1500166" y="6500834"/>
            <a:ext cx="3960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1357290" y="642939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正方形/長方形 22"/>
          <p:cNvSpPr>
            <a:spLocks noChangeArrowheads="1"/>
          </p:cNvSpPr>
          <p:nvPr/>
        </p:nvSpPr>
        <p:spPr bwMode="auto">
          <a:xfrm>
            <a:off x="5104262" y="571480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JPSJ </a:t>
            </a:r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75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082001 (2006)</a:t>
            </a:r>
            <a:endParaRPr lang="ja-JP" altLang="en-US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65287" y="571480"/>
            <a:ext cx="4182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Wavepackets description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3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2500306"/>
            <a:ext cx="1854210" cy="170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0" name="Picture 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15140" y="4572008"/>
            <a:ext cx="1857388" cy="170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1" name="Picture 1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9124" y="4572008"/>
            <a:ext cx="2081218" cy="182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2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4572008"/>
            <a:ext cx="2076455" cy="18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3" name="Picture 1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7158" y="4572008"/>
            <a:ext cx="2071692" cy="182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8" grpId="0" animBg="1"/>
      <p:bldP spid="30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906" y="3014079"/>
            <a:ext cx="1931988" cy="2719765"/>
          </a:xfrm>
          <a:prstGeom prst="rect">
            <a:avLst/>
          </a:prstGeom>
          <a:noFill/>
        </p:spPr>
      </p:pic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319177690"/>
              </p:ext>
            </p:extLst>
          </p:nvPr>
        </p:nvGraphicFramePr>
        <p:xfrm>
          <a:off x="3543331" y="4173537"/>
          <a:ext cx="410845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73120" imgH="253800" progId="Equation.DSMT4">
                  <p:embed/>
                </p:oleObj>
              </mc:Choice>
              <mc:Fallback>
                <p:oleObj name="Equation" r:id="rId4" imgW="1473120" imgH="253800" progId="Equation.DSMT4">
                  <p:embed/>
                  <p:pic>
                    <p:nvPicPr>
                      <p:cNvPr id="1095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31" y="4173537"/>
                        <a:ext cx="4108450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4791744" imgH="3543795" progId="PBrush">
                  <p:embed/>
                </p:oleObj>
              </mc:Choice>
              <mc:Fallback>
                <p:oleObj name="ビットマップ イメージ" r:id="rId6" imgW="4791744" imgH="3543795" progId="PBrush">
                  <p:embed/>
                  <p:pic>
                    <p:nvPicPr>
                      <p:cNvPr id="1095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LL  interactions</a:t>
            </a:r>
          </a:p>
        </p:txBody>
      </p:sp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767958"/>
              </p:ext>
            </p:extLst>
          </p:nvPr>
        </p:nvGraphicFramePr>
        <p:xfrm>
          <a:off x="664285" y="5513229"/>
          <a:ext cx="301625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393480" progId="Equation.DSMT4">
                  <p:embed/>
                </p:oleObj>
              </mc:Choice>
              <mc:Fallback>
                <p:oleObj name="Equation" r:id="rId8" imgW="1079280" imgH="393480" progId="Equation.DSMT4">
                  <p:embed/>
                  <p:pic>
                    <p:nvPicPr>
                      <p:cNvPr id="1095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85" y="5513229"/>
                        <a:ext cx="301625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254644"/>
              </p:ext>
            </p:extLst>
          </p:nvPr>
        </p:nvGraphicFramePr>
        <p:xfrm>
          <a:off x="6804248" y="4152900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0120" imgH="203040" progId="Equation.DSMT4">
                  <p:embed/>
                </p:oleObj>
              </mc:Choice>
              <mc:Fallback>
                <p:oleObj name="Equation" r:id="rId10" imgW="330120" imgH="203040" progId="Equation.DSMT4">
                  <p:embed/>
                  <p:pic>
                    <p:nvPicPr>
                      <p:cNvPr id="10958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4152900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6" descr="2006-09-14_22-45-48_anime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42988" y="3642474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41400" y="1576388"/>
            <a:ext cx="2873375" cy="300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8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model Hamiltonian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>
                <a:solidFill>
                  <a:srgbClr val="FF33CC"/>
                </a:solidFill>
              </a:rPr>
              <a:t>                                              </a:t>
            </a: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                                  </a:t>
            </a:r>
            <a:endParaRPr lang="en-US" altLang="ja-JP" sz="700" dirty="0">
              <a:solidFill>
                <a:srgbClr val="CC3300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04838" y="412750"/>
            <a:ext cx="81978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Brownian oscillator</a:t>
            </a:r>
          </a:p>
        </p:txBody>
      </p:sp>
      <p:graphicFrame>
        <p:nvGraphicFramePr>
          <p:cNvPr id="21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200400" imgH="609480" progId="Equation.DSMT4">
                  <p:embed/>
                </p:oleObj>
              </mc:Choice>
              <mc:Fallback>
                <p:oleObj name="Equation" r:id="rId13" imgW="3200400" imgH="609480" progId="Equation.DSMT4">
                  <p:embed/>
                  <p:pic>
                    <p:nvPicPr>
                      <p:cNvPr id="2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1042988" y="105568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Brownian Hamiltonian (LL interaction)</a:t>
            </a:r>
          </a:p>
        </p:txBody>
      </p:sp>
    </p:spTree>
    <p:extLst>
      <p:ext uri="{BB962C8B-B14F-4D97-AF65-F5344CB8AC3E}">
        <p14:creationId xmlns:p14="http://schemas.microsoft.com/office/powerpoint/2010/main" val="213869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41400" y="1576388"/>
            <a:ext cx="2873375" cy="300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8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model Hamiltonian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>
                <a:solidFill>
                  <a:srgbClr val="FF33CC"/>
                </a:solidFill>
              </a:rPr>
              <a:t>                                              </a:t>
            </a: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                                  </a:t>
            </a:r>
            <a:endParaRPr lang="en-US" altLang="ja-JP" sz="700" dirty="0">
              <a:solidFill>
                <a:srgbClr val="CC3300"/>
              </a:solidFill>
            </a:endParaRPr>
          </a:p>
        </p:txBody>
      </p:sp>
      <p:sp>
        <p:nvSpPr>
          <p:cNvPr id="20488" name="Rectangle 3"/>
          <p:cNvSpPr>
            <a:spLocks noGrp="1" noChangeArrowheads="1"/>
          </p:cNvSpPr>
          <p:nvPr>
            <p:ph type="title"/>
          </p:nvPr>
        </p:nvSpPr>
        <p:spPr>
          <a:xfrm>
            <a:off x="604838" y="412750"/>
            <a:ext cx="8197850" cy="56197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vibrational spectroscopy  </a:t>
            </a:r>
          </a:p>
        </p:txBody>
      </p:sp>
      <p:graphicFrame>
        <p:nvGraphicFramePr>
          <p:cNvPr id="17715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00400" imgH="609480" progId="Equation.DSMT4">
                  <p:embed/>
                </p:oleObj>
              </mc:Choice>
              <mc:Fallback>
                <p:oleObj name="Equation" r:id="rId3" imgW="3200400" imgH="609480" progId="Equation.DSMT4">
                  <p:embed/>
                  <p:pic>
                    <p:nvPicPr>
                      <p:cNvPr id="17715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00438" y="4143375"/>
          <a:ext cx="50482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55520" imgH="279360" progId="Equation.DSMT4">
                  <p:embed/>
                </p:oleObj>
              </mc:Choice>
              <mc:Fallback>
                <p:oleObj name="Equation" r:id="rId5" imgW="1955520" imgH="279360" progId="Equation.DSMT4">
                  <p:embed/>
                  <p:pic>
                    <p:nvPicPr>
                      <p:cNvPr id="1095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4143375"/>
                        <a:ext cx="50482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1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7" imgW="4791744" imgH="3543795" progId="Paint.Picture">
                  <p:embed/>
                </p:oleObj>
              </mc:Choice>
              <mc:Fallback>
                <p:oleObj name="ビットマップ イメージ" r:id="rId7" imgW="4791744" imgH="3543795" progId="Paint.Picture">
                  <p:embed/>
                  <p:pic>
                    <p:nvPicPr>
                      <p:cNvPr id="1095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LL  +  SL  interactions</a:t>
            </a:r>
          </a:p>
        </p:txBody>
      </p:sp>
      <p:sp>
        <p:nvSpPr>
          <p:cNvPr id="177163" name="Rectangle 10"/>
          <p:cNvSpPr>
            <a:spLocks noChangeArrowheads="1"/>
          </p:cNvSpPr>
          <p:nvPr/>
        </p:nvSpPr>
        <p:spPr bwMode="auto">
          <a:xfrm>
            <a:off x="2625725" y="3573463"/>
            <a:ext cx="719138" cy="427037"/>
          </a:xfrm>
          <a:prstGeom prst="rect">
            <a:avLst/>
          </a:prstGeom>
          <a:solidFill>
            <a:schemeClr val="bg1"/>
          </a:solidFill>
          <a:ln w="25400">
            <a:noFill/>
            <a:miter lim="800000"/>
            <a:headEnd/>
            <a:tailEnd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009222"/>
              </p:ext>
            </p:extLst>
          </p:nvPr>
        </p:nvGraphicFramePr>
        <p:xfrm>
          <a:off x="422275" y="5541962"/>
          <a:ext cx="344170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1560" imgH="393480" progId="Equation.DSMT4">
                  <p:embed/>
                </p:oleObj>
              </mc:Choice>
              <mc:Fallback>
                <p:oleObj name="Equation" r:id="rId10" imgW="1231560" imgH="393480" progId="Equation.DSMT4">
                  <p:embed/>
                  <p:pic>
                    <p:nvPicPr>
                      <p:cNvPr id="1095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275" y="5541962"/>
                        <a:ext cx="344170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/>
        </p:nvGraphicFramePr>
        <p:xfrm>
          <a:off x="7358063" y="4143375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0120" imgH="203040" progId="Equation.DSMT4">
                  <p:embed/>
                </p:oleObj>
              </mc:Choice>
              <mc:Fallback>
                <p:oleObj name="Equation" r:id="rId12" imgW="330120" imgH="203040" progId="Equation.DSMT4">
                  <p:embed/>
                  <p:pic>
                    <p:nvPicPr>
                      <p:cNvPr id="10958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63" y="4143375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5" name="Rectangle 15"/>
          <p:cNvSpPr>
            <a:spLocks noChangeArrowheads="1"/>
          </p:cNvSpPr>
          <p:nvPr/>
        </p:nvSpPr>
        <p:spPr bwMode="auto">
          <a:xfrm>
            <a:off x="1042988" y="105568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Stochastic theory (without dissipation -&gt; temperature can not be defined)</a:t>
            </a:r>
          </a:p>
        </p:txBody>
      </p:sp>
      <p:pic>
        <p:nvPicPr>
          <p:cNvPr id="16" name="Picture 38" descr="2006-09-14_22-45-48_anime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00125" y="3714750"/>
            <a:ext cx="19081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2006-09-14_22-45-48_anim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00125" y="3714750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68" name="正方形/長方形 17"/>
          <p:cNvSpPr>
            <a:spLocks noChangeArrowheads="1"/>
          </p:cNvSpPr>
          <p:nvPr/>
        </p:nvSpPr>
        <p:spPr bwMode="auto">
          <a:xfrm>
            <a:off x="3971925" y="6046788"/>
            <a:ext cx="48625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Kato &amp; 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 117,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6221(2002)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,260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77169" name="正方形/長方形 18"/>
          <p:cNvSpPr>
            <a:spLocks noChangeArrowheads="1"/>
          </p:cNvSpPr>
          <p:nvPr/>
        </p:nvSpPr>
        <p:spPr bwMode="auto">
          <a:xfrm>
            <a:off x="3951288" y="57229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Okumura &amp; YT</a:t>
            </a:r>
            <a:r>
              <a:rPr lang="en-US" altLang="ja-JP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PRE.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56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, 2747(1997).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403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>
            <a:extLst>
              <a:ext uri="{FF2B5EF4-FFF2-40B4-BE49-F238E27FC236}">
                <a16:creationId xmlns:a16="http://schemas.microsoft.com/office/drawing/2014/main" id="{82A066EA-8723-4B9C-B754-A02E5F7AC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549" y="3393956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766" y="1098366"/>
            <a:ext cx="4104456" cy="195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853668" y="3019415"/>
          <a:ext cx="3325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27120" imgH="558720" progId="Equation.DSMT4">
                  <p:embed/>
                </p:oleObj>
              </mc:Choice>
              <mc:Fallback>
                <p:oleObj name="Equation" r:id="rId5" imgW="33271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668" y="3019415"/>
                        <a:ext cx="33258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正方形/長方形 2"/>
          <p:cNvSpPr/>
          <p:nvPr/>
        </p:nvSpPr>
        <p:spPr>
          <a:xfrm>
            <a:off x="123582" y="3998795"/>
            <a:ext cx="902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total system obeys </a:t>
            </a:r>
            <a:r>
              <a:rPr lang="en-US" altLang="ja-JP" b="1" dirty="0" err="1">
                <a:solidFill>
                  <a:schemeClr val="accent6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microcanonical</a:t>
            </a:r>
            <a:r>
              <a:rPr lang="en-US" altLang="ja-JP" b="1" dirty="0">
                <a:solidFill>
                  <a:srgbClr val="00B0F0"/>
                </a:solidFill>
                <a:latin typeface="Arial Unicode MS"/>
                <a:ea typeface="Arial Unicode MS"/>
                <a:cs typeface="Arial Unicode MS"/>
              </a:rPr>
              <a:t> statistic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, but its dynamics are “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time irreversible”</a:t>
            </a:r>
            <a:endParaRPr lang="ja-JP" altLang="en-US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296074" y="1345653"/>
            <a:ext cx="4065588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A role of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89" y="6041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A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s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ystem+bath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4" name="正方形/長方形 12"/>
          <p:cNvSpPr>
            <a:spLocks noChangeArrowheads="1"/>
          </p:cNvSpPr>
          <p:nvPr/>
        </p:nvSpPr>
        <p:spPr bwMode="auto">
          <a:xfrm>
            <a:off x="4825158" y="2785219"/>
            <a:ext cx="4536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when they balanced </a:t>
            </a:r>
            <a:r>
              <a:rPr lang="en-US" altLang="ja-JP" sz="20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equilibrium</a:t>
            </a:r>
            <a:endParaRPr lang="ja-JP" altLang="en-US" sz="20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20391" y="2900592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正方形/長方形 33"/>
          <p:cNvSpPr/>
          <p:nvPr/>
        </p:nvSpPr>
        <p:spPr>
          <a:xfrm>
            <a:off x="4824348" y="3131307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(Detailed balance is not right condition)</a:t>
            </a:r>
            <a:endParaRPr lang="ja-JP" altLang="en-US" dirty="0"/>
          </a:p>
        </p:txBody>
      </p:sp>
      <p:graphicFrame>
        <p:nvGraphicFramePr>
          <p:cNvPr id="35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148064" y="3495717"/>
          <a:ext cx="1663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63560" imgH="507960" progId="Equation.DSMT4">
                  <p:embed/>
                </p:oleObj>
              </mc:Choice>
              <mc:Fallback>
                <p:oleObj name="Equation" r:id="rId10" imgW="1663560" imgH="507960" progId="Equation.DSMT4">
                  <p:embed/>
                  <p:pic>
                    <p:nvPicPr>
                      <p:cNvPr id="3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495717"/>
                        <a:ext cx="1663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838549" y="3450479"/>
          <a:ext cx="175248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2480" imgH="406080" progId="Equation.DSMT4">
                  <p:embed/>
                </p:oleObj>
              </mc:Choice>
              <mc:Fallback>
                <p:oleObj name="Equation" r:id="rId12" imgW="1752480" imgH="406080" progId="Equation.DSMT4">
                  <p:embed/>
                  <p:pic>
                    <p:nvPicPr>
                      <p:cNvPr id="3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549" y="3450479"/>
                        <a:ext cx="1752480" cy="406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オブジェクト 38"/>
          <p:cNvGraphicFramePr>
            <a:graphicFrameLocks noGrp="1" noChangeAspect="1"/>
          </p:cNvGraphicFramePr>
          <p:nvPr/>
        </p:nvGraphicFramePr>
        <p:xfrm>
          <a:off x="1394285" y="4325887"/>
          <a:ext cx="56991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77960" imgH="558720" progId="Equation.DSMT4">
                  <p:embed/>
                </p:oleObj>
              </mc:Choice>
              <mc:Fallback>
                <p:oleObj name="Equation" r:id="rId14" imgW="2577960" imgH="558720" progId="Equation.DSMT4">
                  <p:embed/>
                  <p:pic>
                    <p:nvPicPr>
                      <p:cNvPr id="39" name="オブジェクト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4285" y="4325887"/>
                        <a:ext cx="56991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正方形/長方形 39"/>
          <p:cNvSpPr/>
          <p:nvPr/>
        </p:nvSpPr>
        <p:spPr>
          <a:xfrm>
            <a:off x="6582283" y="6111351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Heat capacity is infinity</a:t>
            </a:r>
          </a:p>
          <a:p>
            <a:r>
              <a:rPr lang="en-US" altLang="ja-JP" dirty="0">
                <a:solidFill>
                  <a:srgbClr val="0C0597"/>
                </a:solidFill>
              </a:rPr>
              <a:t>(time irreversibility)</a:t>
            </a:r>
            <a:endParaRPr lang="ja-JP" altLang="en-US" dirty="0">
              <a:solidFill>
                <a:srgbClr val="0C0597"/>
              </a:solidFill>
            </a:endParaRPr>
          </a:p>
        </p:txBody>
      </p:sp>
      <p:graphicFrame>
        <p:nvGraphicFramePr>
          <p:cNvPr id="4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30225" y="5691188"/>
          <a:ext cx="3924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924000" imgH="1054080" progId="Equation.DSMT4">
                  <p:embed/>
                </p:oleObj>
              </mc:Choice>
              <mc:Fallback>
                <p:oleObj name="Equation" r:id="rId16" imgW="3924000" imgH="1054080" progId="Equation.DSMT4">
                  <p:embed/>
                  <p:pic>
                    <p:nvPicPr>
                      <p:cNvPr id="4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5691188"/>
                        <a:ext cx="39243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/>
          <p:cNvSpPr/>
          <p:nvPr/>
        </p:nvSpPr>
        <p:spPr>
          <a:xfrm>
            <a:off x="105983" y="5430812"/>
            <a:ext cx="5629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Bath spectral distribution </a:t>
            </a:r>
            <a:r>
              <a:rPr lang="ja-JP" altLang="en-US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⇒</a:t>
            </a:r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continuous function</a:t>
            </a:r>
            <a:endParaRPr lang="ja-JP" altLang="en-US" dirty="0">
              <a:solidFill>
                <a:srgbClr val="7030A0"/>
              </a:solidFill>
            </a:endParaRPr>
          </a:p>
        </p:txBody>
      </p:sp>
      <p:graphicFrame>
        <p:nvGraphicFramePr>
          <p:cNvPr id="43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52493" y="5679019"/>
          <a:ext cx="1981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90640" imgH="952200" progId="Equation.DSMT4">
                  <p:embed/>
                </p:oleObj>
              </mc:Choice>
              <mc:Fallback>
                <p:oleObj name="Equation" r:id="rId18" imgW="1790640" imgH="952200" progId="Equation.DSMT4">
                  <p:embed/>
                  <p:pic>
                    <p:nvPicPr>
                      <p:cNvPr id="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493" y="5679019"/>
                        <a:ext cx="19812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>
            <a:extLst>
              <a:ext uri="{FF2B5EF4-FFF2-40B4-BE49-F238E27FC236}">
                <a16:creationId xmlns:a16="http://schemas.microsoft.com/office/drawing/2014/main" id="{F8A2BB5E-1AD7-4D33-AD00-AC6E9432C0C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59632" y="1690993"/>
            <a:ext cx="985399" cy="1077976"/>
          </a:xfrm>
          <a:prstGeom prst="rect">
            <a:avLst/>
          </a:prstGeom>
        </p:spPr>
      </p:pic>
      <p:graphicFrame>
        <p:nvGraphicFramePr>
          <p:cNvPr id="28" name="Object 12">
            <a:extLst>
              <a:ext uri="{FF2B5EF4-FFF2-40B4-BE49-F238E27FC236}">
                <a16:creationId xmlns:a16="http://schemas.microsoft.com/office/drawing/2014/main" id="{B40B6CE2-31F3-41EF-8AA8-CABC332E6E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462" y="1724467"/>
          <a:ext cx="1134100" cy="108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21" imgW="3172268" imgH="3029373" progId="PBrush">
                  <p:embed/>
                </p:oleObj>
              </mc:Choice>
              <mc:Fallback>
                <p:oleObj name="ビットマップ イメージ" r:id="rId21" imgW="3172268" imgH="3029373" progId="PBrush">
                  <p:embed/>
                  <p:pic>
                    <p:nvPicPr>
                      <p:cNvPr id="28" name="Object 12">
                        <a:extLst>
                          <a:ext uri="{FF2B5EF4-FFF2-40B4-BE49-F238E27FC236}">
                            <a16:creationId xmlns:a16="http://schemas.microsoft.com/office/drawing/2014/main" id="{B40B6CE2-31F3-41EF-8AA8-CABC332E6E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462" y="1724467"/>
                        <a:ext cx="1134100" cy="1083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9712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0" grpId="0"/>
      <p:bldP spid="4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スライド番号プレースホルダ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29067A-5ADD-482D-9E39-C5B09CEB4EC8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80</a:t>
            </a:fld>
            <a:endParaRPr lang="en-US" altLang="ja-JP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14282" y="357188"/>
            <a:ext cx="8443943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dirty="0"/>
              <a:t>Model Hamiltonian</a:t>
            </a:r>
            <a:r>
              <a:rPr lang="ja-JP" altLang="en-US" dirty="0"/>
              <a:t> </a:t>
            </a:r>
            <a:r>
              <a:rPr lang="en-US" altLang="ja-JP" dirty="0"/>
              <a:t>(vibrational modes)</a:t>
            </a:r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571472" y="1500174"/>
          <a:ext cx="7632700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597880" imgH="1409400" progId="Equation.DSMT4">
                  <p:embed/>
                </p:oleObj>
              </mc:Choice>
              <mc:Fallback>
                <p:oleObj name="Equation" r:id="rId2" imgW="8597880" imgH="1409400" progId="Equation.DSMT4">
                  <p:embed/>
                  <p:pic>
                    <p:nvPicPr>
                      <p:cNvPr id="20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500174"/>
                        <a:ext cx="7632700" cy="125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43042" y="3571876"/>
          <a:ext cx="1333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33440" imgH="419040" progId="Equation.DSMT4">
                  <p:embed/>
                </p:oleObj>
              </mc:Choice>
              <mc:Fallback>
                <p:oleObj name="Equation" r:id="rId4" imgW="1333440" imgH="419040" progId="Equation.DSMT4">
                  <p:embed/>
                  <p:pic>
                    <p:nvPicPr>
                      <p:cNvPr id="205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3571876"/>
                        <a:ext cx="1333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5929322" y="3571876"/>
          <a:ext cx="12684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60160" imgH="482400" progId="Equation.DSMT4">
                  <p:embed/>
                </p:oleObj>
              </mc:Choice>
              <mc:Fallback>
                <p:oleObj name="Equation" r:id="rId6" imgW="1460160" imgH="482400" progId="Equation.DSMT4">
                  <p:embed/>
                  <p:pic>
                    <p:nvPicPr>
                      <p:cNvPr id="205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22" y="3571876"/>
                        <a:ext cx="1268412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コンテンツ プレースホルダ 11"/>
          <p:cNvSpPr>
            <a:spLocks noGrp="1"/>
          </p:cNvSpPr>
          <p:nvPr>
            <p:ph sz="quarter" idx="2"/>
          </p:nvPr>
        </p:nvSpPr>
        <p:spPr>
          <a:xfrm>
            <a:off x="1142976" y="3000372"/>
            <a:ext cx="2500330" cy="57150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LL interaction            </a:t>
            </a:r>
            <a:endParaRPr kumimoji="1" lang="ja-JP" altLang="en-US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728" y="4214818"/>
            <a:ext cx="2162175" cy="1285875"/>
          </a:xfrm>
          <a:prstGeom prst="rect">
            <a:avLst/>
          </a:prstGeom>
          <a:noFill/>
        </p:spPr>
      </p:pic>
      <p:pic>
        <p:nvPicPr>
          <p:cNvPr id="2054" name="Picture 6" descr="C:\Documents and Settings\tanimurayoshitaka\デスクトップ\SLtransverse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9256" y="4071942"/>
            <a:ext cx="2428875" cy="1447800"/>
          </a:xfrm>
          <a:prstGeom prst="rect">
            <a:avLst/>
          </a:prstGeom>
          <a:noFill/>
        </p:spPr>
      </p:pic>
      <p:sp>
        <p:nvSpPr>
          <p:cNvPr id="15" name="正方形/長方形 14"/>
          <p:cNvSpPr/>
          <p:nvPr/>
        </p:nvSpPr>
        <p:spPr>
          <a:xfrm>
            <a:off x="5429256" y="3071810"/>
            <a:ext cx="2383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SL interaction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" name="正方形/長方形 18"/>
          <p:cNvSpPr>
            <a:spLocks noChangeArrowheads="1"/>
          </p:cNvSpPr>
          <p:nvPr/>
        </p:nvSpPr>
        <p:spPr bwMode="auto">
          <a:xfrm>
            <a:off x="4286248" y="6215082"/>
            <a:ext cx="45342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Okumura &amp; YT</a:t>
            </a:r>
            <a:r>
              <a:rPr lang="en-US" altLang="ja-JP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PRE.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56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2747(1997).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500166" y="5572140"/>
            <a:ext cx="21018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1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+  </a:t>
            </a:r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2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 relaxation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715008" y="5572140"/>
            <a:ext cx="1574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2</a:t>
            </a:r>
            <a:r>
              <a:rPr lang="en-US" altLang="ja-JP" baseline="30000" dirty="0">
                <a:latin typeface="Arial Unicode MS" panose="020B0604020202020204" pitchFamily="50" charset="-128"/>
                <a:ea typeface="HG明朝B" pitchFamily="17" charset="-128"/>
              </a:rPr>
              <a:t>*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relaxation</a:t>
            </a:r>
          </a:p>
        </p:txBody>
      </p:sp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Third-order 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2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 spectroscopy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970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636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Polarization</a:t>
            </a:r>
          </a:p>
          <a:p>
            <a:pPr eaLnBrk="1" hangingPunct="1"/>
            <a:endParaRPr lang="ja-JP" altLang="en-US" dirty="0"/>
          </a:p>
        </p:txBody>
      </p:sp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261938" y="4500639"/>
          <a:ext cx="8307388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94480" imgH="647640" progId="Equation.DSMT4">
                  <p:embed/>
                </p:oleObj>
              </mc:Choice>
              <mc:Fallback>
                <p:oleObj name="Equation" r:id="rId3" imgW="8394480" imgH="647640" progId="Equation.DSMT4">
                  <p:embed/>
                  <p:pic>
                    <p:nvPicPr>
                      <p:cNvPr id="409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8" y="4500639"/>
                        <a:ext cx="8307388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/>
        </p:nvGraphicFramePr>
        <p:xfrm>
          <a:off x="788194" y="5702299"/>
          <a:ext cx="802005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984720" imgH="672840" progId="Equation.DSMT4">
                  <p:embed/>
                </p:oleObj>
              </mc:Choice>
              <mc:Fallback>
                <p:oleObj name="Equation" r:id="rId5" imgW="6984720" imgH="672840" progId="Equation.DSMT4">
                  <p:embed/>
                  <p:pic>
                    <p:nvPicPr>
                      <p:cNvPr id="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194" y="5702299"/>
                        <a:ext cx="802005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2" name="Picture 15" descr="pulse-sequenc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1816007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6" name="Object 2"/>
          <p:cNvGraphicFramePr>
            <a:graphicFrameLocks noChangeAspect="1"/>
          </p:cNvGraphicFramePr>
          <p:nvPr/>
        </p:nvGraphicFramePr>
        <p:xfrm>
          <a:off x="4366990" y="3809942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393480" progId="Equation.DSMT4">
                  <p:embed/>
                </p:oleObj>
              </mc:Choice>
              <mc:Fallback>
                <p:oleObj name="Equation" r:id="rId8" imgW="241200" imgH="393480" progId="Equation.DSMT4">
                  <p:embed/>
                  <p:pic>
                    <p:nvPicPr>
                      <p:cNvPr id="409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6990" y="3809942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3"/>
          <p:cNvGraphicFramePr>
            <a:graphicFrameLocks noChangeAspect="1"/>
          </p:cNvGraphicFramePr>
          <p:nvPr/>
        </p:nvGraphicFramePr>
        <p:xfrm>
          <a:off x="4870227" y="3809942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393480" progId="Equation.DSMT4">
                  <p:embed/>
                </p:oleObj>
              </mc:Choice>
              <mc:Fallback>
                <p:oleObj name="Equation" r:id="rId10" imgW="241200" imgH="393480" progId="Equation.DSMT4">
                  <p:embed/>
                  <p:pic>
                    <p:nvPicPr>
                      <p:cNvPr id="4096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0227" y="3809942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4"/>
          <p:cNvGraphicFramePr>
            <a:graphicFrameLocks noChangeAspect="1"/>
          </p:cNvGraphicFramePr>
          <p:nvPr/>
        </p:nvGraphicFramePr>
        <p:xfrm>
          <a:off x="5400452" y="3809942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3040" imgH="393480" progId="Equation.DSMT4">
                  <p:embed/>
                </p:oleObj>
              </mc:Choice>
              <mc:Fallback>
                <p:oleObj name="Equation" r:id="rId12" imgW="203040" imgH="393480" progId="Equation.DSMT4">
                  <p:embed/>
                  <p:pic>
                    <p:nvPicPr>
                      <p:cNvPr id="409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452" y="3809942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22"/>
          <p:cNvSpPr txBox="1">
            <a:spLocks noChangeArrowheads="1"/>
          </p:cNvSpPr>
          <p:nvPr/>
        </p:nvSpPr>
        <p:spPr bwMode="auto">
          <a:xfrm>
            <a:off x="5694513" y="283601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40974" name="Text Box 23"/>
          <p:cNvSpPr txBox="1">
            <a:spLocks noChangeArrowheads="1"/>
          </p:cNvSpPr>
          <p:nvPr/>
        </p:nvSpPr>
        <p:spPr bwMode="auto">
          <a:xfrm>
            <a:off x="5229283" y="2512954"/>
            <a:ext cx="5429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40975" name="Text Box 24"/>
          <p:cNvSpPr txBox="1">
            <a:spLocks noChangeArrowheads="1"/>
          </p:cNvSpPr>
          <p:nvPr/>
        </p:nvSpPr>
        <p:spPr bwMode="auto">
          <a:xfrm>
            <a:off x="4679727" y="2258955"/>
            <a:ext cx="5095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8D5EA7-34A6-AFF3-4883-EB55D847C639}"/>
              </a:ext>
            </a:extLst>
          </p:cNvPr>
          <p:cNvSpPr txBox="1"/>
          <p:nvPr/>
        </p:nvSpPr>
        <p:spPr>
          <a:xfrm>
            <a:off x="179512" y="5286930"/>
            <a:ext cx="5904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third-order response function (observables)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947" name="Picture 54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500174"/>
            <a:ext cx="43338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65578" name="Object 10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41535719"/>
              </p:ext>
            </p:extLst>
          </p:nvPr>
        </p:nvGraphicFramePr>
        <p:xfrm>
          <a:off x="1071563" y="5526088"/>
          <a:ext cx="68008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43200" imgH="304560" progId="Equation.DSMT4">
                  <p:embed/>
                </p:oleObj>
              </mc:Choice>
              <mc:Fallback>
                <p:oleObj name="Equation" r:id="rId3" imgW="2743200" imgH="304560" progId="Equation.DSMT4">
                  <p:embed/>
                  <p:pic>
                    <p:nvPicPr>
                      <p:cNvPr id="36557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5526088"/>
                        <a:ext cx="6800850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" name="Rectangle 13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714348" y="4643446"/>
            <a:ext cx="8208962" cy="782637"/>
          </a:xfrm>
        </p:spPr>
        <p:txBody>
          <a:bodyPr/>
          <a:lstStyle/>
          <a:p>
            <a:pPr eaLnBrk="1" hangingPunct="1"/>
            <a:r>
              <a:rPr lang="en-US" altLang="ja-JP" sz="3200" dirty="0"/>
              <a:t>Can we observe IR photon echo signal?</a:t>
            </a:r>
          </a:p>
        </p:txBody>
      </p:sp>
      <p:pic>
        <p:nvPicPr>
          <p:cNvPr id="67929" name="Picture 5465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928802"/>
            <a:ext cx="638175" cy="647700"/>
          </a:xfrm>
          <a:prstGeom prst="rect">
            <a:avLst/>
          </a:prstGeom>
          <a:noFill/>
        </p:spPr>
      </p:pic>
      <p:pic>
        <p:nvPicPr>
          <p:cNvPr id="67930" name="Picture 5466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2571744"/>
            <a:ext cx="638175" cy="647700"/>
          </a:xfrm>
          <a:prstGeom prst="rect">
            <a:avLst/>
          </a:prstGeom>
          <a:noFill/>
        </p:spPr>
      </p:pic>
      <p:pic>
        <p:nvPicPr>
          <p:cNvPr id="67931" name="Picture 5467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3286124"/>
            <a:ext cx="638175" cy="647700"/>
          </a:xfrm>
          <a:prstGeom prst="rect">
            <a:avLst/>
          </a:prstGeom>
          <a:noFill/>
        </p:spPr>
      </p:pic>
      <p:pic>
        <p:nvPicPr>
          <p:cNvPr id="67932" name="Picture 5468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3500438"/>
            <a:ext cx="638175" cy="647700"/>
          </a:xfrm>
          <a:prstGeom prst="rect">
            <a:avLst/>
          </a:prstGeom>
          <a:noFill/>
        </p:spPr>
      </p:pic>
      <p:pic>
        <p:nvPicPr>
          <p:cNvPr id="67933" name="Picture 5469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2857496"/>
            <a:ext cx="638175" cy="647700"/>
          </a:xfrm>
          <a:prstGeom prst="rect">
            <a:avLst/>
          </a:prstGeom>
          <a:noFill/>
        </p:spPr>
      </p:pic>
      <p:pic>
        <p:nvPicPr>
          <p:cNvPr id="67934" name="Picture 5470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1928802"/>
            <a:ext cx="638175" cy="647700"/>
          </a:xfrm>
          <a:prstGeom prst="rect">
            <a:avLst/>
          </a:prstGeom>
          <a:noFill/>
        </p:spPr>
      </p:pic>
      <p:pic>
        <p:nvPicPr>
          <p:cNvPr id="67935" name="Picture 5471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2857496"/>
            <a:ext cx="638175" cy="647700"/>
          </a:xfrm>
          <a:prstGeom prst="rect">
            <a:avLst/>
          </a:prstGeom>
          <a:noFill/>
        </p:spPr>
      </p:pic>
      <p:pic>
        <p:nvPicPr>
          <p:cNvPr id="67936" name="Picture 5472" descr="C:\Users\tanimura.THEOCHEM\Desktop\SLinh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2000240"/>
            <a:ext cx="638175" cy="647700"/>
          </a:xfrm>
          <a:prstGeom prst="rect">
            <a:avLst/>
          </a:prstGeom>
          <a:noFill/>
        </p:spPr>
      </p:pic>
      <p:pic>
        <p:nvPicPr>
          <p:cNvPr id="67937" name="Picture 5473" descr="C:\Users\tanimura.THEOCHEM\Desktop\SLinh3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57884" y="2571744"/>
            <a:ext cx="638175" cy="647700"/>
          </a:xfrm>
          <a:prstGeom prst="rect">
            <a:avLst/>
          </a:prstGeom>
          <a:noFill/>
        </p:spPr>
      </p:pic>
      <p:pic>
        <p:nvPicPr>
          <p:cNvPr id="67938" name="Picture 5474" descr="C:\Users\tanimura.THEOCHEM\Desktop\SLinh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86710" y="3429000"/>
            <a:ext cx="638175" cy="647700"/>
          </a:xfrm>
          <a:prstGeom prst="rect">
            <a:avLst/>
          </a:prstGeom>
          <a:noFill/>
        </p:spPr>
      </p:pic>
      <p:pic>
        <p:nvPicPr>
          <p:cNvPr id="67939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88" y="3357562"/>
            <a:ext cx="638175" cy="647700"/>
          </a:xfrm>
          <a:prstGeom prst="rect">
            <a:avLst/>
          </a:prstGeom>
          <a:noFill/>
        </p:spPr>
      </p:pic>
      <p:pic>
        <p:nvPicPr>
          <p:cNvPr id="67940" name="Picture 5476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1857364"/>
            <a:ext cx="638175" cy="647700"/>
          </a:xfrm>
          <a:prstGeom prst="rect">
            <a:avLst/>
          </a:prstGeom>
          <a:noFill/>
        </p:spPr>
      </p:pic>
      <p:pic>
        <p:nvPicPr>
          <p:cNvPr id="67941" name="Picture 5477" descr="C:\Users\tanimura.THEOCHEM\Desktop\SLinh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6" y="3643314"/>
            <a:ext cx="638175" cy="647700"/>
          </a:xfrm>
          <a:prstGeom prst="rect">
            <a:avLst/>
          </a:prstGeom>
          <a:noFill/>
        </p:spPr>
      </p:pic>
      <p:pic>
        <p:nvPicPr>
          <p:cNvPr id="5497" name="Picture 5476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0958" y="2500306"/>
            <a:ext cx="638175" cy="647700"/>
          </a:xfrm>
          <a:prstGeom prst="rect">
            <a:avLst/>
          </a:prstGeom>
          <a:noFill/>
        </p:spPr>
      </p:pic>
      <p:sp>
        <p:nvSpPr>
          <p:cNvPr id="5500" name="Rectangle 13"/>
          <p:cNvSpPr txBox="1">
            <a:spLocks noRot="1" noChangeArrowheads="1"/>
          </p:cNvSpPr>
          <p:nvPr/>
        </p:nvSpPr>
        <p:spPr bwMode="auto">
          <a:xfrm>
            <a:off x="357158" y="857232"/>
            <a:ext cx="8286808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1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Arial Unicode MS" panose="020B0604020202020204" pitchFamily="50" charset="-128"/>
                <a:cs typeface="+mj-cs"/>
              </a:rPr>
              <a:t>Homogeneous case (fast)    inhomogeneous case (slow)</a:t>
            </a:r>
          </a:p>
        </p:txBody>
      </p:sp>
      <p:pic>
        <p:nvPicPr>
          <p:cNvPr id="67946" name="Picture 548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4348" y="1571612"/>
            <a:ext cx="78390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65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755650" y="1854200"/>
          <a:ext cx="6264275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70200" imgH="393480" progId="Equation.DSMT4">
                  <p:embed/>
                </p:oleObj>
              </mc:Choice>
              <mc:Fallback>
                <p:oleObj name="Equation" r:id="rId2" imgW="3670200" imgH="393480" progId="Equation.DSMT4">
                  <p:embed/>
                  <p:pic>
                    <p:nvPicPr>
                      <p:cNvPr id="5529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854200"/>
                        <a:ext cx="6264275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84213" y="3095625"/>
          <a:ext cx="748982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19360" imgH="419040" progId="Equation.DSMT4">
                  <p:embed/>
                </p:oleObj>
              </mc:Choice>
              <mc:Fallback>
                <p:oleObj name="Equation" r:id="rId4" imgW="4419360" imgH="419040" progId="Equation.DSMT4">
                  <p:embed/>
                  <p:pic>
                    <p:nvPicPr>
                      <p:cNvPr id="552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095625"/>
                        <a:ext cx="7489825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1" name="Object 5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817563" y="981075"/>
          <a:ext cx="4410075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14600" imgH="393480" progId="Equation.DSMT4">
                  <p:embed/>
                </p:oleObj>
              </mc:Choice>
              <mc:Fallback>
                <p:oleObj name="Equation" r:id="rId6" imgW="2514600" imgH="393480" progId="Equation.DSMT4">
                  <p:embed/>
                  <p:pic>
                    <p:nvPicPr>
                      <p:cNvPr id="553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63" y="981075"/>
                        <a:ext cx="4410075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6" name="Rectangle 6"/>
          <p:cNvSpPr>
            <a:spLocks noGrp="1" noRot="1" noChangeArrowheads="1"/>
          </p:cNvSpPr>
          <p:nvPr>
            <p:ph type="title" sz="quarter"/>
          </p:nvPr>
        </p:nvSpPr>
        <p:spPr bwMode="auto">
          <a:xfrm>
            <a:off x="179388" y="188913"/>
            <a:ext cx="8208962" cy="7826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/>
              <a:t>quantum hierarchal Fokker-Planck </a:t>
            </a:r>
            <a:r>
              <a:rPr lang="en-US" altLang="ja-JP" sz="3200" dirty="0" err="1"/>
              <a:t>eq</a:t>
            </a:r>
            <a:r>
              <a:rPr lang="ja-JP" altLang="en-US" sz="3200" dirty="0"/>
              <a:t>　</a:t>
            </a:r>
            <a:r>
              <a:rPr lang="en-US" altLang="ja-JP" sz="3200" dirty="0"/>
              <a:t>(LL+SL)</a:t>
            </a:r>
          </a:p>
        </p:txBody>
      </p:sp>
      <p:graphicFrame>
        <p:nvGraphicFramePr>
          <p:cNvPr id="55302" name="Object 7"/>
          <p:cNvGraphicFramePr>
            <a:graphicFrameLocks noChangeAspect="1"/>
          </p:cNvGraphicFramePr>
          <p:nvPr/>
        </p:nvGraphicFramePr>
        <p:xfrm>
          <a:off x="4149725" y="3933825"/>
          <a:ext cx="46259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327120" imgH="482400" progId="Equation.DSMT4">
                  <p:embed/>
                </p:oleObj>
              </mc:Choice>
              <mc:Fallback>
                <p:oleObj name="Equation" r:id="rId8" imgW="3327120" imgH="482400" progId="Equation.DSMT4">
                  <p:embed/>
                  <p:pic>
                    <p:nvPicPr>
                      <p:cNvPr id="5530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9725" y="3933825"/>
                        <a:ext cx="462597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3" name="Object 8"/>
          <p:cNvGraphicFramePr>
            <a:graphicFrameLocks noChangeAspect="1"/>
          </p:cNvGraphicFramePr>
          <p:nvPr/>
        </p:nvGraphicFramePr>
        <p:xfrm>
          <a:off x="704850" y="5373688"/>
          <a:ext cx="521493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74840" imgH="419040" progId="Equation.DSMT4">
                  <p:embed/>
                </p:oleObj>
              </mc:Choice>
              <mc:Fallback>
                <p:oleObj name="Equation" r:id="rId10" imgW="3174840" imgH="419040" progId="Equation.DSMT4">
                  <p:embed/>
                  <p:pic>
                    <p:nvPicPr>
                      <p:cNvPr id="55303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" y="5373688"/>
                        <a:ext cx="5214938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Object 9"/>
          <p:cNvGraphicFramePr>
            <a:graphicFrameLocks noChangeAspect="1"/>
          </p:cNvGraphicFramePr>
          <p:nvPr/>
        </p:nvGraphicFramePr>
        <p:xfrm>
          <a:off x="4011613" y="6092825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251160" imgH="457200" progId="Equation.DSMT4">
                  <p:embed/>
                </p:oleObj>
              </mc:Choice>
              <mc:Fallback>
                <p:oleObj name="Equation" r:id="rId12" imgW="3251160" imgH="457200" progId="Equation.DSMT4">
                  <p:embed/>
                  <p:pic>
                    <p:nvPicPr>
                      <p:cNvPr id="5530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13" y="6092825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7" name="Text Box 10"/>
          <p:cNvSpPr txBox="1">
            <a:spLocks noChangeArrowheads="1"/>
          </p:cNvSpPr>
          <p:nvPr/>
        </p:nvSpPr>
        <p:spPr bwMode="auto">
          <a:xfrm>
            <a:off x="468313" y="4652963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sp>
        <p:nvSpPr>
          <p:cNvPr id="55308" name="Text Box 11"/>
          <p:cNvSpPr txBox="1">
            <a:spLocks noChangeArrowheads="1"/>
          </p:cNvSpPr>
          <p:nvPr/>
        </p:nvSpPr>
        <p:spPr bwMode="auto">
          <a:xfrm>
            <a:off x="6300788" y="981075"/>
            <a:ext cx="2879724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YT &amp; Steffen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JPS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 </a:t>
            </a:r>
            <a:r>
              <a:rPr lang="fr-FR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69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, 4095 (2000)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Kato &amp; YT,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JCP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120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, 260 (2004).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graphicFrame>
        <p:nvGraphicFramePr>
          <p:cNvPr id="55305" name="Object 12"/>
          <p:cNvGraphicFramePr>
            <a:graphicFrameLocks noChangeAspect="1"/>
          </p:cNvGraphicFramePr>
          <p:nvPr/>
        </p:nvGraphicFramePr>
        <p:xfrm>
          <a:off x="1979613" y="4005263"/>
          <a:ext cx="18002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15920" imgH="253800" progId="Equation.DSMT4">
                  <p:embed/>
                </p:oleObj>
              </mc:Choice>
              <mc:Fallback>
                <p:oleObj name="Equation" r:id="rId16" imgW="1015920" imgH="253800" progId="Equation.DSMT4">
                  <p:embed/>
                  <p:pic>
                    <p:nvPicPr>
                      <p:cNvPr id="55305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005263"/>
                        <a:ext cx="1800225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5292725" y="4797425"/>
            <a:ext cx="3382963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1600" b="1" dirty="0">
                <a:solidFill>
                  <a:srgbClr val="FF0000"/>
                </a:solidFill>
                <a:latin typeface="Tahoma" pitchFamily="34" charset="0"/>
                <a:ea typeface="Arial Unicode MS" panose="020B0604020202020204" pitchFamily="50" charset="-128"/>
              </a:rPr>
              <a:t>temperature correct. term</a:t>
            </a:r>
            <a:endParaRPr kumimoji="0" lang="ja-JP" altLang="de-DE" sz="1600" b="1" dirty="0">
              <a:solidFill>
                <a:srgbClr val="FF0000"/>
              </a:solidFill>
              <a:latin typeface="Tahoma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00166" y="264318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357554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72066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43702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1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2067931" cy="179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1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00306"/>
            <a:ext cx="2092964" cy="18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00306"/>
            <a:ext cx="2013395" cy="187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65287" y="1472571"/>
          <a:ext cx="80692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064360" imgH="495000" progId="Equation.DSMT4">
                  <p:embed/>
                </p:oleObj>
              </mc:Choice>
              <mc:Fallback>
                <p:oleObj name="Equation" r:id="rId5" imgW="8064360" imgH="49500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287" y="1472571"/>
                        <a:ext cx="80692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6820203" y="2055183"/>
            <a:ext cx="1258888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5210478" y="2061533"/>
            <a:ext cx="143986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3600753" y="2050420"/>
            <a:ext cx="1439863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5062841" y="1969458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3421366" y="197104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6645578" y="1964695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8118778" y="197580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8308010" y="2082566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6000760" y="4429132"/>
            <a:ext cx="24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5715008" y="4357694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1714480" y="4429132"/>
            <a:ext cx="3852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1500166" y="4357694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 flipV="1">
            <a:off x="642910" y="4429132"/>
            <a:ext cx="720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5715008" y="6500834"/>
            <a:ext cx="2376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5500694" y="642939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1500166" y="6500834"/>
            <a:ext cx="3960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1357290" y="642939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正方形/長方形 22"/>
          <p:cNvSpPr>
            <a:spLocks noChangeArrowheads="1"/>
          </p:cNvSpPr>
          <p:nvPr/>
        </p:nvSpPr>
        <p:spPr bwMode="auto">
          <a:xfrm>
            <a:off x="5104262" y="571480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JPSJ </a:t>
            </a:r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75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082001 (2006)</a:t>
            </a:r>
            <a:endParaRPr lang="ja-JP" altLang="en-US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65287" y="571480"/>
            <a:ext cx="4182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Wavepackets description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3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2500306"/>
            <a:ext cx="1854210" cy="170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0" name="Picture 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15140" y="4572008"/>
            <a:ext cx="1857388" cy="170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1" name="Picture 1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9124" y="4572008"/>
            <a:ext cx="2081218" cy="182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2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4572008"/>
            <a:ext cx="2076455" cy="18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3" name="Picture 1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7158" y="4572008"/>
            <a:ext cx="2071692" cy="182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8" grpId="0" animBg="1"/>
      <p:bldP spid="30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01" name="Picture 17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500438"/>
            <a:ext cx="1143000" cy="1952625"/>
          </a:xfrm>
          <a:prstGeom prst="rect">
            <a:avLst/>
          </a:prstGeom>
          <a:noFill/>
        </p:spPr>
      </p:pic>
      <p:pic>
        <p:nvPicPr>
          <p:cNvPr id="45" name="Picture 17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714884"/>
            <a:ext cx="1143000" cy="1952625"/>
          </a:xfrm>
          <a:prstGeom prst="rect">
            <a:avLst/>
          </a:prstGeom>
          <a:noFill/>
        </p:spPr>
      </p:pic>
      <p:pic>
        <p:nvPicPr>
          <p:cNvPr id="16400" name="Picture 16" descr="C:\Users\tanimura.THEOCHEM\Desktop\MorseLLfa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1500174"/>
            <a:ext cx="1143000" cy="1952625"/>
          </a:xfrm>
          <a:prstGeom prst="rect">
            <a:avLst/>
          </a:prstGeom>
          <a:noFill/>
        </p:spPr>
      </p:pic>
      <p:pic>
        <p:nvPicPr>
          <p:cNvPr id="43" name="Picture 16" descr="C:\Users\tanimura.THEOCHEM\Desktop\MorseLLfa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2786058"/>
            <a:ext cx="1143000" cy="1952625"/>
          </a:xfrm>
          <a:prstGeom prst="rect">
            <a:avLst/>
          </a:prstGeom>
          <a:noFill/>
        </p:spPr>
      </p:pic>
      <p:pic>
        <p:nvPicPr>
          <p:cNvPr id="1640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88" y="3143250"/>
            <a:ext cx="23574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6625" y="1838325"/>
            <a:ext cx="15621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09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16550" y="1800225"/>
            <a:ext cx="17145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タイトル 1"/>
          <p:cNvSpPr>
            <a:spLocks noGrp="1"/>
          </p:cNvSpPr>
          <p:nvPr>
            <p:ph type="title"/>
          </p:nvPr>
        </p:nvSpPr>
        <p:spPr>
          <a:xfrm>
            <a:off x="571500" y="271463"/>
            <a:ext cx="8272463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4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MD  </a:t>
            </a:r>
            <a:r>
              <a:rPr lang="en-US" altLang="ja-JP" sz="4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vs</a:t>
            </a:r>
            <a:r>
              <a:rPr lang="en-US" altLang="ja-JP" sz="4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LL+LS Morse oscillator model</a:t>
            </a:r>
            <a:endParaRPr lang="ja-JP" altLang="en-US" sz="4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" name="正方形/長方形 9"/>
          <p:cNvSpPr>
            <a:spLocks noChangeArrowheads="1"/>
          </p:cNvSpPr>
          <p:nvPr/>
        </p:nvSpPr>
        <p:spPr bwMode="auto">
          <a:xfrm>
            <a:off x="628650" y="5698332"/>
            <a:ext cx="37625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Fokker-Planck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JPSJ 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75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, 082001 (2006)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Kato &amp; 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929313" y="1285875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Fast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643813" y="1285875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Slow</a:t>
            </a:r>
          </a:p>
        </p:txBody>
      </p:sp>
      <p:sp>
        <p:nvSpPr>
          <p:cNvPr id="16394" name="正方形/長方形 13"/>
          <p:cNvSpPr>
            <a:spLocks noChangeArrowheads="1"/>
          </p:cNvSpPr>
          <p:nvPr/>
        </p:nvSpPr>
        <p:spPr bwMode="auto">
          <a:xfrm>
            <a:off x="476205" y="5395715"/>
            <a:ext cx="40831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MD: Hasegawa &amp;YT, </a:t>
            </a:r>
            <a:r>
              <a:rPr lang="en-US" altLang="ja-JP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JCP </a:t>
            </a:r>
            <a:r>
              <a:rPr lang="en-US" altLang="ja-JP" b="1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128</a:t>
            </a:r>
            <a:r>
              <a:rPr lang="en-US" altLang="ja-JP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 (2008).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396" name="正方形/長方形 16"/>
          <p:cNvSpPr>
            <a:spLocks noChangeArrowheads="1"/>
          </p:cNvSpPr>
          <p:nvPr/>
        </p:nvSpPr>
        <p:spPr bwMode="auto">
          <a:xfrm>
            <a:off x="2285984" y="3286124"/>
            <a:ext cx="830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i="1" dirty="0">
                <a:latin typeface="Calibri" pitchFamily="34" charset="0"/>
                <a:ea typeface="Arial Unicode MS" panose="020B0604020202020204" pitchFamily="50" charset="-128"/>
              </a:rPr>
              <a:t>t</a:t>
            </a:r>
            <a:r>
              <a:rPr lang="en-US" altLang="ja-JP" baseline="-25000" dirty="0">
                <a:latin typeface="Calibri" pitchFamily="34" charset="0"/>
                <a:ea typeface="Arial Unicode MS" panose="020B0604020202020204" pitchFamily="50" charset="-128"/>
              </a:rPr>
              <a:t>2</a:t>
            </a:r>
            <a:r>
              <a:rPr lang="en-US" altLang="ja-JP" dirty="0">
                <a:latin typeface="Calibri" pitchFamily="34" charset="0"/>
                <a:ea typeface="Arial Unicode MS" panose="020B0604020202020204" pitchFamily="50" charset="-128"/>
              </a:rPr>
              <a:t>=0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>
            <a:spLocks noChangeArrowheads="1"/>
          </p:cNvSpPr>
          <p:nvPr/>
        </p:nvSpPr>
        <p:spPr bwMode="auto">
          <a:xfrm>
            <a:off x="4572000" y="4071942"/>
            <a:ext cx="300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Calibri" pitchFamily="34" charset="0"/>
                <a:ea typeface="Arial Unicode MS" panose="020B0604020202020204" pitchFamily="50" charset="-128"/>
              </a:rPr>
              <a:t>+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546600" y="1889125"/>
            <a:ext cx="335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LL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29124" y="3143248"/>
            <a:ext cx="6623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LL + SL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>
            <a:spLocks noChangeArrowheads="1"/>
          </p:cNvSpPr>
          <p:nvPr/>
        </p:nvSpPr>
        <p:spPr bwMode="auto">
          <a:xfrm>
            <a:off x="4500563" y="5286375"/>
            <a:ext cx="3417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SL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6405" name="正方形/長方形 24"/>
          <p:cNvSpPr>
            <a:spLocks noChangeArrowheads="1"/>
          </p:cNvSpPr>
          <p:nvPr/>
        </p:nvSpPr>
        <p:spPr bwMode="auto">
          <a:xfrm>
            <a:off x="1285875" y="1214438"/>
            <a:ext cx="19159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HF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liquid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（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MD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）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9" name="HF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285852" y="1643050"/>
            <a:ext cx="1981200" cy="1485900"/>
          </a:xfrm>
          <a:prstGeom prst="rect">
            <a:avLst/>
          </a:prstGeom>
        </p:spPr>
      </p:pic>
      <p:pic>
        <p:nvPicPr>
          <p:cNvPr id="16409" name="Picture 25" descr="C:\Users\tanimura.THEOCHEM\Desktop\MorseSLslow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43900" y="714356"/>
            <a:ext cx="785818" cy="1342439"/>
          </a:xfrm>
          <a:prstGeom prst="rect">
            <a:avLst/>
          </a:prstGeom>
          <a:noFill/>
        </p:spPr>
      </p:pic>
      <p:pic>
        <p:nvPicPr>
          <p:cNvPr id="16410" name="Picture 26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785794"/>
            <a:ext cx="724826" cy="1238245"/>
          </a:xfrm>
          <a:prstGeom prst="rect">
            <a:avLst/>
          </a:prstGeom>
          <a:noFill/>
        </p:spPr>
      </p:pic>
      <p:sp>
        <p:nvSpPr>
          <p:cNvPr id="28" name="円/楕円 27"/>
          <p:cNvSpPr/>
          <p:nvPr/>
        </p:nvSpPr>
        <p:spPr>
          <a:xfrm>
            <a:off x="7130901" y="5146158"/>
            <a:ext cx="1722476" cy="158425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rgbClr val="FE3859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643438" y="3000372"/>
            <a:ext cx="2550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HG明朝B" pitchFamily="17" charset="-128"/>
              </a:rPr>
              <a:t>LL+SL system-bath int.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6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5" cstate="print"/>
          <a:srcRect/>
          <a:stretch>
            <a:fillRect/>
          </a:stretch>
        </p:blipFill>
        <p:spPr>
          <a:xfrm>
            <a:off x="5368925" y="1785926"/>
            <a:ext cx="3775075" cy="1714500"/>
          </a:xfrm>
        </p:spPr>
      </p:pic>
      <p:sp>
        <p:nvSpPr>
          <p:cNvPr id="27" name="正方形/長方形 26"/>
          <p:cNvSpPr/>
          <p:nvPr/>
        </p:nvSpPr>
        <p:spPr>
          <a:xfrm>
            <a:off x="4393785" y="3451222"/>
            <a:ext cx="4535933" cy="1639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4370766" y="5067619"/>
            <a:ext cx="4581970" cy="1812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222325"/>
              </p:ext>
            </p:extLst>
          </p:nvPr>
        </p:nvGraphicFramePr>
        <p:xfrm>
          <a:off x="4929190" y="3429000"/>
          <a:ext cx="2095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95200" imgH="583920" progId="Equation.DSMT4">
                  <p:embed/>
                </p:oleObj>
              </mc:Choice>
              <mc:Fallback>
                <p:oleObj name="Equation" r:id="rId16" imgW="2095200" imgH="58392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3429000"/>
                        <a:ext cx="209550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16"/>
          <p:cNvSpPr>
            <a:spLocks noChangeArrowheads="1"/>
          </p:cNvSpPr>
          <p:nvPr/>
        </p:nvSpPr>
        <p:spPr bwMode="auto">
          <a:xfrm>
            <a:off x="2107406" y="5067619"/>
            <a:ext cx="830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i="1" dirty="0">
                <a:latin typeface="Calibri" pitchFamily="34" charset="0"/>
                <a:ea typeface="Arial Unicode MS" panose="020B0604020202020204" pitchFamily="50" charset="-128"/>
              </a:rPr>
              <a:t>t</a:t>
            </a:r>
            <a:r>
              <a:rPr lang="en-US" altLang="ja-JP" baseline="-25000" dirty="0">
                <a:latin typeface="Calibri" pitchFamily="34" charset="0"/>
                <a:ea typeface="Arial Unicode MS" panose="020B0604020202020204" pitchFamily="50" charset="-128"/>
              </a:rPr>
              <a:t>1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8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9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vide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5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1" grpId="0"/>
      <p:bldP spid="28" grpId="0" animBg="1"/>
      <p:bldP spid="25" grpId="0"/>
      <p:bldP spid="25" grpId="1"/>
      <p:bldP spid="27" grpId="0" animBg="1"/>
      <p:bldP spid="30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520324" y="260648"/>
            <a:ext cx="858837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 Master equation in hierarchy form</a:t>
            </a:r>
            <a:endParaRPr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876977" y="2227058"/>
            <a:ext cx="3323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Electronic transition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1425710" y="2265810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Spin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128468" y="2239015"/>
            <a:ext cx="1388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err="1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exciton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36500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710" y="2911068"/>
            <a:ext cx="12001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正方形/長方形 4"/>
          <p:cNvSpPr/>
          <p:nvPr/>
        </p:nvSpPr>
        <p:spPr>
          <a:xfrm>
            <a:off x="1115616" y="1381314"/>
            <a:ext cx="5416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solidFill>
                  <a:srgbClr val="0000CC"/>
                </a:solidFill>
                <a:ea typeface="Arial Unicode MS" panose="020B0604020202020204" pitchFamily="50" charset="-128"/>
                <a:sym typeface="Symbol" pitchFamily="18" charset="2"/>
              </a:rPr>
              <a:t>Discretized Energy states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502254"/>
              </p:ext>
            </p:extLst>
          </p:nvPr>
        </p:nvGraphicFramePr>
        <p:xfrm>
          <a:off x="2038350" y="4797425"/>
          <a:ext cx="46101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09800" imgH="761760" progId="Equation.DSMT4">
                  <p:embed/>
                </p:oleObj>
              </mc:Choice>
              <mc:Fallback>
                <p:oleObj name="Equation" r:id="rId4" imgW="4609800" imgH="7617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8350" y="4797425"/>
                        <a:ext cx="46101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9" descr="FMO-BChl1-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235" y="2815497"/>
            <a:ext cx="1506971" cy="147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5038" name="Picture 4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427" y="2838641"/>
            <a:ext cx="2933719" cy="125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1115616" y="5877271"/>
            <a:ext cx="63197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FMO:  </a:t>
            </a:r>
            <a:r>
              <a:rPr lang="en-US" altLang="ja-JP" dirty="0" err="1">
                <a:ea typeface="Arial Unicode MS" panose="020B0604020202020204" pitchFamily="50" charset="-128"/>
              </a:rPr>
              <a:t>Ishizaki</a:t>
            </a:r>
            <a:r>
              <a:rPr lang="en-US" altLang="ja-JP" dirty="0">
                <a:ea typeface="Arial Unicode MS" panose="020B0604020202020204" pitchFamily="50" charset="-128"/>
              </a:rPr>
              <a:t> &amp; Fleming, PNAS </a:t>
            </a:r>
            <a:r>
              <a:rPr lang="en-US" altLang="ja-JP" b="1" dirty="0">
                <a:ea typeface="Arial Unicode MS" panose="020B0604020202020204" pitchFamily="50" charset="-128"/>
              </a:rPr>
              <a:t>106, </a:t>
            </a:r>
            <a:r>
              <a:rPr lang="en-US" altLang="ja-JP" dirty="0">
                <a:ea typeface="Arial Unicode MS" panose="020B0604020202020204" pitchFamily="50" charset="-128"/>
              </a:rPr>
              <a:t>172</a:t>
            </a:r>
            <a:r>
              <a:rPr lang="en-US" altLang="ja-JP" b="1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(2009).</a:t>
            </a:r>
          </a:p>
          <a:p>
            <a:r>
              <a:rPr lang="de-DE" altLang="ja-JP" dirty="0">
                <a:ea typeface="Arial Unicode MS" panose="020B0604020202020204" pitchFamily="50" charset="-128"/>
              </a:rPr>
              <a:t>2DES of FMO: Q. Shi group JCP </a:t>
            </a:r>
            <a:r>
              <a:rPr lang="de-DE" altLang="ja-JP" b="1" dirty="0">
                <a:ea typeface="Arial Unicode MS" panose="020B0604020202020204" pitchFamily="50" charset="-128"/>
              </a:rPr>
              <a:t>134</a:t>
            </a:r>
            <a:r>
              <a:rPr lang="de-DE" altLang="ja-JP" dirty="0">
                <a:ea typeface="Arial Unicode MS" panose="020B0604020202020204" pitchFamily="50" charset="-128"/>
              </a:rPr>
              <a:t>, 194508 (2011).</a:t>
            </a:r>
          </a:p>
        </p:txBody>
      </p:sp>
    </p:spTree>
    <p:extLst>
      <p:ext uri="{BB962C8B-B14F-4D97-AF65-F5344CB8AC3E}">
        <p14:creationId xmlns:p14="http://schemas.microsoft.com/office/powerpoint/2010/main" val="3618180862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104896"/>
              </p:ext>
            </p:extLst>
          </p:nvPr>
        </p:nvGraphicFramePr>
        <p:xfrm>
          <a:off x="1019175" y="3201988"/>
          <a:ext cx="2881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533160" progId="Equation.DSMT4">
                  <p:embed/>
                </p:oleObj>
              </mc:Choice>
              <mc:Fallback>
                <p:oleObj name="Equation" r:id="rId3" imgW="2882880" imgH="533160" progId="Equation.DSMT4">
                  <p:embed/>
                  <p:pic>
                    <p:nvPicPr>
                      <p:cNvPr id="17920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175" y="3201988"/>
                        <a:ext cx="28813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14924" y="1988840"/>
            <a:ext cx="3744912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In an environment</a:t>
            </a:r>
          </a:p>
          <a:p>
            <a:pPr eaLnBrk="1" hangingPunct="1">
              <a:buFontTx/>
              <a:buNone/>
            </a:pPr>
            <a:r>
              <a:rPr lang="ja-JP" altLang="en-US" sz="280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1" y="14241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level system + Bath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09" name="正方形/長方形 12"/>
          <p:cNvSpPr>
            <a:spLocks noChangeArrowheads="1"/>
          </p:cNvSpPr>
          <p:nvPr/>
        </p:nvSpPr>
        <p:spPr bwMode="auto">
          <a:xfrm>
            <a:off x="5073649" y="3711397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matched</a:t>
            </a:r>
            <a:r>
              <a:rPr lang="en-US" altLang="ja-JP" sz="24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 equilibrium</a:t>
            </a:r>
            <a:endParaRPr lang="ja-JP" altLang="en-US" sz="24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792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380" y="3830459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1285418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1925723"/>
              </p:ext>
            </p:extLst>
          </p:nvPr>
        </p:nvGraphicFramePr>
        <p:xfrm>
          <a:off x="1362075" y="4724400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41320" imgH="558720" progId="Equation.DSMT4">
                  <p:embed/>
                </p:oleObj>
              </mc:Choice>
              <mc:Fallback>
                <p:oleObj name="Equation" r:id="rId7" imgW="26413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4724400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1007457" y="5980638"/>
            <a:ext cx="2775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the counter term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533450" y="1929655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3450" y="1929655"/>
                <a:ext cx="604653" cy="58477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3" y="1786870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14224" y="2334161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89853" y="2812966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3038" y="1829214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3038" y="1829214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83425" y="3220675"/>
            <a:ext cx="4975727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483425" y="3911797"/>
            <a:ext cx="4131085" cy="698303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9"/>
          <p:cNvSpPr>
            <a:spLocks noChangeArrowheads="1"/>
          </p:cNvSpPr>
          <p:nvPr/>
        </p:nvSpPr>
        <p:spPr bwMode="auto">
          <a:xfrm>
            <a:off x="59491" y="617876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</p:spTree>
    <p:extLst>
      <p:ext uri="{BB962C8B-B14F-4D97-AF65-F5344CB8AC3E}">
        <p14:creationId xmlns:p14="http://schemas.microsoft.com/office/powerpoint/2010/main" val="270059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28" grpId="0" animBg="1"/>
      <p:bldP spid="29" grpId="0" animBg="1"/>
      <p:bldP spid="30" grpId="0"/>
      <p:bldP spid="31" grpId="0"/>
      <p:bldP spid="42" grpId="0" animBg="1"/>
      <p:bldP spid="43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51" grpId="0"/>
      <p:bldP spid="52" grpId="0"/>
      <p:bldP spid="49" grpId="0" animBg="1"/>
      <p:bldP spid="49" grpId="1" animBg="1"/>
      <p:bldP spid="7" grpId="0"/>
      <p:bldP spid="7" grpId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3" y="1786870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0470" y="911130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14645" y="1013153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35560" imgH="1295280" progId="Equation.DSMT4">
                  <p:embed/>
                </p:oleObj>
              </mc:Choice>
              <mc:Fallback>
                <p:oleObj name="Equation" r:id="rId8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645" y="1013153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14224" y="2334161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89853" y="2812966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491" y="617876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40193" y="1839991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24080" imgH="1536480" progId="Equation.DSMT4">
                  <p:embed/>
                </p:oleObj>
              </mc:Choice>
              <mc:Fallback>
                <p:oleObj name="Equation" r:id="rId11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0193" y="1839991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28201" y="3237140"/>
            <a:ext cx="4975727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553847" y="4014330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iv) 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64352" y="3144445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iii) 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cxnSp>
        <p:nvCxnSpPr>
          <p:cNvPr id="36" name="直線矢印コネクタ 35"/>
          <p:cNvCxnSpPr/>
          <p:nvPr/>
        </p:nvCxnSpPr>
        <p:spPr>
          <a:xfrm flipH="1">
            <a:off x="4548968" y="3747723"/>
            <a:ext cx="173610" cy="187570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正方形/長方形 36"/>
          <p:cNvSpPr/>
          <p:nvPr/>
        </p:nvSpPr>
        <p:spPr>
          <a:xfrm>
            <a:off x="3490405" y="5630469"/>
            <a:ext cx="2047111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539469" y="6279322"/>
            <a:ext cx="212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Real-Time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7975005" y="2631155"/>
            <a:ext cx="14141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ii) 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7990597" y="1964329"/>
            <a:ext cx="12105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 err="1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24750" y="1739023"/>
            <a:ext cx="5538263" cy="1376829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23042" y="2577885"/>
            <a:ext cx="947753" cy="3090686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正方形/長方形 31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2405756" y="3891744"/>
            <a:ext cx="6707721" cy="633796"/>
          </a:xfrm>
          <a:prstGeom prst="rect">
            <a:avLst/>
          </a:prstGeom>
          <a:solidFill>
            <a:schemeClr val="tx1">
              <a:lumMod val="95000"/>
              <a:lumOff val="5000"/>
              <a:alpha val="49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368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787" y="12636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Photosynthetic antenna system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4470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140455"/>
              </p:ext>
            </p:extLst>
          </p:nvPr>
        </p:nvGraphicFramePr>
        <p:xfrm>
          <a:off x="611560" y="4063907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94160" imgH="723600" progId="Equation.DSMT4">
                  <p:embed/>
                </p:oleObj>
              </mc:Choice>
              <mc:Fallback>
                <p:oleObj name="Equation" r:id="rId9" imgW="4394160" imgH="723600" progId="Equation.DSMT4">
                  <p:embed/>
                  <p:pic>
                    <p:nvPicPr>
                      <p:cNvPr id="29" name="オブジェクト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063907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251520" y="3343951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Main system</a:t>
            </a:r>
            <a:r>
              <a:rPr kumimoji="1"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 A</a:t>
            </a:r>
            <a:endParaRPr kumimoji="1" lang="ja-JP" altLang="en-US" sz="2400" b="1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80131294"/>
              </p:ext>
            </p:extLst>
          </p:nvPr>
        </p:nvGraphicFramePr>
        <p:xfrm>
          <a:off x="180378" y="5161167"/>
          <a:ext cx="6119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68400" imgH="507960" progId="Equation.DSMT4">
                  <p:embed/>
                </p:oleObj>
              </mc:Choice>
              <mc:Fallback>
                <p:oleObj name="Equation" r:id="rId11" imgW="2768400" imgH="507960" progId="Equation.DSMT4">
                  <p:embed/>
                  <p:pic>
                    <p:nvPicPr>
                      <p:cNvPr id="34" name="オブジェクト 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78" y="5161167"/>
                        <a:ext cx="6119813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251520" y="4829259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Bath system</a:t>
            </a:r>
            <a:r>
              <a:rPr kumimoji="1"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</a:t>
            </a:r>
            <a:endParaRPr kumimoji="1" lang="ja-JP" altLang="en-US" sz="2400" b="1" dirty="0">
              <a:solidFill>
                <a:srgbClr val="00206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40175054"/>
              </p:ext>
            </p:extLst>
          </p:nvPr>
        </p:nvGraphicFramePr>
        <p:xfrm>
          <a:off x="6372225" y="2987675"/>
          <a:ext cx="2159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49360" imgH="596880" progId="Equation.DSMT4">
                  <p:embed/>
                </p:oleObj>
              </mc:Choice>
              <mc:Fallback>
                <p:oleObj name="Equation" r:id="rId13" imgW="2349360" imgH="59688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987675"/>
                        <a:ext cx="2159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ntraSDs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6300191" y="3805616"/>
            <a:ext cx="2612007" cy="255157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936"/>
          <p:cNvSpPr/>
          <p:nvPr/>
        </p:nvSpPr>
        <p:spPr>
          <a:xfrm>
            <a:off x="5873922" y="6429475"/>
            <a:ext cx="400873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1400" dirty="0"/>
              <a:t>Lee </a:t>
            </a:r>
            <a:r>
              <a:rPr lang="en-US" sz="1400" dirty="0"/>
              <a:t>and Coker</a:t>
            </a:r>
            <a:r>
              <a:rPr sz="1400" dirty="0"/>
              <a:t>, JPCL. 7, 3171 (2016) </a:t>
            </a:r>
          </a:p>
        </p:txBody>
      </p:sp>
    </p:spTree>
    <p:extLst>
      <p:ext uri="{BB962C8B-B14F-4D97-AF65-F5344CB8AC3E}">
        <p14:creationId xmlns:p14="http://schemas.microsoft.com/office/powerpoint/2010/main" val="4186756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  <p:bldP spid="21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819283" y="3807148"/>
            <a:ext cx="40190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Conditions</a:t>
            </a:r>
          </a:p>
          <a:p>
            <a:r>
              <a:rPr lang="en-US" altLang="ja-JP" sz="24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(system-bath entanglement)</a:t>
            </a:r>
            <a:endParaRPr lang="ja-JP" altLang="en-US" sz="2400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0344" y="14827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Quantum entanglement of S &amp; B</a:t>
            </a:r>
            <a:endParaRPr kumimoji="1" lang="ja-JP" altLang="en-US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5788155" y="4734181"/>
          <a:ext cx="1663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63560" imgH="482400" progId="Equation.DSMT4">
                  <p:embed/>
                </p:oleObj>
              </mc:Choice>
              <mc:Fallback>
                <p:oleObj name="Equation" r:id="rId8" imgW="1663560" imgH="482400" progId="Equation.DSMT4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88155" y="4734181"/>
                        <a:ext cx="16637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正方形/長方形 42"/>
          <p:cNvSpPr/>
          <p:nvPr/>
        </p:nvSpPr>
        <p:spPr>
          <a:xfrm>
            <a:off x="4540703" y="6100344"/>
            <a:ext cx="4135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for 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time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27000" imgH="545760" progId="Equation.DSMT4">
                  <p:embed/>
                </p:oleObj>
              </mc:Choice>
              <mc:Fallback>
                <p:oleObj name="Equation" r:id="rId10" imgW="927000" imgH="54576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114180" y="2354969"/>
          <a:ext cx="937908" cy="474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54080" imgH="533160" progId="Equation.DSMT4">
                  <p:embed/>
                </p:oleObj>
              </mc:Choice>
              <mc:Fallback>
                <p:oleObj name="Equation" r:id="rId12" imgW="1054080" imgH="533160" progId="Equation.DSMT4">
                  <p:embed/>
                  <p:pic>
                    <p:nvPicPr>
                      <p:cNvPr id="45" name="オブジェクト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14180" y="2354969"/>
                        <a:ext cx="937908" cy="474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5135563" y="3068638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760" imgH="533160" progId="Equation.DSMT4">
                  <p:embed/>
                </p:oleObj>
              </mc:Choice>
              <mc:Fallback>
                <p:oleObj name="Equation" r:id="rId14" imgW="977760" imgH="533160" progId="Equation.DSMT4">
                  <p:embed/>
                  <p:pic>
                    <p:nvPicPr>
                      <p:cNvPr id="47" name="オブジェクト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35563" y="3068638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正方形/長方形 50"/>
          <p:cNvSpPr/>
          <p:nvPr/>
        </p:nvSpPr>
        <p:spPr>
          <a:xfrm>
            <a:off x="4883912" y="1805592"/>
            <a:ext cx="3523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4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sz="2400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5674800" y="4631521"/>
            <a:ext cx="1925396" cy="690793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3035716" y="606365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6932190" y="2335430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6908154" y="3050107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58" name="Object 6"/>
          <p:cNvGraphicFramePr>
            <a:graphicFrameLocks noChangeAspect="1"/>
          </p:cNvGraphicFramePr>
          <p:nvPr/>
        </p:nvGraphicFramePr>
        <p:xfrm>
          <a:off x="6380286" y="2420046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6" imgW="2371429" imgH="1542857" progId="PBrush">
                  <p:embed/>
                </p:oleObj>
              </mc:Choice>
              <mc:Fallback>
                <p:oleObj name="ビットマップ イメージ" r:id="rId16" imgW="2371429" imgH="1542857" progId="PBrush">
                  <p:embed/>
                  <p:pic>
                    <p:nvPicPr>
                      <p:cNvPr id="5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0286" y="2420046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380286" y="318328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8CBE87A0-983A-450F-A4DE-AAF006C81522}"/>
              </a:ext>
            </a:extLst>
          </p:cNvPr>
          <p:cNvSpPr/>
          <p:nvPr/>
        </p:nvSpPr>
        <p:spPr>
          <a:xfrm>
            <a:off x="205933" y="5683022"/>
            <a:ext cx="8732134" cy="1129312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4BDC1F76-F7E3-413A-9727-3569C8402C51}"/>
              </a:ext>
            </a:extLst>
          </p:cNvPr>
          <p:cNvSpPr txBox="1"/>
          <p:nvPr/>
        </p:nvSpPr>
        <p:spPr>
          <a:xfrm>
            <a:off x="6017082" y="6488668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</p:spTree>
    <p:extLst>
      <p:ext uri="{BB962C8B-B14F-4D97-AF65-F5344CB8AC3E}">
        <p14:creationId xmlns:p14="http://schemas.microsoft.com/office/powerpoint/2010/main" val="175752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2" grpId="0" animBg="1"/>
      <p:bldP spid="48" grpId="0" animBg="1"/>
      <p:bldP spid="50" grpId="0" animBg="1"/>
      <p:bldP spid="49" grpId="0" animBg="1"/>
      <p:bldP spid="70" grpId="0"/>
      <p:bldP spid="43" grpId="0"/>
      <p:bldP spid="51" grpId="0"/>
      <p:bldP spid="53" grpId="0" animBg="1"/>
      <p:bldP spid="54" grpId="0" animBg="1"/>
      <p:bldP spid="56" grpId="0" autoUpdateAnimBg="0"/>
      <p:bldP spid="57" grpId="0" autoUpdateAnimBg="0"/>
      <p:bldP spid="61" grpId="0" animBg="1"/>
      <p:bldP spid="62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1350" y="1363944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5DCBBD6-58B9-4006-8BF2-D276AFEA1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6999" y="1612611"/>
            <a:ext cx="1433178" cy="1716713"/>
          </a:xfrm>
          <a:prstGeom prst="rect">
            <a:avLst/>
          </a:prstGeom>
        </p:spPr>
      </p:pic>
      <p:pic>
        <p:nvPicPr>
          <p:cNvPr id="1030435" name="Picture 29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45" y="1390644"/>
            <a:ext cx="1943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9217" y="1577820"/>
            <a:ext cx="1555415" cy="1870455"/>
          </a:xfrm>
          <a:prstGeom prst="rect">
            <a:avLst/>
          </a:prstGeom>
        </p:spPr>
      </p:pic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96" y="223687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temperature </a:t>
            </a:r>
            <a:r>
              <a:rPr lang="en-US" altLang="ja-JP" sz="36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unfactorized</a:t>
            </a:r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case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803225" y="4081685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7777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High 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630585" y="1174074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209675" y="1655763"/>
          <a:ext cx="2857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857320" imgH="952200" progId="Equation.DSMT4">
                  <p:embed/>
                </p:oleObj>
              </mc:Choice>
              <mc:Fallback>
                <p:oleObj name="Equation" r:id="rId8" imgW="2857320" imgH="95220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9675" y="1655763"/>
                        <a:ext cx="2857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1112629" y="3358836"/>
          <a:ext cx="214312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63280" imgH="241200" progId="Equation.DSMT4">
                  <p:embed/>
                </p:oleObj>
              </mc:Choice>
              <mc:Fallback>
                <p:oleObj name="Equation" r:id="rId10" imgW="863280" imgH="24120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629" y="3358836"/>
                        <a:ext cx="2143125" cy="598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/>
        </p:nvGraphicFramePr>
        <p:xfrm>
          <a:off x="1028087" y="4506349"/>
          <a:ext cx="405130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55520" imgH="457200" progId="Equation.DSMT4">
                  <p:embed/>
                </p:oleObj>
              </mc:Choice>
              <mc:Fallback>
                <p:oleObj name="Equation" r:id="rId12" imgW="1955520" imgH="457200" progId="Equation.DSMT4">
                  <p:embed/>
                  <p:pic>
                    <p:nvPicPr>
                      <p:cNvPr id="3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087" y="4506349"/>
                        <a:ext cx="4051300" cy="94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/>
          <p:cNvSpPr txBox="1">
            <a:spLocks noChangeArrowheads="1"/>
          </p:cNvSpPr>
          <p:nvPr/>
        </p:nvSpPr>
        <p:spPr bwMode="auto">
          <a:xfrm>
            <a:off x="5582618" y="4763612"/>
            <a:ext cx="21852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at high temperature</a:t>
            </a:r>
            <a:endParaRPr lang="ja-JP" altLang="en-US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772687" y="285388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6" name="直線矢印コネクタ 45"/>
          <p:cNvCxnSpPr>
            <a:cxnSpLocks/>
          </p:cNvCxnSpPr>
          <p:nvPr/>
        </p:nvCxnSpPr>
        <p:spPr>
          <a:xfrm flipV="1">
            <a:off x="2771800" y="2293648"/>
            <a:ext cx="5089710" cy="22667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V="1">
            <a:off x="3303459" y="2402959"/>
            <a:ext cx="2365205" cy="121553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76656" y="1363944"/>
            <a:ext cx="345243" cy="189998"/>
          </a:xfrm>
          <a:prstGeom prst="rect">
            <a:avLst/>
          </a:prstGeom>
        </p:spPr>
      </p:pic>
      <p:sp>
        <p:nvSpPr>
          <p:cNvPr id="45" name="角丸四角形 44"/>
          <p:cNvSpPr/>
          <p:nvPr/>
        </p:nvSpPr>
        <p:spPr>
          <a:xfrm>
            <a:off x="3255755" y="4637035"/>
            <a:ext cx="1892310" cy="764150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/>
        </p:nvSpPr>
        <p:spPr>
          <a:xfrm>
            <a:off x="3395579" y="6055813"/>
            <a:ext cx="782936" cy="518651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994065" y="6102800"/>
          <a:ext cx="316706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73120" imgH="228600" progId="Equation.DSMT4">
                  <p:embed/>
                </p:oleObj>
              </mc:Choice>
              <mc:Fallback>
                <p:oleObj name="Equation" r:id="rId15" imgW="1473120" imgH="22860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4065" y="6102800"/>
                        <a:ext cx="3167062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7" name="正方形/長方形 26"/>
              <p:cNvSpPr/>
              <p:nvPr/>
            </p:nvSpPr>
            <p:spPr>
              <a:xfrm rot="16200000">
                <a:off x="4518748" y="2367884"/>
                <a:ext cx="7468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solidFill>
                                <a:srgbClr val="0066FF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solidFill>
                                <a:srgbClr val="0066FF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27" name="正方形/長方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518748" y="2367884"/>
                <a:ext cx="746871" cy="369332"/>
              </a:xfrm>
              <a:prstGeom prst="rect">
                <a:avLst/>
              </a:prstGeom>
              <a:blipFill rotWithShape="0">
                <a:blip r:embed="rId21"/>
                <a:stretch>
                  <a:fillRect l="-118033" t="-68293" r="-185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正方形/長方形 28"/>
              <p:cNvSpPr/>
              <p:nvPr/>
            </p:nvSpPr>
            <p:spPr>
              <a:xfrm rot="16200000">
                <a:off x="6697115" y="2373976"/>
                <a:ext cx="7516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9" name="正方形/長方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97115" y="2373976"/>
                <a:ext cx="751681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18033" t="-68293" r="-185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Object 3"/>
          <p:cNvGraphicFramePr>
            <a:graphicFrameLocks noChangeAspect="1"/>
          </p:cNvGraphicFramePr>
          <p:nvPr/>
        </p:nvGraphicFramePr>
        <p:xfrm>
          <a:off x="1177732" y="5933442"/>
          <a:ext cx="567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676840" imgH="825480" progId="Equation.DSMT4">
                  <p:embed/>
                </p:oleObj>
              </mc:Choice>
              <mc:Fallback>
                <p:oleObj name="Equation" r:id="rId23" imgW="5676840" imgH="825480" progId="Equation.DSMT4">
                  <p:embed/>
                  <p:pic>
                    <p:nvPicPr>
                      <p:cNvPr id="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7732" y="5933442"/>
                        <a:ext cx="567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3122624" y="5816618"/>
            <a:ext cx="3950331" cy="934742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621209" y="5454087"/>
            <a:ext cx="2428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</a:t>
            </a:r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3BE2834F-4BA0-409D-8C0D-5AE7DF8DC5D7}"/>
              </a:ext>
            </a:extLst>
          </p:cNvPr>
          <p:cNvCxnSpPr>
            <a:cxnSpLocks/>
          </p:cNvCxnSpPr>
          <p:nvPr/>
        </p:nvCxnSpPr>
        <p:spPr>
          <a:xfrm flipV="1">
            <a:off x="4430390" y="2851435"/>
            <a:ext cx="3389558" cy="1753983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AC3B775-2E14-5C43-6B50-69D344631590}"/>
              </a:ext>
            </a:extLst>
          </p:cNvPr>
          <p:cNvSpPr/>
          <p:nvPr/>
        </p:nvSpPr>
        <p:spPr>
          <a:xfrm>
            <a:off x="971600" y="6108757"/>
            <a:ext cx="1184828" cy="453625"/>
          </a:xfrm>
          <a:prstGeom prst="rect">
            <a:avLst/>
          </a:prstGeom>
          <a:solidFill>
            <a:srgbClr val="FFFF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円/楕円 49">
            <a:extLst>
              <a:ext uri="{FF2B5EF4-FFF2-40B4-BE49-F238E27FC236}">
                <a16:creationId xmlns:a16="http://schemas.microsoft.com/office/drawing/2014/main" id="{326CBCF5-8FF1-9357-71D9-205C954FB6D6}"/>
              </a:ext>
            </a:extLst>
          </p:cNvPr>
          <p:cNvSpPr/>
          <p:nvPr/>
        </p:nvSpPr>
        <p:spPr>
          <a:xfrm>
            <a:off x="1911987" y="4560428"/>
            <a:ext cx="1075837" cy="87343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F7915AB6-CB69-4E6D-A391-50CCF9992F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221863" y="4948278"/>
            <a:ext cx="744119" cy="187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9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1" grpId="0" animBg="1"/>
      <p:bldP spid="54" grpId="0"/>
      <p:bldP spid="41" grpId="0"/>
      <p:bldP spid="67" grpId="0"/>
      <p:bldP spid="45" grpId="0" animBg="1"/>
      <p:bldP spid="24" grpId="0" animBg="1"/>
      <p:bldP spid="30" grpId="0" animBg="1"/>
      <p:bldP spid="30" grpId="1" animBg="1"/>
      <p:bldP spid="33" grpId="0"/>
      <p:bldP spid="2" grpId="0" animBg="1"/>
      <p:bldP spid="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円/楕円 24"/>
          <p:cNvSpPr/>
          <p:nvPr/>
        </p:nvSpPr>
        <p:spPr>
          <a:xfrm>
            <a:off x="3727448" y="979434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936625" y="960438"/>
          <a:ext cx="738187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46160" imgH="330120" progId="Equation.DSMT4">
                  <p:embed/>
                </p:oleObj>
              </mc:Choice>
              <mc:Fallback>
                <p:oleObj name="Equation" r:id="rId2" imgW="3746160" imgH="33012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960438"/>
                        <a:ext cx="7381875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/>
        </p:nvGraphicFramePr>
        <p:xfrm>
          <a:off x="625476" y="2184739"/>
          <a:ext cx="70358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43400" imgH="825480" progId="Equation.DSMT4">
                  <p:embed/>
                </p:oleObj>
              </mc:Choice>
              <mc:Fallback>
                <p:oleObj name="Equation" r:id="rId4" imgW="4343400" imgH="825480" progId="Equation.DSMT4">
                  <p:embed/>
                  <p:pic>
                    <p:nvPicPr>
                      <p:cNvPr id="29389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76" y="2184739"/>
                        <a:ext cx="70358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7"/>
          <p:cNvGraphicFramePr>
            <a:graphicFrameLocks noChangeAspect="1"/>
          </p:cNvGraphicFramePr>
          <p:nvPr/>
        </p:nvGraphicFramePr>
        <p:xfrm>
          <a:off x="223838" y="5816600"/>
          <a:ext cx="86963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56000" imgH="393480" progId="Equation.DSMT4">
                  <p:embed/>
                </p:oleObj>
              </mc:Choice>
              <mc:Fallback>
                <p:oleObj name="Equation" r:id="rId6" imgW="4356000" imgH="393480" progId="Equation.DSMT4">
                  <p:embed/>
                  <p:pic>
                    <p:nvPicPr>
                      <p:cNvPr id="5120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5816600"/>
                        <a:ext cx="86963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27586" y="528826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07" name="Line 10"/>
          <p:cNvSpPr>
            <a:spLocks noChangeShapeType="1"/>
          </p:cNvSpPr>
          <p:nvPr/>
        </p:nvSpPr>
        <p:spPr bwMode="auto">
          <a:xfrm>
            <a:off x="858838" y="4791441"/>
            <a:ext cx="6492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08" name="Line 11"/>
          <p:cNvSpPr>
            <a:spLocks noChangeShapeType="1"/>
          </p:cNvSpPr>
          <p:nvPr/>
        </p:nvSpPr>
        <p:spPr bwMode="auto">
          <a:xfrm>
            <a:off x="858838" y="5512166"/>
            <a:ext cx="576263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10" name="Line 13"/>
          <p:cNvSpPr>
            <a:spLocks noChangeShapeType="1"/>
          </p:cNvSpPr>
          <p:nvPr/>
        </p:nvSpPr>
        <p:spPr bwMode="auto">
          <a:xfrm>
            <a:off x="805855" y="6461284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93893" name="Object 5"/>
          <p:cNvGraphicFramePr>
            <a:graphicFrameLocks noChangeAspect="1"/>
          </p:cNvGraphicFramePr>
          <p:nvPr/>
        </p:nvGraphicFramePr>
        <p:xfrm>
          <a:off x="447676" y="4021504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393480" progId="Equation.DSMT4">
                  <p:embed/>
                </p:oleObj>
              </mc:Choice>
              <mc:Fallback>
                <p:oleObj name="Equation" r:id="rId8" imgW="1739880" imgH="393480" progId="Equation.DSMT4">
                  <p:embed/>
                  <p:pic>
                    <p:nvPicPr>
                      <p:cNvPr id="2938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6" y="4021504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4" name="Object 6"/>
          <p:cNvGraphicFramePr>
            <a:graphicFrameLocks noChangeAspect="1"/>
          </p:cNvGraphicFramePr>
          <p:nvPr/>
        </p:nvGraphicFramePr>
        <p:xfrm>
          <a:off x="80963" y="4908916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19240" imgH="393480" progId="Equation.DSMT4">
                  <p:embed/>
                </p:oleObj>
              </mc:Choice>
              <mc:Fallback>
                <p:oleObj name="Equation" r:id="rId10" imgW="2019240" imgH="393480" progId="Equation.DSMT4">
                  <p:embed/>
                  <p:pic>
                    <p:nvPicPr>
                      <p:cNvPr id="29389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3" y="4908916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5653162" y="4433683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304560" progId="Equation.DSMT4">
                  <p:embed/>
                </p:oleObj>
              </mc:Choice>
              <mc:Fallback>
                <p:oleObj name="Equation" r:id="rId12" imgW="698400" imgH="30456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3162" y="4433683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19935" y="4677141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4068361" y="4317571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467544" y="340757"/>
            <a:ext cx="67406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Density Matrix element (correlated initial condition)</a:t>
            </a:r>
            <a:r>
              <a:rPr lang="ja-JP" altLang="en-US" sz="2400" dirty="0"/>
              <a:t> </a:t>
            </a:r>
            <a:endParaRPr lang="en-US" altLang="ja-JP" sz="2400" dirty="0"/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97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416040" y="3562149"/>
            <a:ext cx="4366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each terms are</a:t>
            </a:r>
          </a:p>
        </p:txBody>
      </p:sp>
      <p:sp>
        <p:nvSpPr>
          <p:cNvPr id="20" name="円/楕円 19"/>
          <p:cNvSpPr/>
          <p:nvPr/>
        </p:nvSpPr>
        <p:spPr>
          <a:xfrm>
            <a:off x="7524328" y="980728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5400000">
            <a:off x="1835696" y="1844824"/>
            <a:ext cx="2304256" cy="21602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 rot="10800000" flipV="1">
            <a:off x="1907704" y="1700808"/>
            <a:ext cx="5688632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円/楕円 27"/>
          <p:cNvSpPr/>
          <p:nvPr/>
        </p:nvSpPr>
        <p:spPr>
          <a:xfrm>
            <a:off x="4572000" y="764704"/>
            <a:ext cx="3096344" cy="1080120"/>
          </a:xfrm>
          <a:prstGeom prst="ellipse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0" name="直線矢印コネクタ 29"/>
          <p:cNvCxnSpPr/>
          <p:nvPr/>
        </p:nvCxnSpPr>
        <p:spPr>
          <a:xfrm flipH="1">
            <a:off x="5695628" y="1916832"/>
            <a:ext cx="316532" cy="38740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3617511" y="15182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6811297" y="151820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5605954" y="3500438"/>
          <a:ext cx="276701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28800" imgH="431800" progId="Equation.DSMT4">
                  <p:embed/>
                </p:oleObj>
              </mc:Choice>
              <mc:Fallback>
                <p:oleObj name="Equation" r:id="rId15" imgW="1828800" imgH="43180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954" y="3500438"/>
                        <a:ext cx="2767012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06677" y="3466632"/>
            <a:ext cx="1997516" cy="306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角丸四角形 1"/>
          <p:cNvSpPr/>
          <p:nvPr/>
        </p:nvSpPr>
        <p:spPr>
          <a:xfrm>
            <a:off x="6824525" y="4048202"/>
            <a:ext cx="1955528" cy="20970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6786946" y="37235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/>
        </p:nvSpPr>
        <p:spPr>
          <a:xfrm>
            <a:off x="6797543" y="5054275"/>
            <a:ext cx="1955528" cy="25883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6807731" y="4790372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6733116" y="6097447"/>
            <a:ext cx="1955528" cy="22502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6737696" y="5828285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608157" y="2861448"/>
            <a:ext cx="8275637" cy="66671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角丸四角形 40"/>
          <p:cNvSpPr/>
          <p:nvPr/>
        </p:nvSpPr>
        <p:spPr>
          <a:xfrm>
            <a:off x="573978" y="2194610"/>
            <a:ext cx="3789397" cy="586275"/>
          </a:xfrm>
          <a:prstGeom prst="round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/>
        </p:nvSpPr>
        <p:spPr>
          <a:xfrm>
            <a:off x="6306790" y="936048"/>
            <a:ext cx="1161154" cy="4216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/>
        </p:nvSpPr>
        <p:spPr>
          <a:xfrm>
            <a:off x="5835123" y="879503"/>
            <a:ext cx="454563" cy="466494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/>
        </p:nvSpPr>
        <p:spPr>
          <a:xfrm>
            <a:off x="4782813" y="5941154"/>
            <a:ext cx="2669805" cy="51315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角丸四角形 44"/>
          <p:cNvSpPr/>
          <p:nvPr/>
        </p:nvSpPr>
        <p:spPr>
          <a:xfrm>
            <a:off x="2181437" y="5955239"/>
            <a:ext cx="1241375" cy="449531"/>
          </a:xfrm>
          <a:prstGeom prst="round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円/楕円 46"/>
          <p:cNvSpPr/>
          <p:nvPr/>
        </p:nvSpPr>
        <p:spPr>
          <a:xfrm>
            <a:off x="1920058" y="2091611"/>
            <a:ext cx="2570466" cy="1528536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円/楕円 47"/>
          <p:cNvSpPr/>
          <p:nvPr/>
        </p:nvSpPr>
        <p:spPr>
          <a:xfrm rot="465732">
            <a:off x="2014496" y="2319384"/>
            <a:ext cx="5462960" cy="11904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1817162" y="1634230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auto">
          <a:xfrm>
            <a:off x="4757349" y="1833262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3" name="Rectangle 21"/>
          <p:cNvSpPr>
            <a:spLocks noChangeArrowheads="1"/>
          </p:cNvSpPr>
          <p:nvPr/>
        </p:nvSpPr>
        <p:spPr bwMode="auto">
          <a:xfrm>
            <a:off x="7276161" y="594779"/>
            <a:ext cx="1792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  </a:t>
            </a:r>
          </a:p>
        </p:txBody>
      </p:sp>
      <p:graphicFrame>
        <p:nvGraphicFramePr>
          <p:cNvPr id="49" name="Object 4"/>
          <p:cNvGraphicFramePr>
            <a:graphicFrameLocks noChangeAspect="1"/>
          </p:cNvGraphicFramePr>
          <p:nvPr/>
        </p:nvGraphicFramePr>
        <p:xfrm>
          <a:off x="952574" y="960164"/>
          <a:ext cx="6681788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390840" imgH="330120" progId="Equation.DSMT4">
                  <p:embed/>
                </p:oleObj>
              </mc:Choice>
              <mc:Fallback>
                <p:oleObj name="Equation" r:id="rId18" imgW="3390840" imgH="330120" progId="Equation.DSMT4">
                  <p:embed/>
                  <p:pic>
                    <p:nvPicPr>
                      <p:cNvPr id="4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74" y="960164"/>
                        <a:ext cx="6681788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円/楕円 53"/>
          <p:cNvSpPr/>
          <p:nvPr/>
        </p:nvSpPr>
        <p:spPr>
          <a:xfrm>
            <a:off x="6798677" y="979414"/>
            <a:ext cx="665069" cy="38727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円/楕円 55"/>
          <p:cNvSpPr/>
          <p:nvPr/>
        </p:nvSpPr>
        <p:spPr>
          <a:xfrm rot="403224">
            <a:off x="1573127" y="2462337"/>
            <a:ext cx="7232646" cy="877932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7" name="Rectangle 21"/>
          <p:cNvSpPr>
            <a:spLocks noChangeArrowheads="1"/>
          </p:cNvSpPr>
          <p:nvPr/>
        </p:nvSpPr>
        <p:spPr bwMode="auto">
          <a:xfrm>
            <a:off x="6183835" y="2180657"/>
            <a:ext cx="30043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  </a:t>
            </a:r>
          </a:p>
        </p:txBody>
      </p:sp>
      <p:sp>
        <p:nvSpPr>
          <p:cNvPr id="50" name="Line 12">
            <a:extLst>
              <a:ext uri="{FF2B5EF4-FFF2-40B4-BE49-F238E27FC236}">
                <a16:creationId xmlns:a16="http://schemas.microsoft.com/office/drawing/2014/main" id="{A2BDCB98-2281-4002-9A0F-688D6FEB593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3746" y="1508455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 flipV="1">
            <a:off x="4354599" y="1498939"/>
            <a:ext cx="2917701" cy="9753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C9FC4566-5863-4FFB-93A4-41AD554FFBBD}"/>
                  </a:ext>
                </a:extLst>
              </p:cNvPr>
              <p:cNvSpPr txBox="1"/>
              <p:nvPr/>
            </p:nvSpPr>
            <p:spPr>
              <a:xfrm>
                <a:off x="5937095" y="2945957"/>
                <a:ext cx="464080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ja-JP" altLang="en-US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ja-JP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ja-JP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ja-JP" alt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ja-JP" altLang="en-US" i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ja-JP" alt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d>
                              <m:acc>
                                <m:accPr>
                                  <m:chr m:val="̅"/>
                                  <m:ctrlPr>
                                    <a:rPr lang="ja-JP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</m:acc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d>
                              <m:r>
                                <a:rPr lang="ja-JP" altLang="en-US" i="1">
                                  <a:latin typeface="Cambria Math" panose="02040503050406030204" pitchFamily="18" charset="0"/>
                                </a:rPr>
                                <m:t>𝜏</m:t>
                              </m:r>
                              <m:r>
                                <a:rPr lang="ja-JP" altLang="en-US" i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  <m:r>
                            <a:rPr lang="ja-JP" altLang="en-US" i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C9FC4566-5863-4FFB-93A4-41AD554FF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7095" y="2945957"/>
                <a:ext cx="4640802" cy="369332"/>
              </a:xfrm>
              <a:prstGeom prst="rect">
                <a:avLst/>
              </a:prstGeom>
              <a:blipFill>
                <a:blip r:embed="rId21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779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29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6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29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1206" grpId="0" animBg="1"/>
      <p:bldP spid="51207" grpId="0" animBg="1"/>
      <p:bldP spid="51208" grpId="0" animBg="1"/>
      <p:bldP spid="51210" grpId="0" animBg="1"/>
      <p:bldP spid="16" grpId="0" animBg="1"/>
      <p:bldP spid="19" grpId="0"/>
      <p:bldP spid="20" grpId="0" animBg="1"/>
      <p:bldP spid="20" grpId="1" animBg="1"/>
      <p:bldP spid="28" grpId="0" animBg="1"/>
      <p:bldP spid="32" grpId="0" animBg="1"/>
      <p:bldP spid="33" grpId="0" animBg="1"/>
      <p:bldP spid="2" grpId="0" animBg="1"/>
      <p:bldP spid="2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7" grpId="1" animBg="1"/>
      <p:bldP spid="48" grpId="0" animBg="1"/>
      <p:bldP spid="48" grpId="1" animBg="1"/>
      <p:bldP spid="51" grpId="0"/>
      <p:bldP spid="51" grpId="1"/>
      <p:bldP spid="52" grpId="0"/>
      <p:bldP spid="52" grpId="1"/>
      <p:bldP spid="53" grpId="0"/>
      <p:bldP spid="54" grpId="0" animBg="1"/>
      <p:bldP spid="56" grpId="0" animBg="1"/>
      <p:bldP spid="56" grpId="1" animBg="1"/>
      <p:bldP spid="57" grpId="0"/>
      <p:bldP spid="57" grpId="1"/>
      <p:bldP spid="50" grpId="0" animBg="1"/>
      <p:bldP spid="34" grpId="0" animBg="1"/>
      <p:bldP spid="60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357166"/>
            <a:ext cx="8218487" cy="58658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Consider the time derivative of the density matrix: 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227330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313" y="1273175"/>
          <a:ext cx="7977187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86400" imgH="787320" progId="Equation.DSMT4">
                  <p:embed/>
                </p:oleObj>
              </mc:Choice>
              <mc:Fallback>
                <p:oleObj name="Equation" r:id="rId2" imgW="5486400" imgH="787320" progId="Equation.DSMT4">
                  <p:embed/>
                  <p:pic>
                    <p:nvPicPr>
                      <p:cNvPr id="2273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273175"/>
                        <a:ext cx="7977187" cy="1144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465263" y="4643438"/>
          <a:ext cx="2968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838080" progId="Equation.DSMT4">
                  <p:embed/>
                </p:oleObj>
              </mc:Choice>
              <mc:Fallback>
                <p:oleObj name="Equation" r:id="rId4" imgW="2971800" imgH="83808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4643438"/>
                        <a:ext cx="29686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72066" y="2714620"/>
          <a:ext cx="30051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228600" progId="Equation.DSMT4">
                  <p:embed/>
                </p:oleObj>
              </mc:Choice>
              <mc:Fallback>
                <p:oleObj name="Equation" r:id="rId6" imgW="1358640" imgH="228600" progId="Equation.DSMT4">
                  <p:embed/>
                  <p:pic>
                    <p:nvPicPr>
                      <p:cNvPr id="819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2714620"/>
                        <a:ext cx="300513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70810">
            <a:off x="4181093" y="2643316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7677150" y="877888"/>
          <a:ext cx="12176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81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877888"/>
                        <a:ext cx="12176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2" name="Picture 2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13925">
            <a:off x="7167769" y="1186019"/>
            <a:ext cx="463034" cy="2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21" name="Object 11"/>
          <p:cNvGraphicFramePr>
            <a:graphicFrameLocks noChangeAspect="1"/>
          </p:cNvGraphicFramePr>
          <p:nvPr/>
        </p:nvGraphicFramePr>
        <p:xfrm>
          <a:off x="99189" y="3291528"/>
          <a:ext cx="90201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20880" imgH="330120" progId="Equation.DSMT4">
                  <p:embed/>
                </p:oleObj>
              </mc:Choice>
              <mc:Fallback>
                <p:oleObj name="Equation" r:id="rId12" imgW="4520880" imgH="330120" progId="Equation.DSMT4">
                  <p:embed/>
                  <p:pic>
                    <p:nvPicPr>
                      <p:cNvPr id="922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189" y="3291528"/>
                        <a:ext cx="9020175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 rot="21540000">
            <a:off x="1701858" y="1778618"/>
            <a:ext cx="4728960" cy="65495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-120000">
            <a:off x="2357436" y="5383208"/>
            <a:ext cx="1143000" cy="460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6158" name="Line 16"/>
          <p:cNvSpPr>
            <a:spLocks noChangeShapeType="1"/>
          </p:cNvSpPr>
          <p:nvPr/>
        </p:nvSpPr>
        <p:spPr bwMode="auto">
          <a:xfrm rot="-240000">
            <a:off x="3787773" y="5378446"/>
            <a:ext cx="571500" cy="4603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 flipV="1">
            <a:off x="2699792" y="2417763"/>
            <a:ext cx="5545137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458913" y="4643438"/>
          <a:ext cx="199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93680" imgH="838080" progId="Equation.DSMT4">
                  <p:embed/>
                </p:oleObj>
              </mc:Choice>
              <mc:Fallback>
                <p:oleObj name="Equation" r:id="rId14" imgW="1993680" imgH="838080" progId="Equation.DSMT4">
                  <p:embed/>
                  <p:pic>
                    <p:nvPicPr>
                      <p:cNvPr id="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4643438"/>
                        <a:ext cx="199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2051050" y="5748338"/>
          <a:ext cx="2041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482400" progId="Equation.DSMT4">
                  <p:embed/>
                </p:oleObj>
              </mc:Choice>
              <mc:Fallback>
                <p:oleObj name="Equation" r:id="rId16" imgW="2044440" imgH="482400" progId="Equation.DSMT4">
                  <p:embed/>
                  <p:pic>
                    <p:nvPicPr>
                      <p:cNvPr id="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748338"/>
                        <a:ext cx="20415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57818" y="4500570"/>
            <a:ext cx="1459912" cy="223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5429256" y="4000504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215640" progId="Equation.DSMT4">
                  <p:embed/>
                </p:oleObj>
              </mc:Choice>
              <mc:Fallback>
                <p:oleObj name="Equation" r:id="rId19" imgW="152280" imgH="215640" progId="Equation.DSMT4">
                  <p:embed/>
                  <p:pic>
                    <p:nvPicPr>
                      <p:cNvPr id="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4000504"/>
                        <a:ext cx="30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7643834" y="4071942"/>
          <a:ext cx="357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480" imgH="228600" progId="Equation.DSMT4">
                  <p:embed/>
                </p:oleObj>
              </mc:Choice>
              <mc:Fallback>
                <p:oleObj name="Equation" r:id="rId21" imgW="177480" imgH="228600" progId="Equation.DSMT4">
                  <p:embed/>
                  <p:pic>
                    <p:nvPicPr>
                      <p:cNvPr id="2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4071942"/>
                        <a:ext cx="35718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5715008" y="414338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/>
              <a:t>(0</a:t>
            </a:r>
            <a:r>
              <a:rPr lang="en-US" altLang="ja-JP" sz="1400" baseline="30000" dirty="0"/>
              <a:t>th</a:t>
            </a:r>
            <a:r>
              <a:rPr lang="en-US" altLang="ja-JP" sz="1400" dirty="0"/>
              <a:t> : exact)</a:t>
            </a:r>
            <a:endParaRPr lang="ja-JP" altLang="en-US" sz="1400" dirty="0"/>
          </a:p>
        </p:txBody>
      </p:sp>
      <p:graphicFrame>
        <p:nvGraphicFramePr>
          <p:cNvPr id="30" name="Object 12"/>
          <p:cNvGraphicFramePr>
            <a:graphicFrameLocks noChangeAspect="1"/>
          </p:cNvGraphicFramePr>
          <p:nvPr/>
        </p:nvGraphicFramePr>
        <p:xfrm>
          <a:off x="7286644" y="4143380"/>
          <a:ext cx="392115" cy="36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152280" progId="Equation.DSMT4">
                  <p:embed/>
                </p:oleObj>
              </mc:Choice>
              <mc:Fallback>
                <p:oleObj name="Equation" r:id="rId23" imgW="164880" imgH="152280" progId="Equation.DSMT4">
                  <p:embed/>
                  <p:pic>
                    <p:nvPicPr>
                      <p:cNvPr id="3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44" y="4143380"/>
                        <a:ext cx="392115" cy="361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29454" y="4438506"/>
            <a:ext cx="1719549" cy="241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072330" y="4500546"/>
            <a:ext cx="14993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角丸四角形 22"/>
          <p:cNvSpPr/>
          <p:nvPr/>
        </p:nvSpPr>
        <p:spPr>
          <a:xfrm>
            <a:off x="5335012" y="494116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角丸四角形 25"/>
          <p:cNvSpPr/>
          <p:nvPr/>
        </p:nvSpPr>
        <p:spPr>
          <a:xfrm>
            <a:off x="5288300" y="4681454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角丸四角形 31"/>
          <p:cNvSpPr/>
          <p:nvPr/>
        </p:nvSpPr>
        <p:spPr>
          <a:xfrm>
            <a:off x="5319382" y="5726652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角丸四角形 32"/>
          <p:cNvSpPr/>
          <p:nvPr/>
        </p:nvSpPr>
        <p:spPr>
          <a:xfrm>
            <a:off x="5272670" y="5466938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角丸四角形 33"/>
          <p:cNvSpPr/>
          <p:nvPr/>
        </p:nvSpPr>
        <p:spPr>
          <a:xfrm>
            <a:off x="5257397" y="6433306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5270906" y="6180922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/>
        </p:nvSpPr>
        <p:spPr>
          <a:xfrm>
            <a:off x="7204742" y="4984023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7158030" y="4724309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7189112" y="5769507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7142400" y="5509793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7139077" y="66197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角丸四角形 40"/>
          <p:cNvSpPr/>
          <p:nvPr/>
        </p:nvSpPr>
        <p:spPr>
          <a:xfrm>
            <a:off x="7158030" y="6323831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/>
        </p:nvSpPr>
        <p:spPr>
          <a:xfrm>
            <a:off x="7195603" y="4724309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/>
        </p:nvSpPr>
        <p:spPr>
          <a:xfrm>
            <a:off x="7179973" y="5509793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/>
        </p:nvSpPr>
        <p:spPr>
          <a:xfrm>
            <a:off x="7195603" y="6323831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25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"/>
                            </p:stCondLst>
                            <p:childTnLst>
                              <p:par>
                                <p:cTn id="1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nimBg="1"/>
      <p:bldP spid="15" grpId="0" animBg="1"/>
      <p:bldP spid="23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827584" y="3717032"/>
          <a:ext cx="56515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51280" imgH="952200" progId="Equation.DSMT4">
                  <p:embed/>
                </p:oleObj>
              </mc:Choice>
              <mc:Fallback>
                <p:oleObj name="Equation" r:id="rId2" imgW="5651280" imgH="952200" progId="Equation.DSMT4">
                  <p:embed/>
                  <p:pic>
                    <p:nvPicPr>
                      <p:cNvPr id="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17032"/>
                        <a:ext cx="565150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833940" y="3717032"/>
          <a:ext cx="45085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08280" imgH="952200" progId="Equation.DSMT4">
                  <p:embed/>
                </p:oleObj>
              </mc:Choice>
              <mc:Fallback>
                <p:oleObj name="Equation" r:id="rId4" imgW="4508280" imgH="952200" progId="Equation.DSMT4">
                  <p:embed/>
                  <p:pic>
                    <p:nvPicPr>
                      <p:cNvPr id="3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940" y="3717032"/>
                        <a:ext cx="45085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500042"/>
            <a:ext cx="8701087" cy="659765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We may evaluate                                                                by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 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   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is the density matrix for the element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  <a:p>
            <a:pPr marL="609600" indent="-609600" algn="r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</p:txBody>
      </p:sp>
      <p:graphicFrame>
        <p:nvGraphicFramePr>
          <p:cNvPr id="22835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87675" y="534988"/>
          <a:ext cx="51895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56000" imgH="330120" progId="Equation.DSMT4">
                  <p:embed/>
                </p:oleObj>
              </mc:Choice>
              <mc:Fallback>
                <p:oleObj name="Equation" r:id="rId6" imgW="4356000" imgH="330120" progId="Equation.DSMT4">
                  <p:embed/>
                  <p:pic>
                    <p:nvPicPr>
                      <p:cNvPr id="22835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34988"/>
                        <a:ext cx="5189538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50875" y="1311275"/>
          <a:ext cx="7935913" cy="17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92880" imgH="2006280" progId="Equation.DSMT4">
                  <p:embed/>
                </p:oleObj>
              </mc:Choice>
              <mc:Fallback>
                <p:oleObj name="Equation" r:id="rId8" imgW="9092880" imgH="2006280" progId="Equation.DSMT4">
                  <p:embed/>
                  <p:pic>
                    <p:nvPicPr>
                      <p:cNvPr id="2283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" y="1311275"/>
                        <a:ext cx="7935913" cy="175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836613" y="3716338"/>
          <a:ext cx="3436937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41600" imgH="952200" progId="Equation.DSMT4">
                  <p:embed/>
                </p:oleObj>
              </mc:Choice>
              <mc:Fallback>
                <p:oleObj name="Equation" r:id="rId10" imgW="3441600" imgH="952200" progId="Equation.DSMT4">
                  <p:embed/>
                  <p:pic>
                    <p:nvPicPr>
                      <p:cNvPr id="92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3716338"/>
                        <a:ext cx="3436937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491949" y="5897885"/>
          <a:ext cx="8640763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330440" imgH="406080" progId="Equation.DSMT4">
                  <p:embed/>
                </p:oleObj>
              </mc:Choice>
              <mc:Fallback>
                <p:oleObj name="Equation" r:id="rId12" imgW="4330440" imgH="406080" progId="Equation.DSMT4">
                  <p:embed/>
                  <p:pic>
                    <p:nvPicPr>
                      <p:cNvPr id="92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949" y="5897885"/>
                        <a:ext cx="8640763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428728" y="4786322"/>
          <a:ext cx="4286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28600" progId="Equation.DSMT4">
                  <p:embed/>
                </p:oleObj>
              </mc:Choice>
              <mc:Fallback>
                <p:oleObj name="Equation" r:id="rId14" imgW="190440" imgH="228600" progId="Equation.DSMT4">
                  <p:embed/>
                  <p:pic>
                    <p:nvPicPr>
                      <p:cNvPr id="92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4786322"/>
                        <a:ext cx="428625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6143623" y="3071806"/>
          <a:ext cx="2517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95280" imgH="228600" progId="Equation.DSMT4">
                  <p:embed/>
                </p:oleObj>
              </mc:Choice>
              <mc:Fallback>
                <p:oleObj name="Equation" r:id="rId16" imgW="1295280" imgH="228600" progId="Equation.DSMT4">
                  <p:embed/>
                  <p:pic>
                    <p:nvPicPr>
                      <p:cNvPr id="92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3" y="3071806"/>
                        <a:ext cx="25177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6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72031">
            <a:off x="5613387" y="3084508"/>
            <a:ext cx="4524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16"/>
          <p:cNvSpPr>
            <a:spLocks noChangeShapeType="1"/>
          </p:cNvSpPr>
          <p:nvPr/>
        </p:nvSpPr>
        <p:spPr bwMode="auto">
          <a:xfrm flipV="1">
            <a:off x="2714612" y="285749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180" name="Line 16"/>
          <p:cNvSpPr>
            <a:spLocks noChangeShapeType="1"/>
          </p:cNvSpPr>
          <p:nvPr/>
        </p:nvSpPr>
        <p:spPr bwMode="auto">
          <a:xfrm flipV="1">
            <a:off x="5737199" y="4451123"/>
            <a:ext cx="92868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2001812" y="4460648"/>
            <a:ext cx="2214562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rot="21600000">
            <a:off x="2107577" y="2245553"/>
            <a:ext cx="19612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4579912" y="4471760"/>
            <a:ext cx="8572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5211737" y="4162198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4880" imgH="253800" progId="Equation.DSMT4">
                  <p:embed/>
                </p:oleObj>
              </mc:Choice>
              <mc:Fallback>
                <p:oleObj name="Equation" r:id="rId19" imgW="164880" imgH="253800" progId="Equation.DSMT4">
                  <p:embed/>
                  <p:pic>
                    <p:nvPicPr>
                      <p:cNvPr id="718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1737" y="4162198"/>
                        <a:ext cx="1651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482675" y="4944475"/>
          <a:ext cx="7856537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936960" imgH="406080" progId="Equation.DSMT4">
                  <p:embed/>
                </p:oleObj>
              </mc:Choice>
              <mc:Fallback>
                <p:oleObj name="Equation" r:id="rId21" imgW="3936960" imgH="406080" progId="Equation.DSMT4">
                  <p:embed/>
                  <p:pic>
                    <p:nvPicPr>
                      <p:cNvPr id="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75" y="4944475"/>
                        <a:ext cx="7856537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19"/>
          <p:cNvSpPr>
            <a:spLocks noChangeShapeType="1"/>
          </p:cNvSpPr>
          <p:nvPr/>
        </p:nvSpPr>
        <p:spPr bwMode="auto">
          <a:xfrm flipV="1">
            <a:off x="6991704" y="969579"/>
            <a:ext cx="288054" cy="2509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V="1">
            <a:off x="7923792" y="963411"/>
            <a:ext cx="288120" cy="2511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rot="21540000">
            <a:off x="4627462" y="968076"/>
            <a:ext cx="288032" cy="502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>
            <a:off x="4966114" y="977561"/>
            <a:ext cx="1997044" cy="3166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>
            <a:off x="7308304" y="975440"/>
            <a:ext cx="624132" cy="528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 flipV="1">
            <a:off x="2699792" y="285293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rot="21600000">
            <a:off x="1894729" y="1803419"/>
            <a:ext cx="3842470" cy="18223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rot="21540000">
            <a:off x="2088858" y="2238442"/>
            <a:ext cx="1908000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532296" y="5085184"/>
          <a:ext cx="4540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546440" imgH="901440" progId="Equation.DSMT4">
                  <p:embed/>
                </p:oleObj>
              </mc:Choice>
              <mc:Fallback>
                <p:oleObj name="Equation" r:id="rId23" imgW="4546440" imgH="9014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296" y="5085184"/>
                        <a:ext cx="4540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Line 19"/>
          <p:cNvSpPr>
            <a:spLocks noChangeShapeType="1"/>
          </p:cNvSpPr>
          <p:nvPr/>
        </p:nvSpPr>
        <p:spPr bwMode="auto">
          <a:xfrm>
            <a:off x="1894729" y="1798860"/>
            <a:ext cx="3842470" cy="18223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718435" y="1915544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Original density matrix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37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flipH="1">
            <a:off x="4327139" y="1976915"/>
            <a:ext cx="391296" cy="20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1516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33" grpId="0" animBg="1"/>
      <p:bldP spid="34" grpId="0" animBg="1"/>
      <p:bldP spid="34" grpId="1" animBg="1"/>
      <p:bldP spid="35" grpId="0" animBg="1"/>
      <p:bldP spid="36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4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574776"/>
              </p:ext>
            </p:extLst>
          </p:nvPr>
        </p:nvGraphicFramePr>
        <p:xfrm>
          <a:off x="777875" y="3792538"/>
          <a:ext cx="791845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099200" imgH="901440" progId="Equation.DSMT4">
                  <p:embed/>
                </p:oleObj>
              </mc:Choice>
              <mc:Fallback>
                <p:oleObj name="Equation" r:id="rId2" imgW="7099200" imgH="901440" progId="Equation.DSMT4">
                  <p:embed/>
                  <p:pic>
                    <p:nvPicPr>
                      <p:cNvPr id="14644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75" y="3792538"/>
                        <a:ext cx="791845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618373"/>
              </p:ext>
            </p:extLst>
          </p:nvPr>
        </p:nvGraphicFramePr>
        <p:xfrm>
          <a:off x="754739" y="3771462"/>
          <a:ext cx="7445375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654600" imgH="838080" progId="Equation.DSMT4">
                  <p:embed/>
                </p:oleObj>
              </mc:Choice>
              <mc:Fallback>
                <p:oleObj name="Equation" r:id="rId4" imgW="6654600" imgH="838080" progId="Equation.DSMT4">
                  <p:embed/>
                  <p:pic>
                    <p:nvPicPr>
                      <p:cNvPr id="146437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739" y="3771462"/>
                        <a:ext cx="7445375" cy="83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277172"/>
              </p:ext>
            </p:extLst>
          </p:nvPr>
        </p:nvGraphicFramePr>
        <p:xfrm>
          <a:off x="783745" y="3754387"/>
          <a:ext cx="49720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57520" imgH="838080" progId="Equation.DSMT4">
                  <p:embed/>
                </p:oleObj>
              </mc:Choice>
              <mc:Fallback>
                <p:oleObj name="Equation" r:id="rId6" imgW="4457520" imgH="838080" progId="Equation.DSMT4">
                  <p:embed/>
                  <p:pic>
                    <p:nvPicPr>
                      <p:cNvPr id="14644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745" y="3754387"/>
                        <a:ext cx="4972050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37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523942"/>
              </p:ext>
            </p:extLst>
          </p:nvPr>
        </p:nvGraphicFramePr>
        <p:xfrm>
          <a:off x="1035048" y="730874"/>
          <a:ext cx="66452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943600" imgH="838080" progId="Equation.DSMT4">
                  <p:embed/>
                </p:oleObj>
              </mc:Choice>
              <mc:Fallback>
                <p:oleObj name="Equation" r:id="rId8" imgW="5943600" imgH="838080" progId="Equation.DSMT4">
                  <p:embed/>
                  <p:pic>
                    <p:nvPicPr>
                      <p:cNvPr id="22937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048" y="730874"/>
                        <a:ext cx="66452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9384" name="正方形/長方形 7"/>
          <p:cNvSpPr>
            <a:spLocks noChangeArrowheads="1"/>
          </p:cNvSpPr>
          <p:nvPr/>
        </p:nvSpPr>
        <p:spPr bwMode="auto">
          <a:xfrm>
            <a:off x="4773724" y="1799338"/>
            <a:ext cx="39741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Kubo, 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JPSJ </a:t>
            </a:r>
            <a:r>
              <a:rPr lang="en-US" altLang="ja-JP" sz="20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58,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 101 (1989).</a:t>
            </a:r>
            <a:endParaRPr lang="en-US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pPr lvl="0"/>
            <a:r>
              <a:rPr lang="en-US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PRA </a:t>
            </a:r>
            <a:r>
              <a:rPr lang="ja-JP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41</a:t>
            </a:r>
            <a:r>
              <a:rPr lang="en-US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6676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 (1990)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ja-JP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graphicFrame>
        <p:nvGraphicFramePr>
          <p:cNvPr id="146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917175"/>
              </p:ext>
            </p:extLst>
          </p:nvPr>
        </p:nvGraphicFramePr>
        <p:xfrm>
          <a:off x="1797050" y="1627188"/>
          <a:ext cx="1701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01720" imgH="660240" progId="Equation.DSMT4">
                  <p:embed/>
                </p:oleObj>
              </mc:Choice>
              <mc:Fallback>
                <p:oleObj name="Equation" r:id="rId12" imgW="1701720" imgH="660240" progId="Equation.DSMT4">
                  <p:embed/>
                  <p:pic>
                    <p:nvPicPr>
                      <p:cNvPr id="14643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7050" y="1627188"/>
                        <a:ext cx="17018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687049"/>
              </p:ext>
            </p:extLst>
          </p:nvPr>
        </p:nvGraphicFramePr>
        <p:xfrm>
          <a:off x="1778000" y="2341563"/>
          <a:ext cx="10525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54080" imgH="609480" progId="Equation.DSMT4">
                  <p:embed/>
                </p:oleObj>
              </mc:Choice>
              <mc:Fallback>
                <p:oleObj name="Equation" r:id="rId14" imgW="1054080" imgH="609480" progId="Equation.DSMT4">
                  <p:embed/>
                  <p:pic>
                    <p:nvPicPr>
                      <p:cNvPr id="81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2341563"/>
                        <a:ext cx="10525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006585"/>
              </p:ext>
            </p:extLst>
          </p:nvPr>
        </p:nvGraphicFramePr>
        <p:xfrm>
          <a:off x="5973407" y="4780674"/>
          <a:ext cx="157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74640" imgH="431640" progId="Equation.DSMT4">
                  <p:embed/>
                </p:oleObj>
              </mc:Choice>
              <mc:Fallback>
                <p:oleObj name="Equation" r:id="rId16" imgW="1574640" imgH="431640" progId="Equation.DSMT4">
                  <p:embed/>
                  <p:pic>
                    <p:nvPicPr>
                      <p:cNvPr id="14644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3407" y="4780674"/>
                        <a:ext cx="157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700826" y="4775123"/>
            <a:ext cx="6087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Agrees with stochastic Liouville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eq</a:t>
            </a:r>
            <a:r>
              <a:rPr lang="en-US" altLang="ja-JP" sz="2400" dirty="0">
                <a:ea typeface="Arial Unicode MS" panose="020B0604020202020204" pitchFamily="50" charset="-128"/>
              </a:rPr>
              <a:t> for </a:t>
            </a:r>
          </a:p>
        </p:txBody>
      </p:sp>
      <p:graphicFrame>
        <p:nvGraphicFramePr>
          <p:cNvPr id="14644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979851"/>
              </p:ext>
            </p:extLst>
          </p:nvPr>
        </p:nvGraphicFramePr>
        <p:xfrm>
          <a:off x="5113338" y="3814763"/>
          <a:ext cx="152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23880" imgH="736560" progId="Equation.DSMT4">
                  <p:embed/>
                </p:oleObj>
              </mc:Choice>
              <mc:Fallback>
                <p:oleObj name="Equation" r:id="rId18" imgW="1523880" imgH="736560" progId="Equation.DSMT4">
                  <p:embed/>
                  <p:pic>
                    <p:nvPicPr>
                      <p:cNvPr id="14644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3338" y="3814763"/>
                        <a:ext cx="15240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273149"/>
              </p:ext>
            </p:extLst>
          </p:nvPr>
        </p:nvGraphicFramePr>
        <p:xfrm>
          <a:off x="7654925" y="3795713"/>
          <a:ext cx="6985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98400" imgH="723600" progId="Equation.DSMT4">
                  <p:embed/>
                </p:oleObj>
              </mc:Choice>
              <mc:Fallback>
                <p:oleObj name="Equation" r:id="rId20" imgW="698400" imgH="723600" progId="Equation.DSMT4">
                  <p:embed/>
                  <p:pic>
                    <p:nvPicPr>
                      <p:cNvPr id="14644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4925" y="3795713"/>
                        <a:ext cx="6985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690467"/>
              </p:ext>
            </p:extLst>
          </p:nvPr>
        </p:nvGraphicFramePr>
        <p:xfrm>
          <a:off x="6581352" y="3947052"/>
          <a:ext cx="330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30120" imgH="419040" progId="Equation.DSMT4">
                  <p:embed/>
                </p:oleObj>
              </mc:Choice>
              <mc:Fallback>
                <p:oleObj name="Equation" r:id="rId22" imgW="330120" imgH="419040" progId="Equation.DSMT4">
                  <p:embed/>
                  <p:pic>
                    <p:nvPicPr>
                      <p:cNvPr id="14644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1352" y="3947052"/>
                        <a:ext cx="330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649739"/>
              </p:ext>
            </p:extLst>
          </p:nvPr>
        </p:nvGraphicFramePr>
        <p:xfrm>
          <a:off x="5155777" y="3966102"/>
          <a:ext cx="317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17160" imgH="444240" progId="Equation.DSMT4">
                  <p:embed/>
                </p:oleObj>
              </mc:Choice>
              <mc:Fallback>
                <p:oleObj name="Equation" r:id="rId24" imgW="317160" imgH="444240" progId="Equation.DSMT4">
                  <p:embed/>
                  <p:pic>
                    <p:nvPicPr>
                      <p:cNvPr id="14644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5777" y="3966102"/>
                        <a:ext cx="317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700826" y="3215100"/>
            <a:ext cx="5713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If we write down the relaxation operators</a:t>
            </a:r>
          </a:p>
        </p:txBody>
      </p:sp>
      <p:graphicFrame>
        <p:nvGraphicFramePr>
          <p:cNvPr id="14644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061194"/>
              </p:ext>
            </p:extLst>
          </p:nvPr>
        </p:nvGraphicFramePr>
        <p:xfrm>
          <a:off x="6928717" y="3940367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58720" imgH="431640" progId="Equation.DSMT4">
                  <p:embed/>
                </p:oleObj>
              </mc:Choice>
              <mc:Fallback>
                <p:oleObj name="Equation" r:id="rId26" imgW="558720" imgH="431640" progId="Equation.DSMT4">
                  <p:embed/>
                  <p:pic>
                    <p:nvPicPr>
                      <p:cNvPr id="14644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8717" y="3940367"/>
                        <a:ext cx="558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4479501" y="4805901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6194013" y="4877339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 rot="17372383">
            <a:off x="5200011" y="4602455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6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 rot="3194648" flipH="1">
            <a:off x="6214710" y="4551780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正方形/長方形 25"/>
          <p:cNvSpPr/>
          <p:nvPr/>
        </p:nvSpPr>
        <p:spPr>
          <a:xfrm>
            <a:off x="4162015" y="3203822"/>
            <a:ext cx="4850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Fluctuation term remains at high T</a:t>
            </a:r>
          </a:p>
        </p:txBody>
      </p:sp>
      <p:graphicFrame>
        <p:nvGraphicFramePr>
          <p:cNvPr id="14644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547309"/>
              </p:ext>
            </p:extLst>
          </p:nvPr>
        </p:nvGraphicFramePr>
        <p:xfrm>
          <a:off x="5550554" y="3975456"/>
          <a:ext cx="1371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371600" imgH="431640" progId="Equation.DSMT4">
                  <p:embed/>
                </p:oleObj>
              </mc:Choice>
              <mc:Fallback>
                <p:oleObj name="Equation" r:id="rId30" imgW="1371600" imgH="431640" progId="Equation.DSMT4">
                  <p:embed/>
                  <p:pic>
                    <p:nvPicPr>
                      <p:cNvPr id="14644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0554" y="3975456"/>
                        <a:ext cx="1371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40754" y="6147348"/>
            <a:ext cx="4361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Kubo: Adv. Chem. Phys. </a:t>
            </a:r>
            <a:r>
              <a:rPr lang="en-US" b="1" dirty="0"/>
              <a:t>15, </a:t>
            </a:r>
            <a:r>
              <a:rPr lang="en-US" dirty="0"/>
              <a:t>101 (1969). </a:t>
            </a:r>
            <a:endParaRPr kumimoji="0" lang="de-DE" altLang="ja-JP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30" name="Line 38"/>
          <p:cNvSpPr>
            <a:spLocks noChangeShapeType="1"/>
          </p:cNvSpPr>
          <p:nvPr/>
        </p:nvSpPr>
        <p:spPr bwMode="auto">
          <a:xfrm flipV="1">
            <a:off x="5303974" y="3825596"/>
            <a:ext cx="365760" cy="73152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37"/>
          <p:cNvSpPr>
            <a:spLocks noChangeShapeType="1"/>
          </p:cNvSpPr>
          <p:nvPr/>
        </p:nvSpPr>
        <p:spPr bwMode="auto">
          <a:xfrm>
            <a:off x="5271700" y="3793324"/>
            <a:ext cx="484095" cy="7853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32003" y="269209"/>
            <a:ext cx="3007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th</a:t>
            </a:r>
            <a:r>
              <a:rPr lang="en-US" altLang="ja-JP" sz="2400" dirty="0">
                <a:ea typeface="Arial Unicode MS" panose="020B0604020202020204" pitchFamily="50" charset="-128"/>
              </a:rPr>
              <a:t>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73965"/>
              </p:ext>
            </p:extLst>
          </p:nvPr>
        </p:nvGraphicFramePr>
        <p:xfrm>
          <a:off x="1222375" y="5318125"/>
          <a:ext cx="65135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4216320" imgH="431640" progId="Equation.DSMT4">
                  <p:embed/>
                </p:oleObj>
              </mc:Choice>
              <mc:Fallback>
                <p:oleObj name="Equation" r:id="rId32" imgW="4216320" imgH="43164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5318125"/>
                        <a:ext cx="6513513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5128432" y="6158031"/>
                <a:ext cx="236795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ja-JP" altLang="en-US" i="0" smtClean="0">
                        <a:solidFill>
                          <a:srgbClr val="FF0000"/>
                        </a:solidFill>
                        <a:latin typeface="Cambria Math"/>
                      </a:rPr>
                      <m:t>Ω</m:t>
                    </m:r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 stochastic variable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8432" y="6158031"/>
                <a:ext cx="2367956" cy="369332"/>
              </a:xfrm>
              <a:prstGeom prst="rect">
                <a:avLst/>
              </a:prstGeom>
              <a:blipFill rotWithShape="0">
                <a:blip r:embed="rId35"/>
                <a:stretch>
                  <a:fillRect t="-8197" r="-1799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図 3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565799" y="3423124"/>
            <a:ext cx="12401" cy="1175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982144" y="5175175"/>
            <a:ext cx="1003767" cy="95265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7923601" y="614734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久保亮五</a:t>
            </a:r>
            <a:endParaRPr lang="ja-JP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5038E-6 L 0.1217 -0.00324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0.00139 L 0.15503 0.0013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146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2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2" grpId="0"/>
      <p:bldP spid="23" grpId="0"/>
      <p:bldP spid="26" grpId="0"/>
      <p:bldP spid="29" grpId="0"/>
      <p:bldP spid="3" grpId="0"/>
      <p:bldP spid="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4"/>
            <a:ext cx="8567734" cy="1844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正方形/長方形 12"/>
          <p:cNvSpPr/>
          <p:nvPr/>
        </p:nvSpPr>
        <p:spPr>
          <a:xfrm>
            <a:off x="5643570" y="4000504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Kubo, </a:t>
            </a:r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JPSJ </a:t>
            </a:r>
            <a:r>
              <a:rPr lang="en-US" altLang="ja-JP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58,</a:t>
            </a:r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 101 (1989).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1500166" y="4143380"/>
            <a:ext cx="30718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(hard to deal with time dependent Liouvillian)</a:t>
            </a:r>
          </a:p>
        </p:txBody>
      </p:sp>
      <p:pic>
        <p:nvPicPr>
          <p:cNvPr id="15258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86350"/>
            <a:ext cx="63341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1357298"/>
            <a:ext cx="59817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7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1785926"/>
            <a:ext cx="7772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altLang="ja-JP" dirty="0"/>
              <a:t>Continued fraction form</a:t>
            </a:r>
            <a:endParaRPr kumimoji="1" lang="ja-JP" altLang="en-US" dirty="0"/>
          </a:p>
        </p:txBody>
      </p:sp>
      <p:pic>
        <p:nvPicPr>
          <p:cNvPr id="3430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5000636"/>
            <a:ext cx="4714908" cy="71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1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9586" y="1357298"/>
            <a:ext cx="7810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1285860"/>
            <a:ext cx="7810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3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2214554"/>
            <a:ext cx="381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4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00166" y="1428736"/>
            <a:ext cx="3714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直線コネクタ 16"/>
          <p:cNvCxnSpPr/>
          <p:nvPr/>
        </p:nvCxnSpPr>
        <p:spPr>
          <a:xfrm>
            <a:off x="1857356" y="2285992"/>
            <a:ext cx="635798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 rot="5400000" flipH="1" flipV="1">
            <a:off x="1285852" y="3357562"/>
            <a:ext cx="300039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rot="10800000">
            <a:off x="2857488" y="2857496"/>
            <a:ext cx="5429288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 rot="5400000" flipH="1" flipV="1">
            <a:off x="3857620" y="485776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rot="5400000" flipH="1" flipV="1">
            <a:off x="2821769" y="3607595"/>
            <a:ext cx="2500330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2582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5072074"/>
            <a:ext cx="40100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83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6314" y="5143512"/>
            <a:ext cx="40481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7" name="直線矢印コネクタ 36"/>
          <p:cNvCxnSpPr/>
          <p:nvPr/>
        </p:nvCxnSpPr>
        <p:spPr>
          <a:xfrm rot="10800000" flipV="1">
            <a:off x="3786182" y="5500702"/>
            <a:ext cx="1285884" cy="50006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/>
        </p:nvCxnSpPr>
        <p:spPr>
          <a:xfrm rot="5400000">
            <a:off x="4393405" y="3893347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>
            <a:off x="4214810" y="3429000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3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43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343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343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343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-0.2283 -0.59653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-2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8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2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0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854075" y="4587875"/>
          <a:ext cx="561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13120" imgH="736560" progId="Equation.DSMT4">
                  <p:embed/>
                </p:oleObj>
              </mc:Choice>
              <mc:Fallback>
                <p:oleObj name="Equation" r:id="rId2" imgW="5613120" imgH="736560" progId="Equation.DSMT4">
                  <p:embed/>
                  <p:pic>
                    <p:nvPicPr>
                      <p:cNvPr id="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4587875"/>
                        <a:ext cx="5613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1" name="Object 9"/>
          <p:cNvGraphicFramePr>
            <a:graphicFrameLocks noChangeAspect="1"/>
          </p:cNvGraphicFramePr>
          <p:nvPr/>
        </p:nvGraphicFramePr>
        <p:xfrm>
          <a:off x="5137150" y="5286375"/>
          <a:ext cx="16906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88760" imgH="787320" progId="Equation.DSMT4">
                  <p:embed/>
                </p:oleObj>
              </mc:Choice>
              <mc:Fallback>
                <p:oleObj name="Equation" r:id="rId4" imgW="1688760" imgH="787320" progId="Equation.DSMT4">
                  <p:embed/>
                  <p:pic>
                    <p:nvPicPr>
                      <p:cNvPr id="32565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7150" y="5286375"/>
                        <a:ext cx="16906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998538" y="2138363"/>
          <a:ext cx="4289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70120" imgH="736560" progId="Equation.DSMT4">
                  <p:embed/>
                </p:oleObj>
              </mc:Choice>
              <mc:Fallback>
                <p:oleObj name="Equation" r:id="rId6" imgW="4470120" imgH="736560" progId="Equation.DSMT4">
                  <p:embed/>
                  <p:pic>
                    <p:nvPicPr>
                      <p:cNvPr id="3256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538" y="2138363"/>
                        <a:ext cx="42894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4875" y="4629150"/>
          <a:ext cx="5176838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321160" imgH="723600" progId="Equation.DSMT4">
                  <p:embed/>
                </p:oleObj>
              </mc:Choice>
              <mc:Fallback>
                <p:oleObj name="Equation" r:id="rId8" imgW="5321160" imgH="723600" progId="Equation.DSMT4">
                  <p:embed/>
                  <p:pic>
                    <p:nvPicPr>
                      <p:cNvPr id="3256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5" y="4629150"/>
                        <a:ext cx="5176838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6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27559" y="163529"/>
            <a:ext cx="9088882" cy="782637"/>
          </a:xfrm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Prototype of Hierarchical Equations of Motion</a:t>
            </a:r>
          </a:p>
        </p:txBody>
      </p:sp>
      <p:graphicFrame>
        <p:nvGraphicFramePr>
          <p:cNvPr id="325639" name="Object 5"/>
          <p:cNvGraphicFramePr>
            <a:graphicFrameLocks noChangeAspect="1"/>
          </p:cNvGraphicFramePr>
          <p:nvPr/>
        </p:nvGraphicFramePr>
        <p:xfrm>
          <a:off x="6178550" y="2201863"/>
          <a:ext cx="195580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55520" imgH="736560" progId="Equation.DSMT4">
                  <p:embed/>
                </p:oleObj>
              </mc:Choice>
              <mc:Fallback>
                <p:oleObj name="Equation" r:id="rId10" imgW="1955520" imgH="736560" progId="Equation.DSMT4">
                  <p:embed/>
                  <p:pic>
                    <p:nvPicPr>
                      <p:cNvPr id="3256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8550" y="2201863"/>
                        <a:ext cx="195580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3" name="Text Box 11"/>
          <p:cNvSpPr txBox="1">
            <a:spLocks noChangeArrowheads="1"/>
          </p:cNvSpPr>
          <p:nvPr/>
        </p:nvSpPr>
        <p:spPr bwMode="auto">
          <a:xfrm>
            <a:off x="888381" y="5498759"/>
            <a:ext cx="448885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PR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A43, 4131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(1991).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</p:txBody>
      </p:sp>
      <p:graphicFrame>
        <p:nvGraphicFramePr>
          <p:cNvPr id="325644" name="Object 7"/>
          <p:cNvGraphicFramePr>
            <a:graphicFrameLocks noChangeAspect="1"/>
          </p:cNvGraphicFramePr>
          <p:nvPr/>
        </p:nvGraphicFramePr>
        <p:xfrm>
          <a:off x="6157913" y="1412776"/>
          <a:ext cx="114776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47640" imgH="393480" progId="Equation.DSMT4">
                  <p:embed/>
                </p:oleObj>
              </mc:Choice>
              <mc:Fallback>
                <p:oleObj name="Equation" r:id="rId13" imgW="647640" imgH="393480" progId="Equation.DSMT4">
                  <p:embed/>
                  <p:pic>
                    <p:nvPicPr>
                      <p:cNvPr id="32564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913" y="1412776"/>
                        <a:ext cx="1147762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0" name="Object 8"/>
          <p:cNvGraphicFramePr>
            <a:graphicFrameLocks noChangeAspect="1"/>
          </p:cNvGraphicFramePr>
          <p:nvPr/>
        </p:nvGraphicFramePr>
        <p:xfrm>
          <a:off x="901700" y="3295650"/>
          <a:ext cx="519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194080" imgH="736560" progId="Equation.DSMT4">
                  <p:embed/>
                </p:oleObj>
              </mc:Choice>
              <mc:Fallback>
                <p:oleObj name="Equation" r:id="rId15" imgW="5194080" imgH="736560" progId="Equation.DSMT4">
                  <p:embed/>
                  <p:pic>
                    <p:nvPicPr>
                      <p:cNvPr id="3256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3295650"/>
                        <a:ext cx="519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0" name="Object 10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1030288" y="1303338"/>
          <a:ext cx="27416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819160" imgH="736560" progId="Equation.DSMT4">
                  <p:embed/>
                </p:oleObj>
              </mc:Choice>
              <mc:Fallback>
                <p:oleObj name="Equation" r:id="rId17" imgW="2819160" imgH="736560" progId="Equation.DSMT4">
                  <p:embed/>
                  <p:pic>
                    <p:nvPicPr>
                      <p:cNvPr id="23041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1303338"/>
                        <a:ext cx="2741612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041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72158" y="290813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89582" y="29035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3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66389" y="293560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50387" y="410556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67811" y="410102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44618" y="413302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1903589" flipH="1">
            <a:off x="4750047" y="536780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7468" name="Object 12"/>
          <p:cNvGraphicFramePr>
            <a:graphicFrameLocks noChangeAspect="1"/>
          </p:cNvGraphicFramePr>
          <p:nvPr/>
        </p:nvGraphicFramePr>
        <p:xfrm>
          <a:off x="4457968" y="4751740"/>
          <a:ext cx="576611" cy="36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96880" imgH="380880" progId="Equation.DSMT4">
                  <p:embed/>
                </p:oleObj>
              </mc:Choice>
              <mc:Fallback>
                <p:oleObj name="Equation" r:id="rId21" imgW="596880" imgH="380880" progId="Equation.DSMT4">
                  <p:embed/>
                  <p:pic>
                    <p:nvPicPr>
                      <p:cNvPr id="1474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968" y="4751740"/>
                        <a:ext cx="576611" cy="36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70" name="Object 14"/>
          <p:cNvGraphicFramePr>
            <a:graphicFrameLocks noChangeAspect="1"/>
          </p:cNvGraphicFramePr>
          <p:nvPr/>
        </p:nvGraphicFramePr>
        <p:xfrm>
          <a:off x="5143504" y="4214818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44520" imgH="380880" progId="Equation.DSMT4">
                  <p:embed/>
                </p:oleObj>
              </mc:Choice>
              <mc:Fallback>
                <p:oleObj name="Equation" r:id="rId23" imgW="1244520" imgH="380880" progId="Equation.DSMT4">
                  <p:embed/>
                  <p:pic>
                    <p:nvPicPr>
                      <p:cNvPr id="14747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4214818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6"/>
          <p:cNvSpPr txBox="1">
            <a:spLocks noRot="1" noChangeArrowheads="1"/>
          </p:cNvSpPr>
          <p:nvPr/>
        </p:nvSpPr>
        <p:spPr>
          <a:xfrm>
            <a:off x="2275198" y="211588"/>
            <a:ext cx="4286280" cy="6553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Doctor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6429388" y="3643314"/>
            <a:ext cx="2787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Dissipation </a:t>
            </a:r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&amp; </a:t>
            </a:r>
            <a:r>
              <a:rPr kumimoji="0"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</a:p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balanced at eq. state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5857884" y="3143248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572396" y="3214686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 rot="17372383">
            <a:off x="6578394" y="2939802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3194648" flipH="1">
            <a:off x="7593093" y="288912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71" name="Picture 1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286645" y="4682976"/>
            <a:ext cx="578180" cy="71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正方形/長方形 32"/>
          <p:cNvSpPr/>
          <p:nvPr/>
        </p:nvSpPr>
        <p:spPr>
          <a:xfrm>
            <a:off x="6940378" y="5366376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terminator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5AAFF816-3F7E-4D05-8B2D-1B1373D8959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898222" y="441206"/>
            <a:ext cx="1003767" cy="952650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18E3171A-6D1B-417E-82DF-5D07DCEDEBBA}"/>
              </a:ext>
            </a:extLst>
          </p:cNvPr>
          <p:cNvSpPr/>
          <p:nvPr/>
        </p:nvSpPr>
        <p:spPr>
          <a:xfrm>
            <a:off x="8007434" y="1491624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R. Kubo</a:t>
            </a:r>
            <a:endParaRPr lang="ja-JP" altLang="en-US" dirty="0"/>
          </a:p>
        </p:txBody>
      </p:sp>
      <p:sp>
        <p:nvSpPr>
          <p:cNvPr id="36" name="正方形/長方形 7">
            <a:extLst>
              <a:ext uri="{FF2B5EF4-FFF2-40B4-BE49-F238E27FC236}">
                <a16:creationId xmlns:a16="http://schemas.microsoft.com/office/drawing/2014/main" id="{80BED613-B5A9-4065-8ECD-87A75396A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97" y="936206"/>
            <a:ext cx="76328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Prototype of HEOM (high temp. case) Tanimura &amp; Kubo, 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JPSJ </a:t>
            </a:r>
            <a:r>
              <a:rPr lang="en-US" altLang="ja-JP" sz="16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58,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 101 (1989).</a:t>
            </a:r>
            <a:endParaRPr lang="en-US" altLang="ja-JP" sz="16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37" name="Rectangle 6">
            <a:extLst>
              <a:ext uri="{FF2B5EF4-FFF2-40B4-BE49-F238E27FC236}">
                <a16:creationId xmlns:a16="http://schemas.microsoft.com/office/drawing/2014/main" id="{FAAE1D03-8ECA-4610-A3AF-0C9E870004AC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75411" y="154004"/>
            <a:ext cx="7392978" cy="78263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    Hierarchical Equations of Motion (HEOM)      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45CAE10-DA5B-4AC4-A8C5-A2118094E92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251490" y="6021288"/>
            <a:ext cx="758026" cy="7724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0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47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325643" grpId="0" animBg="1"/>
      <p:bldP spid="25" grpId="0"/>
      <p:bldP spid="25" grpId="1"/>
      <p:bldP spid="28" grpId="0"/>
      <p:bldP spid="29" grpId="0"/>
      <p:bldP spid="30" grpId="0"/>
      <p:bldP spid="33" grpId="0"/>
      <p:bldP spid="37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357158" y="571480"/>
            <a:ext cx="6572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latin typeface="Arial Unicode MS" panose="020B0604020202020204" pitchFamily="50" charset="-128"/>
                <a:ea typeface="HG明朝B" pitchFamily="17" charset="-128"/>
              </a:rPr>
              <a:t>Physical meaning of the hierachy elements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1785925" cy="273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857364"/>
            <a:ext cx="1980086" cy="278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927546"/>
              </p:ext>
            </p:extLst>
          </p:nvPr>
        </p:nvGraphicFramePr>
        <p:xfrm>
          <a:off x="928662" y="1285860"/>
          <a:ext cx="7127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28600" progId="Equation.DSMT4">
                  <p:embed/>
                </p:oleObj>
              </mc:Choice>
              <mc:Fallback>
                <p:oleObj name="Equation" r:id="rId4" imgW="355320" imgH="228600" progId="Equation.DSMT4">
                  <p:embed/>
                  <p:pic>
                    <p:nvPicPr>
                      <p:cNvPr id="1126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285860"/>
                        <a:ext cx="71278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785786" y="5786454"/>
            <a:ext cx="5507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ea typeface="Arial Unicode MS" panose="020B0604020202020204" pitchFamily="50" charset="-128"/>
              </a:rPr>
              <a:t>Dashed line represents the system-bath interactions</a:t>
            </a:r>
            <a:endParaRPr lang="ja-JP" altLang="en-US" dirty="0">
              <a:solidFill>
                <a:srgbClr val="0070C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1273" name="テキスト ボックス 8"/>
          <p:cNvSpPr txBox="1">
            <a:spLocks noChangeArrowheads="1"/>
          </p:cNvSpPr>
          <p:nvPr/>
        </p:nvSpPr>
        <p:spPr bwMode="auto">
          <a:xfrm>
            <a:off x="500034" y="4643446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exact)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357950" y="642918"/>
            <a:ext cx="2658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YT:JPSJ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,082001(2006).</a:t>
            </a:r>
          </a:p>
        </p:txBody>
      </p:sp>
      <p:graphicFrame>
        <p:nvGraphicFramePr>
          <p:cNvPr id="5253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820362"/>
              </p:ext>
            </p:extLst>
          </p:nvPr>
        </p:nvGraphicFramePr>
        <p:xfrm>
          <a:off x="2928926" y="5072074"/>
          <a:ext cx="9826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3480" imgH="203040" progId="Equation.DSMT4">
                  <p:embed/>
                </p:oleObj>
              </mc:Choice>
              <mc:Fallback>
                <p:oleObj name="Equation" r:id="rId6" imgW="393480" imgH="203040" progId="Equation.DSMT4">
                  <p:embed/>
                  <p:pic>
                    <p:nvPicPr>
                      <p:cNvPr id="5253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072074"/>
                        <a:ext cx="9826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9871" y="2071678"/>
            <a:ext cx="219412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2000240"/>
            <a:ext cx="19805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352066"/>
              </p:ext>
            </p:extLst>
          </p:nvPr>
        </p:nvGraphicFramePr>
        <p:xfrm>
          <a:off x="4987925" y="1285875"/>
          <a:ext cx="8128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8280" imgH="228600" progId="Equation.DSMT4">
                  <p:embed/>
                </p:oleObj>
              </mc:Choice>
              <mc:Fallback>
                <p:oleObj name="Equation" r:id="rId10" imgW="368280" imgH="228600" progId="Equation.DSMT4">
                  <p:embed/>
                  <p:pic>
                    <p:nvPicPr>
                      <p:cNvPr id="1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7925" y="1285875"/>
                        <a:ext cx="8128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58089"/>
              </p:ext>
            </p:extLst>
          </p:nvPr>
        </p:nvGraphicFramePr>
        <p:xfrm>
          <a:off x="7200900" y="1285875"/>
          <a:ext cx="914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3480" imgH="228600" progId="Equation.DSMT4">
                  <p:embed/>
                </p:oleObj>
              </mc:Choice>
              <mc:Fallback>
                <p:oleObj name="Equation" r:id="rId12" imgW="393480" imgH="228600" progId="Equation.DSMT4">
                  <p:embed/>
                  <p:pic>
                    <p:nvPicPr>
                      <p:cNvPr id="1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1285875"/>
                        <a:ext cx="91440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7072330" y="5072074"/>
          <a:ext cx="1141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57200" imgH="203040" progId="Equation.DSMT4">
                  <p:embed/>
                </p:oleObj>
              </mc:Choice>
              <mc:Fallback>
                <p:oleObj name="Equation" r:id="rId14" imgW="457200" imgH="203040" progId="Equation.DSMT4">
                  <p:embed/>
                  <p:pic>
                    <p:nvPicPr>
                      <p:cNvPr id="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072074"/>
                        <a:ext cx="11414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/>
          <p:cNvSpPr txBox="1">
            <a:spLocks noChangeArrowheads="1"/>
          </p:cNvSpPr>
          <p:nvPr/>
        </p:nvSpPr>
        <p:spPr bwMode="auto">
          <a:xfrm>
            <a:off x="1214414" y="6286520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Correlated initial condition can be set by </a:t>
            </a: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4857752" y="5072074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31640" imgH="203040" progId="Equation.DSMT4">
                  <p:embed/>
                </p:oleObj>
              </mc:Choice>
              <mc:Fallback>
                <p:oleObj name="Equation" r:id="rId16" imgW="431640" imgH="203040" progId="Equation.DSMT4">
                  <p:embed/>
                  <p:pic>
                    <p:nvPicPr>
                      <p:cNvPr id="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5072074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143240" y="1285860"/>
          <a:ext cx="688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42720" imgH="228600" progId="Equation.DSMT4">
                  <p:embed/>
                </p:oleObj>
              </mc:Choice>
              <mc:Fallback>
                <p:oleObj name="Equation" r:id="rId18" imgW="342720" imgH="228600" progId="Equation.DSMT4">
                  <p:embed/>
                  <p:pic>
                    <p:nvPicPr>
                      <p:cNvPr id="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1285860"/>
                        <a:ext cx="6889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091425"/>
              </p:ext>
            </p:extLst>
          </p:nvPr>
        </p:nvGraphicFramePr>
        <p:xfrm>
          <a:off x="2786063" y="1296988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4880" imgH="203040" progId="Equation.DSMT4">
                  <p:embed/>
                </p:oleObj>
              </mc:Choice>
              <mc:Fallback>
                <p:oleObj name="Equation" r:id="rId20" imgW="164880" imgH="203040" progId="Equation.DSMT4">
                  <p:embed/>
                  <p:pic>
                    <p:nvPicPr>
                      <p:cNvPr id="52532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1296988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587054"/>
              </p:ext>
            </p:extLst>
          </p:nvPr>
        </p:nvGraphicFramePr>
        <p:xfrm>
          <a:off x="4643438" y="1296988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64880" imgH="203040" progId="Equation.DSMT4">
                  <p:embed/>
                </p:oleObj>
              </mc:Choice>
              <mc:Fallback>
                <p:oleObj name="Equation" r:id="rId22" imgW="164880" imgH="203040" progId="Equation.DSMT4">
                  <p:embed/>
                  <p:pic>
                    <p:nvPicPr>
                      <p:cNvPr id="52532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296988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346234"/>
              </p:ext>
            </p:extLst>
          </p:nvPr>
        </p:nvGraphicFramePr>
        <p:xfrm>
          <a:off x="6858000" y="1368425"/>
          <a:ext cx="3921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4880" imgH="203040" progId="Equation.DSMT4">
                  <p:embed/>
                </p:oleObj>
              </mc:Choice>
              <mc:Fallback>
                <p:oleObj name="Equation" r:id="rId24" imgW="164880" imgH="203040" progId="Equation.DSMT4">
                  <p:embed/>
                  <p:pic>
                    <p:nvPicPr>
                      <p:cNvPr id="52532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368425"/>
                        <a:ext cx="3921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7" name="Object 15"/>
          <p:cNvGraphicFramePr>
            <a:graphicFrameLocks noChangeAspect="1"/>
          </p:cNvGraphicFramePr>
          <p:nvPr/>
        </p:nvGraphicFramePr>
        <p:xfrm>
          <a:off x="7072330" y="5143512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31640" imgH="203040" progId="Equation.DSMT4">
                  <p:embed/>
                </p:oleObj>
              </mc:Choice>
              <mc:Fallback>
                <p:oleObj name="Equation" r:id="rId26" imgW="431640" imgH="203040" progId="Equation.DSMT4">
                  <p:embed/>
                  <p:pic>
                    <p:nvPicPr>
                      <p:cNvPr id="52532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143512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90520"/>
              </p:ext>
            </p:extLst>
          </p:nvPr>
        </p:nvGraphicFramePr>
        <p:xfrm>
          <a:off x="5440296" y="6312739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34680" imgH="330120" progId="Equation.DSMT4">
                  <p:embed/>
                </p:oleObj>
              </mc:Choice>
              <mc:Fallback>
                <p:oleObj name="Equation" r:id="rId28" imgW="634680" imgH="330120" progId="Equation.DSMT4">
                  <p:embed/>
                  <p:pic>
                    <p:nvPicPr>
                      <p:cNvPr id="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296" y="6312739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28596" y="5072074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member is grouped by  </a:t>
            </a:r>
          </a:p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characteristic  time</a:t>
            </a:r>
            <a:endParaRPr lang="ja-JP" altLang="en-US" sz="1600" dirty="0">
              <a:solidFill>
                <a:schemeClr val="tx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8"/>
          <p:cNvSpPr txBox="1">
            <a:spLocks noChangeArrowheads="1"/>
          </p:cNvSpPr>
          <p:nvPr/>
        </p:nvSpPr>
        <p:spPr bwMode="auto">
          <a:xfrm>
            <a:off x="2500298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st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8"/>
          <p:cNvSpPr txBox="1">
            <a:spLocks noChangeArrowheads="1"/>
          </p:cNvSpPr>
          <p:nvPr/>
        </p:nvSpPr>
        <p:spPr bwMode="auto">
          <a:xfrm>
            <a:off x="4500562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8"/>
          <p:cNvSpPr txBox="1">
            <a:spLocks noChangeArrowheads="1"/>
          </p:cNvSpPr>
          <p:nvPr/>
        </p:nvSpPr>
        <p:spPr bwMode="auto">
          <a:xfrm>
            <a:off x="6715140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1267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411682"/>
              </p:ext>
            </p:extLst>
          </p:nvPr>
        </p:nvGraphicFramePr>
        <p:xfrm>
          <a:off x="6845300" y="5786438"/>
          <a:ext cx="18621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27000" imgH="266400" progId="Equation.DSMT4">
                  <p:embed/>
                </p:oleObj>
              </mc:Choice>
              <mc:Fallback>
                <p:oleObj name="Equation" r:id="rId30" imgW="927000" imgH="266400" progId="Equation.DSMT4">
                  <p:embed/>
                  <p:pic>
                    <p:nvPicPr>
                      <p:cNvPr id="1126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300" y="5786438"/>
                        <a:ext cx="18621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7215206" y="635795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ea typeface="Arial Unicode MS" panose="020B0604020202020204" pitchFamily="50" charset="-128"/>
              </a:rPr>
              <a:t>Terminator</a:t>
            </a:r>
            <a:endParaRPr lang="ja-JP" altLang="en-US" sz="1400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25331" name="Picture 19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2643174" y="1928802"/>
            <a:ext cx="172653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52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5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26" grpId="0"/>
      <p:bldP spid="29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489886" y="1149910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At </a:t>
            </a:r>
            <a:r>
              <a:rPr lang="en-US" altLang="ja-JP" sz="2400" i="1" dirty="0"/>
              <a:t>t </a:t>
            </a:r>
            <a:r>
              <a:rPr lang="en-US" altLang="ja-JP" sz="2400" dirty="0"/>
              <a:t>=0</a:t>
            </a:r>
          </a:p>
        </p:txBody>
      </p:sp>
      <p:sp>
        <p:nvSpPr>
          <p:cNvPr id="5" name="正方形/長方形 19"/>
          <p:cNvSpPr>
            <a:spLocks noChangeArrowheads="1"/>
          </p:cNvSpPr>
          <p:nvPr/>
        </p:nvSpPr>
        <p:spPr bwMode="auto">
          <a:xfrm>
            <a:off x="301235" y="556861"/>
            <a:ext cx="6957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Difference is in the initial state (correlated initial state)</a:t>
            </a:r>
          </a:p>
        </p:txBody>
      </p:sp>
      <p:sp>
        <p:nvSpPr>
          <p:cNvPr id="6" name="正方形/長方形 19"/>
          <p:cNvSpPr>
            <a:spLocks noChangeArrowheads="1"/>
          </p:cNvSpPr>
          <p:nvPr/>
        </p:nvSpPr>
        <p:spPr bwMode="auto">
          <a:xfrm>
            <a:off x="175759" y="2480631"/>
            <a:ext cx="87607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541EB"/>
                </a:solidFill>
              </a:rPr>
              <a:t>Correlated initial equilibrium state </a:t>
            </a:r>
            <a:r>
              <a:rPr lang="en-US" altLang="ja-JP" sz="2400" dirty="0"/>
              <a:t>is set by the HEOM members</a:t>
            </a:r>
          </a:p>
          <a:p>
            <a:r>
              <a:rPr lang="en-US" altLang="ja-JP" sz="2400" dirty="0"/>
              <a:t>(they describe the steady state solution of HEOM)</a:t>
            </a:r>
          </a:p>
        </p:txBody>
      </p:sp>
      <p:graphicFrame>
        <p:nvGraphicFramePr>
          <p:cNvPr id="9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572000" y="3463431"/>
          <a:ext cx="3108325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54200" imgH="901440" progId="Equation.DSMT4">
                  <p:embed/>
                </p:oleObj>
              </mc:Choice>
              <mc:Fallback>
                <p:oleObj name="Equation" r:id="rId2" imgW="3454200" imgH="90144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463431"/>
                        <a:ext cx="3108325" cy="81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186792" y="3443371"/>
          <a:ext cx="1712913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596880" progId="Equation.DSMT4">
                  <p:embed/>
                </p:oleObj>
              </mc:Choice>
              <mc:Fallback>
                <p:oleObj name="Equation" r:id="rId4" imgW="1168200" imgH="59688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6792" y="3443371"/>
                        <a:ext cx="1712913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27584" y="4404401"/>
            <a:ext cx="324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(with the above initial condition)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54398" y="3734814"/>
            <a:ext cx="583569" cy="26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581869" y="1686106"/>
          <a:ext cx="525621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203360" imgH="457200" progId="Equation.DSMT4">
                  <p:embed/>
                </p:oleObj>
              </mc:Choice>
              <mc:Fallback>
                <p:oleObj name="Equation" r:id="rId7" imgW="4203360" imgH="457200" progId="Equation.DSMT4">
                  <p:embed/>
                  <p:pic>
                    <p:nvPicPr>
                      <p:cNvPr id="1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869" y="1686106"/>
                        <a:ext cx="5256212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id="{FA4A527C-7490-03F8-275B-7CA2D2BF74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61609" y="4667582"/>
          <a:ext cx="2463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63480" imgH="672840" progId="Equation.DSMT4">
                  <p:embed/>
                </p:oleObj>
              </mc:Choice>
              <mc:Fallback>
                <p:oleObj name="Equation" r:id="rId9" imgW="2463480" imgH="672840" progId="Equation.DSMT4">
                  <p:embed/>
                  <p:pic>
                    <p:nvPicPr>
                      <p:cNvPr id="3" name="Object 5">
                        <a:extLst>
                          <a:ext uri="{FF2B5EF4-FFF2-40B4-BE49-F238E27FC236}">
                            <a16:creationId xmlns:a16="http://schemas.microsoft.com/office/drawing/2014/main" id="{FA4A527C-7490-03F8-275B-7CA2D2BF74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1609" y="4667582"/>
                        <a:ext cx="24638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1B2FF20-305A-6327-97B8-58FBDFDED203}"/>
              </a:ext>
            </a:extLst>
          </p:cNvPr>
          <p:cNvSpPr txBox="1"/>
          <p:nvPr/>
        </p:nvSpPr>
        <p:spPr>
          <a:xfrm>
            <a:off x="275577" y="4798966"/>
            <a:ext cx="73579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Equilibrium state of the HEOM is                                              not  </a:t>
            </a:r>
            <a:endParaRPr lang="ja-JP" altLang="en-US" dirty="0"/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D9EC8A73-A3B2-5C58-C29E-0141B49E4F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65217" y="4706603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36560" imgH="406080" progId="Equation.DSMT4">
                  <p:embed/>
                </p:oleObj>
              </mc:Choice>
              <mc:Fallback>
                <p:oleObj name="Equation" r:id="rId11" imgW="736560" imgH="406080" progId="Equation.DSMT4">
                  <p:embed/>
                  <p:pic>
                    <p:nvPicPr>
                      <p:cNvPr id="8" name="Object 5">
                        <a:extLst>
                          <a:ext uri="{FF2B5EF4-FFF2-40B4-BE49-F238E27FC236}">
                            <a16:creationId xmlns:a16="http://schemas.microsoft.com/office/drawing/2014/main" id="{D9EC8A73-A3B2-5C58-C29E-0141B49E4F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5217" y="4706603"/>
                        <a:ext cx="73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09BE76B-8934-169E-25E4-4A1B0ACF7328}"/>
              </a:ext>
            </a:extLst>
          </p:cNvPr>
          <p:cNvSpPr txBox="1"/>
          <p:nvPr/>
        </p:nvSpPr>
        <p:spPr>
          <a:xfrm>
            <a:off x="4209975" y="5224603"/>
            <a:ext cx="4608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        correlated </a:t>
            </a:r>
            <a:r>
              <a:rPr lang="en-US" altLang="ja-JP" dirty="0">
                <a:solidFill>
                  <a:srgbClr val="C00000"/>
                </a:solidFill>
              </a:rPr>
              <a:t>                     </a:t>
            </a:r>
            <a:r>
              <a:rPr lang="en-US" altLang="ja-JP" dirty="0">
                <a:solidFill>
                  <a:srgbClr val="0070C0"/>
                </a:solidFill>
              </a:rPr>
              <a:t>factorized</a:t>
            </a:r>
            <a:endParaRPr lang="ja-JP" altLang="en-US" dirty="0">
              <a:solidFill>
                <a:srgbClr val="0070C0"/>
              </a:solidFill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E71CF920-D313-5A66-EFEE-838F845DE0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2202" y="48895"/>
            <a:ext cx="995777" cy="2395038"/>
          </a:xfrm>
          <a:prstGeom prst="rect">
            <a:avLst/>
          </a:prstGeom>
        </p:spPr>
      </p:pic>
      <p:sp>
        <p:nvSpPr>
          <p:cNvPr id="16" name="Rectangle 9">
            <a:extLst>
              <a:ext uri="{FF2B5EF4-FFF2-40B4-BE49-F238E27FC236}">
                <a16:creationId xmlns:a16="http://schemas.microsoft.com/office/drawing/2014/main" id="{4A261938-D44B-2AE4-4BEA-372F91C8C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4" y="6514134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)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3D50DA6E-96AA-447D-BA46-6C602652DC5D}"/>
              </a:ext>
            </a:extLst>
          </p:cNvPr>
          <p:cNvCxnSpPr>
            <a:cxnSpLocks/>
          </p:cNvCxnSpPr>
          <p:nvPr/>
        </p:nvCxnSpPr>
        <p:spPr>
          <a:xfrm>
            <a:off x="7986218" y="2200201"/>
            <a:ext cx="752378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図 30">
            <a:extLst>
              <a:ext uri="{FF2B5EF4-FFF2-40B4-BE49-F238E27FC236}">
                <a16:creationId xmlns:a16="http://schemas.microsoft.com/office/drawing/2014/main" id="{4144A229-053D-4121-8316-C58D9C9D95E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86218" y="336174"/>
            <a:ext cx="744119" cy="1877864"/>
          </a:xfrm>
          <a:prstGeom prst="rect">
            <a:avLst/>
          </a:prstGeom>
        </p:spPr>
      </p:pic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96661A49-EBD2-002E-7416-64E837648B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4356" y="5796776"/>
          <a:ext cx="8016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342720" progId="Equation.DSMT4">
                  <p:embed/>
                </p:oleObj>
              </mc:Choice>
              <mc:Fallback>
                <p:oleObj name="Equation" r:id="rId1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96661A49-EBD2-002E-7416-64E837648B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4356" y="5796776"/>
                        <a:ext cx="801688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65B5B74-87D0-4EFE-D424-0E091DA267DB}"/>
              </a:ext>
            </a:extLst>
          </p:cNvPr>
          <p:cNvSpPr txBox="1"/>
          <p:nvPr/>
        </p:nvSpPr>
        <p:spPr>
          <a:xfrm>
            <a:off x="1786061" y="5809407"/>
            <a:ext cx="73579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: </a:t>
            </a:r>
            <a:r>
              <a:rPr lang="en-US" altLang="ja-JP" sz="2400" dirty="0">
                <a:solidFill>
                  <a:srgbClr val="0066FF"/>
                </a:solidFill>
              </a:rPr>
              <a:t>with           describe the system-bath entanglement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2025BD04-ADC6-6DF6-D4C8-7A2A6080FB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784" y="5849218"/>
          <a:ext cx="76517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560" imgH="241200" progId="Equation.DSMT4">
                  <p:embed/>
                </p:oleObj>
              </mc:Choice>
              <mc:Fallback>
                <p:oleObj name="Equation" r:id="rId18" imgW="520560" imgH="24120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2025BD04-ADC6-6DF6-D4C8-7A2A6080FB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5849218"/>
                        <a:ext cx="765175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06465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7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10762</TotalTime>
  <Words>11609</Words>
  <Application>Microsoft Office PowerPoint</Application>
  <PresentationFormat>画面に合わせる (4:3)</PresentationFormat>
  <Paragraphs>2339</Paragraphs>
  <Slides>243</Slides>
  <Notes>63</Notes>
  <HiddenSlides>0</HiddenSlides>
  <MMClips>17</MMClips>
  <ScaleCrop>false</ScaleCrop>
  <HeadingPairs>
    <vt:vector size="8" baseType="variant">
      <vt:variant>
        <vt:lpstr>使用されているフォント</vt:lpstr>
      </vt:variant>
      <vt:variant>
        <vt:i4>15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4</vt:i4>
      </vt:variant>
      <vt:variant>
        <vt:lpstr>スライド タイトル</vt:lpstr>
      </vt:variant>
      <vt:variant>
        <vt:i4>243</vt:i4>
      </vt:variant>
    </vt:vector>
  </HeadingPairs>
  <TitlesOfParts>
    <vt:vector size="263" baseType="lpstr">
      <vt:lpstr>Segoe UI</vt:lpstr>
      <vt:lpstr>Helvetica</vt:lpstr>
      <vt:lpstr>Calibri</vt:lpstr>
      <vt:lpstr>Georgia</vt:lpstr>
      <vt:lpstr>Cambria Math</vt:lpstr>
      <vt:lpstr>Arial Black</vt:lpstr>
      <vt:lpstr>Courier New</vt:lpstr>
      <vt:lpstr>Times</vt:lpstr>
      <vt:lpstr>Arial</vt:lpstr>
      <vt:lpstr>Arial Unicode MS</vt:lpstr>
      <vt:lpstr>ＭＳ Ｐゴシック</vt:lpstr>
      <vt:lpstr>Wingdings</vt:lpstr>
      <vt:lpstr>Symbol</vt:lpstr>
      <vt:lpstr>Tahoma</vt:lpstr>
      <vt:lpstr>Times New Roman</vt:lpstr>
      <vt:lpstr>Office テーマ</vt:lpstr>
      <vt:lpstr>Equation</vt:lpstr>
      <vt:lpstr>ビットマップ イメージ</vt:lpstr>
      <vt:lpstr>描画 </vt:lpstr>
      <vt:lpstr>Acrobat Document</vt:lpstr>
      <vt:lpstr>Reduced Hierarchy Equations of Motion approach to a quantum dissipative system: Theory</vt:lpstr>
      <vt:lpstr>References and Programs</vt:lpstr>
      <vt:lpstr>Contents</vt:lpstr>
      <vt:lpstr>1. Introduction</vt:lpstr>
      <vt:lpstr>PowerPoint プレゼンテーション</vt:lpstr>
      <vt:lpstr>PowerPoint プレゼンテーション</vt:lpstr>
      <vt:lpstr>2DES: Indocarbocyanine dimer</vt:lpstr>
      <vt:lpstr>A system+bath model</vt:lpstr>
      <vt:lpstr>Photosynthetic antenna system</vt:lpstr>
      <vt:lpstr>Nonequilibrium statistical physics</vt:lpstr>
      <vt:lpstr>2. Standard approach</vt:lpstr>
      <vt:lpstr>Interaction picture</vt:lpstr>
      <vt:lpstr>Integral equations</vt:lpstr>
      <vt:lpstr>Second-order Perturbation </vt:lpstr>
      <vt:lpstr>Rotating wave approximation (RWA)</vt:lpstr>
      <vt:lpstr>Factorized initial condition</vt:lpstr>
      <vt:lpstr>Evaluation of the 2nd-order term</vt:lpstr>
      <vt:lpstr>Markovian (white noise) approximation  (Van Hove limit)</vt:lpstr>
      <vt:lpstr>Quantum Master eq.(sum of 4 terms)</vt:lpstr>
      <vt:lpstr>Report I (optional)</vt:lpstr>
      <vt:lpstr>Master eq. without RWA</vt:lpstr>
      <vt:lpstr>PowerPoint プレゼンテーション</vt:lpstr>
      <vt:lpstr>PowerPoint プレゼンテーション</vt:lpstr>
      <vt:lpstr>Quantum master equation (in Lindblad form)</vt:lpstr>
      <vt:lpstr>Thermodynamic  Lindblad (unphysical for spin-Boson system)</vt:lpstr>
      <vt:lpstr>PowerPoint プレゼンテーション</vt:lpstr>
      <vt:lpstr>Report II (optional)</vt:lpstr>
      <vt:lpstr>PowerPoint プレゼンテーション</vt:lpstr>
      <vt:lpstr>Several attempts to improve EOM</vt:lpstr>
      <vt:lpstr>Time-Convolutionless Redfield equation</vt:lpstr>
      <vt:lpstr>PowerPoint プレゼンテーション</vt:lpstr>
      <vt:lpstr>TCL-Redfield vs HEOM</vt:lpstr>
      <vt:lpstr>Higher-order terms</vt:lpstr>
      <vt:lpstr>Four important aspects of the bath (non-Markovian tests; Tanimura, JCP 142, 144110 (2015).)</vt:lpstr>
      <vt:lpstr>PowerPoint プレゼンテーション</vt:lpstr>
      <vt:lpstr>Example: Optical response of spin Boson system</vt:lpstr>
      <vt:lpstr>PowerPoint プレゼンテーション</vt:lpstr>
      <vt:lpstr>Applicability of existing approaches</vt:lpstr>
      <vt:lpstr> 3. Influence Functional </vt:lpstr>
      <vt:lpstr>Reduced Density Matrix</vt:lpstr>
      <vt:lpstr>PowerPoint プレゼンテーション</vt:lpstr>
      <vt:lpstr>PowerPoint プレゼンテーション</vt:lpstr>
      <vt:lpstr>non-factorized (entangled) equilibrium initial cond.  </vt:lpstr>
      <vt:lpstr>Reducing bath degrees of freedom</vt:lpstr>
      <vt:lpstr>Equilibrium distribution </vt:lpstr>
      <vt:lpstr>Equilibrium distribution </vt:lpstr>
      <vt:lpstr>non-factorized equilibrium state</vt:lpstr>
      <vt:lpstr>All order of S-B interactions</vt:lpstr>
      <vt:lpstr>Quantum S-B Entanglement</vt:lpstr>
      <vt:lpstr>PowerPoint プレゼンテーション</vt:lpstr>
      <vt:lpstr>PowerPoint プレゼンテーション</vt:lpstr>
      <vt:lpstr>Brownian Oscillator Model</vt:lpstr>
      <vt:lpstr>Start from a high temp. factorized case</vt:lpstr>
      <vt:lpstr>Reduced density matrix (in path integral formalism)</vt:lpstr>
      <vt:lpstr>Reduced density matrix (in path integral formalism)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Hierarchy equations of motion (in q space)</vt:lpstr>
      <vt:lpstr>PowerPoint プレゼンテーション</vt:lpstr>
      <vt:lpstr>   Wigner distribution function</vt:lpstr>
      <vt:lpstr>High temperature &amp; Linear coupling </vt:lpstr>
      <vt:lpstr>Hierarchy elements in Wigner space</vt:lpstr>
      <vt:lpstr>PowerPoint プレゼンテーション</vt:lpstr>
      <vt:lpstr>Kramers turnover problem</vt:lpstr>
      <vt:lpstr>Turnover problems &amp; tunneling</vt:lpstr>
      <vt:lpstr>5. Linear Response </vt:lpstr>
      <vt:lpstr>Calculating response func by eq. of motion</vt:lpstr>
      <vt:lpstr>Response function in Wigner space</vt:lpstr>
      <vt:lpstr>Example：anharmonicity</vt:lpstr>
      <vt:lpstr>PowerPoint プレゼンテーション</vt:lpstr>
      <vt:lpstr>1D Raman</vt:lpstr>
      <vt:lpstr>Higher order response functions</vt:lpstr>
      <vt:lpstr>2D Raman &amp; 2D THz-Raman</vt:lpstr>
      <vt:lpstr>6. Third-Order Nonlinear Response</vt:lpstr>
      <vt:lpstr>PowerPoint プレゼンテーション</vt:lpstr>
      <vt:lpstr>PowerPoint プレゼンテーション</vt:lpstr>
      <vt:lpstr>Hamiltonian for vibrational spectroscopy  </vt:lpstr>
      <vt:lpstr>Model Hamiltonian (vibrational modes)</vt:lpstr>
      <vt:lpstr>Third-order 2D spectroscopy</vt:lpstr>
      <vt:lpstr>Can we observe IR photon echo signal?</vt:lpstr>
      <vt:lpstr>quantum hierarchal Fokker-Planck eq　(LL+SL)</vt:lpstr>
      <vt:lpstr>PowerPoint プレゼンテーション</vt:lpstr>
      <vt:lpstr>MD  vs LL+LS Morse oscillator model</vt:lpstr>
      <vt:lpstr>7. Master equation in hierarchy form</vt:lpstr>
      <vt:lpstr>Energy level system + Bath model</vt:lpstr>
      <vt:lpstr>non-factorized equilibrium state</vt:lpstr>
      <vt:lpstr>PowerPoint プレゼンテーション</vt:lpstr>
      <vt:lpstr>Quantum entanglement of S &amp; B</vt:lpstr>
      <vt:lpstr>High temperature unfactorized case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Continued fraction form</vt:lpstr>
      <vt:lpstr>Prototype of Hierarchical Equations of Motion</vt:lpstr>
      <vt:lpstr>PowerPoint プレゼンテーション</vt:lpstr>
      <vt:lpstr>PowerPoint プレゼンテーション</vt:lpstr>
      <vt:lpstr>Application: tunneling process</vt:lpstr>
      <vt:lpstr>PowerPoint プレゼンテーション</vt:lpstr>
      <vt:lpstr>Tunneling and Noise correlation</vt:lpstr>
      <vt:lpstr>Analogy to the 2nd order optical process from Kubo’s stochastic Liouville eq. approach</vt:lpstr>
      <vt:lpstr>PowerPoint プレゼンテーション</vt:lpstr>
      <vt:lpstr>PowerPoint プレゼンテーション</vt:lpstr>
      <vt:lpstr>8. Multistate Quantum Fokker-Planck eq</vt:lpstr>
      <vt:lpstr>PowerPoint プレゼンテーション</vt:lpstr>
      <vt:lpstr>PowerPoint プレゼンテーション</vt:lpstr>
      <vt:lpstr>PowerPoint プレゼンテーション</vt:lpstr>
      <vt:lpstr>Linear absorption </vt:lpstr>
      <vt:lpstr>Wave Packet dynamics </vt:lpstr>
      <vt:lpstr>PowerPoint プレゼンテーション</vt:lpstr>
      <vt:lpstr>Pump-probe spectra </vt:lpstr>
      <vt:lpstr>Stark Spectroscopy</vt:lpstr>
      <vt:lpstr>Extension to a multi-state 2D potential case </vt:lpstr>
      <vt:lpstr>Memory consumption</vt:lpstr>
      <vt:lpstr>2D MS-QFPE</vt:lpstr>
      <vt:lpstr>Two-Dimensional Potentials </vt:lpstr>
      <vt:lpstr>Wavepacket Dynamics</vt:lpstr>
      <vt:lpstr>PowerPoint プレゼンテーション</vt:lpstr>
      <vt:lpstr>Electronic Coherence  </vt:lpstr>
      <vt:lpstr>Electronic Coherence &amp; Berry Phase</vt:lpstr>
      <vt:lpstr>PowerPoint プレゼンテーション</vt:lpstr>
      <vt:lpstr>non-factorized (entangled) equilibrium initial cond.  </vt:lpstr>
      <vt:lpstr>non-factorized equilibrium state</vt:lpstr>
      <vt:lpstr>non-factorized equilibrium state</vt:lpstr>
      <vt:lpstr>Quantum S-B Entanglement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Example: Optical response of spin Boson system</vt:lpstr>
      <vt:lpstr>Three-pulse photon echo (response function theory)</vt:lpstr>
      <vt:lpstr>PowerPoint プレゼンテーション</vt:lpstr>
      <vt:lpstr>S-B correlation under Linear response</vt:lpstr>
      <vt:lpstr>System-bath correlation</vt:lpstr>
      <vt:lpstr>2D correlated spectra for different t2</vt:lpstr>
      <vt:lpstr>PowerPoint プレゼンテーション</vt:lpstr>
      <vt:lpstr>PowerPoint プレゼンテーション</vt:lpstr>
      <vt:lpstr>non-factorized equilibrium state</vt:lpstr>
      <vt:lpstr>Equilibrium distribution function</vt:lpstr>
      <vt:lpstr>PowerPoint プレゼンテーション</vt:lpstr>
      <vt:lpstr>1) Evaluation of correlated initial conditions</vt:lpstr>
      <vt:lpstr>PowerPoint プレゼンテーション</vt:lpstr>
      <vt:lpstr>PowerPoint プレゼンテーション</vt:lpstr>
      <vt:lpstr>3) Thermodynamic variables</vt:lpstr>
      <vt:lpstr>PowerPoint プレゼンテーション</vt:lpstr>
      <vt:lpstr>PowerPoint プレゼンテーション</vt:lpstr>
      <vt:lpstr>PowerPoint プレゼンテーション</vt:lpstr>
      <vt:lpstr>Thermodynamics quantities</vt:lpstr>
      <vt:lpstr>11. Non-Markovian tests</vt:lpstr>
      <vt:lpstr>Non-Markovian tests for four bath effects (non-Markovian tests; Tanimura, JCP 142, 144110 (2015).)</vt:lpstr>
      <vt:lpstr>PowerPoint プレゼンテーション</vt:lpstr>
      <vt:lpstr>PowerPoint プレゼンテーション</vt:lpstr>
      <vt:lpstr>PowerPoint プレゼンテーション</vt:lpstr>
      <vt:lpstr>Tests 1 &amp; 2: fluctuation &amp; dissipation</vt:lpstr>
      <vt:lpstr>PowerPoint プレゼンテーション</vt:lpstr>
      <vt:lpstr>PowerPoint プレゼンテーション</vt:lpstr>
      <vt:lpstr>PowerPoint プレゼンテーション</vt:lpstr>
      <vt:lpstr>Test 3: Static S-B Coherence</vt:lpstr>
      <vt:lpstr>PowerPoint プレゼンテーション</vt:lpstr>
      <vt:lpstr>Test 4: Dynamical S-B coherence              (S-B entanglement) </vt:lpstr>
      <vt:lpstr>PowerPoint プレゼンテーション</vt:lpstr>
      <vt:lpstr>PowerPoint プレゼンテーション</vt:lpstr>
      <vt:lpstr>12. Low-Temp. Q. Fokker-Planck &amp; Smoluchowski Equations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13. Hierarchy eq of motion for nonOhmic bath</vt:lpstr>
      <vt:lpstr>Quantum Environment </vt:lpstr>
      <vt:lpstr>PowerPoint プレゼンテーション</vt:lpstr>
      <vt:lpstr>PowerPoint プレゼンテーション</vt:lpstr>
      <vt:lpstr>PowerPoint プレゼンテーション</vt:lpstr>
      <vt:lpstr>Fluctuation and dissipation</vt:lpstr>
      <vt:lpstr>PowerPoint プレゼンテーション</vt:lpstr>
      <vt:lpstr>PowerPoint プレゼンテーション</vt:lpstr>
      <vt:lpstr>PowerPoint プレゼンテーション</vt:lpstr>
      <vt:lpstr>HEOM for Brownian distribution</vt:lpstr>
      <vt:lpstr>Terminator</vt:lpstr>
      <vt:lpstr>Electron transfer (ET) rate</vt:lpstr>
      <vt:lpstr>PowerPoint プレゼンテーション</vt:lpstr>
      <vt:lpstr>Electron Transfer in molecules</vt:lpstr>
      <vt:lpstr>PowerPoint プレゼンテーション</vt:lpstr>
      <vt:lpstr>Drude + Brownian distribution</vt:lpstr>
      <vt:lpstr>PowerPoint プレゼンテーション</vt:lpstr>
      <vt:lpstr>PowerPoint プレゼンテーション</vt:lpstr>
      <vt:lpstr>PowerPoint プレゼンテーション</vt:lpstr>
      <vt:lpstr>2DES for FMO</vt:lpstr>
      <vt:lpstr>PowerPoint プレゼンテーション</vt:lpstr>
      <vt:lpstr>Hierarchy eq. for 0K (J. Ma, Z. Sun, X. Wang, F. Nori)</vt:lpstr>
      <vt:lpstr>PowerPoint プレゼンテーション</vt:lpstr>
      <vt:lpstr>14. Improving a computational performance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Langevin equation </vt:lpstr>
      <vt:lpstr>Stochastic Langevin eq.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Kubo’s Stochastic Liouville Equation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Report I</vt:lpstr>
      <vt:lpstr>Report II</vt:lpstr>
      <vt:lpstr>Report III </vt:lpstr>
      <vt:lpstr>PowerPoint プレゼンテーション</vt:lpstr>
      <vt:lpstr>Report IV</vt:lpstr>
      <vt:lpstr>Report V</vt:lpstr>
      <vt:lpstr>PowerPoint プレゼンテーション</vt:lpstr>
      <vt:lpstr>PowerPoint プレゼンテーション</vt:lpstr>
      <vt:lpstr>Report VI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1448</cp:revision>
  <cp:lastPrinted>2016-09-01T22:28:14Z</cp:lastPrinted>
  <dcterms:created xsi:type="dcterms:W3CDTF">2008-07-07T04:03:54Z</dcterms:created>
  <dcterms:modified xsi:type="dcterms:W3CDTF">2025-01-07T04:36:43Z</dcterms:modified>
</cp:coreProperties>
</file>