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gif" ContentType="image/gif"/>
  <Default Extension="jpeg" ContentType="image/jpeg"/>
  <Default Extension="mp4" ContentType="video/mp4"/>
  <Default Extension="mpg" ContentType="video/mpeg"/>
  <Default Extension="png" ContentType="image/png"/>
  <Default Extension="rels" ContentType="application/vnd.openxmlformats-package.relationships+xml"/>
  <Default Extension="wmf" ContentType="image/x-wmf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122"/>
  </p:notesMasterIdLst>
  <p:sldIdLst>
    <p:sldId id="1472" r:id="rId2"/>
    <p:sldId id="1526" r:id="rId3"/>
    <p:sldId id="1530" r:id="rId4"/>
    <p:sldId id="1545" r:id="rId5"/>
    <p:sldId id="1177" r:id="rId6"/>
    <p:sldId id="1125" r:id="rId7"/>
    <p:sldId id="874" r:id="rId8"/>
    <p:sldId id="1181" r:id="rId9"/>
    <p:sldId id="321" r:id="rId10"/>
    <p:sldId id="1481" r:id="rId11"/>
    <p:sldId id="1440" r:id="rId12"/>
    <p:sldId id="1501" r:id="rId13"/>
    <p:sldId id="1500" r:id="rId14"/>
    <p:sldId id="1273" r:id="rId15"/>
    <p:sldId id="1198" r:id="rId16"/>
    <p:sldId id="1546" r:id="rId17"/>
    <p:sldId id="1209" r:id="rId18"/>
    <p:sldId id="705" r:id="rId19"/>
    <p:sldId id="1321" r:id="rId20"/>
    <p:sldId id="1470" r:id="rId21"/>
    <p:sldId id="1531" r:id="rId22"/>
    <p:sldId id="1231" r:id="rId23"/>
    <p:sldId id="1503" r:id="rId24"/>
    <p:sldId id="1504" r:id="rId25"/>
    <p:sldId id="1505" r:id="rId26"/>
    <p:sldId id="1506" r:id="rId27"/>
    <p:sldId id="1507" r:id="rId28"/>
    <p:sldId id="1499" r:id="rId29"/>
    <p:sldId id="1508" r:id="rId30"/>
    <p:sldId id="1146" r:id="rId31"/>
    <p:sldId id="430" r:id="rId32"/>
    <p:sldId id="746" r:id="rId33"/>
    <p:sldId id="545" r:id="rId34"/>
    <p:sldId id="610" r:id="rId35"/>
    <p:sldId id="1314" r:id="rId36"/>
    <p:sldId id="1517" r:id="rId37"/>
    <p:sldId id="1515" r:id="rId38"/>
    <p:sldId id="1516" r:id="rId39"/>
    <p:sldId id="931" r:id="rId40"/>
    <p:sldId id="1542" r:id="rId41"/>
    <p:sldId id="936" r:id="rId42"/>
    <p:sldId id="937" r:id="rId43"/>
    <p:sldId id="979" r:id="rId44"/>
    <p:sldId id="1196" r:id="rId45"/>
    <p:sldId id="1197" r:id="rId46"/>
    <p:sldId id="1329" r:id="rId47"/>
    <p:sldId id="1316" r:id="rId48"/>
    <p:sldId id="1332" r:id="rId49"/>
    <p:sldId id="1451" r:id="rId50"/>
    <p:sldId id="1528" r:id="rId51"/>
    <p:sldId id="1318" r:id="rId52"/>
    <p:sldId id="1532" r:id="rId53"/>
    <p:sldId id="1489" r:id="rId54"/>
    <p:sldId id="1404" r:id="rId55"/>
    <p:sldId id="1480" r:id="rId56"/>
    <p:sldId id="1485" r:id="rId57"/>
    <p:sldId id="1409" r:id="rId58"/>
    <p:sldId id="1185" r:id="rId59"/>
    <p:sldId id="1411" r:id="rId60"/>
    <p:sldId id="1413" r:id="rId61"/>
    <p:sldId id="1483" r:id="rId62"/>
    <p:sldId id="1484" r:id="rId63"/>
    <p:sldId id="1496" r:id="rId64"/>
    <p:sldId id="1456" r:id="rId65"/>
    <p:sldId id="1488" r:id="rId66"/>
    <p:sldId id="1494" r:id="rId67"/>
    <p:sldId id="1425" r:id="rId68"/>
    <p:sldId id="1429" r:id="rId69"/>
    <p:sldId id="1457" r:id="rId70"/>
    <p:sldId id="1458" r:id="rId71"/>
    <p:sldId id="1459" r:id="rId72"/>
    <p:sldId id="1533" r:id="rId73"/>
    <p:sldId id="271" r:id="rId74"/>
    <p:sldId id="269" r:id="rId75"/>
    <p:sldId id="742" r:id="rId76"/>
    <p:sldId id="743" r:id="rId77"/>
    <p:sldId id="528" r:id="rId78"/>
    <p:sldId id="530" r:id="rId79"/>
    <p:sldId id="529" r:id="rId80"/>
    <p:sldId id="527" r:id="rId81"/>
    <p:sldId id="1322" r:id="rId82"/>
    <p:sldId id="1385" r:id="rId83"/>
    <p:sldId id="1527" r:id="rId84"/>
    <p:sldId id="849" r:id="rId85"/>
    <p:sldId id="1331" r:id="rId86"/>
    <p:sldId id="1415" r:id="rId87"/>
    <p:sldId id="1416" r:id="rId88"/>
    <p:sldId id="313" r:id="rId89"/>
    <p:sldId id="1218" r:id="rId90"/>
    <p:sldId id="1180" r:id="rId91"/>
    <p:sldId id="1246" r:id="rId92"/>
    <p:sldId id="821" r:id="rId93"/>
    <p:sldId id="1491" r:id="rId94"/>
    <p:sldId id="1537" r:id="rId95"/>
    <p:sldId id="1518" r:id="rId96"/>
    <p:sldId id="1161" r:id="rId97"/>
    <p:sldId id="1183" r:id="rId98"/>
    <p:sldId id="1529" r:id="rId99"/>
    <p:sldId id="1521" r:id="rId100"/>
    <p:sldId id="1520" r:id="rId101"/>
    <p:sldId id="1024" r:id="rId102"/>
    <p:sldId id="1025" r:id="rId103"/>
    <p:sldId id="1026" r:id="rId104"/>
    <p:sldId id="1536" r:id="rId105"/>
    <p:sldId id="1277" r:id="rId106"/>
    <p:sldId id="1288" r:id="rId107"/>
    <p:sldId id="1293" r:id="rId108"/>
    <p:sldId id="1285" r:id="rId109"/>
    <p:sldId id="1301" r:id="rId110"/>
    <p:sldId id="1525" r:id="rId111"/>
    <p:sldId id="1317" r:id="rId112"/>
    <p:sldId id="1524" r:id="rId113"/>
    <p:sldId id="1522" r:id="rId114"/>
    <p:sldId id="1274" r:id="rId115"/>
    <p:sldId id="1276" r:id="rId116"/>
    <p:sldId id="1535" r:id="rId117"/>
    <p:sldId id="1539" r:id="rId118"/>
    <p:sldId id="1544" r:id="rId119"/>
    <p:sldId id="1538" r:id="rId120"/>
    <p:sldId id="1104" r:id="rId121"/>
  </p:sldIdLst>
  <p:sldSz cx="9144000" cy="6858000" type="screen4x3"/>
  <p:notesSz cx="6858000" cy="9144000"/>
  <p:embeddedFontLst>
    <p:embeddedFont>
      <p:font typeface="Arial Black" panose="020B0A04020102020204" pitchFamily="34" charset="0"/>
      <p:bold r:id="rId123"/>
    </p:embeddedFont>
    <p:embeddedFont>
      <p:font typeface="Arial Unicode MS" panose="020B0604020202020204" pitchFamily="50" charset="-128"/>
      <p:regular r:id="rId124"/>
    </p:embeddedFont>
    <p:embeddedFont>
      <p:font typeface="Calibri" panose="020F0502020204030204" pitchFamily="34" charset="0"/>
      <p:regular r:id="rId125"/>
      <p:bold r:id="rId126"/>
      <p:italic r:id="rId127"/>
      <p:boldItalic r:id="rId128"/>
    </p:embeddedFont>
    <p:embeddedFont>
      <p:font typeface="Cambria Math" panose="02040503050406030204" pitchFamily="18" charset="0"/>
      <p:regular r:id="rId129"/>
    </p:embeddedFont>
    <p:embeddedFont>
      <p:font typeface="Georgia" panose="02040502050405020303" pitchFamily="18" charset="0"/>
      <p:regular r:id="rId130"/>
      <p:bold r:id="rId131"/>
      <p:italic r:id="rId132"/>
      <p:boldItalic r:id="rId133"/>
    </p:embeddedFont>
    <p:embeddedFont>
      <p:font typeface="Helvetica" panose="020B0604020202020204" pitchFamily="34" charset="0"/>
      <p:regular r:id="rId134"/>
      <p:bold r:id="rId135"/>
      <p:italic r:id="rId136"/>
      <p:boldItalic r:id="rId137"/>
    </p:embeddedFont>
    <p:embeddedFont>
      <p:font typeface="Tahoma" panose="020B0604030504040204" pitchFamily="34" charset="0"/>
      <p:regular r:id="rId138"/>
      <p:bold r:id="rId139"/>
    </p:embeddedFont>
    <p:embeddedFont>
      <p:font typeface="Times" panose="02020603050405020304" pitchFamily="18" charset="0"/>
      <p:regular r:id="rId140"/>
      <p:bold r:id="rId141"/>
      <p:italic r:id="rId142"/>
      <p:boldItalic r:id="rId143"/>
    </p:embeddedFont>
    <p:embeddedFont>
      <p:font typeface="Wingdings 2" panose="05020102010507070707" pitchFamily="18" charset="2"/>
      <p:regular r:id="rId144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shitaka Tanimura" initials="YT" lastIdx="3" clrIdx="0">
    <p:extLst>
      <p:ext uri="{19B8F6BF-5375-455C-9EA6-DF929625EA0E}">
        <p15:presenceInfo xmlns:p15="http://schemas.microsoft.com/office/powerpoint/2012/main" userId="79b6f1e3099c201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66CC"/>
    <a:srgbClr val="0C0597"/>
    <a:srgbClr val="43E5DD"/>
    <a:srgbClr val="31F9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710" autoAdjust="0"/>
    <p:restoredTop sz="95353" autoAdjust="0"/>
  </p:normalViewPr>
  <p:slideViewPr>
    <p:cSldViewPr>
      <p:cViewPr varScale="1">
        <p:scale>
          <a:sx n="95" d="100"/>
          <a:sy n="95" d="100"/>
        </p:scale>
        <p:origin x="38" y="69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font" Target="fonts/font16.fntdata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font" Target="fonts/font6.fntdata"/><Relationship Id="rId149" Type="http://schemas.openxmlformats.org/officeDocument/2006/relationships/tableStyles" Target="tableStyles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font" Target="fonts/font12.fntdata"/><Relationship Id="rId139" Type="http://schemas.openxmlformats.org/officeDocument/2006/relationships/font" Target="fonts/font17.fntdata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font" Target="fonts/font2.fntdata"/><Relationship Id="rId129" Type="http://schemas.openxmlformats.org/officeDocument/2006/relationships/font" Target="fonts/font7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font" Target="fonts/font18.fntdata"/><Relationship Id="rId145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font" Target="fonts/font8.fntdata"/><Relationship Id="rId135" Type="http://schemas.openxmlformats.org/officeDocument/2006/relationships/font" Target="fonts/font13.fntdata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font" Target="fonts/font3.fntdata"/><Relationship Id="rId141" Type="http://schemas.openxmlformats.org/officeDocument/2006/relationships/font" Target="fonts/font19.fntdata"/><Relationship Id="rId14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font" Target="fonts/font9.fntdata"/><Relationship Id="rId136" Type="http://schemas.openxmlformats.org/officeDocument/2006/relationships/font" Target="fonts/font14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font" Target="fonts/font4.fntdata"/><Relationship Id="rId14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font" Target="fonts/font20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font" Target="fonts/font10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notesMaster" Target="notesMasters/notesMaster1.xml"/><Relationship Id="rId143" Type="http://schemas.openxmlformats.org/officeDocument/2006/relationships/font" Target="fonts/font21.fntdata"/><Relationship Id="rId14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font" Target="fonts/font11.fntdata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font" Target="fonts/font1.fntdata"/><Relationship Id="rId144" Type="http://schemas.openxmlformats.org/officeDocument/2006/relationships/font" Target="fonts/font22.fntdata"/><Relationship Id="rId90" Type="http://schemas.openxmlformats.org/officeDocument/2006/relationships/slide" Target="slides/slide8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A9FB1AF9-0BE0-43D8-8856-18DE6200791A}" type="datetimeFigureOut">
              <a:rPr lang="ja-JP" altLang="en-US" smtClean="0"/>
              <a:pPr/>
              <a:t>2023/10/10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84504121-8DE3-4220-B17D-DA61AB014CB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4812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DD174-60D2-47F1-96DD-F597EC5768C6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79767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50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17848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286820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677016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56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01358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935527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100463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59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43543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65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428072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67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03650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70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95889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677016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535798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462875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763956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306876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C18895-DF72-4751-8681-E657AD17D7D2}" type="slidenum">
              <a:rPr lang="ja-JP" altLang="en-US" smtClean="0"/>
              <a:pPr>
                <a:defRPr/>
              </a:pPr>
              <a:t>81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360304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2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D5FF57-1EEB-4458-8C32-E4FC3A3E0520}" type="slidenum">
              <a:rPr lang="en-US" altLang="ja-JP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82</a:t>
            </a:fld>
            <a:endParaRPr lang="en-US" altLang="ja-JP"/>
          </a:p>
        </p:txBody>
      </p:sp>
      <p:sp>
        <p:nvSpPr>
          <p:cNvPr id="79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7685019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83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935450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84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204165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058928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88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92863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977352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DD174-60D2-47F1-96DD-F597EC5768C6}" type="slidenum">
              <a:rPr kumimoji="1" lang="ja-JP" altLang="en-US" smtClean="0"/>
              <a:t>90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92429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97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038448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98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851608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8B3F-8907-4727-9A65-D797EFE6B43F}" type="slidenum">
              <a:rPr kumimoji="1" lang="ja-JP" altLang="en-US" smtClean="0"/>
              <a:t>100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44736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8B3F-8907-4727-9A65-D797EFE6B43F}" type="slidenum">
              <a:rPr kumimoji="1" lang="ja-JP" altLang="en-US" smtClean="0"/>
              <a:t>101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507349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8B3F-8907-4727-9A65-D797EFE6B43F}" type="slidenum">
              <a:rPr kumimoji="1" lang="ja-JP" altLang="en-US" smtClean="0"/>
              <a:t>102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73015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8B3F-8907-4727-9A65-D797EFE6B43F}" type="slidenum">
              <a:rPr kumimoji="1" lang="ja-JP" altLang="en-US" smtClean="0"/>
              <a:t>103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80408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105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522176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光異性化反応を含む多くの非断熱遷移に対する他自由度の重要性</a:t>
            </a:r>
            <a:endParaRPr kumimoji="1"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コニカルインターセクションについて</a:t>
            </a:r>
            <a:endParaRPr kumimoji="1" lang="en-US" altLang="ja-JP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光駆動分子モーターでの第一原理計算</a:t>
            </a:r>
            <a:endParaRPr kumimoji="1" lang="en-US" altLang="ja-JP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常に重要か？</a:t>
            </a:r>
            <a:endParaRPr kumimoji="1" lang="en-US" altLang="ja-JP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失活が早い→</a:t>
            </a:r>
            <a:r>
              <a:rPr kumimoji="1" lang="en-US" altLang="ja-JP" dirty="0"/>
              <a:t>CI?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多自由度を持つ→</a:t>
            </a:r>
            <a:r>
              <a:rPr kumimoji="1" lang="en-US" altLang="ja-JP" dirty="0"/>
              <a:t>CI?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2DCFB-F632-4D11-99E6-1A2FB9658E97}" type="slidenum">
              <a:rPr kumimoji="1" lang="ja-JP" altLang="en-US" smtClean="0"/>
              <a:t>113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76335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82224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20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03989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23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748172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34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397465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59836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49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7941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2023/10/10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2023/10/10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2023/10/10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742F-4DBA-4072-8309-BB101674F04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236230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772327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2023/10/10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2023/10/10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2023/10/10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2023/10/10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2023/10/10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2023/10/10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2023/10/10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2023/10/10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EAE3FCE0-289F-4813-91B7-6E8EB7521759}" type="datetimeFigureOut">
              <a:rPr lang="ja-JP" altLang="en-US" smtClean="0"/>
              <a:pPr/>
              <a:t>2023/10/10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2D624A83-448A-4278-857B-31F9E8FB8DD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  <p:sldLayoutId id="214748366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Arial Unicode MS" panose="020B0604020202020204" pitchFamily="50" charset="-128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pubs.acs.org/toc/jpcbfk/125/43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theochem.kuchem.kyoto-u.ac.jp/" TargetMode="External"/><Relationship Id="rId5" Type="http://schemas.openxmlformats.org/officeDocument/2006/relationships/hyperlink" Target="https://doi.org/10.1143/JPSJ.75.082001" TargetMode="External"/><Relationship Id="rId4" Type="http://schemas.openxmlformats.org/officeDocument/2006/relationships/hyperlink" Target="https://doi.org/10.1063/5.0011599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../media/image47.wmf"/><Relationship Id="rId18" Type="http://schemas.openxmlformats.org/officeDocument/2006/relationships/oleObject" Target="../embeddings/oleObject10.bin"/><Relationship Id="rId3" Type="http://schemas.openxmlformats.org/officeDocument/2006/relationships/image" Target="../media/image42.png"/><Relationship Id="rId21" Type="http://schemas.openxmlformats.org/officeDocument/2006/relationships/oleObject" Target="../embeddings/oleObject11.bin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49.wmf"/><Relationship Id="rId2" Type="http://schemas.openxmlformats.org/officeDocument/2006/relationships/notesSlide" Target="../notesSlides/notesSlide2.xml"/><Relationship Id="rId16" Type="http://schemas.openxmlformats.org/officeDocument/2006/relationships/oleObject" Target="../embeddings/oleObject9.bin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wmf"/><Relationship Id="rId11" Type="http://schemas.openxmlformats.org/officeDocument/2006/relationships/image" Target="../media/image46.wmf"/><Relationship Id="rId5" Type="http://schemas.openxmlformats.org/officeDocument/2006/relationships/oleObject" Target="../embeddings/oleObject5.bin"/><Relationship Id="rId15" Type="http://schemas.openxmlformats.org/officeDocument/2006/relationships/image" Target="../media/image48.wmf"/><Relationship Id="rId10" Type="http://schemas.openxmlformats.org/officeDocument/2006/relationships/oleObject" Target="../embeddings/oleObject6.bin"/><Relationship Id="rId19" Type="http://schemas.openxmlformats.org/officeDocument/2006/relationships/image" Target="../media/image50.wmf"/><Relationship Id="rId4" Type="http://schemas.openxmlformats.org/officeDocument/2006/relationships/image" Target="../media/image43.png"/><Relationship Id="rId9" Type="http://schemas.openxmlformats.org/officeDocument/2006/relationships/image" Target="../media/image45.png"/><Relationship Id="rId14" Type="http://schemas.openxmlformats.org/officeDocument/2006/relationships/oleObject" Target="../embeddings/oleObject8.bin"/><Relationship Id="rId22" Type="http://schemas.openxmlformats.org/officeDocument/2006/relationships/image" Target="../media/image51.png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7.wmf"/><Relationship Id="rId3" Type="http://schemas.openxmlformats.org/officeDocument/2006/relationships/image" Target="../media/image691.png"/><Relationship Id="rId7" Type="http://schemas.openxmlformats.org/officeDocument/2006/relationships/oleObject" Target="../embeddings/oleObject453.bin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4.jpeg"/><Relationship Id="rId5" Type="http://schemas.openxmlformats.org/officeDocument/2006/relationships/image" Target="../media/image693.emf"/><Relationship Id="rId4" Type="http://schemas.openxmlformats.org/officeDocument/2006/relationships/image" Target="../media/image692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7.jpeg"/><Relationship Id="rId4" Type="http://schemas.openxmlformats.org/officeDocument/2006/relationships/image" Target="../media/image696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0.png"/><Relationship Id="rId4" Type="http://schemas.openxmlformats.org/officeDocument/2006/relationships/image" Target="../media/image699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8.png"/><Relationship Id="rId4" Type="http://schemas.openxmlformats.org/officeDocument/2006/relationships/image" Target="../media/image702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acs.org/doi/10.1021/acs.jctc.8b01195" TargetMode="External"/><Relationship Id="rId2" Type="http://schemas.openxmlformats.org/officeDocument/2006/relationships/image" Target="../media/image703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6.wmf"/><Relationship Id="rId3" Type="http://schemas.openxmlformats.org/officeDocument/2006/relationships/oleObject" Target="../embeddings/oleObject454.bin"/><Relationship Id="rId7" Type="http://schemas.openxmlformats.org/officeDocument/2006/relationships/oleObject" Target="../embeddings/oleObject456.bin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5.wmf"/><Relationship Id="rId5" Type="http://schemas.openxmlformats.org/officeDocument/2006/relationships/oleObject" Target="../embeddings/oleObject455.bin"/><Relationship Id="rId10" Type="http://schemas.openxmlformats.org/officeDocument/2006/relationships/image" Target="../media/image707.wmf"/><Relationship Id="rId4" Type="http://schemas.openxmlformats.org/officeDocument/2006/relationships/image" Target="../media/image704.wmf"/><Relationship Id="rId9" Type="http://schemas.openxmlformats.org/officeDocument/2006/relationships/oleObject" Target="../embeddings/oleObject457.bin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1.bin"/><Relationship Id="rId3" Type="http://schemas.openxmlformats.org/officeDocument/2006/relationships/image" Target="../media/image708.wmf"/><Relationship Id="rId7" Type="http://schemas.openxmlformats.org/officeDocument/2006/relationships/image" Target="../media/image710.wmf"/><Relationship Id="rId2" Type="http://schemas.openxmlformats.org/officeDocument/2006/relationships/oleObject" Target="../embeddings/oleObject45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60.bin"/><Relationship Id="rId5" Type="http://schemas.openxmlformats.org/officeDocument/2006/relationships/image" Target="../media/image709.wmf"/><Relationship Id="rId4" Type="http://schemas.openxmlformats.org/officeDocument/2006/relationships/oleObject" Target="../embeddings/oleObject459.bin"/><Relationship Id="rId9" Type="http://schemas.openxmlformats.org/officeDocument/2006/relationships/image" Target="../media/image711.wmf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2.bin"/><Relationship Id="rId2" Type="http://schemas.openxmlformats.org/officeDocument/2006/relationships/image" Target="../media/image7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5.png"/><Relationship Id="rId5" Type="http://schemas.openxmlformats.org/officeDocument/2006/relationships/image" Target="../media/image714.png"/><Relationship Id="rId4" Type="http://schemas.openxmlformats.org/officeDocument/2006/relationships/image" Target="../media/image713.wmf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7.jpeg"/><Relationship Id="rId2" Type="http://schemas.openxmlformats.org/officeDocument/2006/relationships/image" Target="../media/image716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pubs.acs.org/doi/10.1021/acs.jctc.8b01195" TargetMode="Externa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7.jpeg"/><Relationship Id="rId2" Type="http://schemas.openxmlformats.org/officeDocument/2006/relationships/image" Target="../media/image717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pubs.acs.org/doi/10.1021/acs.jctc.8b01195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oleObject" Target="../embeddings/oleObject17.bin"/><Relationship Id="rId18" Type="http://schemas.openxmlformats.org/officeDocument/2006/relationships/image" Target="../media/image60.wmf"/><Relationship Id="rId26" Type="http://schemas.openxmlformats.org/officeDocument/2006/relationships/image" Target="../media/image63.gif"/><Relationship Id="rId3" Type="http://schemas.openxmlformats.org/officeDocument/2006/relationships/image" Target="../media/image52.wmf"/><Relationship Id="rId21" Type="http://schemas.openxmlformats.org/officeDocument/2006/relationships/image" Target="../media/image61.wmf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57.wmf"/><Relationship Id="rId17" Type="http://schemas.openxmlformats.org/officeDocument/2006/relationships/oleObject" Target="../embeddings/oleObject19.bin"/><Relationship Id="rId25" Type="http://schemas.openxmlformats.org/officeDocument/2006/relationships/image" Target="NULL"/><Relationship Id="rId2" Type="http://schemas.openxmlformats.org/officeDocument/2006/relationships/oleObject" Target="../embeddings/oleObject12.bin"/><Relationship Id="rId16" Type="http://schemas.openxmlformats.org/officeDocument/2006/relationships/image" Target="../media/image59.wmf"/><Relationship Id="rId20" Type="http://schemas.openxmlformats.org/officeDocument/2006/relationships/oleObject" Target="../embeddings/oleObject20.bin"/><Relationship Id="rId29" Type="http://schemas.openxmlformats.org/officeDocument/2006/relationships/oleObject" Target="../embeddings/oleObject23.bin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8.bin"/><Relationship Id="rId23" Type="http://schemas.openxmlformats.org/officeDocument/2006/relationships/image" Target="../media/image62.wmf"/><Relationship Id="rId28" Type="http://schemas.openxmlformats.org/officeDocument/2006/relationships/image" Target="../media/image64.wmf"/><Relationship Id="rId10" Type="http://schemas.openxmlformats.org/officeDocument/2006/relationships/image" Target="../media/image56.wmf"/><Relationship Id="rId19" Type="http://schemas.openxmlformats.org/officeDocument/2006/relationships/image" Target="../media/image45.png"/><Relationship Id="rId4" Type="http://schemas.openxmlformats.org/officeDocument/2006/relationships/image" Target="../media/image53.png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58.wmf"/><Relationship Id="rId22" Type="http://schemas.openxmlformats.org/officeDocument/2006/relationships/oleObject" Target="../embeddings/oleObject21.bin"/><Relationship Id="rId27" Type="http://schemas.openxmlformats.org/officeDocument/2006/relationships/oleObject" Target="../embeddings/oleObject22.bin"/><Relationship Id="rId30" Type="http://schemas.openxmlformats.org/officeDocument/2006/relationships/image" Target="../media/image65.wmf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8.png"/><Relationship Id="rId7" Type="http://schemas.openxmlformats.org/officeDocument/2006/relationships/hyperlink" Target="https://pubs.acs.org/doi/10.1021/acs.jctc.8b01195" TargetMode="External"/><Relationship Id="rId2" Type="http://schemas.openxmlformats.org/officeDocument/2006/relationships/image" Target="../media/image70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9.wmf"/><Relationship Id="rId5" Type="http://schemas.openxmlformats.org/officeDocument/2006/relationships/oleObject" Target="../embeddings/oleObject463.bin"/><Relationship Id="rId4" Type="http://schemas.openxmlformats.org/officeDocument/2006/relationships/image" Target="../media/image697.jpe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acs.org/doi/10.1021/acs.jctc.8b01195" TargetMode="External"/><Relationship Id="rId2" Type="http://schemas.openxmlformats.org/officeDocument/2006/relationships/image" Target="../media/image720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2.png"/><Relationship Id="rId2" Type="http://schemas.openxmlformats.org/officeDocument/2006/relationships/image" Target="../media/image7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3.wmf"/><Relationship Id="rId5" Type="http://schemas.openxmlformats.org/officeDocument/2006/relationships/oleObject" Target="../embeddings/oleObject464.bin"/><Relationship Id="rId4" Type="http://schemas.openxmlformats.org/officeDocument/2006/relationships/hyperlink" Target="https://pubs.acs.org/doi/10.1021/acs.jctc.8b01195" TargetMode="Externa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hyperlink" Target="http://theochem.kuchem.kyoto-u.ac.jp/public/IT18CP.pdf" TargetMode="External"/><Relationship Id="rId3" Type="http://schemas.openxmlformats.org/officeDocument/2006/relationships/image" Target="../media/image663.jpeg"/><Relationship Id="rId7" Type="http://schemas.openxmlformats.org/officeDocument/2006/relationships/hyperlink" Target="https://doi.org/10.1016/j.chemphys.2018.07.013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6.png"/><Relationship Id="rId5" Type="http://schemas.openxmlformats.org/officeDocument/2006/relationships/image" Target="../media/image725.png"/><Relationship Id="rId4" Type="http://schemas.openxmlformats.org/officeDocument/2006/relationships/image" Target="../media/image724.png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video" Target="../media/media11.mp4"/><Relationship Id="rId13" Type="http://schemas.openxmlformats.org/officeDocument/2006/relationships/image" Target="../media/image232.png"/><Relationship Id="rId18" Type="http://schemas.openxmlformats.org/officeDocument/2006/relationships/image" Target="../media/image731.wmf"/><Relationship Id="rId3" Type="http://schemas.microsoft.com/office/2007/relationships/media" Target="../media/media10.mp4"/><Relationship Id="rId7" Type="http://schemas.microsoft.com/office/2007/relationships/media" Target="../media/media11.mp4"/><Relationship Id="rId12" Type="http://schemas.openxmlformats.org/officeDocument/2006/relationships/image" Target="../media/image729.png"/><Relationship Id="rId17" Type="http://schemas.openxmlformats.org/officeDocument/2006/relationships/oleObject" Target="../embeddings/oleObject465.bin"/><Relationship Id="rId2" Type="http://schemas.openxmlformats.org/officeDocument/2006/relationships/video" Target="../media/media9.mp4"/><Relationship Id="rId16" Type="http://schemas.openxmlformats.org/officeDocument/2006/relationships/image" Target="../media/image726.png"/><Relationship Id="rId1" Type="http://schemas.microsoft.com/office/2007/relationships/media" Target="../media/media9.mp4"/><Relationship Id="rId6" Type="http://schemas.openxmlformats.org/officeDocument/2006/relationships/video" Target="../media/media7.mp4"/><Relationship Id="rId11" Type="http://schemas.openxmlformats.org/officeDocument/2006/relationships/image" Target="../media/image728.png"/><Relationship Id="rId5" Type="http://schemas.microsoft.com/office/2007/relationships/media" Target="../media/media7.mp4"/><Relationship Id="rId15" Type="http://schemas.openxmlformats.org/officeDocument/2006/relationships/image" Target="../media/image725.png"/><Relationship Id="rId10" Type="http://schemas.openxmlformats.org/officeDocument/2006/relationships/image" Target="../media/image727.jpeg"/><Relationship Id="rId4" Type="http://schemas.openxmlformats.org/officeDocument/2006/relationships/video" Target="../media/media10.mp4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730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6.png"/><Relationship Id="rId7" Type="http://schemas.openxmlformats.org/officeDocument/2006/relationships/image" Target="../media/image735.png"/><Relationship Id="rId2" Type="http://schemas.openxmlformats.org/officeDocument/2006/relationships/image" Target="../media/image7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4.png"/><Relationship Id="rId5" Type="http://schemas.openxmlformats.org/officeDocument/2006/relationships/image" Target="../media/image733.png"/><Relationship Id="rId4" Type="http://schemas.openxmlformats.org/officeDocument/2006/relationships/image" Target="../media/image732.png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6.bin"/><Relationship Id="rId3" Type="http://schemas.openxmlformats.org/officeDocument/2006/relationships/image" Target="../media/image737.png"/><Relationship Id="rId7" Type="http://schemas.openxmlformats.org/officeDocument/2006/relationships/image" Target="../media/image741.png"/><Relationship Id="rId2" Type="http://schemas.openxmlformats.org/officeDocument/2006/relationships/image" Target="../media/image7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0.png"/><Relationship Id="rId5" Type="http://schemas.openxmlformats.org/officeDocument/2006/relationships/image" Target="../media/image739.png"/><Relationship Id="rId10" Type="http://schemas.openxmlformats.org/officeDocument/2006/relationships/oleObject" Target="../embeddings/oleObject467.bin"/><Relationship Id="rId4" Type="http://schemas.openxmlformats.org/officeDocument/2006/relationships/image" Target="../media/image738.png"/><Relationship Id="rId9" Type="http://schemas.openxmlformats.org/officeDocument/2006/relationships/image" Target="../media/image723.wmf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xz58ustc/HEOM-QUICK" TargetMode="External"/><Relationship Id="rId3" Type="http://schemas.openxmlformats.org/officeDocument/2006/relationships/hyperlink" Target="https://github.com/noma/dm-heom" TargetMode="External"/><Relationship Id="rId7" Type="http://schemas.openxmlformats.org/officeDocument/2006/relationships/hyperlink" Target="https://github.com/NCKU-QFort/HierarchicalEOM.jl" TargetMode="External"/><Relationship Id="rId2" Type="http://schemas.openxmlformats.org/officeDocument/2006/relationships/hyperlink" Target="https://www.zib.de/projects/realistic-simulations-photoactive-systems-hpc-clusters-many-core-processor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tatsushi-ikeda/libheom" TargetMode="External"/><Relationship Id="rId5" Type="http://schemas.openxmlformats.org/officeDocument/2006/relationships/hyperlink" Target="https://github.com/qutip/qutip-notebooks/blob/master/examples/heom/heom-index.ipynb" TargetMode="External"/><Relationship Id="rId4" Type="http://schemas.openxmlformats.org/officeDocument/2006/relationships/hyperlink" Target="https://github.com/qutip" TargetMode="External"/><Relationship Id="rId9" Type="http://schemas.openxmlformats.org/officeDocument/2006/relationships/image" Target="../media/image742.jpe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744.png"/><Relationship Id="rId5" Type="http://schemas.openxmlformats.org/officeDocument/2006/relationships/image" Target="../media/image743.png"/><Relationship Id="rId4" Type="http://schemas.openxmlformats.org/officeDocument/2006/relationships/image" Target="../media/image232.png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hyperlink" Target="http://theochem.kuchem.kyoto-u.ac.jp/tanimura/Lectures/nonMarkovianApp.zip" TargetMode="External"/><Relationship Id="rId3" Type="http://schemas.openxmlformats.org/officeDocument/2006/relationships/image" Target="../media/image745.jpeg"/><Relationship Id="rId7" Type="http://schemas.openxmlformats.org/officeDocument/2006/relationships/hyperlink" Target="http://theochem.kuchem.kyoto-u.ac.jp/tanimura/Lectures/nonMarkovian.zip" TargetMode="External"/><Relationship Id="rId2" Type="http://schemas.openxmlformats.org/officeDocument/2006/relationships/hyperlink" Target="https://pubs.acs.org/toc/jpcbfk/125/43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theochem.kuchem.kyoto-u.ac.jp/tanimura/Lectures/DIRACFEYNMAN.zip" TargetMode="External"/><Relationship Id="rId5" Type="http://schemas.openxmlformats.org/officeDocument/2006/relationships/hyperlink" Target="https://doi.org/10.1143/JPSJ.75.082001" TargetMode="External"/><Relationship Id="rId10" Type="http://schemas.openxmlformats.org/officeDocument/2006/relationships/hyperlink" Target="http://theochem.kuchem.kyoto-u.ac.jp/tanimura/Lectures/TMDES.zip" TargetMode="External"/><Relationship Id="rId4" Type="http://schemas.openxmlformats.org/officeDocument/2006/relationships/hyperlink" Target="https://doi.org/10.1063/5.0011599" TargetMode="External"/><Relationship Id="rId9" Type="http://schemas.openxmlformats.org/officeDocument/2006/relationships/hyperlink" Target="http://theochem.kuchem.kyoto-u.ac.jp/tanimura/Lectures/TMDVS.zip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oleObject" Target="../embeddings/oleObject28.bin"/><Relationship Id="rId3" Type="http://schemas.openxmlformats.org/officeDocument/2006/relationships/image" Target="../media/image66.wmf"/><Relationship Id="rId7" Type="http://schemas.openxmlformats.org/officeDocument/2006/relationships/image" Target="../media/image68.wmf"/><Relationship Id="rId12" Type="http://schemas.openxmlformats.org/officeDocument/2006/relationships/hyperlink" Target="http://theochem.kuchem.kyoto-u.ac.jp/tanimura/Lectures/DIRACFEYNMAN.zip" TargetMode="External"/><Relationship Id="rId2" Type="http://schemas.openxmlformats.org/officeDocument/2006/relationships/oleObject" Target="../embeddings/oleObject24.bin"/><Relationship Id="rId16" Type="http://schemas.openxmlformats.org/officeDocument/2006/relationships/image" Target="../media/image73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71.jpeg"/><Relationship Id="rId5" Type="http://schemas.openxmlformats.org/officeDocument/2006/relationships/image" Target="../media/image67.wmf"/><Relationship Id="rId15" Type="http://schemas.openxmlformats.org/officeDocument/2006/relationships/oleObject" Target="../embeddings/oleObject29.bin"/><Relationship Id="rId10" Type="http://schemas.openxmlformats.org/officeDocument/2006/relationships/image" Target="../media/image70.jpeg"/><Relationship Id="rId4" Type="http://schemas.openxmlformats.org/officeDocument/2006/relationships/oleObject" Target="../embeddings/oleObject25.bin"/><Relationship Id="rId9" Type="http://schemas.openxmlformats.org/officeDocument/2006/relationships/image" Target="../media/image69.wmf"/><Relationship Id="rId14" Type="http://schemas.openxmlformats.org/officeDocument/2006/relationships/image" Target="../media/image72.wmf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2.png"/><Relationship Id="rId13" Type="http://schemas.openxmlformats.org/officeDocument/2006/relationships/image" Target="../media/image757.png"/><Relationship Id="rId3" Type="http://schemas.openxmlformats.org/officeDocument/2006/relationships/image" Target="../media/image747.png"/><Relationship Id="rId7" Type="http://schemas.openxmlformats.org/officeDocument/2006/relationships/image" Target="../media/image751.jpeg"/><Relationship Id="rId12" Type="http://schemas.openxmlformats.org/officeDocument/2006/relationships/image" Target="../media/image756.png"/><Relationship Id="rId2" Type="http://schemas.openxmlformats.org/officeDocument/2006/relationships/image" Target="../media/image746.jpeg"/><Relationship Id="rId16" Type="http://schemas.openxmlformats.org/officeDocument/2006/relationships/image" Target="../media/image7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0.jpeg"/><Relationship Id="rId11" Type="http://schemas.openxmlformats.org/officeDocument/2006/relationships/image" Target="../media/image755.png"/><Relationship Id="rId5" Type="http://schemas.openxmlformats.org/officeDocument/2006/relationships/image" Target="../media/image749.png"/><Relationship Id="rId15" Type="http://schemas.openxmlformats.org/officeDocument/2006/relationships/image" Target="../media/image759.png"/><Relationship Id="rId10" Type="http://schemas.openxmlformats.org/officeDocument/2006/relationships/image" Target="../media/image754.png"/><Relationship Id="rId4" Type="http://schemas.openxmlformats.org/officeDocument/2006/relationships/image" Target="../media/image748.jpeg"/><Relationship Id="rId9" Type="http://schemas.openxmlformats.org/officeDocument/2006/relationships/image" Target="../media/image753.png"/><Relationship Id="rId14" Type="http://schemas.openxmlformats.org/officeDocument/2006/relationships/image" Target="../media/image75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80.wmf"/><Relationship Id="rId18" Type="http://schemas.openxmlformats.org/officeDocument/2006/relationships/image" Target="../media/image83.wmf"/><Relationship Id="rId3" Type="http://schemas.openxmlformats.org/officeDocument/2006/relationships/oleObject" Target="../embeddings/oleObject30.bin"/><Relationship Id="rId21" Type="http://schemas.openxmlformats.org/officeDocument/2006/relationships/oleObject" Target="../embeddings/oleObject38.bin"/><Relationship Id="rId7" Type="http://schemas.openxmlformats.org/officeDocument/2006/relationships/image" Target="../media/image77.wmf"/><Relationship Id="rId12" Type="http://schemas.openxmlformats.org/officeDocument/2006/relationships/oleObject" Target="../embeddings/oleObject34.bin"/><Relationship Id="rId17" Type="http://schemas.openxmlformats.org/officeDocument/2006/relationships/oleObject" Target="../embeddings/oleObject36.bin"/><Relationship Id="rId2" Type="http://schemas.openxmlformats.org/officeDocument/2006/relationships/image" Target="../media/image74.png"/><Relationship Id="rId16" Type="http://schemas.openxmlformats.org/officeDocument/2006/relationships/image" Target="../media/image82.wmf"/><Relationship Id="rId20" Type="http://schemas.openxmlformats.org/officeDocument/2006/relationships/image" Target="../media/image84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79.wmf"/><Relationship Id="rId5" Type="http://schemas.openxmlformats.org/officeDocument/2006/relationships/image" Target="../media/image76.png"/><Relationship Id="rId15" Type="http://schemas.openxmlformats.org/officeDocument/2006/relationships/oleObject" Target="../embeddings/oleObject35.bin"/><Relationship Id="rId10" Type="http://schemas.openxmlformats.org/officeDocument/2006/relationships/oleObject" Target="../embeddings/oleObject33.bin"/><Relationship Id="rId19" Type="http://schemas.openxmlformats.org/officeDocument/2006/relationships/oleObject" Target="../embeddings/oleObject37.bin"/><Relationship Id="rId4" Type="http://schemas.openxmlformats.org/officeDocument/2006/relationships/image" Target="../media/image75.wmf"/><Relationship Id="rId9" Type="http://schemas.openxmlformats.org/officeDocument/2006/relationships/image" Target="../media/image78.wmf"/><Relationship Id="rId14" Type="http://schemas.openxmlformats.org/officeDocument/2006/relationships/image" Target="../media/image81.png"/><Relationship Id="rId22" Type="http://schemas.openxmlformats.org/officeDocument/2006/relationships/image" Target="../media/image85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90.wmf"/><Relationship Id="rId18" Type="http://schemas.openxmlformats.org/officeDocument/2006/relationships/image" Target="../media/image93.png"/><Relationship Id="rId3" Type="http://schemas.openxmlformats.org/officeDocument/2006/relationships/image" Target="../media/image42.png"/><Relationship Id="rId7" Type="http://schemas.openxmlformats.org/officeDocument/2006/relationships/image" Target="../media/image87.wmf"/><Relationship Id="rId12" Type="http://schemas.openxmlformats.org/officeDocument/2006/relationships/oleObject" Target="../embeddings/oleObject43.bin"/><Relationship Id="rId17" Type="http://schemas.openxmlformats.org/officeDocument/2006/relationships/image" Target="../media/image92.wmf"/><Relationship Id="rId2" Type="http://schemas.openxmlformats.org/officeDocument/2006/relationships/notesSlide" Target="../notesSlides/notesSlide3.xml"/><Relationship Id="rId16" Type="http://schemas.openxmlformats.org/officeDocument/2006/relationships/oleObject" Target="../embeddings/oleObject45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89.wmf"/><Relationship Id="rId5" Type="http://schemas.openxmlformats.org/officeDocument/2006/relationships/image" Target="../media/image86.wmf"/><Relationship Id="rId15" Type="http://schemas.openxmlformats.org/officeDocument/2006/relationships/image" Target="../media/image91.wmf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39.bin"/><Relationship Id="rId9" Type="http://schemas.openxmlformats.org/officeDocument/2006/relationships/image" Target="../media/image88.wmf"/><Relationship Id="rId14" Type="http://schemas.openxmlformats.org/officeDocument/2006/relationships/oleObject" Target="../embeddings/oleObject44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wmf"/><Relationship Id="rId7" Type="http://schemas.openxmlformats.org/officeDocument/2006/relationships/image" Target="../media/image96.wmf"/><Relationship Id="rId2" Type="http://schemas.openxmlformats.org/officeDocument/2006/relationships/oleObject" Target="../embeddings/oleObject46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8.bin"/><Relationship Id="rId5" Type="http://schemas.openxmlformats.org/officeDocument/2006/relationships/image" Target="../media/image95.wmf"/><Relationship Id="rId4" Type="http://schemas.openxmlformats.org/officeDocument/2006/relationships/oleObject" Target="../embeddings/oleObject47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13" Type="http://schemas.openxmlformats.org/officeDocument/2006/relationships/oleObject" Target="../embeddings/oleObject54.bin"/><Relationship Id="rId18" Type="http://schemas.openxmlformats.org/officeDocument/2006/relationships/image" Target="../media/image107.wmf"/><Relationship Id="rId3" Type="http://schemas.openxmlformats.org/officeDocument/2006/relationships/image" Target="../media/image97.wmf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104.wmf"/><Relationship Id="rId17" Type="http://schemas.openxmlformats.org/officeDocument/2006/relationships/oleObject" Target="../embeddings/oleObject56.bin"/><Relationship Id="rId2" Type="http://schemas.openxmlformats.org/officeDocument/2006/relationships/oleObject" Target="../embeddings/oleObject49.bin"/><Relationship Id="rId16" Type="http://schemas.openxmlformats.org/officeDocument/2006/relationships/image" Target="../media/image106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1.png"/><Relationship Id="rId11" Type="http://schemas.openxmlformats.org/officeDocument/2006/relationships/oleObject" Target="../embeddings/oleObject53.bin"/><Relationship Id="rId5" Type="http://schemas.openxmlformats.org/officeDocument/2006/relationships/image" Target="../media/image96.wmf"/><Relationship Id="rId15" Type="http://schemas.openxmlformats.org/officeDocument/2006/relationships/oleObject" Target="../embeddings/oleObject55.bin"/><Relationship Id="rId10" Type="http://schemas.openxmlformats.org/officeDocument/2006/relationships/image" Target="../media/image103.wmf"/><Relationship Id="rId4" Type="http://schemas.openxmlformats.org/officeDocument/2006/relationships/oleObject" Target="../embeddings/oleObject50.bin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105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13" Type="http://schemas.openxmlformats.org/officeDocument/2006/relationships/image" Target="../media/image113.wmf"/><Relationship Id="rId18" Type="http://schemas.openxmlformats.org/officeDocument/2006/relationships/image" Target="../media/image115.wmf"/><Relationship Id="rId3" Type="http://schemas.openxmlformats.org/officeDocument/2006/relationships/image" Target="../media/image108.png"/><Relationship Id="rId7" Type="http://schemas.openxmlformats.org/officeDocument/2006/relationships/image" Target="../media/image110.wmf"/><Relationship Id="rId12" Type="http://schemas.openxmlformats.org/officeDocument/2006/relationships/oleObject" Target="../embeddings/oleObject61.bin"/><Relationship Id="rId17" Type="http://schemas.openxmlformats.org/officeDocument/2006/relationships/oleObject" Target="../embeddings/oleObject63.bin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14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112.wmf"/><Relationship Id="rId5" Type="http://schemas.openxmlformats.org/officeDocument/2006/relationships/image" Target="../media/image109.wmf"/><Relationship Id="rId15" Type="http://schemas.openxmlformats.org/officeDocument/2006/relationships/oleObject" Target="../embeddings/oleObject62.bin"/><Relationship Id="rId10" Type="http://schemas.openxmlformats.org/officeDocument/2006/relationships/oleObject" Target="../embeddings/oleObject60.bin"/><Relationship Id="rId19" Type="http://schemas.openxmlformats.org/officeDocument/2006/relationships/hyperlink" Target="https://doi.org/10.1063/1.4916647" TargetMode="External"/><Relationship Id="rId4" Type="http://schemas.openxmlformats.org/officeDocument/2006/relationships/oleObject" Target="../embeddings/oleObject57.bin"/><Relationship Id="rId9" Type="http://schemas.openxmlformats.org/officeDocument/2006/relationships/image" Target="../media/image111.wmf"/><Relationship Id="rId14" Type="http://schemas.openxmlformats.org/officeDocument/2006/relationships/hyperlink" Target="https://doi.org/10.1063/1.4890441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wmf"/><Relationship Id="rId3" Type="http://schemas.openxmlformats.org/officeDocument/2006/relationships/image" Target="../media/image116.wmf"/><Relationship Id="rId7" Type="http://schemas.openxmlformats.org/officeDocument/2006/relationships/oleObject" Target="../embeddings/oleObject66.bin"/><Relationship Id="rId2" Type="http://schemas.openxmlformats.org/officeDocument/2006/relationships/oleObject" Target="../embeddings/oleObject64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11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wmf"/><Relationship Id="rId3" Type="http://schemas.openxmlformats.org/officeDocument/2006/relationships/image" Target="../media/image120.wmf"/><Relationship Id="rId7" Type="http://schemas.openxmlformats.org/officeDocument/2006/relationships/oleObject" Target="../embeddings/oleObject69.bin"/><Relationship Id="rId2" Type="http://schemas.openxmlformats.org/officeDocument/2006/relationships/oleObject" Target="../embeddings/oleObject67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10" Type="http://schemas.openxmlformats.org/officeDocument/2006/relationships/image" Target="../media/image124.wmf"/><Relationship Id="rId4" Type="http://schemas.openxmlformats.org/officeDocument/2006/relationships/oleObject" Target="../embeddings/oleObject68.bin"/><Relationship Id="rId9" Type="http://schemas.openxmlformats.org/officeDocument/2006/relationships/oleObject" Target="../embeddings/oleObject70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75.bin"/><Relationship Id="rId18" Type="http://schemas.openxmlformats.org/officeDocument/2006/relationships/image" Target="../media/image133.wmf"/><Relationship Id="rId3" Type="http://schemas.openxmlformats.org/officeDocument/2006/relationships/image" Target="../media/image125.png"/><Relationship Id="rId21" Type="http://schemas.openxmlformats.org/officeDocument/2006/relationships/hyperlink" Target="http://journals.jps.jp/doi/abs/10.1143/JPSJ.75.082001" TargetMode="External"/><Relationship Id="rId34" Type="http://schemas.openxmlformats.org/officeDocument/2006/relationships/image" Target="../media/image138.wmf"/><Relationship Id="rId7" Type="http://schemas.openxmlformats.org/officeDocument/2006/relationships/oleObject" Target="../embeddings/oleObject72.bin"/><Relationship Id="rId12" Type="http://schemas.openxmlformats.org/officeDocument/2006/relationships/image" Target="../media/image130.wmf"/><Relationship Id="rId17" Type="http://schemas.openxmlformats.org/officeDocument/2006/relationships/oleObject" Target="../embeddings/oleObject77.bin"/><Relationship Id="rId25" Type="http://schemas.openxmlformats.org/officeDocument/2006/relationships/image" Target="../media/image136.wmf"/><Relationship Id="rId33" Type="http://schemas.openxmlformats.org/officeDocument/2006/relationships/oleObject" Target="../embeddings/oleObject81.bin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32.wmf"/><Relationship Id="rId20" Type="http://schemas.openxmlformats.org/officeDocument/2006/relationships/image" Target="../media/image134.wmf"/><Relationship Id="rId29" Type="http://schemas.openxmlformats.org/officeDocument/2006/relationships/image" Target="../media/image4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wmf"/><Relationship Id="rId11" Type="http://schemas.openxmlformats.org/officeDocument/2006/relationships/oleObject" Target="../embeddings/oleObject74.bin"/><Relationship Id="rId24" Type="http://schemas.openxmlformats.org/officeDocument/2006/relationships/oleObject" Target="../embeddings/oleObject79.bin"/><Relationship Id="rId32" Type="http://schemas.openxmlformats.org/officeDocument/2006/relationships/image" Target="../media/image137.wmf"/><Relationship Id="rId37" Type="http://schemas.openxmlformats.org/officeDocument/2006/relationships/image" Target="../media/image140.png"/><Relationship Id="rId5" Type="http://schemas.openxmlformats.org/officeDocument/2006/relationships/oleObject" Target="../embeddings/oleObject71.bin"/><Relationship Id="rId15" Type="http://schemas.openxmlformats.org/officeDocument/2006/relationships/oleObject" Target="../embeddings/oleObject76.bin"/><Relationship Id="rId23" Type="http://schemas.openxmlformats.org/officeDocument/2006/relationships/image" Target="../media/image135.png"/><Relationship Id="rId36" Type="http://schemas.openxmlformats.org/officeDocument/2006/relationships/image" Target="../media/image139.wmf"/><Relationship Id="rId10" Type="http://schemas.openxmlformats.org/officeDocument/2006/relationships/image" Target="../media/image129.wmf"/><Relationship Id="rId19" Type="http://schemas.openxmlformats.org/officeDocument/2006/relationships/oleObject" Target="../embeddings/oleObject78.bin"/><Relationship Id="rId31" Type="http://schemas.openxmlformats.org/officeDocument/2006/relationships/oleObject" Target="../embeddings/oleObject80.bin"/><Relationship Id="rId4" Type="http://schemas.openxmlformats.org/officeDocument/2006/relationships/image" Target="../media/image126.WMF"/><Relationship Id="rId9" Type="http://schemas.openxmlformats.org/officeDocument/2006/relationships/oleObject" Target="../embeddings/oleObject73.bin"/><Relationship Id="rId14" Type="http://schemas.openxmlformats.org/officeDocument/2006/relationships/image" Target="../media/image131.wmf"/><Relationship Id="rId22" Type="http://schemas.openxmlformats.org/officeDocument/2006/relationships/hyperlink" Target="http://aip.scitation.org/doi/full/10.1063/1.4890441" TargetMode="External"/><Relationship Id="rId30" Type="http://schemas.openxmlformats.org/officeDocument/2006/relationships/image" Target="../media/image42.png"/><Relationship Id="rId35" Type="http://schemas.openxmlformats.org/officeDocument/2006/relationships/oleObject" Target="../embeddings/oleObject82.bin"/><Relationship Id="rId8" Type="http://schemas.openxmlformats.org/officeDocument/2006/relationships/image" Target="../media/image128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theochem.kuchem.kyoto-u.ac.jp/tanimura/Lectures/nonMarkovianApp.zip" TargetMode="External"/><Relationship Id="rId2" Type="http://schemas.openxmlformats.org/officeDocument/2006/relationships/hyperlink" Target="http://theochem.kuchem.kyoto-u.ac.jp/tanimura/Lectures/nonMarkovian.zip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13" Type="http://schemas.openxmlformats.org/officeDocument/2006/relationships/image" Target="../media/image146.wmf"/><Relationship Id="rId18" Type="http://schemas.openxmlformats.org/officeDocument/2006/relationships/image" Target="../media/image122.png"/><Relationship Id="rId3" Type="http://schemas.openxmlformats.org/officeDocument/2006/relationships/image" Target="../media/image141.wmf"/><Relationship Id="rId7" Type="http://schemas.openxmlformats.org/officeDocument/2006/relationships/image" Target="../media/image143.wmf"/><Relationship Id="rId12" Type="http://schemas.openxmlformats.org/officeDocument/2006/relationships/oleObject" Target="../embeddings/oleObject88.bin"/><Relationship Id="rId17" Type="http://schemas.openxmlformats.org/officeDocument/2006/relationships/image" Target="../media/image121.png"/><Relationship Id="rId2" Type="http://schemas.openxmlformats.org/officeDocument/2006/relationships/oleObject" Target="../embeddings/oleObject83.bin"/><Relationship Id="rId16" Type="http://schemas.openxmlformats.org/officeDocument/2006/relationships/oleObject" Target="../embeddings/oleObject90.bin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85.bin"/><Relationship Id="rId11" Type="http://schemas.openxmlformats.org/officeDocument/2006/relationships/image" Target="../media/image145.wmf"/><Relationship Id="rId5" Type="http://schemas.openxmlformats.org/officeDocument/2006/relationships/image" Target="../media/image142.wmf"/><Relationship Id="rId15" Type="http://schemas.openxmlformats.org/officeDocument/2006/relationships/image" Target="../media/image147.wmf"/><Relationship Id="rId10" Type="http://schemas.openxmlformats.org/officeDocument/2006/relationships/oleObject" Target="../embeddings/oleObject87.bin"/><Relationship Id="rId19" Type="http://schemas.openxmlformats.org/officeDocument/2006/relationships/image" Target="../media/image108.png"/><Relationship Id="rId4" Type="http://schemas.openxmlformats.org/officeDocument/2006/relationships/oleObject" Target="../embeddings/oleObject84.bin"/><Relationship Id="rId9" Type="http://schemas.openxmlformats.org/officeDocument/2006/relationships/image" Target="../media/image144.wmf"/><Relationship Id="rId14" Type="http://schemas.openxmlformats.org/officeDocument/2006/relationships/oleObject" Target="../embeddings/oleObject89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.bin"/><Relationship Id="rId13" Type="http://schemas.openxmlformats.org/officeDocument/2006/relationships/image" Target="../media/image153.wmf"/><Relationship Id="rId3" Type="http://schemas.openxmlformats.org/officeDocument/2006/relationships/image" Target="../media/image125.png"/><Relationship Id="rId21" Type="http://schemas.openxmlformats.org/officeDocument/2006/relationships/image" Target="../media/image4790.png"/><Relationship Id="rId7" Type="http://schemas.openxmlformats.org/officeDocument/2006/relationships/hyperlink" Target="http://jpsj.ipap.jp/link?JPSJ/75/082001" TargetMode="External"/><Relationship Id="rId12" Type="http://schemas.openxmlformats.org/officeDocument/2006/relationships/oleObject" Target="../embeddings/oleObject93.bin"/><Relationship Id="rId25" Type="http://schemas.openxmlformats.org/officeDocument/2006/relationships/image" Target="../media/image157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5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11" Type="http://schemas.openxmlformats.org/officeDocument/2006/relationships/image" Target="../media/image152.wmf"/><Relationship Id="rId24" Type="http://schemas.openxmlformats.org/officeDocument/2006/relationships/image" Target="../media/image156.wmf"/><Relationship Id="rId5" Type="http://schemas.openxmlformats.org/officeDocument/2006/relationships/image" Target="../media/image149.png"/><Relationship Id="rId15" Type="http://schemas.openxmlformats.org/officeDocument/2006/relationships/oleObject" Target="../embeddings/oleObject94.bin"/><Relationship Id="rId23" Type="http://schemas.openxmlformats.org/officeDocument/2006/relationships/oleObject" Target="../embeddings/oleObject95.bin"/><Relationship Id="rId10" Type="http://schemas.openxmlformats.org/officeDocument/2006/relationships/oleObject" Target="../embeddings/oleObject92.bin"/><Relationship Id="rId4" Type="http://schemas.openxmlformats.org/officeDocument/2006/relationships/image" Target="../media/image148.png"/><Relationship Id="rId9" Type="http://schemas.openxmlformats.org/officeDocument/2006/relationships/image" Target="../media/image151.wmf"/><Relationship Id="rId14" Type="http://schemas.openxmlformats.org/officeDocument/2006/relationships/image" Target="../media/image154.png"/><Relationship Id="rId22" Type="http://schemas.openxmlformats.org/officeDocument/2006/relationships/image" Target="../media/image480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9.bin"/><Relationship Id="rId13" Type="http://schemas.openxmlformats.org/officeDocument/2006/relationships/image" Target="../media/image163.wmf"/><Relationship Id="rId18" Type="http://schemas.openxmlformats.org/officeDocument/2006/relationships/oleObject" Target="../embeddings/oleObject103.bin"/><Relationship Id="rId3" Type="http://schemas.openxmlformats.org/officeDocument/2006/relationships/image" Target="../media/image158.wmf"/><Relationship Id="rId21" Type="http://schemas.openxmlformats.org/officeDocument/2006/relationships/image" Target="../media/image167.png"/><Relationship Id="rId7" Type="http://schemas.openxmlformats.org/officeDocument/2006/relationships/image" Target="../media/image160.wmf"/><Relationship Id="rId12" Type="http://schemas.openxmlformats.org/officeDocument/2006/relationships/oleObject" Target="../embeddings/oleObject101.bin"/><Relationship Id="rId17" Type="http://schemas.openxmlformats.org/officeDocument/2006/relationships/image" Target="../media/image117.png"/><Relationship Id="rId2" Type="http://schemas.openxmlformats.org/officeDocument/2006/relationships/oleObject" Target="../embeddings/oleObject96.bin"/><Relationship Id="rId16" Type="http://schemas.openxmlformats.org/officeDocument/2006/relationships/image" Target="../media/image165.wmf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98.bin"/><Relationship Id="rId11" Type="http://schemas.openxmlformats.org/officeDocument/2006/relationships/image" Target="../media/image162.wmf"/><Relationship Id="rId5" Type="http://schemas.openxmlformats.org/officeDocument/2006/relationships/image" Target="../media/image159.wmf"/><Relationship Id="rId15" Type="http://schemas.openxmlformats.org/officeDocument/2006/relationships/oleObject" Target="../embeddings/oleObject102.bin"/><Relationship Id="rId10" Type="http://schemas.openxmlformats.org/officeDocument/2006/relationships/oleObject" Target="../embeddings/oleObject100.bin"/><Relationship Id="rId19" Type="http://schemas.openxmlformats.org/officeDocument/2006/relationships/image" Target="../media/image166.wmf"/><Relationship Id="rId4" Type="http://schemas.openxmlformats.org/officeDocument/2006/relationships/oleObject" Target="../embeddings/oleObject97.bin"/><Relationship Id="rId9" Type="http://schemas.openxmlformats.org/officeDocument/2006/relationships/image" Target="../media/image161.wmf"/><Relationship Id="rId14" Type="http://schemas.openxmlformats.org/officeDocument/2006/relationships/image" Target="../media/image16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png"/><Relationship Id="rId13" Type="http://schemas.openxmlformats.org/officeDocument/2006/relationships/image" Target="../media/image173.wmf"/><Relationship Id="rId18" Type="http://schemas.openxmlformats.org/officeDocument/2006/relationships/image" Target="../media/image117.png"/><Relationship Id="rId26" Type="http://schemas.openxmlformats.org/officeDocument/2006/relationships/image" Target="../media/image180.png"/><Relationship Id="rId3" Type="http://schemas.openxmlformats.org/officeDocument/2006/relationships/image" Target="../media/image167.wmf"/><Relationship Id="rId21" Type="http://schemas.openxmlformats.org/officeDocument/2006/relationships/oleObject" Target="../embeddings/oleObject112.bin"/><Relationship Id="rId7" Type="http://schemas.openxmlformats.org/officeDocument/2006/relationships/image" Target="../media/image169.wmf"/><Relationship Id="rId12" Type="http://schemas.openxmlformats.org/officeDocument/2006/relationships/oleObject" Target="../embeddings/oleObject108.bin"/><Relationship Id="rId17" Type="http://schemas.openxmlformats.org/officeDocument/2006/relationships/image" Target="../media/image175.wmf"/><Relationship Id="rId25" Type="http://schemas.openxmlformats.org/officeDocument/2006/relationships/image" Target="../media/image179.png"/><Relationship Id="rId2" Type="http://schemas.openxmlformats.org/officeDocument/2006/relationships/oleObject" Target="../embeddings/oleObject104.bin"/><Relationship Id="rId16" Type="http://schemas.openxmlformats.org/officeDocument/2006/relationships/oleObject" Target="../embeddings/oleObject110.bin"/><Relationship Id="rId20" Type="http://schemas.openxmlformats.org/officeDocument/2006/relationships/image" Target="../media/image176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6.bin"/><Relationship Id="rId11" Type="http://schemas.openxmlformats.org/officeDocument/2006/relationships/image" Target="../media/image172.png"/><Relationship Id="rId24" Type="http://schemas.openxmlformats.org/officeDocument/2006/relationships/image" Target="../media/image178.wmf"/><Relationship Id="rId5" Type="http://schemas.openxmlformats.org/officeDocument/2006/relationships/image" Target="../media/image168.wmf"/><Relationship Id="rId15" Type="http://schemas.openxmlformats.org/officeDocument/2006/relationships/image" Target="../media/image174.wmf"/><Relationship Id="rId23" Type="http://schemas.openxmlformats.org/officeDocument/2006/relationships/oleObject" Target="../embeddings/oleObject113.bin"/><Relationship Id="rId10" Type="http://schemas.openxmlformats.org/officeDocument/2006/relationships/image" Target="../media/image171.wmf"/><Relationship Id="rId19" Type="http://schemas.openxmlformats.org/officeDocument/2006/relationships/oleObject" Target="../embeddings/oleObject111.bin"/><Relationship Id="rId4" Type="http://schemas.openxmlformats.org/officeDocument/2006/relationships/oleObject" Target="../embeddings/oleObject105.bin"/><Relationship Id="rId9" Type="http://schemas.openxmlformats.org/officeDocument/2006/relationships/oleObject" Target="../embeddings/oleObject107.bin"/><Relationship Id="rId14" Type="http://schemas.openxmlformats.org/officeDocument/2006/relationships/oleObject" Target="../embeddings/oleObject109.bin"/><Relationship Id="rId22" Type="http://schemas.openxmlformats.org/officeDocument/2006/relationships/image" Target="../media/image177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7.bin"/><Relationship Id="rId13" Type="http://schemas.openxmlformats.org/officeDocument/2006/relationships/image" Target="../media/image186.wmf"/><Relationship Id="rId18" Type="http://schemas.openxmlformats.org/officeDocument/2006/relationships/image" Target="../media/image189.png"/><Relationship Id="rId3" Type="http://schemas.openxmlformats.org/officeDocument/2006/relationships/image" Target="../media/image181.wmf"/><Relationship Id="rId21" Type="http://schemas.openxmlformats.org/officeDocument/2006/relationships/oleObject" Target="../embeddings/oleObject123.bin"/><Relationship Id="rId7" Type="http://schemas.openxmlformats.org/officeDocument/2006/relationships/image" Target="../media/image183.wmf"/><Relationship Id="rId12" Type="http://schemas.openxmlformats.org/officeDocument/2006/relationships/oleObject" Target="../embeddings/oleObject119.bin"/><Relationship Id="rId17" Type="http://schemas.openxmlformats.org/officeDocument/2006/relationships/image" Target="../media/image188.wmf"/><Relationship Id="rId2" Type="http://schemas.openxmlformats.org/officeDocument/2006/relationships/oleObject" Target="../embeddings/oleObject114.bin"/><Relationship Id="rId16" Type="http://schemas.openxmlformats.org/officeDocument/2006/relationships/oleObject" Target="../embeddings/oleObject121.bin"/><Relationship Id="rId20" Type="http://schemas.openxmlformats.org/officeDocument/2006/relationships/image" Target="../media/image190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16.bin"/><Relationship Id="rId11" Type="http://schemas.openxmlformats.org/officeDocument/2006/relationships/image" Target="../media/image185.wmf"/><Relationship Id="rId24" Type="http://schemas.openxmlformats.org/officeDocument/2006/relationships/image" Target="../media/image192.wmf"/><Relationship Id="rId5" Type="http://schemas.openxmlformats.org/officeDocument/2006/relationships/image" Target="../media/image182.wmf"/><Relationship Id="rId15" Type="http://schemas.openxmlformats.org/officeDocument/2006/relationships/image" Target="../media/image187.wmf"/><Relationship Id="rId23" Type="http://schemas.openxmlformats.org/officeDocument/2006/relationships/oleObject" Target="../embeddings/oleObject124.bin"/><Relationship Id="rId10" Type="http://schemas.openxmlformats.org/officeDocument/2006/relationships/oleObject" Target="../embeddings/oleObject118.bin"/><Relationship Id="rId19" Type="http://schemas.openxmlformats.org/officeDocument/2006/relationships/oleObject" Target="../embeddings/oleObject122.bin"/><Relationship Id="rId4" Type="http://schemas.openxmlformats.org/officeDocument/2006/relationships/oleObject" Target="../embeddings/oleObject115.bin"/><Relationship Id="rId9" Type="http://schemas.openxmlformats.org/officeDocument/2006/relationships/image" Target="../media/image184.wmf"/><Relationship Id="rId14" Type="http://schemas.openxmlformats.org/officeDocument/2006/relationships/oleObject" Target="../embeddings/oleObject120.bin"/><Relationship Id="rId22" Type="http://schemas.openxmlformats.org/officeDocument/2006/relationships/image" Target="../media/image191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8.bin"/><Relationship Id="rId13" Type="http://schemas.openxmlformats.org/officeDocument/2006/relationships/oleObject" Target="../embeddings/oleObject130.bin"/><Relationship Id="rId18" Type="http://schemas.openxmlformats.org/officeDocument/2006/relationships/image" Target="../media/image200.wmf"/><Relationship Id="rId26" Type="http://schemas.openxmlformats.org/officeDocument/2006/relationships/image" Target="../media/image206.png"/><Relationship Id="rId3" Type="http://schemas.openxmlformats.org/officeDocument/2006/relationships/image" Target="../media/image193.wmf"/><Relationship Id="rId21" Type="http://schemas.openxmlformats.org/officeDocument/2006/relationships/oleObject" Target="../embeddings/oleObject133.bin"/><Relationship Id="rId7" Type="http://schemas.openxmlformats.org/officeDocument/2006/relationships/image" Target="../media/image195.wmf"/><Relationship Id="rId12" Type="http://schemas.openxmlformats.org/officeDocument/2006/relationships/hyperlink" Target="http://prola.aps.org/abstract/PRA/v43/i8/p4131_1" TargetMode="External"/><Relationship Id="rId17" Type="http://schemas.openxmlformats.org/officeDocument/2006/relationships/oleObject" Target="../embeddings/oleObject132.bin"/><Relationship Id="rId25" Type="http://schemas.openxmlformats.org/officeDocument/2006/relationships/image" Target="../media/image205.png"/><Relationship Id="rId2" Type="http://schemas.openxmlformats.org/officeDocument/2006/relationships/oleObject" Target="../embeddings/oleObject125.bin"/><Relationship Id="rId16" Type="http://schemas.openxmlformats.org/officeDocument/2006/relationships/image" Target="../media/image199.wmf"/><Relationship Id="rId20" Type="http://schemas.openxmlformats.org/officeDocument/2006/relationships/image" Target="../media/image202.png"/><Relationship Id="rId29" Type="http://schemas.openxmlformats.org/officeDocument/2006/relationships/image" Target="../media/image208.png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127.bin"/><Relationship Id="rId11" Type="http://schemas.openxmlformats.org/officeDocument/2006/relationships/image" Target="../media/image197.wmf"/><Relationship Id="rId24" Type="http://schemas.openxmlformats.org/officeDocument/2006/relationships/image" Target="../media/image204.wmf"/><Relationship Id="rId5" Type="http://schemas.openxmlformats.org/officeDocument/2006/relationships/image" Target="../media/image194.wmf"/><Relationship Id="rId15" Type="http://schemas.openxmlformats.org/officeDocument/2006/relationships/oleObject" Target="../embeddings/oleObject131.bin"/><Relationship Id="rId23" Type="http://schemas.openxmlformats.org/officeDocument/2006/relationships/oleObject" Target="../embeddings/oleObject134.bin"/><Relationship Id="rId28" Type="http://schemas.openxmlformats.org/officeDocument/2006/relationships/hyperlink" Target="http://jpsj.ipap.jp/link?JPSJ/58/101" TargetMode="External"/><Relationship Id="rId10" Type="http://schemas.openxmlformats.org/officeDocument/2006/relationships/oleObject" Target="../embeddings/oleObject129.bin"/><Relationship Id="rId19" Type="http://schemas.openxmlformats.org/officeDocument/2006/relationships/image" Target="../media/image201.png"/><Relationship Id="rId4" Type="http://schemas.openxmlformats.org/officeDocument/2006/relationships/oleObject" Target="../embeddings/oleObject126.bin"/><Relationship Id="rId9" Type="http://schemas.openxmlformats.org/officeDocument/2006/relationships/image" Target="../media/image196.wmf"/><Relationship Id="rId14" Type="http://schemas.openxmlformats.org/officeDocument/2006/relationships/image" Target="../media/image198.wmf"/><Relationship Id="rId22" Type="http://schemas.openxmlformats.org/officeDocument/2006/relationships/image" Target="../media/image203.wmf"/><Relationship Id="rId27" Type="http://schemas.openxmlformats.org/officeDocument/2006/relationships/image" Target="../media/image207.emf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38.bin"/><Relationship Id="rId18" Type="http://schemas.openxmlformats.org/officeDocument/2006/relationships/image" Target="../media/image216.wmf"/><Relationship Id="rId26" Type="http://schemas.openxmlformats.org/officeDocument/2006/relationships/image" Target="../media/image220.wmf"/><Relationship Id="rId3" Type="http://schemas.openxmlformats.org/officeDocument/2006/relationships/image" Target="../media/image179.png"/><Relationship Id="rId21" Type="http://schemas.openxmlformats.org/officeDocument/2006/relationships/oleObject" Target="../embeddings/oleObject142.bin"/><Relationship Id="rId7" Type="http://schemas.openxmlformats.org/officeDocument/2006/relationships/oleObject" Target="../embeddings/oleObject136.bin"/><Relationship Id="rId12" Type="http://schemas.openxmlformats.org/officeDocument/2006/relationships/image" Target="../media/image213.wmf"/><Relationship Id="rId17" Type="http://schemas.openxmlformats.org/officeDocument/2006/relationships/oleObject" Target="../embeddings/oleObject140.bin"/><Relationship Id="rId25" Type="http://schemas.openxmlformats.org/officeDocument/2006/relationships/oleObject" Target="../embeddings/oleObject144.bin"/><Relationship Id="rId33" Type="http://schemas.openxmlformats.org/officeDocument/2006/relationships/image" Target="../media/image180.png"/><Relationship Id="rId2" Type="http://schemas.openxmlformats.org/officeDocument/2006/relationships/image" Target="../media/image117.png"/><Relationship Id="rId16" Type="http://schemas.openxmlformats.org/officeDocument/2006/relationships/image" Target="../media/image215.wmf"/><Relationship Id="rId20" Type="http://schemas.openxmlformats.org/officeDocument/2006/relationships/image" Target="../media/image217.wmf"/><Relationship Id="rId29" Type="http://schemas.openxmlformats.org/officeDocument/2006/relationships/oleObject" Target="../embeddings/oleObject146.bin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jpsj.ipap.jp/link?JPSJ/75/082001" TargetMode="External"/><Relationship Id="rId11" Type="http://schemas.openxmlformats.org/officeDocument/2006/relationships/oleObject" Target="../embeddings/oleObject137.bin"/><Relationship Id="rId24" Type="http://schemas.openxmlformats.org/officeDocument/2006/relationships/image" Target="../media/image219.wmf"/><Relationship Id="rId32" Type="http://schemas.openxmlformats.org/officeDocument/2006/relationships/image" Target="../media/image223.wmf"/><Relationship Id="rId5" Type="http://schemas.openxmlformats.org/officeDocument/2006/relationships/image" Target="../media/image209.wmf"/><Relationship Id="rId15" Type="http://schemas.openxmlformats.org/officeDocument/2006/relationships/oleObject" Target="../embeddings/oleObject139.bin"/><Relationship Id="rId23" Type="http://schemas.openxmlformats.org/officeDocument/2006/relationships/oleObject" Target="../embeddings/oleObject143.bin"/><Relationship Id="rId28" Type="http://schemas.openxmlformats.org/officeDocument/2006/relationships/image" Target="../media/image221.wmf"/><Relationship Id="rId10" Type="http://schemas.openxmlformats.org/officeDocument/2006/relationships/image" Target="../media/image212.png"/><Relationship Id="rId19" Type="http://schemas.openxmlformats.org/officeDocument/2006/relationships/oleObject" Target="../embeddings/oleObject141.bin"/><Relationship Id="rId31" Type="http://schemas.openxmlformats.org/officeDocument/2006/relationships/oleObject" Target="../embeddings/oleObject147.bin"/><Relationship Id="rId4" Type="http://schemas.openxmlformats.org/officeDocument/2006/relationships/oleObject" Target="../embeddings/oleObject135.bin"/><Relationship Id="rId9" Type="http://schemas.openxmlformats.org/officeDocument/2006/relationships/image" Target="../media/image211.png"/><Relationship Id="rId14" Type="http://schemas.openxmlformats.org/officeDocument/2006/relationships/image" Target="../media/image214.wmf"/><Relationship Id="rId22" Type="http://schemas.openxmlformats.org/officeDocument/2006/relationships/image" Target="../media/image218.wmf"/><Relationship Id="rId27" Type="http://schemas.openxmlformats.org/officeDocument/2006/relationships/oleObject" Target="../embeddings/oleObject145.bin"/><Relationship Id="rId30" Type="http://schemas.openxmlformats.org/officeDocument/2006/relationships/image" Target="../media/image222.wmf"/><Relationship Id="rId8" Type="http://schemas.openxmlformats.org/officeDocument/2006/relationships/image" Target="../media/image210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6.wmf"/><Relationship Id="rId13" Type="http://schemas.openxmlformats.org/officeDocument/2006/relationships/image" Target="../media/image229.png"/><Relationship Id="rId18" Type="http://schemas.openxmlformats.org/officeDocument/2006/relationships/oleObject" Target="../embeddings/oleObject154.bin"/><Relationship Id="rId3" Type="http://schemas.openxmlformats.org/officeDocument/2006/relationships/image" Target="../media/image224.wmf"/><Relationship Id="rId7" Type="http://schemas.openxmlformats.org/officeDocument/2006/relationships/oleObject" Target="../embeddings/oleObject150.bin"/><Relationship Id="rId12" Type="http://schemas.openxmlformats.org/officeDocument/2006/relationships/image" Target="../media/image228.wmf"/><Relationship Id="rId17" Type="http://schemas.openxmlformats.org/officeDocument/2006/relationships/image" Target="../media/image230.wmf"/><Relationship Id="rId2" Type="http://schemas.openxmlformats.org/officeDocument/2006/relationships/oleObject" Target="../embeddings/oleObject148.bin"/><Relationship Id="rId16" Type="http://schemas.openxmlformats.org/officeDocument/2006/relationships/oleObject" Target="../embeddings/oleObject153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png"/><Relationship Id="rId11" Type="http://schemas.openxmlformats.org/officeDocument/2006/relationships/oleObject" Target="../embeddings/oleObject152.bin"/><Relationship Id="rId5" Type="http://schemas.openxmlformats.org/officeDocument/2006/relationships/image" Target="../media/image225.wmf"/><Relationship Id="rId15" Type="http://schemas.openxmlformats.org/officeDocument/2006/relationships/image" Target="../media/image157.png"/><Relationship Id="rId10" Type="http://schemas.openxmlformats.org/officeDocument/2006/relationships/image" Target="../media/image227.wmf"/><Relationship Id="rId19" Type="http://schemas.openxmlformats.org/officeDocument/2006/relationships/image" Target="../media/image231.wmf"/><Relationship Id="rId4" Type="http://schemas.openxmlformats.org/officeDocument/2006/relationships/oleObject" Target="../embeddings/oleObject149.bin"/><Relationship Id="rId9" Type="http://schemas.openxmlformats.org/officeDocument/2006/relationships/oleObject" Target="../embeddings/oleObject151.bin"/><Relationship Id="rId14" Type="http://schemas.openxmlformats.org/officeDocument/2006/relationships/hyperlink" Target="https://doi.org/10.1063/1.4890441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theochem.kuchem.kyoto-u.ac.jp/tanimura/Lectures/DIRACFEYNMAN.zip" TargetMode="External"/><Relationship Id="rId2" Type="http://schemas.openxmlformats.org/officeDocument/2006/relationships/hyperlink" Target="http://theochem.kuchem.kyoto-u.ac.jp/ISSP2023.zip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theochem.kuchem.kyoto-u.ac.jp/tanimura/Lectures/nonMarkovian.zip" TargetMode="Externa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6.bin"/><Relationship Id="rId13" Type="http://schemas.openxmlformats.org/officeDocument/2006/relationships/image" Target="../media/image238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34.wmf"/><Relationship Id="rId12" Type="http://schemas.openxmlformats.org/officeDocument/2006/relationships/image" Target="../media/image237.png"/><Relationship Id="rId17" Type="http://schemas.openxmlformats.org/officeDocument/2006/relationships/image" Target="../media/image242.gif"/><Relationship Id="rId2" Type="http://schemas.openxmlformats.org/officeDocument/2006/relationships/video" Target="../media/media7.mp4"/><Relationship Id="rId16" Type="http://schemas.openxmlformats.org/officeDocument/2006/relationships/image" Target="../media/image241.png"/><Relationship Id="rId1" Type="http://schemas.microsoft.com/office/2007/relationships/media" Target="../media/media7.mp4"/><Relationship Id="rId6" Type="http://schemas.openxmlformats.org/officeDocument/2006/relationships/oleObject" Target="../embeddings/oleObject155.bin"/><Relationship Id="rId11" Type="http://schemas.openxmlformats.org/officeDocument/2006/relationships/image" Target="../media/image236.png"/><Relationship Id="rId5" Type="http://schemas.openxmlformats.org/officeDocument/2006/relationships/image" Target="../media/image233.gif"/><Relationship Id="rId15" Type="http://schemas.openxmlformats.org/officeDocument/2006/relationships/image" Target="../media/image240.png"/><Relationship Id="rId10" Type="http://schemas.openxmlformats.org/officeDocument/2006/relationships/oleObject" Target="../embeddings/oleObject157.bin"/><Relationship Id="rId4" Type="http://schemas.openxmlformats.org/officeDocument/2006/relationships/image" Target="../media/image232.png"/><Relationship Id="rId9" Type="http://schemas.openxmlformats.org/officeDocument/2006/relationships/image" Target="../media/image235.wmf"/><Relationship Id="rId14" Type="http://schemas.openxmlformats.org/officeDocument/2006/relationships/image" Target="../media/image239.gi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7.png"/><Relationship Id="rId3" Type="http://schemas.openxmlformats.org/officeDocument/2006/relationships/image" Target="../media/image244.png"/><Relationship Id="rId7" Type="http://schemas.openxmlformats.org/officeDocument/2006/relationships/image" Target="../media/image246.wmf"/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159.bin"/><Relationship Id="rId5" Type="http://schemas.openxmlformats.org/officeDocument/2006/relationships/image" Target="../media/image245.wmf"/><Relationship Id="rId4" Type="http://schemas.openxmlformats.org/officeDocument/2006/relationships/oleObject" Target="../embeddings/oleObject158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prola.aps.org/abstract/PRA/v43/i8/p4131_1" TargetMode="External"/><Relationship Id="rId13" Type="http://schemas.openxmlformats.org/officeDocument/2006/relationships/image" Target="../media/image252.wmf"/><Relationship Id="rId18" Type="http://schemas.openxmlformats.org/officeDocument/2006/relationships/oleObject" Target="../embeddings/oleObject166.bin"/><Relationship Id="rId3" Type="http://schemas.openxmlformats.org/officeDocument/2006/relationships/image" Target="../media/image248.wmf"/><Relationship Id="rId21" Type="http://schemas.openxmlformats.org/officeDocument/2006/relationships/image" Target="../media/image256.wmf"/><Relationship Id="rId7" Type="http://schemas.openxmlformats.org/officeDocument/2006/relationships/image" Target="../media/image250.wmf"/><Relationship Id="rId12" Type="http://schemas.openxmlformats.org/officeDocument/2006/relationships/oleObject" Target="../embeddings/oleObject163.bin"/><Relationship Id="rId17" Type="http://schemas.openxmlformats.org/officeDocument/2006/relationships/image" Target="../media/image254.wmf"/><Relationship Id="rId2" Type="http://schemas.openxmlformats.org/officeDocument/2006/relationships/oleObject" Target="../embeddings/oleObject160.bin"/><Relationship Id="rId16" Type="http://schemas.openxmlformats.org/officeDocument/2006/relationships/oleObject" Target="../embeddings/oleObject165.bin"/><Relationship Id="rId20" Type="http://schemas.openxmlformats.org/officeDocument/2006/relationships/oleObject" Target="../embeddings/oleObject167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162.bin"/><Relationship Id="rId11" Type="http://schemas.openxmlformats.org/officeDocument/2006/relationships/image" Target="../media/image201.png"/><Relationship Id="rId5" Type="http://schemas.openxmlformats.org/officeDocument/2006/relationships/image" Target="../media/image249.wmf"/><Relationship Id="rId15" Type="http://schemas.openxmlformats.org/officeDocument/2006/relationships/image" Target="../media/image253.wmf"/><Relationship Id="rId10" Type="http://schemas.openxmlformats.org/officeDocument/2006/relationships/image" Target="../media/image251.png"/><Relationship Id="rId19" Type="http://schemas.openxmlformats.org/officeDocument/2006/relationships/image" Target="../media/image255.wmf"/><Relationship Id="rId4" Type="http://schemas.openxmlformats.org/officeDocument/2006/relationships/oleObject" Target="../embeddings/oleObject161.bin"/><Relationship Id="rId9" Type="http://schemas.openxmlformats.org/officeDocument/2006/relationships/hyperlink" Target="http://link.aip.org/link/?JCPSA6/96/8485/1" TargetMode="External"/><Relationship Id="rId14" Type="http://schemas.openxmlformats.org/officeDocument/2006/relationships/oleObject" Target="../embeddings/oleObject164.bin"/><Relationship Id="rId22" Type="http://schemas.openxmlformats.org/officeDocument/2006/relationships/image" Target="../media/image25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1.bin"/><Relationship Id="rId13" Type="http://schemas.openxmlformats.org/officeDocument/2006/relationships/image" Target="../media/image257.png"/><Relationship Id="rId18" Type="http://schemas.openxmlformats.org/officeDocument/2006/relationships/oleObject" Target="../embeddings/oleObject174.bin"/><Relationship Id="rId3" Type="http://schemas.openxmlformats.org/officeDocument/2006/relationships/image" Target="../media/image258.wmf"/><Relationship Id="rId21" Type="http://schemas.openxmlformats.org/officeDocument/2006/relationships/image" Target="../media/image268.wmf"/><Relationship Id="rId7" Type="http://schemas.openxmlformats.org/officeDocument/2006/relationships/image" Target="../media/image260.wmf"/><Relationship Id="rId12" Type="http://schemas.openxmlformats.org/officeDocument/2006/relationships/image" Target="../media/image263.wmf"/><Relationship Id="rId17" Type="http://schemas.openxmlformats.org/officeDocument/2006/relationships/image" Target="../media/image266.wmf"/><Relationship Id="rId25" Type="http://schemas.openxmlformats.org/officeDocument/2006/relationships/hyperlink" Target="https://doi.org/10.1103/PhysRevA.41.6676" TargetMode="External"/><Relationship Id="rId2" Type="http://schemas.openxmlformats.org/officeDocument/2006/relationships/oleObject" Target="../embeddings/oleObject168.bin"/><Relationship Id="rId16" Type="http://schemas.openxmlformats.org/officeDocument/2006/relationships/oleObject" Target="../embeddings/oleObject173.bin"/><Relationship Id="rId20" Type="http://schemas.openxmlformats.org/officeDocument/2006/relationships/oleObject" Target="../embeddings/oleObject175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70.bin"/><Relationship Id="rId11" Type="http://schemas.openxmlformats.org/officeDocument/2006/relationships/oleObject" Target="../embeddings/oleObject172.bin"/><Relationship Id="rId24" Type="http://schemas.openxmlformats.org/officeDocument/2006/relationships/image" Target="../media/image270.jpeg"/><Relationship Id="rId5" Type="http://schemas.openxmlformats.org/officeDocument/2006/relationships/image" Target="../media/image259.wmf"/><Relationship Id="rId15" Type="http://schemas.openxmlformats.org/officeDocument/2006/relationships/image" Target="../media/image265.png"/><Relationship Id="rId23" Type="http://schemas.openxmlformats.org/officeDocument/2006/relationships/hyperlink" Target="http://ja.wikipedia.org/wiki/%E3%83%95%E3%82%A1%E3%82%A4%E3%83%AB:Anthony_James_Leggett.jpg" TargetMode="External"/><Relationship Id="rId10" Type="http://schemas.openxmlformats.org/officeDocument/2006/relationships/image" Target="../media/image262.png"/><Relationship Id="rId19" Type="http://schemas.openxmlformats.org/officeDocument/2006/relationships/image" Target="../media/image267.wmf"/><Relationship Id="rId4" Type="http://schemas.openxmlformats.org/officeDocument/2006/relationships/oleObject" Target="../embeddings/oleObject169.bin"/><Relationship Id="rId9" Type="http://schemas.openxmlformats.org/officeDocument/2006/relationships/image" Target="../media/image261.wmf"/><Relationship Id="rId14" Type="http://schemas.openxmlformats.org/officeDocument/2006/relationships/image" Target="../media/image264.png"/><Relationship Id="rId22" Type="http://schemas.openxmlformats.org/officeDocument/2006/relationships/image" Target="../media/image269.jpeg"/></Relationships>
</file>

<file path=ppt/slides/_rels/slide3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4.wmf"/><Relationship Id="rId18" Type="http://schemas.openxmlformats.org/officeDocument/2006/relationships/image" Target="../media/image278.wmf"/><Relationship Id="rId26" Type="http://schemas.openxmlformats.org/officeDocument/2006/relationships/oleObject" Target="../embeddings/oleObject183.bin"/><Relationship Id="rId3" Type="http://schemas.openxmlformats.org/officeDocument/2006/relationships/image" Target="../media/image271.png"/><Relationship Id="rId34" Type="http://schemas.openxmlformats.org/officeDocument/2006/relationships/oleObject" Target="../embeddings/oleObject187.bin"/><Relationship Id="rId7" Type="http://schemas.openxmlformats.org/officeDocument/2006/relationships/hyperlink" Target="http://jpsj.ipap.jp/link?JPSJ/75/082001" TargetMode="External"/><Relationship Id="rId12" Type="http://schemas.openxmlformats.org/officeDocument/2006/relationships/oleObject" Target="../embeddings/oleObject179.bin"/><Relationship Id="rId17" Type="http://schemas.openxmlformats.org/officeDocument/2006/relationships/oleObject" Target="../embeddings/oleObject180.bin"/><Relationship Id="rId25" Type="http://schemas.openxmlformats.org/officeDocument/2006/relationships/image" Target="../media/image280.wmf"/><Relationship Id="rId33" Type="http://schemas.openxmlformats.org/officeDocument/2006/relationships/image" Target="../media/image284.wmf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77.png"/><Relationship Id="rId20" Type="http://schemas.openxmlformats.org/officeDocument/2006/relationships/image" Target="../media/image279.wmf"/><Relationship Id="rId29" Type="http://schemas.openxmlformats.org/officeDocument/2006/relationships/image" Target="../media/image282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wmf"/><Relationship Id="rId11" Type="http://schemas.openxmlformats.org/officeDocument/2006/relationships/image" Target="../media/image273.wmf"/><Relationship Id="rId24" Type="http://schemas.openxmlformats.org/officeDocument/2006/relationships/oleObject" Target="../embeddings/oleObject182.bin"/><Relationship Id="rId32" Type="http://schemas.openxmlformats.org/officeDocument/2006/relationships/oleObject" Target="../embeddings/oleObject186.bin"/><Relationship Id="rId37" Type="http://schemas.openxmlformats.org/officeDocument/2006/relationships/image" Target="../media/image134.wmf"/><Relationship Id="rId5" Type="http://schemas.openxmlformats.org/officeDocument/2006/relationships/oleObject" Target="../embeddings/oleObject176.bin"/><Relationship Id="rId15" Type="http://schemas.openxmlformats.org/officeDocument/2006/relationships/image" Target="../media/image276.png"/><Relationship Id="rId23" Type="http://schemas.openxmlformats.org/officeDocument/2006/relationships/image" Target="../media/image6770.png"/><Relationship Id="rId28" Type="http://schemas.openxmlformats.org/officeDocument/2006/relationships/oleObject" Target="../embeddings/oleObject184.bin"/><Relationship Id="rId36" Type="http://schemas.openxmlformats.org/officeDocument/2006/relationships/oleObject" Target="../embeddings/oleObject78.bin"/><Relationship Id="rId10" Type="http://schemas.openxmlformats.org/officeDocument/2006/relationships/oleObject" Target="../embeddings/oleObject178.bin"/><Relationship Id="rId19" Type="http://schemas.openxmlformats.org/officeDocument/2006/relationships/oleObject" Target="../embeddings/oleObject181.bin"/><Relationship Id="rId31" Type="http://schemas.openxmlformats.org/officeDocument/2006/relationships/image" Target="../media/image283.wmf"/><Relationship Id="rId4" Type="http://schemas.openxmlformats.org/officeDocument/2006/relationships/image" Target="../media/image125.png"/><Relationship Id="rId9" Type="http://schemas.openxmlformats.org/officeDocument/2006/relationships/image" Target="../media/image272.wmf"/><Relationship Id="rId14" Type="http://schemas.openxmlformats.org/officeDocument/2006/relationships/image" Target="../media/image275.png"/><Relationship Id="rId22" Type="http://schemas.openxmlformats.org/officeDocument/2006/relationships/image" Target="../media/image6760.png"/><Relationship Id="rId27" Type="http://schemas.openxmlformats.org/officeDocument/2006/relationships/image" Target="../media/image281.wmf"/><Relationship Id="rId30" Type="http://schemas.openxmlformats.org/officeDocument/2006/relationships/oleObject" Target="../embeddings/oleObject185.bin"/><Relationship Id="rId35" Type="http://schemas.openxmlformats.org/officeDocument/2006/relationships/image" Target="../media/image285.wmf"/><Relationship Id="rId8" Type="http://schemas.openxmlformats.org/officeDocument/2006/relationships/oleObject" Target="../embeddings/oleObject177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1.bin"/><Relationship Id="rId13" Type="http://schemas.openxmlformats.org/officeDocument/2006/relationships/oleObject" Target="../embeddings/oleObject192.bin"/><Relationship Id="rId18" Type="http://schemas.openxmlformats.org/officeDocument/2006/relationships/hyperlink" Target="https://doi.org/10.1063/1.4890441" TargetMode="External"/><Relationship Id="rId3" Type="http://schemas.openxmlformats.org/officeDocument/2006/relationships/image" Target="../media/image286.wmf"/><Relationship Id="rId7" Type="http://schemas.openxmlformats.org/officeDocument/2006/relationships/image" Target="../media/image288.wmf"/><Relationship Id="rId12" Type="http://schemas.openxmlformats.org/officeDocument/2006/relationships/image" Target="../media/image290.jpeg"/><Relationship Id="rId17" Type="http://schemas.openxmlformats.org/officeDocument/2006/relationships/hyperlink" Target="http://jpsj.ipap.jp/link?JPSJ/74/3131" TargetMode="External"/><Relationship Id="rId2" Type="http://schemas.openxmlformats.org/officeDocument/2006/relationships/oleObject" Target="../embeddings/oleObject188.bin"/><Relationship Id="rId16" Type="http://schemas.openxmlformats.org/officeDocument/2006/relationships/hyperlink" Target="http://publish.aps.org/abstract/PRA/v41/p6676/" TargetMode="Externa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90.bin"/><Relationship Id="rId11" Type="http://schemas.openxmlformats.org/officeDocument/2006/relationships/hyperlink" Target="https://pubs.aip.org/aip/jcp/article/153/2/020901/76291/Numerically-exact-approach-to-open-quantum" TargetMode="External"/><Relationship Id="rId5" Type="http://schemas.openxmlformats.org/officeDocument/2006/relationships/image" Target="../media/image287.wmf"/><Relationship Id="rId15" Type="http://schemas.openxmlformats.org/officeDocument/2006/relationships/image" Target="../media/image292.png"/><Relationship Id="rId10" Type="http://schemas.openxmlformats.org/officeDocument/2006/relationships/image" Target="../media/image201.png"/><Relationship Id="rId4" Type="http://schemas.openxmlformats.org/officeDocument/2006/relationships/oleObject" Target="../embeddings/oleObject189.bin"/><Relationship Id="rId9" Type="http://schemas.openxmlformats.org/officeDocument/2006/relationships/image" Target="../media/image289.wmf"/><Relationship Id="rId14" Type="http://schemas.openxmlformats.org/officeDocument/2006/relationships/image" Target="../media/image291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png"/><Relationship Id="rId13" Type="http://schemas.openxmlformats.org/officeDocument/2006/relationships/image" Target="../media/image290.jpeg"/><Relationship Id="rId3" Type="http://schemas.openxmlformats.org/officeDocument/2006/relationships/image" Target="../media/image293.wmf"/><Relationship Id="rId7" Type="http://schemas.openxmlformats.org/officeDocument/2006/relationships/image" Target="../media/image295.wmf"/><Relationship Id="rId12" Type="http://schemas.openxmlformats.org/officeDocument/2006/relationships/hyperlink" Target="https://pubs.aip.org/aip/jcp/article/153/2/020901/76291/Numerically-exact-approach-to-open-quantum" TargetMode="External"/><Relationship Id="rId2" Type="http://schemas.openxmlformats.org/officeDocument/2006/relationships/oleObject" Target="../embeddings/oleObject193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95.bin"/><Relationship Id="rId11" Type="http://schemas.openxmlformats.org/officeDocument/2006/relationships/hyperlink" Target="https://doi.org/10.1063/1.4916647" TargetMode="External"/><Relationship Id="rId5" Type="http://schemas.openxmlformats.org/officeDocument/2006/relationships/image" Target="../media/image294.wmf"/><Relationship Id="rId10" Type="http://schemas.openxmlformats.org/officeDocument/2006/relationships/image" Target="../media/image296.wmf"/><Relationship Id="rId4" Type="http://schemas.openxmlformats.org/officeDocument/2006/relationships/oleObject" Target="../embeddings/oleObject194.bin"/><Relationship Id="rId9" Type="http://schemas.openxmlformats.org/officeDocument/2006/relationships/oleObject" Target="../embeddings/oleObject196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.wmf"/><Relationship Id="rId13" Type="http://schemas.openxmlformats.org/officeDocument/2006/relationships/oleObject" Target="../embeddings/oleObject202.bin"/><Relationship Id="rId3" Type="http://schemas.openxmlformats.org/officeDocument/2006/relationships/image" Target="../media/image297.wmf"/><Relationship Id="rId7" Type="http://schemas.openxmlformats.org/officeDocument/2006/relationships/oleObject" Target="../embeddings/oleObject199.bin"/><Relationship Id="rId12" Type="http://schemas.openxmlformats.org/officeDocument/2006/relationships/image" Target="../media/image302.wmf"/><Relationship Id="rId17" Type="http://schemas.openxmlformats.org/officeDocument/2006/relationships/hyperlink" Target="http://aip.scitation.org/doi/10.1063/1.4916647" TargetMode="External"/><Relationship Id="rId2" Type="http://schemas.openxmlformats.org/officeDocument/2006/relationships/oleObject" Target="../embeddings/oleObject197.bin"/><Relationship Id="rId16" Type="http://schemas.openxmlformats.org/officeDocument/2006/relationships/image" Target="../media/image304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9.wmf"/><Relationship Id="rId11" Type="http://schemas.openxmlformats.org/officeDocument/2006/relationships/oleObject" Target="../embeddings/oleObject201.bin"/><Relationship Id="rId5" Type="http://schemas.openxmlformats.org/officeDocument/2006/relationships/oleObject" Target="../embeddings/oleObject198.bin"/><Relationship Id="rId15" Type="http://schemas.openxmlformats.org/officeDocument/2006/relationships/oleObject" Target="../embeddings/oleObject203.bin"/><Relationship Id="rId10" Type="http://schemas.openxmlformats.org/officeDocument/2006/relationships/image" Target="../media/image301.wmf"/><Relationship Id="rId4" Type="http://schemas.openxmlformats.org/officeDocument/2006/relationships/image" Target="../media/image298.png"/><Relationship Id="rId9" Type="http://schemas.openxmlformats.org/officeDocument/2006/relationships/oleObject" Target="../embeddings/oleObject200.bin"/><Relationship Id="rId14" Type="http://schemas.openxmlformats.org/officeDocument/2006/relationships/image" Target="../media/image303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9.png"/><Relationship Id="rId13" Type="http://schemas.openxmlformats.org/officeDocument/2006/relationships/oleObject" Target="../embeddings/oleObject207.bin"/><Relationship Id="rId18" Type="http://schemas.openxmlformats.org/officeDocument/2006/relationships/oleObject" Target="../embeddings/oleObject209.bin"/><Relationship Id="rId3" Type="http://schemas.openxmlformats.org/officeDocument/2006/relationships/oleObject" Target="../embeddings/oleObject204.bin"/><Relationship Id="rId7" Type="http://schemas.openxmlformats.org/officeDocument/2006/relationships/image" Target="../media/image308.png"/><Relationship Id="rId12" Type="http://schemas.openxmlformats.org/officeDocument/2006/relationships/image" Target="../media/image311.wmf"/><Relationship Id="rId17" Type="http://schemas.openxmlformats.org/officeDocument/2006/relationships/hyperlink" Target="https://doi.org/10.1063/1.465484" TargetMode="External"/><Relationship Id="rId2" Type="http://schemas.openxmlformats.org/officeDocument/2006/relationships/image" Target="../media/image42.png"/><Relationship Id="rId16" Type="http://schemas.openxmlformats.org/officeDocument/2006/relationships/image" Target="../media/image313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7.png"/><Relationship Id="rId11" Type="http://schemas.openxmlformats.org/officeDocument/2006/relationships/oleObject" Target="../embeddings/oleObject206.bin"/><Relationship Id="rId5" Type="http://schemas.openxmlformats.org/officeDocument/2006/relationships/image" Target="../media/image306.png"/><Relationship Id="rId15" Type="http://schemas.openxmlformats.org/officeDocument/2006/relationships/oleObject" Target="../embeddings/oleObject208.bin"/><Relationship Id="rId10" Type="http://schemas.openxmlformats.org/officeDocument/2006/relationships/image" Target="../media/image310.wmf"/><Relationship Id="rId19" Type="http://schemas.openxmlformats.org/officeDocument/2006/relationships/image" Target="../media/image314.wmf"/><Relationship Id="rId4" Type="http://schemas.openxmlformats.org/officeDocument/2006/relationships/image" Target="../media/image305.wmf"/><Relationship Id="rId9" Type="http://schemas.openxmlformats.org/officeDocument/2006/relationships/oleObject" Target="../embeddings/oleObject205.bin"/><Relationship Id="rId14" Type="http://schemas.openxmlformats.org/officeDocument/2006/relationships/image" Target="../media/image312.w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wmf"/><Relationship Id="rId13" Type="http://schemas.openxmlformats.org/officeDocument/2006/relationships/image" Target="../media/image323.wmf"/><Relationship Id="rId18" Type="http://schemas.openxmlformats.org/officeDocument/2006/relationships/hyperlink" Target="http://theochem.kuchem.kyoto-u.ac.jp/tanimura/Lectures/nonMarkovian.zip" TargetMode="External"/><Relationship Id="rId3" Type="http://schemas.openxmlformats.org/officeDocument/2006/relationships/image" Target="../media/image316.png"/><Relationship Id="rId7" Type="http://schemas.openxmlformats.org/officeDocument/2006/relationships/oleObject" Target="../embeddings/oleObject210.bin"/><Relationship Id="rId12" Type="http://schemas.openxmlformats.org/officeDocument/2006/relationships/oleObject" Target="../embeddings/oleObject212.bin"/><Relationship Id="rId17" Type="http://schemas.openxmlformats.org/officeDocument/2006/relationships/image" Target="../media/image325.png"/><Relationship Id="rId2" Type="http://schemas.openxmlformats.org/officeDocument/2006/relationships/image" Target="../media/image315.png"/><Relationship Id="rId16" Type="http://schemas.openxmlformats.org/officeDocument/2006/relationships/image" Target="../media/image3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9.png"/><Relationship Id="rId11" Type="http://schemas.openxmlformats.org/officeDocument/2006/relationships/image" Target="../media/image322.wmf"/><Relationship Id="rId5" Type="http://schemas.openxmlformats.org/officeDocument/2006/relationships/image" Target="../media/image318.png"/><Relationship Id="rId15" Type="http://schemas.openxmlformats.org/officeDocument/2006/relationships/image" Target="../media/image118.wmf"/><Relationship Id="rId10" Type="http://schemas.openxmlformats.org/officeDocument/2006/relationships/oleObject" Target="../embeddings/oleObject211.bin"/><Relationship Id="rId4" Type="http://schemas.openxmlformats.org/officeDocument/2006/relationships/image" Target="../media/image317.png"/><Relationship Id="rId9" Type="http://schemas.openxmlformats.org/officeDocument/2006/relationships/image" Target="../media/image321.png"/><Relationship Id="rId14" Type="http://schemas.openxmlformats.org/officeDocument/2006/relationships/oleObject" Target="../embeddings/oleObject6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gi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7.png"/><Relationship Id="rId3" Type="http://schemas.openxmlformats.org/officeDocument/2006/relationships/image" Target="../media/image326.wmf"/><Relationship Id="rId7" Type="http://schemas.openxmlformats.org/officeDocument/2006/relationships/image" Target="../media/image300.wmf"/><Relationship Id="rId2" Type="http://schemas.openxmlformats.org/officeDocument/2006/relationships/oleObject" Target="../embeddings/oleObject21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15.bin"/><Relationship Id="rId11" Type="http://schemas.openxmlformats.org/officeDocument/2006/relationships/image" Target="../media/image329.png"/><Relationship Id="rId5" Type="http://schemas.openxmlformats.org/officeDocument/2006/relationships/image" Target="../media/image299.wmf"/><Relationship Id="rId10" Type="http://schemas.openxmlformats.org/officeDocument/2006/relationships/image" Target="../media/image328.wmf"/><Relationship Id="rId4" Type="http://schemas.openxmlformats.org/officeDocument/2006/relationships/oleObject" Target="../embeddings/oleObject214.bin"/><Relationship Id="rId9" Type="http://schemas.openxmlformats.org/officeDocument/2006/relationships/oleObject" Target="../embeddings/oleObject216.bin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9.bin"/><Relationship Id="rId3" Type="http://schemas.openxmlformats.org/officeDocument/2006/relationships/oleObject" Target="../embeddings/oleObject217.bin"/><Relationship Id="rId7" Type="http://schemas.openxmlformats.org/officeDocument/2006/relationships/image" Target="../media/image327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2.wmf"/><Relationship Id="rId5" Type="http://schemas.openxmlformats.org/officeDocument/2006/relationships/oleObject" Target="../embeddings/oleObject218.bin"/><Relationship Id="rId4" Type="http://schemas.openxmlformats.org/officeDocument/2006/relationships/image" Target="../media/image331.wmf"/><Relationship Id="rId9" Type="http://schemas.openxmlformats.org/officeDocument/2006/relationships/image" Target="../media/image328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3.png"/><Relationship Id="rId7" Type="http://schemas.openxmlformats.org/officeDocument/2006/relationships/image" Target="../media/image335.wmf"/><Relationship Id="rId2" Type="http://schemas.openxmlformats.org/officeDocument/2006/relationships/image" Target="../media/image332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21.bin"/><Relationship Id="rId5" Type="http://schemas.openxmlformats.org/officeDocument/2006/relationships/image" Target="../media/image334.wmf"/><Relationship Id="rId4" Type="http://schemas.openxmlformats.org/officeDocument/2006/relationships/oleObject" Target="../embeddings/oleObject220.bin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8.wmf"/><Relationship Id="rId3" Type="http://schemas.openxmlformats.org/officeDocument/2006/relationships/hyperlink" Target="http://dx.doi.org/10.1063/1.4916647" TargetMode="External"/><Relationship Id="rId7" Type="http://schemas.openxmlformats.org/officeDocument/2006/relationships/oleObject" Target="../embeddings/oleObject223.bin"/><Relationship Id="rId2" Type="http://schemas.openxmlformats.org/officeDocument/2006/relationships/image" Target="../media/image3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7.png"/><Relationship Id="rId5" Type="http://schemas.openxmlformats.org/officeDocument/2006/relationships/image" Target="../media/image337.wmf"/><Relationship Id="rId10" Type="http://schemas.openxmlformats.org/officeDocument/2006/relationships/image" Target="../media/image339.png"/><Relationship Id="rId4" Type="http://schemas.openxmlformats.org/officeDocument/2006/relationships/oleObject" Target="../embeddings/oleObject222.bin"/><Relationship Id="rId9" Type="http://schemas.openxmlformats.org/officeDocument/2006/relationships/image" Target="../media/image338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2.wmf"/><Relationship Id="rId13" Type="http://schemas.openxmlformats.org/officeDocument/2006/relationships/oleObject" Target="../embeddings/oleObject228.bin"/><Relationship Id="rId3" Type="http://schemas.openxmlformats.org/officeDocument/2006/relationships/oleObject" Target="../embeddings/oleObject224.bin"/><Relationship Id="rId7" Type="http://schemas.openxmlformats.org/officeDocument/2006/relationships/oleObject" Target="../embeddings/oleObject226.bin"/><Relationship Id="rId12" Type="http://schemas.openxmlformats.org/officeDocument/2006/relationships/image" Target="../media/image314.wmf"/><Relationship Id="rId2" Type="http://schemas.openxmlformats.org/officeDocument/2006/relationships/image" Target="../media/image3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1.wmf"/><Relationship Id="rId11" Type="http://schemas.openxmlformats.org/officeDocument/2006/relationships/oleObject" Target="../embeddings/oleObject209.bin"/><Relationship Id="rId5" Type="http://schemas.openxmlformats.org/officeDocument/2006/relationships/oleObject" Target="../embeddings/oleObject225.bin"/><Relationship Id="rId10" Type="http://schemas.openxmlformats.org/officeDocument/2006/relationships/image" Target="../media/image313.wmf"/><Relationship Id="rId4" Type="http://schemas.openxmlformats.org/officeDocument/2006/relationships/image" Target="../media/image341.wmf"/><Relationship Id="rId9" Type="http://schemas.openxmlformats.org/officeDocument/2006/relationships/oleObject" Target="../embeddings/oleObject227.bin"/><Relationship Id="rId14" Type="http://schemas.openxmlformats.org/officeDocument/2006/relationships/image" Target="../media/image342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2.bin"/><Relationship Id="rId3" Type="http://schemas.openxmlformats.org/officeDocument/2006/relationships/image" Target="../media/image343.wmf"/><Relationship Id="rId7" Type="http://schemas.openxmlformats.org/officeDocument/2006/relationships/image" Target="../media/image345.wmf"/><Relationship Id="rId2" Type="http://schemas.openxmlformats.org/officeDocument/2006/relationships/oleObject" Target="../embeddings/oleObject22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31.bin"/><Relationship Id="rId5" Type="http://schemas.openxmlformats.org/officeDocument/2006/relationships/image" Target="../media/image344.wmf"/><Relationship Id="rId4" Type="http://schemas.openxmlformats.org/officeDocument/2006/relationships/oleObject" Target="../embeddings/oleObject230.bin"/><Relationship Id="rId9" Type="http://schemas.openxmlformats.org/officeDocument/2006/relationships/image" Target="../media/image346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5.bin"/><Relationship Id="rId3" Type="http://schemas.openxmlformats.org/officeDocument/2006/relationships/image" Target="../media/image108.png"/><Relationship Id="rId7" Type="http://schemas.openxmlformats.org/officeDocument/2006/relationships/image" Target="../media/image110.wmf"/><Relationship Id="rId12" Type="http://schemas.openxmlformats.org/officeDocument/2006/relationships/hyperlink" Target="http://aip.scitation.org/doi/full/10.1063/1.4890441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34.bin"/><Relationship Id="rId11" Type="http://schemas.openxmlformats.org/officeDocument/2006/relationships/image" Target="../media/image114.wmf"/><Relationship Id="rId5" Type="http://schemas.openxmlformats.org/officeDocument/2006/relationships/image" Target="../media/image347.wmf"/><Relationship Id="rId10" Type="http://schemas.openxmlformats.org/officeDocument/2006/relationships/oleObject" Target="../embeddings/oleObject236.bin"/><Relationship Id="rId4" Type="http://schemas.openxmlformats.org/officeDocument/2006/relationships/oleObject" Target="../embeddings/oleObject233.bin"/><Relationship Id="rId9" Type="http://schemas.openxmlformats.org/officeDocument/2006/relationships/image" Target="../media/image348.w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0.bin"/><Relationship Id="rId3" Type="http://schemas.openxmlformats.org/officeDocument/2006/relationships/image" Target="../media/image349.wmf"/><Relationship Id="rId7" Type="http://schemas.openxmlformats.org/officeDocument/2006/relationships/image" Target="../media/image351.wmf"/><Relationship Id="rId2" Type="http://schemas.openxmlformats.org/officeDocument/2006/relationships/oleObject" Target="../embeddings/oleObject237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239.bin"/><Relationship Id="rId11" Type="http://schemas.openxmlformats.org/officeDocument/2006/relationships/hyperlink" Target="https://doi.org/10.1063/1.4916647" TargetMode="External"/><Relationship Id="rId5" Type="http://schemas.openxmlformats.org/officeDocument/2006/relationships/image" Target="../media/image350.wmf"/><Relationship Id="rId10" Type="http://schemas.openxmlformats.org/officeDocument/2006/relationships/hyperlink" Target="https://doi.org/10.1063/1.4890441" TargetMode="External"/><Relationship Id="rId4" Type="http://schemas.openxmlformats.org/officeDocument/2006/relationships/oleObject" Target="../embeddings/oleObject238.bin"/><Relationship Id="rId9" Type="http://schemas.openxmlformats.org/officeDocument/2006/relationships/image" Target="../media/image352.w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4.bin"/><Relationship Id="rId13" Type="http://schemas.openxmlformats.org/officeDocument/2006/relationships/image" Target="../media/image360.png"/><Relationship Id="rId18" Type="http://schemas.openxmlformats.org/officeDocument/2006/relationships/hyperlink" Target="https://doi.org/10.1063/1.4890441" TargetMode="External"/><Relationship Id="rId3" Type="http://schemas.openxmlformats.org/officeDocument/2006/relationships/image" Target="../media/image353.wmf"/><Relationship Id="rId7" Type="http://schemas.openxmlformats.org/officeDocument/2006/relationships/image" Target="../media/image355.wmf"/><Relationship Id="rId12" Type="http://schemas.openxmlformats.org/officeDocument/2006/relationships/image" Target="../media/image359.png"/><Relationship Id="rId17" Type="http://schemas.openxmlformats.org/officeDocument/2006/relationships/image" Target="../media/image364.png"/><Relationship Id="rId2" Type="http://schemas.openxmlformats.org/officeDocument/2006/relationships/oleObject" Target="../embeddings/oleObject241.bin"/><Relationship Id="rId16" Type="http://schemas.openxmlformats.org/officeDocument/2006/relationships/image" Target="../media/image363.png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243.bin"/><Relationship Id="rId11" Type="http://schemas.openxmlformats.org/officeDocument/2006/relationships/image" Target="../media/image358.png"/><Relationship Id="rId5" Type="http://schemas.openxmlformats.org/officeDocument/2006/relationships/image" Target="../media/image354.wmf"/><Relationship Id="rId15" Type="http://schemas.openxmlformats.org/officeDocument/2006/relationships/image" Target="../media/image362.png"/><Relationship Id="rId10" Type="http://schemas.openxmlformats.org/officeDocument/2006/relationships/image" Target="../media/image357.png"/><Relationship Id="rId4" Type="http://schemas.openxmlformats.org/officeDocument/2006/relationships/oleObject" Target="../embeddings/oleObject242.bin"/><Relationship Id="rId9" Type="http://schemas.openxmlformats.org/officeDocument/2006/relationships/image" Target="../media/image356.wmf"/><Relationship Id="rId14" Type="http://schemas.openxmlformats.org/officeDocument/2006/relationships/image" Target="../media/image361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6.png"/><Relationship Id="rId13" Type="http://schemas.openxmlformats.org/officeDocument/2006/relationships/image" Target="../media/image370.jpeg"/><Relationship Id="rId18" Type="http://schemas.openxmlformats.org/officeDocument/2006/relationships/image" Target="../media/image374.jpeg"/><Relationship Id="rId26" Type="http://schemas.openxmlformats.org/officeDocument/2006/relationships/image" Target="../media/image241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377.wmf"/><Relationship Id="rId7" Type="http://schemas.openxmlformats.org/officeDocument/2006/relationships/image" Target="../media/image239.gif"/><Relationship Id="rId12" Type="http://schemas.openxmlformats.org/officeDocument/2006/relationships/image" Target="../media/image369.jpeg"/><Relationship Id="rId17" Type="http://schemas.openxmlformats.org/officeDocument/2006/relationships/image" Target="../media/image373.jpeg"/><Relationship Id="rId25" Type="http://schemas.openxmlformats.org/officeDocument/2006/relationships/image" Target="../media/image232.png"/><Relationship Id="rId2" Type="http://schemas.openxmlformats.org/officeDocument/2006/relationships/video" Target="../media/media7.mp4"/><Relationship Id="rId16" Type="http://schemas.openxmlformats.org/officeDocument/2006/relationships/image" Target="../media/image372.png"/><Relationship Id="rId20" Type="http://schemas.openxmlformats.org/officeDocument/2006/relationships/image" Target="../media/image376.png"/><Relationship Id="rId1" Type="http://schemas.microsoft.com/office/2007/relationships/media" Target="../media/media7.mp4"/><Relationship Id="rId6" Type="http://schemas.openxmlformats.org/officeDocument/2006/relationships/image" Target="../media/image233.gif"/><Relationship Id="rId11" Type="http://schemas.openxmlformats.org/officeDocument/2006/relationships/image" Target="../media/image368.wmf"/><Relationship Id="rId24" Type="http://schemas.openxmlformats.org/officeDocument/2006/relationships/image" Target="../media/image240.png"/><Relationship Id="rId5" Type="http://schemas.openxmlformats.org/officeDocument/2006/relationships/image" Target="../media/image365.png"/><Relationship Id="rId15" Type="http://schemas.openxmlformats.org/officeDocument/2006/relationships/image" Target="../media/image371.wmf"/><Relationship Id="rId23" Type="http://schemas.openxmlformats.org/officeDocument/2006/relationships/image" Target="../media/image379.png"/><Relationship Id="rId10" Type="http://schemas.openxmlformats.org/officeDocument/2006/relationships/oleObject" Target="../embeddings/oleObject245.bin"/><Relationship Id="rId19" Type="http://schemas.openxmlformats.org/officeDocument/2006/relationships/image" Target="../media/image375.jpe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367.png"/><Relationship Id="rId14" Type="http://schemas.openxmlformats.org/officeDocument/2006/relationships/oleObject" Target="../embeddings/oleObject246.bin"/><Relationship Id="rId22" Type="http://schemas.openxmlformats.org/officeDocument/2006/relationships/image" Target="../media/image37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ideo" Target="../media/media1.mp4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10.wmf"/><Relationship Id="rId26" Type="http://schemas.openxmlformats.org/officeDocument/2006/relationships/image" Target="../media/image15.wmf"/><Relationship Id="rId3" Type="http://schemas.microsoft.com/office/2007/relationships/media" Target="../media/media3.wmv"/><Relationship Id="rId21" Type="http://schemas.openxmlformats.org/officeDocument/2006/relationships/image" Target="../media/image12.png"/><Relationship Id="rId7" Type="http://schemas.microsoft.com/office/2007/relationships/media" Target="../media/media1.mp4"/><Relationship Id="rId12" Type="http://schemas.openxmlformats.org/officeDocument/2006/relationships/video" Target="../media/media6.wmv"/><Relationship Id="rId17" Type="http://schemas.openxmlformats.org/officeDocument/2006/relationships/oleObject" Target="../embeddings/oleObject1.bin"/><Relationship Id="rId25" Type="http://schemas.openxmlformats.org/officeDocument/2006/relationships/oleObject" Target="../embeddings/oleObject3.bin"/><Relationship Id="rId2" Type="http://schemas.openxmlformats.org/officeDocument/2006/relationships/video" Target="../media/media2.wmv"/><Relationship Id="rId16" Type="http://schemas.openxmlformats.org/officeDocument/2006/relationships/image" Target="../media/image9.png"/><Relationship Id="rId20" Type="http://schemas.openxmlformats.org/officeDocument/2006/relationships/image" Target="../media/image11.png"/><Relationship Id="rId29" Type="http://schemas.openxmlformats.org/officeDocument/2006/relationships/image" Target="../media/image5.gif"/><Relationship Id="rId1" Type="http://schemas.microsoft.com/office/2007/relationships/media" Target="../media/media2.wmv"/><Relationship Id="rId6" Type="http://schemas.openxmlformats.org/officeDocument/2006/relationships/video" Target="../media/media4.wmv"/><Relationship Id="rId11" Type="http://schemas.microsoft.com/office/2007/relationships/media" Target="../media/media6.wmv"/><Relationship Id="rId24" Type="http://schemas.openxmlformats.org/officeDocument/2006/relationships/image" Target="../media/image14.wmf"/><Relationship Id="rId5" Type="http://schemas.microsoft.com/office/2007/relationships/media" Target="../media/media4.wmv"/><Relationship Id="rId15" Type="http://schemas.openxmlformats.org/officeDocument/2006/relationships/image" Target="../media/image8.png"/><Relationship Id="rId23" Type="http://schemas.openxmlformats.org/officeDocument/2006/relationships/oleObject" Target="../embeddings/oleObject2.bin"/><Relationship Id="rId28" Type="http://schemas.openxmlformats.org/officeDocument/2006/relationships/image" Target="../media/image4.gif"/><Relationship Id="rId10" Type="http://schemas.openxmlformats.org/officeDocument/2006/relationships/video" Target="../media/media5.wmv"/><Relationship Id="rId19" Type="http://schemas.openxmlformats.org/officeDocument/2006/relationships/image" Target="../media/image7.png"/><Relationship Id="rId4" Type="http://schemas.openxmlformats.org/officeDocument/2006/relationships/video" Target="../media/media3.wmv"/><Relationship Id="rId9" Type="http://schemas.microsoft.com/office/2007/relationships/media" Target="../media/media5.wmv"/><Relationship Id="rId14" Type="http://schemas.openxmlformats.org/officeDocument/2006/relationships/notesSlide" Target="../notesSlides/notesSlide1.xml"/><Relationship Id="rId22" Type="http://schemas.openxmlformats.org/officeDocument/2006/relationships/image" Target="../media/image13.png"/><Relationship Id="rId27" Type="http://schemas.openxmlformats.org/officeDocument/2006/relationships/image" Target="../media/image16.png"/><Relationship Id="rId30" Type="http://schemas.openxmlformats.org/officeDocument/2006/relationships/image" Target="../media/image6.gi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2.emf"/><Relationship Id="rId13" Type="http://schemas.openxmlformats.org/officeDocument/2006/relationships/image" Target="../media/image387.emf"/><Relationship Id="rId3" Type="http://schemas.openxmlformats.org/officeDocument/2006/relationships/image" Target="../media/image380.png"/><Relationship Id="rId7" Type="http://schemas.openxmlformats.org/officeDocument/2006/relationships/hyperlink" Target="https://doi.org/10.1063/5.0102000" TargetMode="External"/><Relationship Id="rId12" Type="http://schemas.openxmlformats.org/officeDocument/2006/relationships/image" Target="../media/image38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1063/5.0060208" TargetMode="External"/><Relationship Id="rId11" Type="http://schemas.openxmlformats.org/officeDocument/2006/relationships/image" Target="../media/image385.jpeg"/><Relationship Id="rId5" Type="http://schemas.openxmlformats.org/officeDocument/2006/relationships/hyperlink" Target="https://doi.org/10.1063/5.0036590" TargetMode="External"/><Relationship Id="rId10" Type="http://schemas.openxmlformats.org/officeDocument/2006/relationships/image" Target="../media/image384.emf"/><Relationship Id="rId4" Type="http://schemas.openxmlformats.org/officeDocument/2006/relationships/image" Target="../media/image381.emf"/><Relationship Id="rId9" Type="http://schemas.openxmlformats.org/officeDocument/2006/relationships/image" Target="../media/image383.e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hyperlink" Target="https://journals.aps.org/pra/abstract/10.1103/PhysRevA.98.012109" TargetMode="External"/><Relationship Id="rId3" Type="http://schemas.openxmlformats.org/officeDocument/2006/relationships/image" Target="../media/image388.emf"/><Relationship Id="rId7" Type="http://schemas.openxmlformats.org/officeDocument/2006/relationships/image" Target="../media/image391.emf"/><Relationship Id="rId2" Type="http://schemas.openxmlformats.org/officeDocument/2006/relationships/oleObject" Target="../embeddings/oleObject24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0.emf"/><Relationship Id="rId5" Type="http://schemas.openxmlformats.org/officeDocument/2006/relationships/image" Target="../media/image389.emf"/><Relationship Id="rId4" Type="http://schemas.openxmlformats.org/officeDocument/2006/relationships/oleObject" Target="../embeddings/oleObject248.bin"/><Relationship Id="rId9" Type="http://schemas.openxmlformats.org/officeDocument/2006/relationships/image" Target="../media/image392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4.png"/><Relationship Id="rId7" Type="http://schemas.openxmlformats.org/officeDocument/2006/relationships/image" Target="../media/image397.png"/><Relationship Id="rId2" Type="http://schemas.openxmlformats.org/officeDocument/2006/relationships/image" Target="../media/image3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7.png"/><Relationship Id="rId5" Type="http://schemas.openxmlformats.org/officeDocument/2006/relationships/image" Target="../media/image396.png"/><Relationship Id="rId4" Type="http://schemas.openxmlformats.org/officeDocument/2006/relationships/image" Target="../media/image39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8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9.png"/><Relationship Id="rId5" Type="http://schemas.openxmlformats.org/officeDocument/2006/relationships/image" Target="../media/image367.png"/><Relationship Id="rId4" Type="http://schemas.openxmlformats.org/officeDocument/2006/relationships/hyperlink" Target="http://dx.doi.org/10.1063/1.4928192" TargetMode="Externa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0.png"/><Relationship Id="rId13" Type="http://schemas.openxmlformats.org/officeDocument/2006/relationships/image" Target="../media/image47.wmf"/><Relationship Id="rId18" Type="http://schemas.openxmlformats.org/officeDocument/2006/relationships/oleObject" Target="../embeddings/oleObject254.bin"/><Relationship Id="rId3" Type="http://schemas.openxmlformats.org/officeDocument/2006/relationships/image" Target="../media/image42.png"/><Relationship Id="rId12" Type="http://schemas.openxmlformats.org/officeDocument/2006/relationships/oleObject" Target="../embeddings/oleObject251.bin"/><Relationship Id="rId17" Type="http://schemas.openxmlformats.org/officeDocument/2006/relationships/image" Target="../media/image49.wmf"/><Relationship Id="rId2" Type="http://schemas.openxmlformats.org/officeDocument/2006/relationships/notesSlide" Target="../notesSlides/notesSlide12.xml"/><Relationship Id="rId16" Type="http://schemas.openxmlformats.org/officeDocument/2006/relationships/oleObject" Target="../embeddings/oleObject253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wmf"/><Relationship Id="rId11" Type="http://schemas.openxmlformats.org/officeDocument/2006/relationships/image" Target="../media/image46.wmf"/><Relationship Id="rId5" Type="http://schemas.openxmlformats.org/officeDocument/2006/relationships/oleObject" Target="../embeddings/oleObject249.bin"/><Relationship Id="rId15" Type="http://schemas.openxmlformats.org/officeDocument/2006/relationships/image" Target="../media/image400.wmf"/><Relationship Id="rId10" Type="http://schemas.openxmlformats.org/officeDocument/2006/relationships/oleObject" Target="../embeddings/oleObject250.bin"/><Relationship Id="rId19" Type="http://schemas.openxmlformats.org/officeDocument/2006/relationships/image" Target="../media/image50.wmf"/><Relationship Id="rId4" Type="http://schemas.openxmlformats.org/officeDocument/2006/relationships/image" Target="../media/image43.png"/><Relationship Id="rId9" Type="http://schemas.openxmlformats.org/officeDocument/2006/relationships/image" Target="../media/image45.png"/><Relationship Id="rId14" Type="http://schemas.openxmlformats.org/officeDocument/2006/relationships/oleObject" Target="../embeddings/oleObject252.bin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4.jpeg"/><Relationship Id="rId13" Type="http://schemas.openxmlformats.org/officeDocument/2006/relationships/oleObject" Target="../embeddings/oleObject258.bin"/><Relationship Id="rId18" Type="http://schemas.openxmlformats.org/officeDocument/2006/relationships/image" Target="../media/image409.wmf"/><Relationship Id="rId3" Type="http://schemas.openxmlformats.org/officeDocument/2006/relationships/image" Target="../media/image401.png"/><Relationship Id="rId7" Type="http://schemas.openxmlformats.org/officeDocument/2006/relationships/image" Target="../media/image403.wmf"/><Relationship Id="rId12" Type="http://schemas.openxmlformats.org/officeDocument/2006/relationships/image" Target="../media/image406.wmf"/><Relationship Id="rId17" Type="http://schemas.openxmlformats.org/officeDocument/2006/relationships/oleObject" Target="../embeddings/oleObject260.bin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408.wmf"/><Relationship Id="rId20" Type="http://schemas.openxmlformats.org/officeDocument/2006/relationships/image" Target="../media/image410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56.bin"/><Relationship Id="rId11" Type="http://schemas.openxmlformats.org/officeDocument/2006/relationships/oleObject" Target="../embeddings/oleObject257.bin"/><Relationship Id="rId5" Type="http://schemas.openxmlformats.org/officeDocument/2006/relationships/image" Target="../media/image402.wmf"/><Relationship Id="rId15" Type="http://schemas.openxmlformats.org/officeDocument/2006/relationships/oleObject" Target="../embeddings/oleObject259.bin"/><Relationship Id="rId10" Type="http://schemas.openxmlformats.org/officeDocument/2006/relationships/image" Target="../media/image405.png"/><Relationship Id="rId19" Type="http://schemas.openxmlformats.org/officeDocument/2006/relationships/oleObject" Target="../embeddings/oleObject261.bin"/><Relationship Id="rId4" Type="http://schemas.openxmlformats.org/officeDocument/2006/relationships/oleObject" Target="../embeddings/oleObject255.bin"/><Relationship Id="rId9" Type="http://schemas.openxmlformats.org/officeDocument/2006/relationships/hyperlink" Target="https://doi.org/10.1063/5.0033664" TargetMode="External"/><Relationship Id="rId14" Type="http://schemas.openxmlformats.org/officeDocument/2006/relationships/image" Target="../media/image407.w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3.wmf"/><Relationship Id="rId13" Type="http://schemas.openxmlformats.org/officeDocument/2006/relationships/oleObject" Target="../embeddings/oleObject267.bin"/><Relationship Id="rId18" Type="http://schemas.openxmlformats.org/officeDocument/2006/relationships/image" Target="../media/image418.wmf"/><Relationship Id="rId26" Type="http://schemas.openxmlformats.org/officeDocument/2006/relationships/image" Target="../media/image420.wmf"/><Relationship Id="rId3" Type="http://schemas.openxmlformats.org/officeDocument/2006/relationships/oleObject" Target="../embeddings/oleObject262.bin"/><Relationship Id="rId7" Type="http://schemas.openxmlformats.org/officeDocument/2006/relationships/oleObject" Target="../embeddings/oleObject264.bin"/><Relationship Id="rId12" Type="http://schemas.openxmlformats.org/officeDocument/2006/relationships/image" Target="../media/image415.wmf"/><Relationship Id="rId17" Type="http://schemas.openxmlformats.org/officeDocument/2006/relationships/oleObject" Target="../embeddings/oleObject269.bin"/><Relationship Id="rId25" Type="http://schemas.openxmlformats.org/officeDocument/2006/relationships/oleObject" Target="../embeddings/oleObject271.bin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417.wmf"/><Relationship Id="rId20" Type="http://schemas.openxmlformats.org/officeDocument/2006/relationships/image" Target="../media/image419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2.wmf"/><Relationship Id="rId11" Type="http://schemas.openxmlformats.org/officeDocument/2006/relationships/oleObject" Target="../embeddings/oleObject266.bin"/><Relationship Id="rId24" Type="http://schemas.openxmlformats.org/officeDocument/2006/relationships/image" Target="../media/image1200.png"/><Relationship Id="rId5" Type="http://schemas.openxmlformats.org/officeDocument/2006/relationships/oleObject" Target="../embeddings/oleObject263.bin"/><Relationship Id="rId15" Type="http://schemas.openxmlformats.org/officeDocument/2006/relationships/oleObject" Target="../embeddings/oleObject268.bin"/><Relationship Id="rId10" Type="http://schemas.openxmlformats.org/officeDocument/2006/relationships/image" Target="../media/image414.wmf"/><Relationship Id="rId19" Type="http://schemas.openxmlformats.org/officeDocument/2006/relationships/oleObject" Target="../embeddings/oleObject270.bin"/><Relationship Id="rId4" Type="http://schemas.openxmlformats.org/officeDocument/2006/relationships/image" Target="../media/image411.wmf"/><Relationship Id="rId9" Type="http://schemas.openxmlformats.org/officeDocument/2006/relationships/oleObject" Target="../embeddings/oleObject265.bin"/><Relationship Id="rId14" Type="http://schemas.openxmlformats.org/officeDocument/2006/relationships/image" Target="../media/image416.wm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gif"/><Relationship Id="rId3" Type="http://schemas.openxmlformats.org/officeDocument/2006/relationships/oleObject" Target="../embeddings/oleObject272.bin"/><Relationship Id="rId7" Type="http://schemas.openxmlformats.org/officeDocument/2006/relationships/image" Target="../media/image53.png"/><Relationship Id="rId12" Type="http://schemas.openxmlformats.org/officeDocument/2006/relationships/image" Target="../media/image403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2.wmf"/><Relationship Id="rId11" Type="http://schemas.openxmlformats.org/officeDocument/2006/relationships/oleObject" Target="../embeddings/oleObject256.bin"/><Relationship Id="rId5" Type="http://schemas.openxmlformats.org/officeDocument/2006/relationships/oleObject" Target="../embeddings/oleObject273.bin"/><Relationship Id="rId10" Type="http://schemas.openxmlformats.org/officeDocument/2006/relationships/hyperlink" Target="https://doi.org/10.1063/5.0033664" TargetMode="External"/><Relationship Id="rId4" Type="http://schemas.openxmlformats.org/officeDocument/2006/relationships/image" Target="../media/image421.wmf"/><Relationship Id="rId9" Type="http://schemas.openxmlformats.org/officeDocument/2006/relationships/image" Target="../media/image397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5.wmf"/><Relationship Id="rId13" Type="http://schemas.openxmlformats.org/officeDocument/2006/relationships/oleObject" Target="../embeddings/oleObject279.bin"/><Relationship Id="rId18" Type="http://schemas.openxmlformats.org/officeDocument/2006/relationships/image" Target="../media/image430.wmf"/><Relationship Id="rId3" Type="http://schemas.openxmlformats.org/officeDocument/2006/relationships/oleObject" Target="../embeddings/oleObject274.bin"/><Relationship Id="rId21" Type="http://schemas.openxmlformats.org/officeDocument/2006/relationships/image" Target="../media/image432.wmf"/><Relationship Id="rId7" Type="http://schemas.openxmlformats.org/officeDocument/2006/relationships/oleObject" Target="../embeddings/oleObject276.bin"/><Relationship Id="rId12" Type="http://schemas.openxmlformats.org/officeDocument/2006/relationships/image" Target="../media/image427.wmf"/><Relationship Id="rId17" Type="http://schemas.openxmlformats.org/officeDocument/2006/relationships/oleObject" Target="../embeddings/oleObject281.bin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429.wmf"/><Relationship Id="rId20" Type="http://schemas.openxmlformats.org/officeDocument/2006/relationships/oleObject" Target="../embeddings/oleObject282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4.wmf"/><Relationship Id="rId11" Type="http://schemas.openxmlformats.org/officeDocument/2006/relationships/oleObject" Target="../embeddings/oleObject278.bin"/><Relationship Id="rId5" Type="http://schemas.openxmlformats.org/officeDocument/2006/relationships/oleObject" Target="../embeddings/oleObject275.bin"/><Relationship Id="rId15" Type="http://schemas.openxmlformats.org/officeDocument/2006/relationships/oleObject" Target="../embeddings/oleObject280.bin"/><Relationship Id="rId10" Type="http://schemas.openxmlformats.org/officeDocument/2006/relationships/image" Target="../media/image426.wmf"/><Relationship Id="rId19" Type="http://schemas.openxmlformats.org/officeDocument/2006/relationships/image" Target="../media/image431.png"/><Relationship Id="rId4" Type="http://schemas.openxmlformats.org/officeDocument/2006/relationships/image" Target="../media/image423.wmf"/><Relationship Id="rId9" Type="http://schemas.openxmlformats.org/officeDocument/2006/relationships/oleObject" Target="../embeddings/oleObject277.bin"/><Relationship Id="rId14" Type="http://schemas.openxmlformats.org/officeDocument/2006/relationships/image" Target="../media/image428.wmf"/><Relationship Id="rId22" Type="http://schemas.openxmlformats.org/officeDocument/2006/relationships/image" Target="../media/image43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97.png"/><Relationship Id="rId3" Type="http://schemas.openxmlformats.org/officeDocument/2006/relationships/image" Target="../media/image131.png"/><Relationship Id="rId7" Type="http://schemas.openxmlformats.org/officeDocument/2006/relationships/image" Target="../media/image19.png"/><Relationship Id="rId12" Type="http://schemas.openxmlformats.org/officeDocument/2006/relationships/image" Target="../media/image96.png"/><Relationship Id="rId17" Type="http://schemas.openxmlformats.org/officeDocument/2006/relationships/image" Target="../media/image21.png"/><Relationship Id="rId2" Type="http://schemas.openxmlformats.org/officeDocument/2006/relationships/image" Target="../media/image120.png"/><Relationship Id="rId16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11" Type="http://schemas.openxmlformats.org/officeDocument/2006/relationships/image" Target="../media/image6.gif"/><Relationship Id="rId5" Type="http://schemas.openxmlformats.org/officeDocument/2006/relationships/image" Target="../media/image17.gif"/><Relationship Id="rId15" Type="http://schemas.openxmlformats.org/officeDocument/2006/relationships/image" Target="../media/image99.png"/><Relationship Id="rId10" Type="http://schemas.openxmlformats.org/officeDocument/2006/relationships/image" Target="../media/image5.gif"/><Relationship Id="rId4" Type="http://schemas.openxmlformats.org/officeDocument/2006/relationships/image" Target="../media/image141.png"/><Relationship Id="rId9" Type="http://schemas.openxmlformats.org/officeDocument/2006/relationships/image" Target="../media/image4.gif"/><Relationship Id="rId14" Type="http://schemas.openxmlformats.org/officeDocument/2006/relationships/image" Target="../media/image98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6.bin"/><Relationship Id="rId13" Type="http://schemas.openxmlformats.org/officeDocument/2006/relationships/oleObject" Target="../embeddings/oleObject287.bin"/><Relationship Id="rId3" Type="http://schemas.openxmlformats.org/officeDocument/2006/relationships/image" Target="../media/image434.wmf"/><Relationship Id="rId7" Type="http://schemas.openxmlformats.org/officeDocument/2006/relationships/image" Target="../media/image436.wmf"/><Relationship Id="rId12" Type="http://schemas.openxmlformats.org/officeDocument/2006/relationships/image" Target="../media/image395.png"/><Relationship Id="rId2" Type="http://schemas.openxmlformats.org/officeDocument/2006/relationships/oleObject" Target="../embeddings/oleObject283.bin"/><Relationship Id="rId16" Type="http://schemas.openxmlformats.org/officeDocument/2006/relationships/image" Target="../media/image439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85.bin"/><Relationship Id="rId11" Type="http://schemas.openxmlformats.org/officeDocument/2006/relationships/hyperlink" Target="https://doi.org/10.1063/5.0093666" TargetMode="External"/><Relationship Id="rId5" Type="http://schemas.openxmlformats.org/officeDocument/2006/relationships/image" Target="../media/image435.wmf"/><Relationship Id="rId15" Type="http://schemas.openxmlformats.org/officeDocument/2006/relationships/oleObject" Target="../embeddings/oleObject288.bin"/><Relationship Id="rId10" Type="http://schemas.openxmlformats.org/officeDocument/2006/relationships/image" Target="../media/image201.png"/><Relationship Id="rId4" Type="http://schemas.openxmlformats.org/officeDocument/2006/relationships/oleObject" Target="../embeddings/oleObject284.bin"/><Relationship Id="rId9" Type="http://schemas.openxmlformats.org/officeDocument/2006/relationships/image" Target="../media/image437.wmf"/><Relationship Id="rId14" Type="http://schemas.openxmlformats.org/officeDocument/2006/relationships/image" Target="../media/image438.w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2.bin"/><Relationship Id="rId13" Type="http://schemas.openxmlformats.org/officeDocument/2006/relationships/image" Target="../media/image445.wmf"/><Relationship Id="rId18" Type="http://schemas.openxmlformats.org/officeDocument/2006/relationships/oleObject" Target="../embeddings/oleObject297.bin"/><Relationship Id="rId26" Type="http://schemas.openxmlformats.org/officeDocument/2006/relationships/image" Target="../media/image451.wmf"/><Relationship Id="rId3" Type="http://schemas.openxmlformats.org/officeDocument/2006/relationships/image" Target="../media/image440.wmf"/><Relationship Id="rId21" Type="http://schemas.openxmlformats.org/officeDocument/2006/relationships/image" Target="../media/image449.wmf"/><Relationship Id="rId7" Type="http://schemas.openxmlformats.org/officeDocument/2006/relationships/image" Target="../media/image442.wmf"/><Relationship Id="rId12" Type="http://schemas.openxmlformats.org/officeDocument/2006/relationships/oleObject" Target="../embeddings/oleObject294.bin"/><Relationship Id="rId17" Type="http://schemas.openxmlformats.org/officeDocument/2006/relationships/image" Target="../media/image447.wmf"/><Relationship Id="rId25" Type="http://schemas.openxmlformats.org/officeDocument/2006/relationships/oleObject" Target="../embeddings/oleObject299.bin"/><Relationship Id="rId2" Type="http://schemas.openxmlformats.org/officeDocument/2006/relationships/oleObject" Target="../embeddings/oleObject289.bin"/><Relationship Id="rId16" Type="http://schemas.openxmlformats.org/officeDocument/2006/relationships/oleObject" Target="../embeddings/oleObject296.bin"/><Relationship Id="rId20" Type="http://schemas.openxmlformats.org/officeDocument/2006/relationships/oleObject" Target="../embeddings/oleObject298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91.bin"/><Relationship Id="rId11" Type="http://schemas.openxmlformats.org/officeDocument/2006/relationships/image" Target="../media/image444.wmf"/><Relationship Id="rId24" Type="http://schemas.openxmlformats.org/officeDocument/2006/relationships/image" Target="../media/image450.png"/><Relationship Id="rId5" Type="http://schemas.openxmlformats.org/officeDocument/2006/relationships/image" Target="../media/image441.wmf"/><Relationship Id="rId15" Type="http://schemas.openxmlformats.org/officeDocument/2006/relationships/image" Target="../media/image446.wmf"/><Relationship Id="rId23" Type="http://schemas.openxmlformats.org/officeDocument/2006/relationships/image" Target="../media/image367.png"/><Relationship Id="rId10" Type="http://schemas.openxmlformats.org/officeDocument/2006/relationships/oleObject" Target="../embeddings/oleObject293.bin"/><Relationship Id="rId19" Type="http://schemas.openxmlformats.org/officeDocument/2006/relationships/image" Target="../media/image448.wmf"/><Relationship Id="rId4" Type="http://schemas.openxmlformats.org/officeDocument/2006/relationships/oleObject" Target="../embeddings/oleObject290.bin"/><Relationship Id="rId9" Type="http://schemas.openxmlformats.org/officeDocument/2006/relationships/image" Target="../media/image443.wmf"/><Relationship Id="rId14" Type="http://schemas.openxmlformats.org/officeDocument/2006/relationships/oleObject" Target="../embeddings/oleObject295.bin"/><Relationship Id="rId22" Type="http://schemas.openxmlformats.org/officeDocument/2006/relationships/hyperlink" Target="http://dx.doi.org/10.1063/1.4928192" TargetMode="Externa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5.wmf"/><Relationship Id="rId13" Type="http://schemas.openxmlformats.org/officeDocument/2006/relationships/image" Target="../media/image458.png"/><Relationship Id="rId18" Type="http://schemas.openxmlformats.org/officeDocument/2006/relationships/image" Target="../media/image462.png"/><Relationship Id="rId3" Type="http://schemas.openxmlformats.org/officeDocument/2006/relationships/oleObject" Target="../embeddings/oleObject300.bin"/><Relationship Id="rId7" Type="http://schemas.openxmlformats.org/officeDocument/2006/relationships/oleObject" Target="../embeddings/oleObject302.bin"/><Relationship Id="rId12" Type="http://schemas.openxmlformats.org/officeDocument/2006/relationships/image" Target="../media/image457.wmf"/><Relationship Id="rId17" Type="http://schemas.openxmlformats.org/officeDocument/2006/relationships/image" Target="../media/image461.png"/><Relationship Id="rId2" Type="http://schemas.openxmlformats.org/officeDocument/2006/relationships/image" Target="../media/image452.emf"/><Relationship Id="rId16" Type="http://schemas.openxmlformats.org/officeDocument/2006/relationships/image" Target="../media/image460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4.wmf"/><Relationship Id="rId11" Type="http://schemas.openxmlformats.org/officeDocument/2006/relationships/oleObject" Target="../embeddings/oleObject304.bin"/><Relationship Id="rId5" Type="http://schemas.openxmlformats.org/officeDocument/2006/relationships/oleObject" Target="../embeddings/oleObject301.bin"/><Relationship Id="rId15" Type="http://schemas.openxmlformats.org/officeDocument/2006/relationships/oleObject" Target="../embeddings/oleObject305.bin"/><Relationship Id="rId10" Type="http://schemas.openxmlformats.org/officeDocument/2006/relationships/image" Target="../media/image456.wmf"/><Relationship Id="rId4" Type="http://schemas.openxmlformats.org/officeDocument/2006/relationships/image" Target="../media/image453.wmf"/><Relationship Id="rId9" Type="http://schemas.openxmlformats.org/officeDocument/2006/relationships/oleObject" Target="../embeddings/oleObject303.bin"/><Relationship Id="rId14" Type="http://schemas.openxmlformats.org/officeDocument/2006/relationships/image" Target="../media/image459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9.bin"/><Relationship Id="rId13" Type="http://schemas.openxmlformats.org/officeDocument/2006/relationships/image" Target="../media/image468.wmf"/><Relationship Id="rId18" Type="http://schemas.openxmlformats.org/officeDocument/2006/relationships/oleObject" Target="../embeddings/oleObject314.bin"/><Relationship Id="rId3" Type="http://schemas.openxmlformats.org/officeDocument/2006/relationships/image" Target="../media/image463.wmf"/><Relationship Id="rId7" Type="http://schemas.openxmlformats.org/officeDocument/2006/relationships/image" Target="../media/image465.wmf"/><Relationship Id="rId12" Type="http://schemas.openxmlformats.org/officeDocument/2006/relationships/oleObject" Target="../embeddings/oleObject311.bin"/><Relationship Id="rId17" Type="http://schemas.openxmlformats.org/officeDocument/2006/relationships/image" Target="../media/image470.wmf"/><Relationship Id="rId2" Type="http://schemas.openxmlformats.org/officeDocument/2006/relationships/oleObject" Target="../embeddings/oleObject306.bin"/><Relationship Id="rId16" Type="http://schemas.openxmlformats.org/officeDocument/2006/relationships/oleObject" Target="../embeddings/oleObject313.bin"/><Relationship Id="rId20" Type="http://schemas.openxmlformats.org/officeDocument/2006/relationships/image" Target="../media/image472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08.bin"/><Relationship Id="rId11" Type="http://schemas.openxmlformats.org/officeDocument/2006/relationships/image" Target="../media/image467.wmf"/><Relationship Id="rId5" Type="http://schemas.openxmlformats.org/officeDocument/2006/relationships/image" Target="../media/image464.wmf"/><Relationship Id="rId15" Type="http://schemas.openxmlformats.org/officeDocument/2006/relationships/image" Target="../media/image469.wmf"/><Relationship Id="rId10" Type="http://schemas.openxmlformats.org/officeDocument/2006/relationships/oleObject" Target="../embeddings/oleObject310.bin"/><Relationship Id="rId19" Type="http://schemas.openxmlformats.org/officeDocument/2006/relationships/image" Target="../media/image471.wmf"/><Relationship Id="rId4" Type="http://schemas.openxmlformats.org/officeDocument/2006/relationships/oleObject" Target="../embeddings/oleObject307.bin"/><Relationship Id="rId9" Type="http://schemas.openxmlformats.org/officeDocument/2006/relationships/image" Target="../media/image466.wmf"/><Relationship Id="rId14" Type="http://schemas.openxmlformats.org/officeDocument/2006/relationships/oleObject" Target="../embeddings/oleObject312.bin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8.bin"/><Relationship Id="rId13" Type="http://schemas.openxmlformats.org/officeDocument/2006/relationships/image" Target="../media/image478.wmf"/><Relationship Id="rId18" Type="http://schemas.openxmlformats.org/officeDocument/2006/relationships/image" Target="../media/image367.png"/><Relationship Id="rId3" Type="http://schemas.openxmlformats.org/officeDocument/2006/relationships/image" Target="../media/image473.wmf"/><Relationship Id="rId7" Type="http://schemas.openxmlformats.org/officeDocument/2006/relationships/image" Target="../media/image475.wmf"/><Relationship Id="rId12" Type="http://schemas.openxmlformats.org/officeDocument/2006/relationships/oleObject" Target="../embeddings/oleObject320.bin"/><Relationship Id="rId17" Type="http://schemas.openxmlformats.org/officeDocument/2006/relationships/image" Target="../media/image480.wmf"/><Relationship Id="rId2" Type="http://schemas.openxmlformats.org/officeDocument/2006/relationships/oleObject" Target="../embeddings/oleObject315.bin"/><Relationship Id="rId16" Type="http://schemas.openxmlformats.org/officeDocument/2006/relationships/oleObject" Target="../embeddings/oleObject322.bin"/><Relationship Id="rId20" Type="http://schemas.openxmlformats.org/officeDocument/2006/relationships/image" Target="../media/image481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17.bin"/><Relationship Id="rId11" Type="http://schemas.openxmlformats.org/officeDocument/2006/relationships/image" Target="../media/image477.wmf"/><Relationship Id="rId5" Type="http://schemas.openxmlformats.org/officeDocument/2006/relationships/image" Target="../media/image474.wmf"/><Relationship Id="rId15" Type="http://schemas.openxmlformats.org/officeDocument/2006/relationships/image" Target="../media/image479.wmf"/><Relationship Id="rId10" Type="http://schemas.openxmlformats.org/officeDocument/2006/relationships/oleObject" Target="../embeddings/oleObject319.bin"/><Relationship Id="rId19" Type="http://schemas.openxmlformats.org/officeDocument/2006/relationships/oleObject" Target="../embeddings/oleObject323.bin"/><Relationship Id="rId4" Type="http://schemas.openxmlformats.org/officeDocument/2006/relationships/oleObject" Target="../embeddings/oleObject316.bin"/><Relationship Id="rId9" Type="http://schemas.openxmlformats.org/officeDocument/2006/relationships/image" Target="../media/image476.wmf"/><Relationship Id="rId14" Type="http://schemas.openxmlformats.org/officeDocument/2006/relationships/oleObject" Target="../embeddings/oleObject321.bin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4.wmf"/><Relationship Id="rId13" Type="http://schemas.openxmlformats.org/officeDocument/2006/relationships/hyperlink" Target="https://doi.org/10.1063/5.0093666" TargetMode="External"/><Relationship Id="rId18" Type="http://schemas.openxmlformats.org/officeDocument/2006/relationships/oleObject" Target="../embeddings/oleObject328.bin"/><Relationship Id="rId3" Type="http://schemas.openxmlformats.org/officeDocument/2006/relationships/oleObject" Target="../embeddings/oleObject324.bin"/><Relationship Id="rId21" Type="http://schemas.openxmlformats.org/officeDocument/2006/relationships/image" Target="../media/image488.jpeg"/><Relationship Id="rId7" Type="http://schemas.openxmlformats.org/officeDocument/2006/relationships/oleObject" Target="../embeddings/oleObject326.bin"/><Relationship Id="rId12" Type="http://schemas.openxmlformats.org/officeDocument/2006/relationships/hyperlink" Target="https://doi.org/10.1063/5.0033664" TargetMode="External"/><Relationship Id="rId17" Type="http://schemas.openxmlformats.org/officeDocument/2006/relationships/image" Target="../media/image395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397.png"/><Relationship Id="rId20" Type="http://schemas.openxmlformats.org/officeDocument/2006/relationships/image" Target="../media/image48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3.wmf"/><Relationship Id="rId11" Type="http://schemas.openxmlformats.org/officeDocument/2006/relationships/hyperlink" Target="http://dx.doi.org/10.1063/1.4928192" TargetMode="External"/><Relationship Id="rId5" Type="http://schemas.openxmlformats.org/officeDocument/2006/relationships/oleObject" Target="../embeddings/oleObject325.bin"/><Relationship Id="rId15" Type="http://schemas.openxmlformats.org/officeDocument/2006/relationships/image" Target="../media/image367.png"/><Relationship Id="rId10" Type="http://schemas.openxmlformats.org/officeDocument/2006/relationships/image" Target="../media/image485.wmf"/><Relationship Id="rId19" Type="http://schemas.openxmlformats.org/officeDocument/2006/relationships/image" Target="../media/image486.wmf"/><Relationship Id="rId4" Type="http://schemas.openxmlformats.org/officeDocument/2006/relationships/image" Target="../media/image482.wmf"/><Relationship Id="rId9" Type="http://schemas.openxmlformats.org/officeDocument/2006/relationships/oleObject" Target="../embeddings/oleObject327.bin"/><Relationship Id="rId14" Type="http://schemas.openxmlformats.org/officeDocument/2006/relationships/hyperlink" Target="https://doi.org/10.1063/5.0107305" TargetMode="Externa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9.wmf"/><Relationship Id="rId7" Type="http://schemas.openxmlformats.org/officeDocument/2006/relationships/image" Target="../media/image492.jpeg"/><Relationship Id="rId2" Type="http://schemas.openxmlformats.org/officeDocument/2006/relationships/oleObject" Target="../embeddings/oleObject32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1.png"/><Relationship Id="rId5" Type="http://schemas.openxmlformats.org/officeDocument/2006/relationships/image" Target="../media/image490.png"/><Relationship Id="rId4" Type="http://schemas.openxmlformats.org/officeDocument/2006/relationships/image" Target="../media/image458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5.wmf"/><Relationship Id="rId13" Type="http://schemas.openxmlformats.org/officeDocument/2006/relationships/oleObject" Target="../embeddings/oleObject335.bin"/><Relationship Id="rId18" Type="http://schemas.openxmlformats.org/officeDocument/2006/relationships/oleObject" Target="../embeddings/oleObject337.bin"/><Relationship Id="rId3" Type="http://schemas.openxmlformats.org/officeDocument/2006/relationships/oleObject" Target="../embeddings/oleObject330.bin"/><Relationship Id="rId21" Type="http://schemas.openxmlformats.org/officeDocument/2006/relationships/image" Target="../media/image501.wmf"/><Relationship Id="rId7" Type="http://schemas.openxmlformats.org/officeDocument/2006/relationships/oleObject" Target="../embeddings/oleObject332.bin"/><Relationship Id="rId12" Type="http://schemas.openxmlformats.org/officeDocument/2006/relationships/image" Target="../media/image497.wmf"/><Relationship Id="rId17" Type="http://schemas.openxmlformats.org/officeDocument/2006/relationships/oleObject" Target="../embeddings/oleObject336.bin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395.png"/><Relationship Id="rId20" Type="http://schemas.openxmlformats.org/officeDocument/2006/relationships/oleObject" Target="../embeddings/oleObject338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4.wmf"/><Relationship Id="rId11" Type="http://schemas.openxmlformats.org/officeDocument/2006/relationships/oleObject" Target="../embeddings/oleObject334.bin"/><Relationship Id="rId5" Type="http://schemas.openxmlformats.org/officeDocument/2006/relationships/oleObject" Target="../embeddings/oleObject331.bin"/><Relationship Id="rId15" Type="http://schemas.openxmlformats.org/officeDocument/2006/relationships/image" Target="../media/image499.png"/><Relationship Id="rId23" Type="http://schemas.openxmlformats.org/officeDocument/2006/relationships/image" Target="../media/image502.wmf"/><Relationship Id="rId10" Type="http://schemas.openxmlformats.org/officeDocument/2006/relationships/image" Target="../media/image496.wmf"/><Relationship Id="rId19" Type="http://schemas.openxmlformats.org/officeDocument/2006/relationships/image" Target="../media/image500.wmf"/><Relationship Id="rId4" Type="http://schemas.openxmlformats.org/officeDocument/2006/relationships/image" Target="../media/image493.wmf"/><Relationship Id="rId9" Type="http://schemas.openxmlformats.org/officeDocument/2006/relationships/oleObject" Target="../embeddings/oleObject333.bin"/><Relationship Id="rId14" Type="http://schemas.openxmlformats.org/officeDocument/2006/relationships/image" Target="../media/image498.wmf"/><Relationship Id="rId22" Type="http://schemas.openxmlformats.org/officeDocument/2006/relationships/oleObject" Target="../embeddings/oleObject339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0.bin"/><Relationship Id="rId2" Type="http://schemas.openxmlformats.org/officeDocument/2006/relationships/hyperlink" Target="https://doi.org/10.1063/5.0107305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4.png"/><Relationship Id="rId4" Type="http://schemas.openxmlformats.org/officeDocument/2006/relationships/image" Target="../media/image503.wmf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8.jpeg"/><Relationship Id="rId3" Type="http://schemas.openxmlformats.org/officeDocument/2006/relationships/image" Target="../media/image505.wmf"/><Relationship Id="rId7" Type="http://schemas.openxmlformats.org/officeDocument/2006/relationships/image" Target="../media/image507.wmf"/><Relationship Id="rId2" Type="http://schemas.openxmlformats.org/officeDocument/2006/relationships/oleObject" Target="../embeddings/oleObject34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43.bin"/><Relationship Id="rId5" Type="http://schemas.openxmlformats.org/officeDocument/2006/relationships/image" Target="../media/image506.wmf"/><Relationship Id="rId4" Type="http://schemas.openxmlformats.org/officeDocument/2006/relationships/oleObject" Target="../embeddings/oleObject342.bin"/><Relationship Id="rId9" Type="http://schemas.openxmlformats.org/officeDocument/2006/relationships/hyperlink" Target="https://doi.org/10.1063/5.0107305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1.wmf"/><Relationship Id="rId13" Type="http://schemas.openxmlformats.org/officeDocument/2006/relationships/oleObject" Target="../embeddings/oleObject349.bin"/><Relationship Id="rId18" Type="http://schemas.openxmlformats.org/officeDocument/2006/relationships/image" Target="../media/image516.wmf"/><Relationship Id="rId3" Type="http://schemas.openxmlformats.org/officeDocument/2006/relationships/oleObject" Target="../embeddings/oleObject344.bin"/><Relationship Id="rId7" Type="http://schemas.openxmlformats.org/officeDocument/2006/relationships/oleObject" Target="../embeddings/oleObject346.bin"/><Relationship Id="rId12" Type="http://schemas.openxmlformats.org/officeDocument/2006/relationships/image" Target="../media/image513.wmf"/><Relationship Id="rId17" Type="http://schemas.openxmlformats.org/officeDocument/2006/relationships/oleObject" Target="../embeddings/oleObject351.bin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515.wmf"/><Relationship Id="rId20" Type="http://schemas.openxmlformats.org/officeDocument/2006/relationships/image" Target="../media/image51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0.wmf"/><Relationship Id="rId11" Type="http://schemas.openxmlformats.org/officeDocument/2006/relationships/oleObject" Target="../embeddings/oleObject348.bin"/><Relationship Id="rId5" Type="http://schemas.openxmlformats.org/officeDocument/2006/relationships/oleObject" Target="../embeddings/oleObject345.bin"/><Relationship Id="rId15" Type="http://schemas.openxmlformats.org/officeDocument/2006/relationships/oleObject" Target="../embeddings/oleObject350.bin"/><Relationship Id="rId10" Type="http://schemas.openxmlformats.org/officeDocument/2006/relationships/image" Target="../media/image512.wmf"/><Relationship Id="rId19" Type="http://schemas.openxmlformats.org/officeDocument/2006/relationships/oleObject" Target="../embeddings/oleObject352.bin"/><Relationship Id="rId4" Type="http://schemas.openxmlformats.org/officeDocument/2006/relationships/image" Target="../media/image509.wmf"/><Relationship Id="rId9" Type="http://schemas.openxmlformats.org/officeDocument/2006/relationships/oleObject" Target="../embeddings/oleObject347.bin"/><Relationship Id="rId14" Type="http://schemas.openxmlformats.org/officeDocument/2006/relationships/image" Target="../media/image514.wmf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063/5.0107305" TargetMode="External"/><Relationship Id="rId3" Type="http://schemas.openxmlformats.org/officeDocument/2006/relationships/image" Target="../media/image518.wmf"/><Relationship Id="rId7" Type="http://schemas.openxmlformats.org/officeDocument/2006/relationships/image" Target="../media/image520.wmf"/><Relationship Id="rId2" Type="http://schemas.openxmlformats.org/officeDocument/2006/relationships/oleObject" Target="../embeddings/oleObject35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55.bin"/><Relationship Id="rId5" Type="http://schemas.openxmlformats.org/officeDocument/2006/relationships/image" Target="../media/image519.wmf"/><Relationship Id="rId4" Type="http://schemas.openxmlformats.org/officeDocument/2006/relationships/oleObject" Target="../embeddings/oleObject354.bin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http://theochem.kuchem.kyoto-u.ac.jp/tanimura/Lectures/TMDES.zip" TargetMode="External"/><Relationship Id="rId2" Type="http://schemas.openxmlformats.org/officeDocument/2006/relationships/hyperlink" Target="http://theochem.kuchem.kyoto-u.ac.jp/tanimura/Lectures/TMDVS.zip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1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6.bin"/><Relationship Id="rId13" Type="http://schemas.openxmlformats.org/officeDocument/2006/relationships/image" Target="../media/image528.wmf"/><Relationship Id="rId18" Type="http://schemas.openxmlformats.org/officeDocument/2006/relationships/image" Target="../media/image531.wmf"/><Relationship Id="rId3" Type="http://schemas.openxmlformats.org/officeDocument/2006/relationships/image" Target="../media/image522.png"/><Relationship Id="rId21" Type="http://schemas.openxmlformats.org/officeDocument/2006/relationships/oleObject" Target="../embeddings/oleObject362.bin"/><Relationship Id="rId7" Type="http://schemas.openxmlformats.org/officeDocument/2006/relationships/hyperlink" Target="https://doi.org/10.1063/1.465484" TargetMode="External"/><Relationship Id="rId12" Type="http://schemas.openxmlformats.org/officeDocument/2006/relationships/oleObject" Target="../embeddings/oleObject358.bin"/><Relationship Id="rId17" Type="http://schemas.openxmlformats.org/officeDocument/2006/relationships/oleObject" Target="../embeddings/oleObject360.bin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530.wmf"/><Relationship Id="rId20" Type="http://schemas.openxmlformats.org/officeDocument/2006/relationships/image" Target="../media/image532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5.jpeg"/><Relationship Id="rId11" Type="http://schemas.openxmlformats.org/officeDocument/2006/relationships/image" Target="../media/image527.wmf"/><Relationship Id="rId5" Type="http://schemas.openxmlformats.org/officeDocument/2006/relationships/image" Target="../media/image524.jpeg"/><Relationship Id="rId15" Type="http://schemas.openxmlformats.org/officeDocument/2006/relationships/oleObject" Target="../embeddings/oleObject359.bin"/><Relationship Id="rId10" Type="http://schemas.openxmlformats.org/officeDocument/2006/relationships/oleObject" Target="../embeddings/oleObject357.bin"/><Relationship Id="rId19" Type="http://schemas.openxmlformats.org/officeDocument/2006/relationships/oleObject" Target="../embeddings/oleObject361.bin"/><Relationship Id="rId4" Type="http://schemas.openxmlformats.org/officeDocument/2006/relationships/image" Target="../media/image523.png"/><Relationship Id="rId9" Type="http://schemas.openxmlformats.org/officeDocument/2006/relationships/image" Target="../media/image526.wmf"/><Relationship Id="rId14" Type="http://schemas.openxmlformats.org/officeDocument/2006/relationships/image" Target="../media/image529.png"/><Relationship Id="rId22" Type="http://schemas.openxmlformats.org/officeDocument/2006/relationships/image" Target="../media/image533.wmf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5.bin"/><Relationship Id="rId13" Type="http://schemas.openxmlformats.org/officeDocument/2006/relationships/image" Target="../media/image539.wmf"/><Relationship Id="rId3" Type="http://schemas.openxmlformats.org/officeDocument/2006/relationships/oleObject" Target="../embeddings/oleObject363.bin"/><Relationship Id="rId7" Type="http://schemas.openxmlformats.org/officeDocument/2006/relationships/image" Target="../media/image536.png"/><Relationship Id="rId12" Type="http://schemas.openxmlformats.org/officeDocument/2006/relationships/oleObject" Target="../embeddings/oleObject367.bin"/><Relationship Id="rId17" Type="http://schemas.openxmlformats.org/officeDocument/2006/relationships/image" Target="../media/image541.wmf"/><Relationship Id="rId2" Type="http://schemas.openxmlformats.org/officeDocument/2006/relationships/notesSlide" Target="../notesSlides/notesSlide21.xml"/><Relationship Id="rId16" Type="http://schemas.openxmlformats.org/officeDocument/2006/relationships/oleObject" Target="../embeddings/oleObject369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5.wmf"/><Relationship Id="rId11" Type="http://schemas.openxmlformats.org/officeDocument/2006/relationships/image" Target="../media/image538.wmf"/><Relationship Id="rId5" Type="http://schemas.openxmlformats.org/officeDocument/2006/relationships/oleObject" Target="../embeddings/oleObject364.bin"/><Relationship Id="rId15" Type="http://schemas.openxmlformats.org/officeDocument/2006/relationships/image" Target="../media/image540.wmf"/><Relationship Id="rId10" Type="http://schemas.openxmlformats.org/officeDocument/2006/relationships/oleObject" Target="../embeddings/oleObject366.bin"/><Relationship Id="rId4" Type="http://schemas.openxmlformats.org/officeDocument/2006/relationships/image" Target="../media/image534.wmf"/><Relationship Id="rId9" Type="http://schemas.openxmlformats.org/officeDocument/2006/relationships/image" Target="../media/image537.wmf"/><Relationship Id="rId14" Type="http://schemas.openxmlformats.org/officeDocument/2006/relationships/oleObject" Target="../embeddings/oleObject368.bin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2.bin"/><Relationship Id="rId13" Type="http://schemas.openxmlformats.org/officeDocument/2006/relationships/oleObject" Target="../embeddings/oleObject374.bin"/><Relationship Id="rId3" Type="http://schemas.openxmlformats.org/officeDocument/2006/relationships/image" Target="../media/image542.gif"/><Relationship Id="rId7" Type="http://schemas.openxmlformats.org/officeDocument/2006/relationships/image" Target="../media/image236.png"/><Relationship Id="rId12" Type="http://schemas.openxmlformats.org/officeDocument/2006/relationships/image" Target="../media/image3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71.bin"/><Relationship Id="rId11" Type="http://schemas.openxmlformats.org/officeDocument/2006/relationships/image" Target="../media/image545.wmf"/><Relationship Id="rId5" Type="http://schemas.openxmlformats.org/officeDocument/2006/relationships/image" Target="../media/image543.wmf"/><Relationship Id="rId15" Type="http://schemas.openxmlformats.org/officeDocument/2006/relationships/image" Target="../media/image547.png"/><Relationship Id="rId10" Type="http://schemas.openxmlformats.org/officeDocument/2006/relationships/oleObject" Target="../embeddings/oleObject373.bin"/><Relationship Id="rId4" Type="http://schemas.openxmlformats.org/officeDocument/2006/relationships/oleObject" Target="../embeddings/oleObject370.bin"/><Relationship Id="rId9" Type="http://schemas.openxmlformats.org/officeDocument/2006/relationships/image" Target="../media/image544.wmf"/><Relationship Id="rId14" Type="http://schemas.openxmlformats.org/officeDocument/2006/relationships/image" Target="../media/image546.wmf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6.png"/><Relationship Id="rId13" Type="http://schemas.openxmlformats.org/officeDocument/2006/relationships/image" Target="../media/image545.wmf"/><Relationship Id="rId18" Type="http://schemas.openxmlformats.org/officeDocument/2006/relationships/hyperlink" Target="http://prola.aps.org/abstract/PRE/v56/i3/p2747_1" TargetMode="External"/><Relationship Id="rId3" Type="http://schemas.openxmlformats.org/officeDocument/2006/relationships/oleObject" Target="../embeddings/oleObject375.bin"/><Relationship Id="rId7" Type="http://schemas.openxmlformats.org/officeDocument/2006/relationships/oleObject" Target="../embeddings/oleObject377.bin"/><Relationship Id="rId12" Type="http://schemas.openxmlformats.org/officeDocument/2006/relationships/oleObject" Target="../embeddings/oleObject379.bin"/><Relationship Id="rId17" Type="http://schemas.openxmlformats.org/officeDocument/2006/relationships/hyperlink" Target="http://scitation.aip.org/getabs/servlet/GetabsServlet?prog=normal&amp;id=JCPSA6000120000001000260000001&amp;idtype=cvips&amp;gifs=yes" TargetMode="External"/><Relationship Id="rId2" Type="http://schemas.openxmlformats.org/officeDocument/2006/relationships/notesSlide" Target="../notesSlides/notesSlide23.xml"/><Relationship Id="rId16" Type="http://schemas.openxmlformats.org/officeDocument/2006/relationships/hyperlink" Target="http://link.aip.org/link/?JCP/117/6221/1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8.wmf"/><Relationship Id="rId11" Type="http://schemas.openxmlformats.org/officeDocument/2006/relationships/image" Target="../media/image549.wmf"/><Relationship Id="rId5" Type="http://schemas.openxmlformats.org/officeDocument/2006/relationships/oleObject" Target="../embeddings/oleObject376.bin"/><Relationship Id="rId15" Type="http://schemas.openxmlformats.org/officeDocument/2006/relationships/image" Target="../media/image327.png"/><Relationship Id="rId10" Type="http://schemas.openxmlformats.org/officeDocument/2006/relationships/oleObject" Target="../embeddings/oleObject378.bin"/><Relationship Id="rId4" Type="http://schemas.openxmlformats.org/officeDocument/2006/relationships/image" Target="../media/image546.wmf"/><Relationship Id="rId9" Type="http://schemas.openxmlformats.org/officeDocument/2006/relationships/image" Target="../media/image547.png"/><Relationship Id="rId14" Type="http://schemas.openxmlformats.org/officeDocument/2006/relationships/image" Target="../media/image550.gif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2.gif"/><Relationship Id="rId3" Type="http://schemas.openxmlformats.org/officeDocument/2006/relationships/image" Target="../media/image551.wmf"/><Relationship Id="rId7" Type="http://schemas.openxmlformats.org/officeDocument/2006/relationships/image" Target="../media/image553.wmf"/><Relationship Id="rId2" Type="http://schemas.openxmlformats.org/officeDocument/2006/relationships/oleObject" Target="../embeddings/oleObject380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382.bin"/><Relationship Id="rId5" Type="http://schemas.openxmlformats.org/officeDocument/2006/relationships/image" Target="../media/image552.wmf"/><Relationship Id="rId10" Type="http://schemas.openxmlformats.org/officeDocument/2006/relationships/hyperlink" Target="http://prola.aps.org/abstract/PRE/v56/i3/p2747_1" TargetMode="External"/><Relationship Id="rId4" Type="http://schemas.openxmlformats.org/officeDocument/2006/relationships/oleObject" Target="../embeddings/oleObject381.bin"/><Relationship Id="rId9" Type="http://schemas.openxmlformats.org/officeDocument/2006/relationships/image" Target="../media/image554.gif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6.bin"/><Relationship Id="rId13" Type="http://schemas.openxmlformats.org/officeDocument/2006/relationships/image" Target="../media/image560.wmf"/><Relationship Id="rId18" Type="http://schemas.openxmlformats.org/officeDocument/2006/relationships/image" Target="../media/image201.png"/><Relationship Id="rId3" Type="http://schemas.openxmlformats.org/officeDocument/2006/relationships/image" Target="../media/image555.wmf"/><Relationship Id="rId7" Type="http://schemas.openxmlformats.org/officeDocument/2006/relationships/image" Target="../media/image557.wmf"/><Relationship Id="rId12" Type="http://schemas.openxmlformats.org/officeDocument/2006/relationships/oleObject" Target="../embeddings/oleObject388.bin"/><Relationship Id="rId17" Type="http://schemas.openxmlformats.org/officeDocument/2006/relationships/image" Target="../media/image561.wmf"/><Relationship Id="rId2" Type="http://schemas.openxmlformats.org/officeDocument/2006/relationships/oleObject" Target="../embeddings/oleObject383.bin"/><Relationship Id="rId16" Type="http://schemas.openxmlformats.org/officeDocument/2006/relationships/oleObject" Target="../embeddings/oleObject389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385.bin"/><Relationship Id="rId11" Type="http://schemas.openxmlformats.org/officeDocument/2006/relationships/image" Target="../media/image559.wmf"/><Relationship Id="rId5" Type="http://schemas.openxmlformats.org/officeDocument/2006/relationships/image" Target="../media/image556.wmf"/><Relationship Id="rId15" Type="http://schemas.openxmlformats.org/officeDocument/2006/relationships/hyperlink" Target="https://doi.org/10.1063/1.1629272" TargetMode="External"/><Relationship Id="rId10" Type="http://schemas.openxmlformats.org/officeDocument/2006/relationships/oleObject" Target="../embeddings/oleObject387.bin"/><Relationship Id="rId4" Type="http://schemas.openxmlformats.org/officeDocument/2006/relationships/oleObject" Target="../embeddings/oleObject384.bin"/><Relationship Id="rId9" Type="http://schemas.openxmlformats.org/officeDocument/2006/relationships/image" Target="../media/image558.wmf"/><Relationship Id="rId14" Type="http://schemas.openxmlformats.org/officeDocument/2006/relationships/hyperlink" Target="https://journals.jps.jp/doi/10.1143/JPSJ.69.4095" TargetMode="Externa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8.gif"/><Relationship Id="rId13" Type="http://schemas.openxmlformats.org/officeDocument/2006/relationships/image" Target="../media/image572.png"/><Relationship Id="rId18" Type="http://schemas.openxmlformats.org/officeDocument/2006/relationships/oleObject" Target="../embeddings/oleObject393.bin"/><Relationship Id="rId3" Type="http://schemas.openxmlformats.org/officeDocument/2006/relationships/image" Target="../media/image563.gif"/><Relationship Id="rId21" Type="http://schemas.openxmlformats.org/officeDocument/2006/relationships/image" Target="../media/image539.wmf"/><Relationship Id="rId7" Type="http://schemas.openxmlformats.org/officeDocument/2006/relationships/image" Target="../media/image567.gif"/><Relationship Id="rId12" Type="http://schemas.openxmlformats.org/officeDocument/2006/relationships/image" Target="../media/image571.wmf"/><Relationship Id="rId17" Type="http://schemas.openxmlformats.org/officeDocument/2006/relationships/image" Target="../media/image537.wmf"/><Relationship Id="rId2" Type="http://schemas.openxmlformats.org/officeDocument/2006/relationships/image" Target="../media/image562.png"/><Relationship Id="rId16" Type="http://schemas.openxmlformats.org/officeDocument/2006/relationships/oleObject" Target="../embeddings/oleObject392.bin"/><Relationship Id="rId20" Type="http://schemas.openxmlformats.org/officeDocument/2006/relationships/oleObject" Target="../embeddings/oleObject394.bin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6.gif"/><Relationship Id="rId11" Type="http://schemas.openxmlformats.org/officeDocument/2006/relationships/oleObject" Target="../embeddings/oleObject390.bin"/><Relationship Id="rId5" Type="http://schemas.openxmlformats.org/officeDocument/2006/relationships/image" Target="../media/image565.gif"/><Relationship Id="rId15" Type="http://schemas.openxmlformats.org/officeDocument/2006/relationships/image" Target="../media/image573.wmf"/><Relationship Id="rId10" Type="http://schemas.openxmlformats.org/officeDocument/2006/relationships/image" Target="../media/image570.png"/><Relationship Id="rId19" Type="http://schemas.openxmlformats.org/officeDocument/2006/relationships/image" Target="../media/image538.wmf"/><Relationship Id="rId4" Type="http://schemas.openxmlformats.org/officeDocument/2006/relationships/image" Target="../media/image564.gif"/><Relationship Id="rId9" Type="http://schemas.openxmlformats.org/officeDocument/2006/relationships/image" Target="../media/image569.gif"/><Relationship Id="rId14" Type="http://schemas.openxmlformats.org/officeDocument/2006/relationships/oleObject" Target="../embeddings/oleObject391.bin"/><Relationship Id="rId22" Type="http://schemas.openxmlformats.org/officeDocument/2006/relationships/hyperlink" Target="https://doi.org/10.1143/JPSJ.75.082001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30.png"/><Relationship Id="rId7" Type="http://schemas.openxmlformats.org/officeDocument/2006/relationships/oleObject" Target="../embeddings/oleObject4.bin"/><Relationship Id="rId12" Type="http://schemas.openxmlformats.org/officeDocument/2006/relationships/image" Target="../media/image3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34.png"/><Relationship Id="rId5" Type="http://schemas.openxmlformats.org/officeDocument/2006/relationships/image" Target="NULL"/><Relationship Id="rId10" Type="http://schemas.openxmlformats.org/officeDocument/2006/relationships/image" Target="../media/image33.png"/><Relationship Id="rId9" Type="http://schemas.openxmlformats.org/officeDocument/2006/relationships/image" Target="../media/image32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hyperlink" Target="http://jpsj.ipap.jp/link?JPSJ/69/4095/" TargetMode="External"/><Relationship Id="rId13" Type="http://schemas.openxmlformats.org/officeDocument/2006/relationships/image" Target="../media/image581.png"/><Relationship Id="rId3" Type="http://schemas.openxmlformats.org/officeDocument/2006/relationships/image" Target="../media/image575.png"/><Relationship Id="rId7" Type="http://schemas.openxmlformats.org/officeDocument/2006/relationships/hyperlink" Target="http://jpsj.ipap.jp/link?JPSJ/69/3115/" TargetMode="External"/><Relationship Id="rId12" Type="http://schemas.openxmlformats.org/officeDocument/2006/relationships/image" Target="../media/image580.png"/><Relationship Id="rId2" Type="http://schemas.openxmlformats.org/officeDocument/2006/relationships/image" Target="../media/image5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7.wmf"/><Relationship Id="rId11" Type="http://schemas.openxmlformats.org/officeDocument/2006/relationships/image" Target="../media/image579.png"/><Relationship Id="rId5" Type="http://schemas.openxmlformats.org/officeDocument/2006/relationships/oleObject" Target="../embeddings/oleObject395.bin"/><Relationship Id="rId10" Type="http://schemas.openxmlformats.org/officeDocument/2006/relationships/image" Target="../media/image578.png"/><Relationship Id="rId4" Type="http://schemas.openxmlformats.org/officeDocument/2006/relationships/image" Target="../media/image576.png"/><Relationship Id="rId9" Type="http://schemas.openxmlformats.org/officeDocument/2006/relationships/hyperlink" Target="http://jpsj.ipap.jp/link?JPSJ/75/082001" TargetMode="External"/><Relationship Id="rId14" Type="http://schemas.openxmlformats.org/officeDocument/2006/relationships/image" Target="../media/image582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6.png"/><Relationship Id="rId13" Type="http://schemas.openxmlformats.org/officeDocument/2006/relationships/image" Target="../media/image588.gif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585.png"/><Relationship Id="rId12" Type="http://schemas.openxmlformats.org/officeDocument/2006/relationships/hyperlink" Target="http://scitation.aip.org/getabs/servlet/GetabsServlet?prog=normal&amp;id=JCPSA6000128000006064511000001&amp;idtype=cvips&amp;gifs=yes" TargetMode="External"/><Relationship Id="rId17" Type="http://schemas.openxmlformats.org/officeDocument/2006/relationships/image" Target="../media/image591.png"/><Relationship Id="rId2" Type="http://schemas.openxmlformats.org/officeDocument/2006/relationships/video" Target="../media/media8.mpg"/><Relationship Id="rId16" Type="http://schemas.openxmlformats.org/officeDocument/2006/relationships/image" Target="../media/image590.wmf"/><Relationship Id="rId1" Type="http://schemas.microsoft.com/office/2007/relationships/media" Target="../media/media8.mpg"/><Relationship Id="rId6" Type="http://schemas.openxmlformats.org/officeDocument/2006/relationships/image" Target="../media/image584.gif"/><Relationship Id="rId11" Type="http://schemas.openxmlformats.org/officeDocument/2006/relationships/hyperlink" Target="http://scitation.aip.org/getabs/servlet/GetabsServlet?prog=normal&amp;id=JCPSA6000120000001000260000001&amp;idtype=cvips&amp;gifs=yes" TargetMode="External"/><Relationship Id="rId5" Type="http://schemas.openxmlformats.org/officeDocument/2006/relationships/image" Target="../media/image583.gif"/><Relationship Id="rId15" Type="http://schemas.openxmlformats.org/officeDocument/2006/relationships/oleObject" Target="../embeddings/oleObject396.bin"/><Relationship Id="rId10" Type="http://schemas.openxmlformats.org/officeDocument/2006/relationships/hyperlink" Target="http://jpsj.ipap.jp/link?JPSJ/75/082001" TargetMode="External"/><Relationship Id="rId4" Type="http://schemas.openxmlformats.org/officeDocument/2006/relationships/notesSlide" Target="../notesSlides/notesSlide24.xml"/><Relationship Id="rId9" Type="http://schemas.openxmlformats.org/officeDocument/2006/relationships/image" Target="../media/image587.png"/><Relationship Id="rId14" Type="http://schemas.openxmlformats.org/officeDocument/2006/relationships/image" Target="../media/image589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8.wmf"/><Relationship Id="rId13" Type="http://schemas.openxmlformats.org/officeDocument/2006/relationships/oleObject" Target="../embeddings/oleObject398.bin"/><Relationship Id="rId3" Type="http://schemas.openxmlformats.org/officeDocument/2006/relationships/image" Target="../media/image592.png"/><Relationship Id="rId7" Type="http://schemas.openxmlformats.org/officeDocument/2006/relationships/oleObject" Target="../embeddings/oleObject393.bin"/><Relationship Id="rId12" Type="http://schemas.openxmlformats.org/officeDocument/2006/relationships/image" Target="../media/image593.wmf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59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7.wmf"/><Relationship Id="rId11" Type="http://schemas.openxmlformats.org/officeDocument/2006/relationships/oleObject" Target="../embeddings/oleObject397.bin"/><Relationship Id="rId5" Type="http://schemas.openxmlformats.org/officeDocument/2006/relationships/oleObject" Target="../embeddings/oleObject392.bin"/><Relationship Id="rId15" Type="http://schemas.openxmlformats.org/officeDocument/2006/relationships/oleObject" Target="../embeddings/oleObject399.bin"/><Relationship Id="rId10" Type="http://schemas.openxmlformats.org/officeDocument/2006/relationships/image" Target="../media/image539.wmf"/><Relationship Id="rId4" Type="http://schemas.openxmlformats.org/officeDocument/2006/relationships/image" Target="../media/image536.png"/><Relationship Id="rId9" Type="http://schemas.openxmlformats.org/officeDocument/2006/relationships/oleObject" Target="../embeddings/oleObject394.bin"/><Relationship Id="rId14" Type="http://schemas.openxmlformats.org/officeDocument/2006/relationships/image" Target="../media/image594.wmf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9.png"/><Relationship Id="rId13" Type="http://schemas.openxmlformats.org/officeDocument/2006/relationships/image" Target="../media/image602.wmf"/><Relationship Id="rId18" Type="http://schemas.openxmlformats.org/officeDocument/2006/relationships/oleObject" Target="../embeddings/oleObject406.bin"/><Relationship Id="rId3" Type="http://schemas.openxmlformats.org/officeDocument/2006/relationships/oleObject" Target="../embeddings/oleObject400.bin"/><Relationship Id="rId21" Type="http://schemas.openxmlformats.org/officeDocument/2006/relationships/image" Target="../media/image606.wmf"/><Relationship Id="rId7" Type="http://schemas.openxmlformats.org/officeDocument/2006/relationships/image" Target="../media/image598.wmf"/><Relationship Id="rId12" Type="http://schemas.openxmlformats.org/officeDocument/2006/relationships/oleObject" Target="../embeddings/oleObject403.bin"/><Relationship Id="rId17" Type="http://schemas.openxmlformats.org/officeDocument/2006/relationships/image" Target="../media/image604.wmf"/><Relationship Id="rId25" Type="http://schemas.openxmlformats.org/officeDocument/2006/relationships/image" Target="../media/image567.gif"/><Relationship Id="rId2" Type="http://schemas.openxmlformats.org/officeDocument/2006/relationships/notesSlide" Target="../notesSlides/notesSlide26.xml"/><Relationship Id="rId16" Type="http://schemas.openxmlformats.org/officeDocument/2006/relationships/oleObject" Target="../embeddings/oleObject405.bin"/><Relationship Id="rId20" Type="http://schemas.openxmlformats.org/officeDocument/2006/relationships/oleObject" Target="../embeddings/oleObject407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401.bin"/><Relationship Id="rId11" Type="http://schemas.openxmlformats.org/officeDocument/2006/relationships/image" Target="../media/image601.wmf"/><Relationship Id="rId24" Type="http://schemas.openxmlformats.org/officeDocument/2006/relationships/image" Target="../media/image566.gif"/><Relationship Id="rId5" Type="http://schemas.openxmlformats.org/officeDocument/2006/relationships/image" Target="../media/image597.png"/><Relationship Id="rId15" Type="http://schemas.openxmlformats.org/officeDocument/2006/relationships/image" Target="../media/image603.wmf"/><Relationship Id="rId23" Type="http://schemas.openxmlformats.org/officeDocument/2006/relationships/image" Target="../media/image569.gif"/><Relationship Id="rId10" Type="http://schemas.openxmlformats.org/officeDocument/2006/relationships/oleObject" Target="../embeddings/oleObject402.bin"/><Relationship Id="rId19" Type="http://schemas.openxmlformats.org/officeDocument/2006/relationships/image" Target="../media/image605.wmf"/><Relationship Id="rId4" Type="http://schemas.openxmlformats.org/officeDocument/2006/relationships/image" Target="../media/image596.wmf"/><Relationship Id="rId9" Type="http://schemas.openxmlformats.org/officeDocument/2006/relationships/image" Target="../media/image600.png"/><Relationship Id="rId14" Type="http://schemas.openxmlformats.org/officeDocument/2006/relationships/oleObject" Target="../embeddings/oleObject404.bin"/><Relationship Id="rId22" Type="http://schemas.openxmlformats.org/officeDocument/2006/relationships/image" Target="../media/image565.gif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9.bin"/><Relationship Id="rId13" Type="http://schemas.openxmlformats.org/officeDocument/2006/relationships/image" Target="../media/image563.gif"/><Relationship Id="rId18" Type="http://schemas.openxmlformats.org/officeDocument/2006/relationships/image" Target="../media/image568.gif"/><Relationship Id="rId3" Type="http://schemas.openxmlformats.org/officeDocument/2006/relationships/image" Target="../media/image607.png"/><Relationship Id="rId7" Type="http://schemas.openxmlformats.org/officeDocument/2006/relationships/image" Target="../media/image599.png"/><Relationship Id="rId12" Type="http://schemas.openxmlformats.org/officeDocument/2006/relationships/image" Target="../media/image609.wmf"/><Relationship Id="rId17" Type="http://schemas.openxmlformats.org/officeDocument/2006/relationships/image" Target="../media/image567.gif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566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7.png"/><Relationship Id="rId11" Type="http://schemas.openxmlformats.org/officeDocument/2006/relationships/oleObject" Target="../embeddings/oleObject410.bin"/><Relationship Id="rId5" Type="http://schemas.openxmlformats.org/officeDocument/2006/relationships/image" Target="../media/image596.wmf"/><Relationship Id="rId15" Type="http://schemas.openxmlformats.org/officeDocument/2006/relationships/image" Target="../media/image565.gif"/><Relationship Id="rId10" Type="http://schemas.openxmlformats.org/officeDocument/2006/relationships/image" Target="../media/image608.png"/><Relationship Id="rId19" Type="http://schemas.openxmlformats.org/officeDocument/2006/relationships/image" Target="../media/image569.gif"/><Relationship Id="rId4" Type="http://schemas.openxmlformats.org/officeDocument/2006/relationships/oleObject" Target="../embeddings/oleObject408.bin"/><Relationship Id="rId9" Type="http://schemas.openxmlformats.org/officeDocument/2006/relationships/image" Target="../media/image602.wmf"/><Relationship Id="rId14" Type="http://schemas.openxmlformats.org/officeDocument/2006/relationships/image" Target="../media/image564.gif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2.bin"/><Relationship Id="rId13" Type="http://schemas.openxmlformats.org/officeDocument/2006/relationships/oleObject" Target="../embeddings/oleObject414.bin"/><Relationship Id="rId18" Type="http://schemas.openxmlformats.org/officeDocument/2006/relationships/image" Target="../media/image617.gif"/><Relationship Id="rId3" Type="http://schemas.openxmlformats.org/officeDocument/2006/relationships/image" Target="../media/image43.png"/><Relationship Id="rId21" Type="http://schemas.openxmlformats.org/officeDocument/2006/relationships/image" Target="../media/image620.gif"/><Relationship Id="rId7" Type="http://schemas.openxmlformats.org/officeDocument/2006/relationships/image" Target="NULL"/><Relationship Id="rId12" Type="http://schemas.openxmlformats.org/officeDocument/2006/relationships/image" Target="../media/image613.wmf"/><Relationship Id="rId17" Type="http://schemas.openxmlformats.org/officeDocument/2006/relationships/image" Target="../media/image616.gif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615.wmf"/><Relationship Id="rId20" Type="http://schemas.openxmlformats.org/officeDocument/2006/relationships/image" Target="../media/image619.gif"/><Relationship Id="rId1" Type="http://schemas.openxmlformats.org/officeDocument/2006/relationships/slideLayout" Target="../slideLayouts/slideLayout12.xml"/><Relationship Id="rId11" Type="http://schemas.openxmlformats.org/officeDocument/2006/relationships/oleObject" Target="../embeddings/oleObject413.bin"/><Relationship Id="rId5" Type="http://schemas.openxmlformats.org/officeDocument/2006/relationships/image" Target="../media/image610.wmf"/><Relationship Id="rId15" Type="http://schemas.openxmlformats.org/officeDocument/2006/relationships/oleObject" Target="../embeddings/oleObject415.bin"/><Relationship Id="rId10" Type="http://schemas.openxmlformats.org/officeDocument/2006/relationships/image" Target="../media/image612.gif"/><Relationship Id="rId19" Type="http://schemas.openxmlformats.org/officeDocument/2006/relationships/image" Target="../media/image618.gif"/><Relationship Id="rId4" Type="http://schemas.openxmlformats.org/officeDocument/2006/relationships/oleObject" Target="../embeddings/oleObject411.bin"/><Relationship Id="rId9" Type="http://schemas.openxmlformats.org/officeDocument/2006/relationships/image" Target="../media/image611.wmf"/><Relationship Id="rId14" Type="http://schemas.openxmlformats.org/officeDocument/2006/relationships/image" Target="../media/image614.wmf"/><Relationship Id="rId22" Type="http://schemas.openxmlformats.org/officeDocument/2006/relationships/image" Target="../media/image621.gif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8.bin"/><Relationship Id="rId13" Type="http://schemas.openxmlformats.org/officeDocument/2006/relationships/image" Target="../media/image628.png"/><Relationship Id="rId18" Type="http://schemas.openxmlformats.org/officeDocument/2006/relationships/oleObject" Target="../embeddings/oleObject423.bin"/><Relationship Id="rId26" Type="http://schemas.openxmlformats.org/officeDocument/2006/relationships/oleObject" Target="../embeddings/oleObject427.bin"/><Relationship Id="rId3" Type="http://schemas.openxmlformats.org/officeDocument/2006/relationships/oleObject" Target="../embeddings/oleObject416.bin"/><Relationship Id="rId21" Type="http://schemas.openxmlformats.org/officeDocument/2006/relationships/image" Target="../media/image632.png"/><Relationship Id="rId7" Type="http://schemas.openxmlformats.org/officeDocument/2006/relationships/image" Target="../media/image625.png"/><Relationship Id="rId12" Type="http://schemas.openxmlformats.org/officeDocument/2006/relationships/image" Target="../media/image627.wmf"/><Relationship Id="rId17" Type="http://schemas.openxmlformats.org/officeDocument/2006/relationships/image" Target="../media/image630.png"/><Relationship Id="rId25" Type="http://schemas.openxmlformats.org/officeDocument/2006/relationships/image" Target="../media/image634.png"/><Relationship Id="rId2" Type="http://schemas.openxmlformats.org/officeDocument/2006/relationships/image" Target="../media/image622.png"/><Relationship Id="rId16" Type="http://schemas.openxmlformats.org/officeDocument/2006/relationships/oleObject" Target="../embeddings/oleObject422.bin"/><Relationship Id="rId20" Type="http://schemas.openxmlformats.org/officeDocument/2006/relationships/oleObject" Target="../embeddings/oleObject424.bin"/><Relationship Id="rId29" Type="http://schemas.openxmlformats.org/officeDocument/2006/relationships/image" Target="../media/image6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4.wmf"/><Relationship Id="rId11" Type="http://schemas.openxmlformats.org/officeDocument/2006/relationships/oleObject" Target="../embeddings/oleObject420.bin"/><Relationship Id="rId24" Type="http://schemas.openxmlformats.org/officeDocument/2006/relationships/oleObject" Target="../embeddings/oleObject426.bin"/><Relationship Id="rId5" Type="http://schemas.openxmlformats.org/officeDocument/2006/relationships/oleObject" Target="../embeddings/oleObject417.bin"/><Relationship Id="rId15" Type="http://schemas.openxmlformats.org/officeDocument/2006/relationships/image" Target="../media/image629.wmf"/><Relationship Id="rId23" Type="http://schemas.openxmlformats.org/officeDocument/2006/relationships/image" Target="../media/image633.wmf"/><Relationship Id="rId28" Type="http://schemas.openxmlformats.org/officeDocument/2006/relationships/hyperlink" Target="http://dx.doi.org/10.1016/j.chemphys.2007.10.037" TargetMode="External"/><Relationship Id="rId10" Type="http://schemas.openxmlformats.org/officeDocument/2006/relationships/oleObject" Target="../embeddings/oleObject419.bin"/><Relationship Id="rId19" Type="http://schemas.openxmlformats.org/officeDocument/2006/relationships/image" Target="../media/image631.wmf"/><Relationship Id="rId4" Type="http://schemas.openxmlformats.org/officeDocument/2006/relationships/image" Target="../media/image623.wmf"/><Relationship Id="rId9" Type="http://schemas.openxmlformats.org/officeDocument/2006/relationships/image" Target="../media/image626.wmf"/><Relationship Id="rId14" Type="http://schemas.openxmlformats.org/officeDocument/2006/relationships/oleObject" Target="../embeddings/oleObject421.bin"/><Relationship Id="rId22" Type="http://schemas.openxmlformats.org/officeDocument/2006/relationships/oleObject" Target="../embeddings/oleObject425.bin"/><Relationship Id="rId27" Type="http://schemas.openxmlformats.org/officeDocument/2006/relationships/image" Target="../media/image635.wmf"/><Relationship Id="rId30" Type="http://schemas.openxmlformats.org/officeDocument/2006/relationships/image" Target="../media/image637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wmf"/><Relationship Id="rId2" Type="http://schemas.openxmlformats.org/officeDocument/2006/relationships/oleObject" Target="../embeddings/oleObject428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3.wmf"/><Relationship Id="rId4" Type="http://schemas.openxmlformats.org/officeDocument/2006/relationships/oleObject" Target="../embeddings/oleObject429.bin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7.gif"/><Relationship Id="rId13" Type="http://schemas.openxmlformats.org/officeDocument/2006/relationships/image" Target="../media/image642.png"/><Relationship Id="rId3" Type="http://schemas.openxmlformats.org/officeDocument/2006/relationships/image" Target="../media/image638.png"/><Relationship Id="rId7" Type="http://schemas.openxmlformats.org/officeDocument/2006/relationships/hyperlink" Target="https://doi.org/10.1021/ar9000444" TargetMode="External"/><Relationship Id="rId12" Type="http://schemas.openxmlformats.org/officeDocument/2006/relationships/image" Target="../media/image6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citation.aip.org/getabs/servlet/GetabsServlet?prog=normal&amp;id=JCPSA6000117000024011089000001&amp;idtype=cvips&amp;gifs=Yes" TargetMode="External"/><Relationship Id="rId11" Type="http://schemas.openxmlformats.org/officeDocument/2006/relationships/image" Target="../media/image640.png"/><Relationship Id="rId5" Type="http://schemas.openxmlformats.org/officeDocument/2006/relationships/hyperlink" Target="http://link.aip.org/link/?&amp;l_creator=getabs-normal&amp;l_dir=FWD&amp;l_rel=CITES&amp;from_key=JCPSA6000125000008084501000001&amp;from_keyType=CVIPS&amp;from_loc=AIP&amp;to_j=JPCAFH&amp;to_v=106&amp;to_p=962&amp;to_loc=DOI&amp;to_url=http://dx.doi.org/10.1021/jp011768o" TargetMode="External"/><Relationship Id="rId10" Type="http://schemas.openxmlformats.org/officeDocument/2006/relationships/image" Target="../media/image639.png"/><Relationship Id="rId4" Type="http://schemas.openxmlformats.org/officeDocument/2006/relationships/hyperlink" Target="http://dx.doi.org/10.1021/jp9813286" TargetMode="External"/><Relationship Id="rId9" Type="http://schemas.openxmlformats.org/officeDocument/2006/relationships/image" Target="../media/image565.gif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643.jpeg"/><Relationship Id="rId7" Type="http://schemas.openxmlformats.org/officeDocument/2006/relationships/image" Target="../media/image5.gif"/><Relationship Id="rId2" Type="http://schemas.openxmlformats.org/officeDocument/2006/relationships/hyperlink" Target="http://www.nature.com/nature/journal/v434/n7030/full/nature03383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2.png"/><Relationship Id="rId4" Type="http://schemas.openxmlformats.org/officeDocument/2006/relationships/image" Target="../media/image64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390.png"/><Relationship Id="rId3" Type="http://schemas.openxmlformats.org/officeDocument/2006/relationships/image" Target="../media/image305.png"/><Relationship Id="rId7" Type="http://schemas.openxmlformats.org/officeDocument/2006/relationships/image" Target="../media/image37.gif"/><Relationship Id="rId12" Type="http://schemas.openxmlformats.org/officeDocument/2006/relationships/image" Target="../media/image33.png"/><Relationship Id="rId2" Type="http://schemas.openxmlformats.org/officeDocument/2006/relationships/image" Target="../media/image2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26.png"/><Relationship Id="rId10" Type="http://schemas.openxmlformats.org/officeDocument/2006/relationships/image" Target="../media/image40.png"/><Relationship Id="rId4" Type="http://schemas.openxmlformats.org/officeDocument/2006/relationships/image" Target="../media/image310.png"/><Relationship Id="rId9" Type="http://schemas.openxmlformats.org/officeDocument/2006/relationships/image" Target="../media/image39.png"/><Relationship Id="rId14" Type="http://schemas.openxmlformats.org/officeDocument/2006/relationships/image" Target="../media/image29.pn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video" Target="../media/media2.wmv"/><Relationship Id="rId13" Type="http://schemas.openxmlformats.org/officeDocument/2006/relationships/image" Target="../media/image12.png"/><Relationship Id="rId18" Type="http://schemas.openxmlformats.org/officeDocument/2006/relationships/image" Target="../media/image542.gif"/><Relationship Id="rId3" Type="http://schemas.microsoft.com/office/2007/relationships/media" Target="../media/media3.wmv"/><Relationship Id="rId21" Type="http://schemas.openxmlformats.org/officeDocument/2006/relationships/image" Target="../media/image648.png"/><Relationship Id="rId7" Type="http://schemas.microsoft.com/office/2007/relationships/media" Target="../media/media2.wmv"/><Relationship Id="rId12" Type="http://schemas.openxmlformats.org/officeDocument/2006/relationships/notesSlide" Target="../notesSlides/notesSlide30.xml"/><Relationship Id="rId17" Type="http://schemas.openxmlformats.org/officeDocument/2006/relationships/image" Target="../media/image646.wmf"/><Relationship Id="rId2" Type="http://schemas.openxmlformats.org/officeDocument/2006/relationships/video" Target="../media/media6.wmv"/><Relationship Id="rId16" Type="http://schemas.openxmlformats.org/officeDocument/2006/relationships/oleObject" Target="../embeddings/oleObject431.bin"/><Relationship Id="rId20" Type="http://schemas.openxmlformats.org/officeDocument/2006/relationships/image" Target="../media/image647.png"/><Relationship Id="rId1" Type="http://schemas.microsoft.com/office/2007/relationships/media" Target="../media/media6.wmv"/><Relationship Id="rId6" Type="http://schemas.openxmlformats.org/officeDocument/2006/relationships/video" Target="../media/media4.wmv"/><Relationship Id="rId11" Type="http://schemas.openxmlformats.org/officeDocument/2006/relationships/slideLayout" Target="../slideLayouts/slideLayout7.xml"/><Relationship Id="rId5" Type="http://schemas.microsoft.com/office/2007/relationships/media" Target="../media/media4.wmv"/><Relationship Id="rId15" Type="http://schemas.openxmlformats.org/officeDocument/2006/relationships/image" Target="../media/image645.wmf"/><Relationship Id="rId23" Type="http://schemas.openxmlformats.org/officeDocument/2006/relationships/image" Target="../media/image11.png"/><Relationship Id="rId10" Type="http://schemas.openxmlformats.org/officeDocument/2006/relationships/video" Target="../media/media5.wmv"/><Relationship Id="rId19" Type="http://schemas.openxmlformats.org/officeDocument/2006/relationships/image" Target="../media/image550.gif"/><Relationship Id="rId4" Type="http://schemas.openxmlformats.org/officeDocument/2006/relationships/video" Target="../media/media3.wmv"/><Relationship Id="rId9" Type="http://schemas.microsoft.com/office/2007/relationships/media" Target="../media/media5.wmv"/><Relationship Id="rId14" Type="http://schemas.openxmlformats.org/officeDocument/2006/relationships/oleObject" Target="../embeddings/oleObject430.bin"/><Relationship Id="rId22" Type="http://schemas.openxmlformats.org/officeDocument/2006/relationships/image" Target="../media/image9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0.png"/><Relationship Id="rId13" Type="http://schemas.openxmlformats.org/officeDocument/2006/relationships/image" Target="../media/image651.png"/><Relationship Id="rId3" Type="http://schemas.microsoft.com/office/2007/relationships/media" Target="../media/media3.wmv"/><Relationship Id="rId7" Type="http://schemas.openxmlformats.org/officeDocument/2006/relationships/image" Target="../media/image3.png"/><Relationship Id="rId12" Type="http://schemas.openxmlformats.org/officeDocument/2006/relationships/hyperlink" Target="http://theochem.kuchem.kyoto-u.ac.jp/public/TT23JCP1.pdf" TargetMode="Externa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649.png"/><Relationship Id="rId11" Type="http://schemas.openxmlformats.org/officeDocument/2006/relationships/hyperlink" Target="https://doi.org/10.1063/5.0141181" TargetMode="Externa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9.png"/><Relationship Id="rId4" Type="http://schemas.openxmlformats.org/officeDocument/2006/relationships/video" Target="../media/media3.wmv"/><Relationship Id="rId9" Type="http://schemas.openxmlformats.org/officeDocument/2006/relationships/hyperlink" Target="https://aip.scitation.org/doi/10.1063/5.0135725" TargetMode="Externa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3.png"/><Relationship Id="rId2" Type="http://schemas.openxmlformats.org/officeDocument/2006/relationships/image" Target="../media/image6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5.jpeg"/><Relationship Id="rId5" Type="http://schemas.openxmlformats.org/officeDocument/2006/relationships/image" Target="../media/image26.png"/><Relationship Id="rId4" Type="http://schemas.openxmlformats.org/officeDocument/2006/relationships/image" Target="../media/image654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7.emf"/><Relationship Id="rId13" Type="http://schemas.openxmlformats.org/officeDocument/2006/relationships/image" Target="../media/image662.png"/><Relationship Id="rId3" Type="http://schemas.openxmlformats.org/officeDocument/2006/relationships/hyperlink" Target="https://doi.org/10.1063/5.0156264" TargetMode="External"/><Relationship Id="rId7" Type="http://schemas.openxmlformats.org/officeDocument/2006/relationships/image" Target="../media/image500.png"/><Relationship Id="rId12" Type="http://schemas.openxmlformats.org/officeDocument/2006/relationships/image" Target="../media/image661.png"/><Relationship Id="rId2" Type="http://schemas.openxmlformats.org/officeDocument/2006/relationships/image" Target="../media/image656.emf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660.emf"/><Relationship Id="rId5" Type="http://schemas.openxmlformats.org/officeDocument/2006/relationships/image" Target="../media/image1201.png"/><Relationship Id="rId10" Type="http://schemas.openxmlformats.org/officeDocument/2006/relationships/image" Target="../media/image659.jpeg"/><Relationship Id="rId4" Type="http://schemas.openxmlformats.org/officeDocument/2006/relationships/image" Target="../media/image110.png"/><Relationship Id="rId9" Type="http://schemas.openxmlformats.org/officeDocument/2006/relationships/image" Target="../media/image658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hyperlink" Target="http://theochem.kuchem.kyoto-u.ac.jp/tanimura/Lectures/TMDES.zip" TargetMode="External"/><Relationship Id="rId2" Type="http://schemas.openxmlformats.org/officeDocument/2006/relationships/hyperlink" Target="http://theochem.kuchem.kyoto-u.ac.jp/tanimura/Lectures/nonMarkovianApp.zip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3.jpe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7.wmf"/><Relationship Id="rId13" Type="http://schemas.openxmlformats.org/officeDocument/2006/relationships/oleObject" Target="../embeddings/oleObject437.bin"/><Relationship Id="rId3" Type="http://schemas.openxmlformats.org/officeDocument/2006/relationships/oleObject" Target="../embeddings/oleObject432.bin"/><Relationship Id="rId7" Type="http://schemas.openxmlformats.org/officeDocument/2006/relationships/oleObject" Target="../embeddings/oleObject434.bin"/><Relationship Id="rId12" Type="http://schemas.openxmlformats.org/officeDocument/2006/relationships/image" Target="../media/image669.wmf"/><Relationship Id="rId17" Type="http://schemas.openxmlformats.org/officeDocument/2006/relationships/hyperlink" Target="http://link.aip.org/link/?JCP/101/3049/1" TargetMode="External"/><Relationship Id="rId2" Type="http://schemas.openxmlformats.org/officeDocument/2006/relationships/image" Target="../media/image664.png"/><Relationship Id="rId16" Type="http://schemas.openxmlformats.org/officeDocument/2006/relationships/image" Target="../media/image671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6.wmf"/><Relationship Id="rId11" Type="http://schemas.openxmlformats.org/officeDocument/2006/relationships/oleObject" Target="../embeddings/oleObject436.bin"/><Relationship Id="rId5" Type="http://schemas.openxmlformats.org/officeDocument/2006/relationships/oleObject" Target="../embeddings/oleObject433.bin"/><Relationship Id="rId15" Type="http://schemas.openxmlformats.org/officeDocument/2006/relationships/oleObject" Target="../embeddings/oleObject438.bin"/><Relationship Id="rId10" Type="http://schemas.openxmlformats.org/officeDocument/2006/relationships/image" Target="../media/image668.wmf"/><Relationship Id="rId4" Type="http://schemas.openxmlformats.org/officeDocument/2006/relationships/image" Target="../media/image665.png"/><Relationship Id="rId9" Type="http://schemas.openxmlformats.org/officeDocument/2006/relationships/oleObject" Target="../embeddings/oleObject435.bin"/><Relationship Id="rId14" Type="http://schemas.openxmlformats.org/officeDocument/2006/relationships/image" Target="../media/image670.wmf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5.png"/><Relationship Id="rId13" Type="http://schemas.openxmlformats.org/officeDocument/2006/relationships/hyperlink" Target="http://link.aip.org/link/?JCP/101/3049/1" TargetMode="External"/><Relationship Id="rId3" Type="http://schemas.openxmlformats.org/officeDocument/2006/relationships/image" Target="../media/image672.wmf"/><Relationship Id="rId7" Type="http://schemas.openxmlformats.org/officeDocument/2006/relationships/image" Target="../media/image674.wmf"/><Relationship Id="rId12" Type="http://schemas.openxmlformats.org/officeDocument/2006/relationships/image" Target="../media/image677.wmf"/><Relationship Id="rId2" Type="http://schemas.openxmlformats.org/officeDocument/2006/relationships/oleObject" Target="../embeddings/oleObject439.bin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441.bin"/><Relationship Id="rId11" Type="http://schemas.openxmlformats.org/officeDocument/2006/relationships/oleObject" Target="../embeddings/oleObject443.bin"/><Relationship Id="rId5" Type="http://schemas.openxmlformats.org/officeDocument/2006/relationships/image" Target="../media/image673.wmf"/><Relationship Id="rId10" Type="http://schemas.openxmlformats.org/officeDocument/2006/relationships/image" Target="../media/image676.wmf"/><Relationship Id="rId4" Type="http://schemas.openxmlformats.org/officeDocument/2006/relationships/oleObject" Target="../embeddings/oleObject440.bin"/><Relationship Id="rId9" Type="http://schemas.openxmlformats.org/officeDocument/2006/relationships/oleObject" Target="../embeddings/oleObject442.bin"/><Relationship Id="rId14" Type="http://schemas.openxmlformats.org/officeDocument/2006/relationships/hyperlink" Target="http://link.aip.org/link/?JCP/107/1779/1" TargetMode="Externa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6.bin"/><Relationship Id="rId3" Type="http://schemas.openxmlformats.org/officeDocument/2006/relationships/oleObject" Target="../embeddings/oleObject444.bin"/><Relationship Id="rId7" Type="http://schemas.openxmlformats.org/officeDocument/2006/relationships/image" Target="../media/image680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445.bin"/><Relationship Id="rId5" Type="http://schemas.openxmlformats.org/officeDocument/2006/relationships/image" Target="../media/image679.png"/><Relationship Id="rId10" Type="http://schemas.openxmlformats.org/officeDocument/2006/relationships/hyperlink" Target="http://link.aip.org/link/?JCP/101/3049/1" TargetMode="External"/><Relationship Id="rId4" Type="http://schemas.openxmlformats.org/officeDocument/2006/relationships/image" Target="../media/image678.wmf"/><Relationship Id="rId9" Type="http://schemas.openxmlformats.org/officeDocument/2006/relationships/image" Target="../media/image681.wmf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hyperlink" Target="http://link.aip.org/link/?JCP/107/1779/1" TargetMode="External"/><Relationship Id="rId3" Type="http://schemas.openxmlformats.org/officeDocument/2006/relationships/oleObject" Target="../embeddings/oleObject447.bin"/><Relationship Id="rId7" Type="http://schemas.openxmlformats.org/officeDocument/2006/relationships/hyperlink" Target="http://dx.doi.org/10.1016/S0009-2614(98)00634-4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4.png"/><Relationship Id="rId11" Type="http://schemas.openxmlformats.org/officeDocument/2006/relationships/image" Target="../media/image201.png"/><Relationship Id="rId5" Type="http://schemas.openxmlformats.org/officeDocument/2006/relationships/image" Target="../media/image683.png"/><Relationship Id="rId10" Type="http://schemas.openxmlformats.org/officeDocument/2006/relationships/image" Target="../media/image685.wmf"/><Relationship Id="rId4" Type="http://schemas.openxmlformats.org/officeDocument/2006/relationships/image" Target="../media/image682.wmf"/><Relationship Id="rId9" Type="http://schemas.openxmlformats.org/officeDocument/2006/relationships/oleObject" Target="../embeddings/oleObject448.bin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png"/><Relationship Id="rId3" Type="http://schemas.openxmlformats.org/officeDocument/2006/relationships/image" Target="../media/image686.wmf"/><Relationship Id="rId7" Type="http://schemas.openxmlformats.org/officeDocument/2006/relationships/image" Target="../media/image688.wmf"/><Relationship Id="rId2" Type="http://schemas.openxmlformats.org/officeDocument/2006/relationships/oleObject" Target="../embeddings/oleObject44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51.bin"/><Relationship Id="rId11" Type="http://schemas.openxmlformats.org/officeDocument/2006/relationships/image" Target="../media/image690.jpeg"/><Relationship Id="rId5" Type="http://schemas.openxmlformats.org/officeDocument/2006/relationships/image" Target="../media/image687.wmf"/><Relationship Id="rId10" Type="http://schemas.openxmlformats.org/officeDocument/2006/relationships/image" Target="../media/image689.wmf"/><Relationship Id="rId4" Type="http://schemas.openxmlformats.org/officeDocument/2006/relationships/oleObject" Target="../embeddings/oleObject450.bin"/><Relationship Id="rId9" Type="http://schemas.openxmlformats.org/officeDocument/2006/relationships/oleObject" Target="../embeddings/oleObject45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78810" y="-49151"/>
            <a:ext cx="9505056" cy="2175386"/>
          </a:xfrm>
        </p:spPr>
        <p:txBody>
          <a:bodyPr>
            <a:normAutofit/>
          </a:bodyPr>
          <a:lstStyle/>
          <a:p>
            <a:pPr algn="l"/>
            <a:r>
              <a:rPr lang="en-US" altLang="ja-JP" sz="3600" b="1" dirty="0">
                <a:solidFill>
                  <a:srgbClr val="002060"/>
                </a:solidFill>
              </a:rPr>
              <a:t>Numerically “exact” approach to open quantum dynamics: The hierarchical equations of motion (HEOM)</a:t>
            </a:r>
            <a:endParaRPr kumimoji="1" lang="ja-JP" altLang="en-US" sz="3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61396" y="2432565"/>
            <a:ext cx="6400800" cy="1750260"/>
          </a:xfrm>
        </p:spPr>
        <p:txBody>
          <a:bodyPr>
            <a:normAutofit/>
          </a:bodyPr>
          <a:lstStyle/>
          <a:p>
            <a:r>
              <a:rPr kumimoji="1" lang="en-US" altLang="ja-JP" sz="2800" dirty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Yoshitaka Tanimura</a:t>
            </a:r>
            <a:endParaRPr kumimoji="1" lang="en-US" altLang="ja-JP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ja-JP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Kyoto University</a:t>
            </a:r>
          </a:p>
          <a:p>
            <a:r>
              <a:rPr lang="en-US" altLang="ja-JP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Department of Chemistry</a:t>
            </a:r>
            <a:endParaRPr kumimoji="1" lang="ja-JP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Picture 1" descr="C:\Users\tanimura.THEOCHEM\Desktop\谷村.jpg">
            <a:extLst>
              <a:ext uri="{FF2B5EF4-FFF2-40B4-BE49-F238E27FC236}">
                <a16:creationId xmlns:a16="http://schemas.microsoft.com/office/drawing/2014/main" id="{40A484A4-2B32-DA03-01C6-64C132DB6D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4158" y="2638357"/>
            <a:ext cx="914479" cy="1078675"/>
          </a:xfrm>
          <a:prstGeom prst="rect">
            <a:avLst/>
          </a:prstGeom>
          <a:noFill/>
        </p:spPr>
      </p:pic>
      <p:sp>
        <p:nvSpPr>
          <p:cNvPr id="7" name="Rectangle 14">
            <a:extLst>
              <a:ext uri="{FF2B5EF4-FFF2-40B4-BE49-F238E27FC236}">
                <a16:creationId xmlns:a16="http://schemas.microsoft.com/office/drawing/2014/main" id="{CDE47609-A20A-EDE2-02FB-B73291656DD1}"/>
              </a:ext>
            </a:extLst>
          </p:cNvPr>
          <p:cNvSpPr txBox="1">
            <a:spLocks noChangeArrowheads="1"/>
          </p:cNvSpPr>
          <p:nvPr/>
        </p:nvSpPr>
        <p:spPr>
          <a:xfrm>
            <a:off x="251520" y="5507459"/>
            <a:ext cx="8364568" cy="719137"/>
          </a:xfrm>
          <a:prstGeom prst="rect">
            <a:avLst/>
          </a:prstGeom>
        </p:spPr>
        <p:txBody>
          <a:bodyPr rtlCol="0" anchor="t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2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Review articles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46DA177-BD6F-479C-8448-2FA2E6184247}"/>
              </a:ext>
            </a:extLst>
          </p:cNvPr>
          <p:cNvSpPr txBox="1"/>
          <p:nvPr/>
        </p:nvSpPr>
        <p:spPr>
          <a:xfrm>
            <a:off x="378810" y="5922286"/>
            <a:ext cx="84281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Y. Tanimura,</a:t>
            </a:r>
            <a:r>
              <a:rPr lang="en-US" altLang="ja-JP" b="0" i="1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4"/>
              </a:rPr>
              <a:t>J. Chem. Phys. </a:t>
            </a:r>
            <a:r>
              <a:rPr lang="en-US" altLang="ja-JP" b="1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4"/>
              </a:rPr>
              <a:t>153</a:t>
            </a:r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4"/>
              </a:rPr>
              <a:t>, 020901 (2020).</a:t>
            </a:r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</a:rPr>
              <a:t> </a:t>
            </a:r>
            <a:endParaRPr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60EB404-3804-F7A7-8336-D4E2A38103CB}"/>
              </a:ext>
            </a:extLst>
          </p:cNvPr>
          <p:cNvSpPr txBox="1"/>
          <p:nvPr/>
        </p:nvSpPr>
        <p:spPr>
          <a:xfrm>
            <a:off x="378810" y="6226596"/>
            <a:ext cx="83023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Y. Tanimura, 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5"/>
              </a:rPr>
              <a:t>J. Phys. Soc. </a:t>
            </a:r>
            <a:r>
              <a:rPr lang="en-US" altLang="ja-JP" b="0" i="0" dirty="0" err="1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5"/>
              </a:rPr>
              <a:t>Jpn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5"/>
              </a:rPr>
              <a:t>. </a:t>
            </a:r>
            <a:r>
              <a:rPr lang="en-US" altLang="ja-JP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5"/>
              </a:rPr>
              <a:t>75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5"/>
              </a:rPr>
              <a:t>, 082001 (2006). </a:t>
            </a:r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00E654D-E01D-8A83-1B72-DC52DBC155DD}"/>
              </a:ext>
            </a:extLst>
          </p:cNvPr>
          <p:cNvSpPr txBox="1"/>
          <p:nvPr/>
        </p:nvSpPr>
        <p:spPr>
          <a:xfrm>
            <a:off x="1087638" y="4229154"/>
            <a:ext cx="83121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Lecture notes, codes, etc.</a:t>
            </a:r>
            <a:r>
              <a:rPr lang="ja-JP" altLang="en-US" sz="2000" dirty="0">
                <a:hlinkClick r:id="rId6"/>
              </a:rPr>
              <a:t>http://theochem.kuchem.kyoto-u.ac.jp/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19071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4">
            <a:extLst>
              <a:ext uri="{FF2B5EF4-FFF2-40B4-BE49-F238E27FC236}">
                <a16:creationId xmlns:a16="http://schemas.microsoft.com/office/drawing/2014/main" id="{82A066EA-8723-4B9C-B754-A02E5F7AC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8549" y="3393956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766" y="1098366"/>
            <a:ext cx="4104456" cy="195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853668" y="3019415"/>
          <a:ext cx="33258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27120" imgH="558720" progId="Equation.DSMT4">
                  <p:embed/>
                </p:oleObj>
              </mc:Choice>
              <mc:Fallback>
                <p:oleObj name="Equation" r:id="rId5" imgW="332712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668" y="3019415"/>
                        <a:ext cx="33258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724919" y="1984893"/>
                <a:ext cx="58381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4919" y="1984893"/>
                <a:ext cx="583814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正方形/長方形 2"/>
          <p:cNvSpPr/>
          <p:nvPr/>
        </p:nvSpPr>
        <p:spPr>
          <a:xfrm>
            <a:off x="123582" y="3998795"/>
            <a:ext cx="9020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The total system obeys </a:t>
            </a:r>
            <a:r>
              <a:rPr lang="en-US" altLang="ja-JP" b="1" dirty="0" err="1">
                <a:solidFill>
                  <a:schemeClr val="accent6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microcanonical</a:t>
            </a:r>
            <a:r>
              <a:rPr lang="en-US" altLang="ja-JP" b="1" dirty="0">
                <a:solidFill>
                  <a:srgbClr val="00B0F0"/>
                </a:solidFill>
                <a:latin typeface="Arial Unicode MS"/>
                <a:ea typeface="Arial Unicode MS"/>
                <a:cs typeface="Arial Unicode MS"/>
              </a:rPr>
              <a:t> statistic</a:t>
            </a: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, but its dynamics are “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time irreversible”</a:t>
            </a:r>
            <a:endParaRPr lang="ja-JP" altLang="en-US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2995" y="1565149"/>
            <a:ext cx="1952450" cy="57850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22485" y="1218771"/>
            <a:ext cx="4065588" cy="13573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A role of an environment</a:t>
            </a:r>
          </a:p>
          <a:p>
            <a:pPr eaLnBrk="1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  <a:p>
            <a:pPr eaLnBrk="1" fontAlgn="ctr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 dirty="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89" y="60417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The secret of a s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ystem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-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bath model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4" name="正方形/長方形 12"/>
          <p:cNvSpPr>
            <a:spLocks noChangeArrowheads="1"/>
          </p:cNvSpPr>
          <p:nvPr/>
        </p:nvSpPr>
        <p:spPr bwMode="auto">
          <a:xfrm>
            <a:off x="4825158" y="2785219"/>
            <a:ext cx="45365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when they balanced </a:t>
            </a:r>
            <a:r>
              <a:rPr lang="en-US" altLang="ja-JP" sz="20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equilibrium</a:t>
            </a:r>
            <a:endParaRPr lang="ja-JP" altLang="en-US" sz="20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20391" y="2900592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正方形/長方形 33"/>
          <p:cNvSpPr/>
          <p:nvPr/>
        </p:nvSpPr>
        <p:spPr>
          <a:xfrm>
            <a:off x="4824348" y="3131307"/>
            <a:ext cx="41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(Detailed balance is not right condition)</a:t>
            </a:r>
            <a:endParaRPr lang="ja-JP" altLang="en-US" dirty="0"/>
          </a:p>
        </p:txBody>
      </p:sp>
      <p:graphicFrame>
        <p:nvGraphicFramePr>
          <p:cNvPr id="35" name="Object 5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952704279"/>
              </p:ext>
            </p:extLst>
          </p:nvPr>
        </p:nvGraphicFramePr>
        <p:xfrm>
          <a:off x="5148064" y="3495717"/>
          <a:ext cx="1663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63560" imgH="507960" progId="Equation.DSMT4">
                  <p:embed/>
                </p:oleObj>
              </mc:Choice>
              <mc:Fallback>
                <p:oleObj name="Equation" r:id="rId10" imgW="1663560" imgH="507960" progId="Equation.DSMT4">
                  <p:embed/>
                  <p:pic>
                    <p:nvPicPr>
                      <p:cNvPr id="3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3495717"/>
                        <a:ext cx="1663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5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838106667"/>
              </p:ext>
            </p:extLst>
          </p:nvPr>
        </p:nvGraphicFramePr>
        <p:xfrm>
          <a:off x="6838549" y="3450479"/>
          <a:ext cx="175248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52480" imgH="406080" progId="Equation.DSMT4">
                  <p:embed/>
                </p:oleObj>
              </mc:Choice>
              <mc:Fallback>
                <p:oleObj name="Equation" r:id="rId12" imgW="1752480" imgH="406080" progId="Equation.DSMT4">
                  <p:embed/>
                  <p:pic>
                    <p:nvPicPr>
                      <p:cNvPr id="3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8549" y="3450479"/>
                        <a:ext cx="1752480" cy="406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正方形/長方形 36"/>
          <p:cNvSpPr/>
          <p:nvPr/>
        </p:nvSpPr>
        <p:spPr>
          <a:xfrm>
            <a:off x="7583120" y="1648057"/>
            <a:ext cx="15306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(Lindblad Eq. </a:t>
            </a:r>
          </a:p>
          <a:p>
            <a:r>
              <a:rPr lang="en-US" altLang="ja-JP" sz="16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r>
              <a:rPr lang="en-US" altLang="ja-JP" sz="14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not  SB model</a:t>
            </a:r>
            <a:r>
              <a:rPr lang="en-US" altLang="ja-JP" sz="16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)</a:t>
            </a:r>
          </a:p>
        </p:txBody>
      </p:sp>
      <p:graphicFrame>
        <p:nvGraphicFramePr>
          <p:cNvPr id="39" name="オブジェクト 38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28645057"/>
              </p:ext>
            </p:extLst>
          </p:nvPr>
        </p:nvGraphicFramePr>
        <p:xfrm>
          <a:off x="1394285" y="4325887"/>
          <a:ext cx="56991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77960" imgH="558720" progId="Equation.DSMT4">
                  <p:embed/>
                </p:oleObj>
              </mc:Choice>
              <mc:Fallback>
                <p:oleObj name="Equation" r:id="rId14" imgW="2577960" imgH="558720" progId="Equation.DSMT4">
                  <p:embed/>
                  <p:pic>
                    <p:nvPicPr>
                      <p:cNvPr id="39" name="オブジェクト 3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4285" y="4325887"/>
                        <a:ext cx="56991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正方形/長方形 39"/>
          <p:cNvSpPr/>
          <p:nvPr/>
        </p:nvSpPr>
        <p:spPr>
          <a:xfrm>
            <a:off x="6582283" y="6111351"/>
            <a:ext cx="25314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Heat capacity is infinity</a:t>
            </a:r>
          </a:p>
          <a:p>
            <a:r>
              <a:rPr lang="en-US" altLang="ja-JP" dirty="0">
                <a:solidFill>
                  <a:srgbClr val="0C0597"/>
                </a:solidFill>
              </a:rPr>
              <a:t>(time irreversibility)</a:t>
            </a:r>
            <a:endParaRPr lang="ja-JP" altLang="en-US" dirty="0">
              <a:solidFill>
                <a:srgbClr val="0C0597"/>
              </a:solidFill>
            </a:endParaRPr>
          </a:p>
        </p:txBody>
      </p:sp>
      <p:graphicFrame>
        <p:nvGraphicFramePr>
          <p:cNvPr id="4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30225" y="5691188"/>
          <a:ext cx="39243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924000" imgH="1054080" progId="Equation.DSMT4">
                  <p:embed/>
                </p:oleObj>
              </mc:Choice>
              <mc:Fallback>
                <p:oleObj name="Equation" r:id="rId16" imgW="3924000" imgH="1054080" progId="Equation.DSMT4">
                  <p:embed/>
                  <p:pic>
                    <p:nvPicPr>
                      <p:cNvPr id="4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225" y="5691188"/>
                        <a:ext cx="39243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正方形/長方形 41"/>
          <p:cNvSpPr/>
          <p:nvPr/>
        </p:nvSpPr>
        <p:spPr>
          <a:xfrm>
            <a:off x="105983" y="5430812"/>
            <a:ext cx="56290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Bath spectral distribution </a:t>
            </a:r>
            <a:r>
              <a:rPr lang="ja-JP" altLang="en-US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⇒</a:t>
            </a:r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continuous function</a:t>
            </a:r>
            <a:endParaRPr lang="ja-JP" altLang="en-US" dirty="0">
              <a:solidFill>
                <a:srgbClr val="7030A0"/>
              </a:solidFill>
            </a:endParaRPr>
          </a:p>
        </p:txBody>
      </p:sp>
      <p:graphicFrame>
        <p:nvGraphicFramePr>
          <p:cNvPr id="43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552493" y="5679019"/>
          <a:ext cx="19812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90640" imgH="952200" progId="Equation.DSMT4">
                  <p:embed/>
                </p:oleObj>
              </mc:Choice>
              <mc:Fallback>
                <p:oleObj name="Equation" r:id="rId18" imgW="1790640" imgH="952200" progId="Equation.DSMT4">
                  <p:embed/>
                  <p:pic>
                    <p:nvPicPr>
                      <p:cNvPr id="4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2493" y="5679019"/>
                        <a:ext cx="19812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図 26">
            <a:extLst>
              <a:ext uri="{FF2B5EF4-FFF2-40B4-BE49-F238E27FC236}">
                <a16:creationId xmlns:a16="http://schemas.microsoft.com/office/drawing/2014/main" id="{F8A2BB5E-1AD7-4D33-AD00-AC6E9432C0C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259632" y="1690993"/>
            <a:ext cx="985399" cy="1077976"/>
          </a:xfrm>
          <a:prstGeom prst="rect">
            <a:avLst/>
          </a:prstGeom>
        </p:spPr>
      </p:pic>
      <p:graphicFrame>
        <p:nvGraphicFramePr>
          <p:cNvPr id="28" name="Object 12">
            <a:extLst>
              <a:ext uri="{FF2B5EF4-FFF2-40B4-BE49-F238E27FC236}">
                <a16:creationId xmlns:a16="http://schemas.microsoft.com/office/drawing/2014/main" id="{B40B6CE2-31F3-41EF-8AA8-CABC332E6E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3462" y="1724467"/>
          <a:ext cx="1134100" cy="1083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21" imgW="3172268" imgH="3029373" progId="PBrush">
                  <p:embed/>
                </p:oleObj>
              </mc:Choice>
              <mc:Fallback>
                <p:oleObj name="ビットマップ イメージ" r:id="rId21" imgW="3172268" imgH="3029373" progId="PBrush">
                  <p:embed/>
                  <p:pic>
                    <p:nvPicPr>
                      <p:cNvPr id="28" name="Object 12">
                        <a:extLst>
                          <a:ext uri="{FF2B5EF4-FFF2-40B4-BE49-F238E27FC236}">
                            <a16:creationId xmlns:a16="http://schemas.microsoft.com/office/drawing/2014/main" id="{B40B6CE2-31F3-41EF-8AA8-CABC332E6EE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462" y="1724467"/>
                        <a:ext cx="1134100" cy="10832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97120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40" grpId="0"/>
      <p:bldP spid="42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435" y="3767533"/>
            <a:ext cx="3414783" cy="1189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5566" y="1535547"/>
            <a:ext cx="2880000" cy="233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" name="テキスト ボックス 136"/>
          <p:cNvSpPr txBox="1"/>
          <p:nvPr/>
        </p:nvSpPr>
        <p:spPr>
          <a:xfrm>
            <a:off x="539009" y="5091660"/>
            <a:ext cx="357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T. </a:t>
            </a:r>
            <a:r>
              <a:rPr kumimoji="1" lang="en-US" altLang="ja-JP" sz="1600" dirty="0" err="1"/>
              <a:t>Tahara</a:t>
            </a:r>
            <a:r>
              <a:rPr kumimoji="1" lang="en-US" altLang="ja-JP" sz="1600" dirty="0"/>
              <a:t> et al. PCCP 2012, </a:t>
            </a:r>
            <a:r>
              <a:rPr kumimoji="1" lang="en-US" altLang="ja-JP" sz="1600" b="1" dirty="0"/>
              <a:t>14</a:t>
            </a:r>
            <a:r>
              <a:rPr kumimoji="1" lang="en-US" altLang="ja-JP" sz="1600" dirty="0"/>
              <a:t>, 6225</a:t>
            </a:r>
            <a:endParaRPr kumimoji="1" lang="ja-JP" altLang="en-US" sz="1600" dirty="0"/>
          </a:p>
        </p:txBody>
      </p:sp>
      <p:pic>
        <p:nvPicPr>
          <p:cNvPr id="138" name="図 137"/>
          <p:cNvPicPr>
            <a:picLocks noChangeAspect="1"/>
          </p:cNvPicPr>
          <p:nvPr/>
        </p:nvPicPr>
        <p:blipFill rotWithShape="1">
          <a:blip r:embed="rId5"/>
          <a:srcRect r="50640"/>
          <a:stretch/>
        </p:blipFill>
        <p:spPr>
          <a:xfrm>
            <a:off x="4572000" y="1997958"/>
            <a:ext cx="3297971" cy="2543118"/>
          </a:xfrm>
          <a:prstGeom prst="rect">
            <a:avLst/>
          </a:prstGeom>
        </p:spPr>
      </p:pic>
      <p:sp>
        <p:nvSpPr>
          <p:cNvPr id="139" name="テキスト ボックス 138"/>
          <p:cNvSpPr txBox="1"/>
          <p:nvPr/>
        </p:nvSpPr>
        <p:spPr>
          <a:xfrm>
            <a:off x="4644008" y="5068854"/>
            <a:ext cx="40879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/>
              <a:t>S. </a:t>
            </a:r>
            <a:r>
              <a:rPr lang="en-US" altLang="ja-JP" sz="1600" dirty="0" err="1"/>
              <a:t>Ruhman</a:t>
            </a:r>
            <a:r>
              <a:rPr lang="en-US" altLang="ja-JP" sz="1600" dirty="0"/>
              <a:t> et al. ARPC 2013, 64:437</a:t>
            </a:r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1235566" y="1059429"/>
            <a:ext cx="1298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Stilbene</a:t>
            </a:r>
            <a:endParaRPr kumimoji="1" lang="ja-JP" altLang="en-US" sz="2400" dirty="0"/>
          </a:p>
        </p:txBody>
      </p:sp>
      <p:sp>
        <p:nvSpPr>
          <p:cNvPr id="141" name="テキスト ボックス 140"/>
          <p:cNvSpPr txBox="1"/>
          <p:nvPr/>
        </p:nvSpPr>
        <p:spPr>
          <a:xfrm>
            <a:off x="4968614" y="1065491"/>
            <a:ext cx="1144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Retinal</a:t>
            </a:r>
            <a:endParaRPr kumimoji="1" lang="ja-JP" altLang="en-US" sz="2400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488" y="899524"/>
            <a:ext cx="1398386" cy="1868262"/>
          </a:xfrm>
          <a:prstGeom prst="rect">
            <a:avLst/>
          </a:prstGeom>
        </p:spPr>
      </p:pic>
      <p:sp>
        <p:nvSpPr>
          <p:cNvPr id="15" name="タイトル 1"/>
          <p:cNvSpPr>
            <a:spLocks noGrp="1"/>
          </p:cNvSpPr>
          <p:nvPr>
            <p:ph type="title"/>
          </p:nvPr>
        </p:nvSpPr>
        <p:spPr>
          <a:xfrm>
            <a:off x="215972" y="-61288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4000" dirty="0"/>
              <a:t>Photo induced isomerization </a:t>
            </a:r>
            <a:endParaRPr kumimoji="1" lang="ja-JP" altLang="en-US" sz="4000" dirty="0"/>
          </a:p>
        </p:txBody>
      </p:sp>
      <p:sp>
        <p:nvSpPr>
          <p:cNvPr id="2" name="正方形/長方形 1"/>
          <p:cNvSpPr/>
          <p:nvPr/>
        </p:nvSpPr>
        <p:spPr>
          <a:xfrm>
            <a:off x="1560735" y="5541732"/>
            <a:ext cx="47596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How does 2D EVS look like?</a:t>
            </a:r>
            <a:endParaRPr lang="ja-JP" altLang="en-US" sz="2800" dirty="0"/>
          </a:p>
        </p:txBody>
      </p:sp>
      <p:graphicFrame>
        <p:nvGraphicFramePr>
          <p:cNvPr id="13" name="Object 4"/>
          <p:cNvGraphicFramePr>
            <a:graphicFrameLocks noChangeAspect="1"/>
          </p:cNvGraphicFramePr>
          <p:nvPr/>
        </p:nvGraphicFramePr>
        <p:xfrm>
          <a:off x="417953" y="6085100"/>
          <a:ext cx="1047600" cy="36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98400" imgH="241200" progId="Equation.DSMT4">
                  <p:embed/>
                </p:oleObj>
              </mc:Choice>
              <mc:Fallback>
                <p:oleObj name="Equation" r:id="rId7" imgW="698400" imgH="241200" progId="Equation.DSMT4">
                  <p:embed/>
                  <p:pic>
                    <p:nvPicPr>
                      <p:cNvPr id="13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953" y="6085100"/>
                        <a:ext cx="1047600" cy="36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/>
          <p:cNvSpPr/>
          <p:nvPr/>
        </p:nvSpPr>
        <p:spPr>
          <a:xfrm>
            <a:off x="1465553" y="6077358"/>
            <a:ext cx="6898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: quantum coherence -&gt;  </a:t>
            </a:r>
            <a:r>
              <a:rPr lang="en-US" altLang="ja-JP" dirty="0">
                <a:solidFill>
                  <a:srgbClr val="FF0000"/>
                </a:solidFill>
              </a:rPr>
              <a:t>capability of calculating nonlinear spectra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2410701" y="6403730"/>
            <a:ext cx="6295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  +HEOM: right system-bath coherence (2D spectroscopies)</a:t>
            </a:r>
            <a:endParaRPr lang="ja-JP" altLang="en-US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18780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7"/>
          <p:cNvSpPr>
            <a:spLocks noGrp="1"/>
          </p:cNvSpPr>
          <p:nvPr>
            <p:ph idx="1"/>
          </p:nvPr>
        </p:nvSpPr>
        <p:spPr>
          <a:xfrm>
            <a:off x="467544" y="141763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ja-JP" sz="2400" dirty="0"/>
              <a:t>Wigner distribution </a:t>
            </a:r>
            <a:endParaRPr kumimoji="1" lang="ja-JP" altLang="en-US" sz="2400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Underdamped case</a:t>
            </a:r>
            <a:endParaRPr kumimoji="1" lang="ja-JP" altLang="en-US" dirty="0"/>
          </a:p>
        </p:txBody>
      </p:sp>
      <p:grpSp>
        <p:nvGrpSpPr>
          <p:cNvPr id="15" name="グループ化 14"/>
          <p:cNvGrpSpPr/>
          <p:nvPr/>
        </p:nvGrpSpPr>
        <p:grpSpPr>
          <a:xfrm>
            <a:off x="683568" y="2060848"/>
            <a:ext cx="8263830" cy="4263992"/>
            <a:chOff x="310218" y="2474940"/>
            <a:chExt cx="6550886" cy="3584458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6529" y="2474940"/>
              <a:ext cx="6124575" cy="1443430"/>
            </a:xfrm>
            <a:prstGeom prst="rect">
              <a:avLst/>
            </a:prstGeom>
          </p:spPr>
        </p:pic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0218" y="4286924"/>
              <a:ext cx="5346477" cy="1772474"/>
            </a:xfrm>
            <a:prstGeom prst="rect">
              <a:avLst/>
            </a:prstGeom>
          </p:spPr>
        </p:pic>
        <p:cxnSp>
          <p:nvCxnSpPr>
            <p:cNvPr id="9" name="直線矢印コネクタ 8"/>
            <p:cNvCxnSpPr/>
            <p:nvPr/>
          </p:nvCxnSpPr>
          <p:spPr>
            <a:xfrm flipV="1">
              <a:off x="1671354" y="3918371"/>
              <a:ext cx="26650" cy="46087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矢印コネクタ 9"/>
            <p:cNvCxnSpPr/>
            <p:nvPr/>
          </p:nvCxnSpPr>
          <p:spPr>
            <a:xfrm flipV="1">
              <a:off x="2597614" y="3821102"/>
              <a:ext cx="771683" cy="111628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矢印コネクタ 11"/>
            <p:cNvCxnSpPr/>
            <p:nvPr/>
          </p:nvCxnSpPr>
          <p:spPr>
            <a:xfrm flipV="1">
              <a:off x="3559090" y="3821102"/>
              <a:ext cx="1779171" cy="11162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正方形/長方形 10"/>
          <p:cNvSpPr/>
          <p:nvPr/>
        </p:nvSpPr>
        <p:spPr>
          <a:xfrm>
            <a:off x="1403648" y="6436663"/>
            <a:ext cx="6648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J. Chem. Phys. </a:t>
            </a:r>
            <a:r>
              <a:rPr lang="fr-FR" altLang="ja-JP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,  014102  (2017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dirty="0"/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103" y="313650"/>
            <a:ext cx="786064" cy="100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70642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632208"/>
            <a:ext cx="7294496" cy="1153411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410" y="1834524"/>
            <a:ext cx="4216646" cy="236240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765" y="4329259"/>
            <a:ext cx="6972300" cy="203835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144306" y="-100890"/>
            <a:ext cx="5256584" cy="1143000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2DES+</a:t>
            </a:r>
            <a:r>
              <a:rPr lang="en-US" altLang="ja-JP" sz="4000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2DEVS</a:t>
            </a:r>
            <a:endParaRPr kumimoji="1" lang="ja-JP" altLang="en-US" sz="4000" dirty="0">
              <a:solidFill>
                <a:srgbClr val="0070C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1224665" y="6505116"/>
            <a:ext cx="6648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J. Chem. Phys. </a:t>
            </a:r>
            <a:r>
              <a:rPr lang="fr-FR" altLang="ja-JP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,  014102  (2017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dirty="0"/>
          </a:p>
        </p:txBody>
      </p:sp>
      <p:cxnSp>
        <p:nvCxnSpPr>
          <p:cNvPr id="20" name="直線矢印コネクタ 19"/>
          <p:cNvCxnSpPr/>
          <p:nvPr/>
        </p:nvCxnSpPr>
        <p:spPr>
          <a:xfrm>
            <a:off x="1907704" y="5028944"/>
            <a:ext cx="1345061" cy="901781"/>
          </a:xfrm>
          <a:prstGeom prst="straightConnector1">
            <a:avLst/>
          </a:prstGeom>
          <a:ln w="4445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 flipV="1">
            <a:off x="3431539" y="5570685"/>
            <a:ext cx="1117370" cy="441326"/>
          </a:xfrm>
          <a:prstGeom prst="straightConnector1">
            <a:avLst/>
          </a:prstGeom>
          <a:ln w="4445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>
            <a:off x="5633600" y="5651971"/>
            <a:ext cx="1291573" cy="422770"/>
          </a:xfrm>
          <a:prstGeom prst="straightConnector1">
            <a:avLst/>
          </a:prstGeom>
          <a:ln w="4445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直線矢印コネクタ 28"/>
          <p:cNvCxnSpPr/>
          <p:nvPr/>
        </p:nvCxnSpPr>
        <p:spPr>
          <a:xfrm>
            <a:off x="4695271" y="5570652"/>
            <a:ext cx="834015" cy="81319"/>
          </a:xfrm>
          <a:prstGeom prst="straightConnector1">
            <a:avLst/>
          </a:prstGeom>
          <a:ln w="4445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flipV="1">
            <a:off x="4363290" y="5211909"/>
            <a:ext cx="1409755" cy="189188"/>
          </a:xfrm>
          <a:prstGeom prst="straightConnector1">
            <a:avLst/>
          </a:prstGeom>
          <a:ln w="44450">
            <a:solidFill>
              <a:srgbClr val="0066FF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>
            <a:off x="5875458" y="5175288"/>
            <a:ext cx="1310289" cy="436023"/>
          </a:xfrm>
          <a:prstGeom prst="straightConnector1">
            <a:avLst/>
          </a:prstGeom>
          <a:ln w="44450">
            <a:solidFill>
              <a:srgbClr val="0066FF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線矢印コネクタ 18"/>
          <p:cNvCxnSpPr/>
          <p:nvPr/>
        </p:nvCxnSpPr>
        <p:spPr>
          <a:xfrm flipV="1">
            <a:off x="3317947" y="5379067"/>
            <a:ext cx="1019509" cy="642423"/>
          </a:xfrm>
          <a:prstGeom prst="straightConnector1">
            <a:avLst/>
          </a:prstGeom>
          <a:ln w="44450">
            <a:solidFill>
              <a:srgbClr val="0066FF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直線矢印コネクタ 20"/>
          <p:cNvCxnSpPr/>
          <p:nvPr/>
        </p:nvCxnSpPr>
        <p:spPr>
          <a:xfrm>
            <a:off x="1952265" y="2600345"/>
            <a:ext cx="561977" cy="779464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/>
          <p:nvPr/>
        </p:nvCxnSpPr>
        <p:spPr>
          <a:xfrm flipV="1">
            <a:off x="2759755" y="3160718"/>
            <a:ext cx="415955" cy="311378"/>
          </a:xfrm>
          <a:prstGeom prst="straightConnector1">
            <a:avLst/>
          </a:prstGeom>
          <a:ln w="50800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直線矢印コネクタ 23"/>
          <p:cNvCxnSpPr/>
          <p:nvPr/>
        </p:nvCxnSpPr>
        <p:spPr>
          <a:xfrm>
            <a:off x="2859248" y="3579680"/>
            <a:ext cx="575614" cy="236159"/>
          </a:xfrm>
          <a:prstGeom prst="straightConnector1">
            <a:avLst/>
          </a:prstGeom>
          <a:ln w="50800">
            <a:solidFill>
              <a:srgbClr val="0066FF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直線矢印コネクタ 24"/>
          <p:cNvCxnSpPr/>
          <p:nvPr/>
        </p:nvCxnSpPr>
        <p:spPr>
          <a:xfrm flipH="1">
            <a:off x="2840985" y="3197999"/>
            <a:ext cx="521290" cy="363621"/>
          </a:xfrm>
          <a:prstGeom prst="straightConnector1">
            <a:avLst/>
          </a:prstGeom>
          <a:ln w="50800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直線矢印コネクタ 26"/>
          <p:cNvCxnSpPr/>
          <p:nvPr/>
        </p:nvCxnSpPr>
        <p:spPr>
          <a:xfrm flipV="1">
            <a:off x="3635896" y="3639309"/>
            <a:ext cx="493748" cy="93043"/>
          </a:xfrm>
          <a:prstGeom prst="straightConnector1">
            <a:avLst/>
          </a:prstGeom>
          <a:ln w="50800">
            <a:solidFill>
              <a:srgbClr val="0066FF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正方形/長方形 27"/>
          <p:cNvSpPr/>
          <p:nvPr/>
        </p:nvSpPr>
        <p:spPr>
          <a:xfrm>
            <a:off x="4556683" y="309012"/>
            <a:ext cx="40065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2D Everything Spectroscopy</a:t>
            </a:r>
            <a:r>
              <a:rPr lang="ja-JP" altLang="en-US" dirty="0">
                <a:solidFill>
                  <a:srgbClr val="FF0000"/>
                </a:solidFill>
              </a:rPr>
              <a:t>　</a:t>
            </a:r>
            <a:r>
              <a:rPr lang="en-US" altLang="ja-JP" dirty="0">
                <a:solidFill>
                  <a:srgbClr val="FF0000"/>
                </a:solidFill>
              </a:rPr>
              <a:t>© H-.S. Tan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875458" y="2495669"/>
            <a:ext cx="30173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</a:rPr>
              <a:t>Underdamped case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5045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1880641"/>
            <a:ext cx="4024656" cy="2677136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6" y="4293096"/>
            <a:ext cx="6934200" cy="2266950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1331640" y="6504799"/>
            <a:ext cx="6648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J. Chem. Phys. </a:t>
            </a:r>
            <a:r>
              <a:rPr lang="fr-FR" altLang="ja-JP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,  014102  (2017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dirty="0"/>
          </a:p>
        </p:txBody>
      </p:sp>
      <p:cxnSp>
        <p:nvCxnSpPr>
          <p:cNvPr id="18" name="直線矢印コネクタ 17"/>
          <p:cNvCxnSpPr/>
          <p:nvPr/>
        </p:nvCxnSpPr>
        <p:spPr>
          <a:xfrm>
            <a:off x="2043165" y="5143875"/>
            <a:ext cx="1224136" cy="432048"/>
          </a:xfrm>
          <a:prstGeom prst="straightConnector1">
            <a:avLst/>
          </a:prstGeom>
          <a:ln w="4445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>
            <a:off x="3422527" y="5621494"/>
            <a:ext cx="1005457" cy="274851"/>
          </a:xfrm>
          <a:prstGeom prst="straightConnector1">
            <a:avLst/>
          </a:prstGeom>
          <a:ln w="4445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>
            <a:off x="4556683" y="5926807"/>
            <a:ext cx="1153232" cy="175027"/>
          </a:xfrm>
          <a:prstGeom prst="straightConnector1">
            <a:avLst/>
          </a:prstGeom>
          <a:ln w="4445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 flipV="1">
            <a:off x="5890147" y="5634359"/>
            <a:ext cx="1204788" cy="435034"/>
          </a:xfrm>
          <a:prstGeom prst="straightConnector1">
            <a:avLst/>
          </a:prstGeom>
          <a:ln w="44450">
            <a:solidFill>
              <a:srgbClr val="0066FF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/>
          <p:nvPr/>
        </p:nvCxnSpPr>
        <p:spPr>
          <a:xfrm>
            <a:off x="1951711" y="2652805"/>
            <a:ext cx="198659" cy="340479"/>
          </a:xfrm>
          <a:prstGeom prst="straightConnector1">
            <a:avLst/>
          </a:prstGeom>
          <a:ln w="50800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>
            <a:off x="2242872" y="3079159"/>
            <a:ext cx="224382" cy="264112"/>
          </a:xfrm>
          <a:prstGeom prst="straightConnector1">
            <a:avLst/>
          </a:prstGeom>
          <a:ln w="50800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>
            <a:off x="2540732" y="3429000"/>
            <a:ext cx="231068" cy="216024"/>
          </a:xfrm>
          <a:prstGeom prst="straightConnector1">
            <a:avLst/>
          </a:prstGeom>
          <a:ln w="50800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>
            <a:off x="2911920" y="3706998"/>
            <a:ext cx="609122" cy="121660"/>
          </a:xfrm>
          <a:prstGeom prst="straightConnector1">
            <a:avLst/>
          </a:prstGeom>
          <a:ln w="50800" cmpd="sng">
            <a:solidFill>
              <a:srgbClr val="0066FF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7" name="図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1640" y="632208"/>
            <a:ext cx="7294496" cy="1153411"/>
          </a:xfrm>
          <a:prstGeom prst="rect">
            <a:avLst/>
          </a:prstGeom>
        </p:spPr>
      </p:pic>
      <p:sp>
        <p:nvSpPr>
          <p:cNvPr id="19" name="タイトル 1"/>
          <p:cNvSpPr>
            <a:spLocks noGrp="1"/>
          </p:cNvSpPr>
          <p:nvPr>
            <p:ph type="title"/>
          </p:nvPr>
        </p:nvSpPr>
        <p:spPr>
          <a:xfrm>
            <a:off x="-332336" y="-91923"/>
            <a:ext cx="5256584" cy="1143000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2DES+</a:t>
            </a:r>
            <a:r>
              <a:rPr lang="en-US" altLang="ja-JP" sz="4000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2DEVS</a:t>
            </a:r>
            <a:endParaRPr kumimoji="1" lang="ja-JP" altLang="en-US" sz="4000" dirty="0">
              <a:solidFill>
                <a:srgbClr val="0070C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4089315" y="326945"/>
            <a:ext cx="40065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2D Everything Spectroscopy</a:t>
            </a:r>
            <a:r>
              <a:rPr lang="ja-JP" altLang="en-US" dirty="0">
                <a:solidFill>
                  <a:srgbClr val="FF0000"/>
                </a:solidFill>
              </a:rPr>
              <a:t>　</a:t>
            </a:r>
            <a:r>
              <a:rPr lang="en-US" altLang="ja-JP" dirty="0">
                <a:solidFill>
                  <a:srgbClr val="FF0000"/>
                </a:solidFill>
              </a:rPr>
              <a:t>© H-.S. Tan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292080" y="2954723"/>
            <a:ext cx="28037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</a:rPr>
              <a:t>Overdamped case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947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9F86682B-8973-11F6-D198-F21171AB9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988840"/>
            <a:ext cx="4823227" cy="4232832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4DB66C7-F55B-C780-58C3-ADBCD19D05C4}"/>
              </a:ext>
            </a:extLst>
          </p:cNvPr>
          <p:cNvSpPr/>
          <p:nvPr/>
        </p:nvSpPr>
        <p:spPr>
          <a:xfrm>
            <a:off x="5076056" y="2121231"/>
            <a:ext cx="394172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Multi-state Low-temp. quantum </a:t>
            </a:r>
          </a:p>
          <a:p>
            <a:pPr>
              <a:defRPr/>
            </a:pP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Fokker-Planck Equation</a:t>
            </a:r>
          </a:p>
          <a:p>
            <a:pPr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>
              <a:defRPr/>
            </a:pP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Multi-state Low-temp. quantum </a:t>
            </a:r>
          </a:p>
          <a:p>
            <a:pPr>
              <a:defRPr/>
            </a:pPr>
            <a:r>
              <a:rPr lang="en-US" altLang="ja-JP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Smoluchowski</a:t>
            </a: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Equation</a:t>
            </a:r>
          </a:p>
          <a:p>
            <a:pPr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r>
              <a:rPr lang="en-US" altLang="ja-JP" sz="20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Fewest Switch Surface Hopping (FSSH) Approach</a:t>
            </a:r>
          </a:p>
          <a:p>
            <a:endParaRPr lang="en-US" altLang="ja-JP" sz="2000" b="1" dirty="0">
              <a:solidFill>
                <a:srgbClr val="0C05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r>
              <a:rPr lang="en-US" altLang="ja-JP" sz="2000" b="1" dirty="0" err="1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Zusman</a:t>
            </a:r>
            <a:r>
              <a:rPr lang="en-US" altLang="ja-JP" sz="20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Approach</a:t>
            </a:r>
          </a:p>
          <a:p>
            <a:endParaRPr lang="en-US" altLang="ja-JP" sz="2000" b="1" dirty="0">
              <a:solidFill>
                <a:srgbClr val="0C05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>
              <a:defRPr/>
            </a:pPr>
            <a:r>
              <a:rPr lang="en-US" altLang="ja-JP" sz="2000" b="1" dirty="0" err="1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Ehrenfest</a:t>
            </a:r>
            <a:r>
              <a:rPr lang="en-US" altLang="ja-JP" sz="20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Approach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8104962-049F-8995-C2AC-03673D714F92}"/>
              </a:ext>
            </a:extLst>
          </p:cNvPr>
          <p:cNvSpPr/>
          <p:nvPr/>
        </p:nvSpPr>
        <p:spPr>
          <a:xfrm>
            <a:off x="683568" y="1515699"/>
            <a:ext cx="75870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Non-adiabatic Dynamics &amp; Nonlinear Spectroscopies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9802264-4F88-E737-6A57-8A03324126A3}"/>
              </a:ext>
            </a:extLst>
          </p:cNvPr>
          <p:cNvSpPr txBox="1"/>
          <p:nvPr/>
        </p:nvSpPr>
        <p:spPr>
          <a:xfrm>
            <a:off x="107504" y="233059"/>
            <a:ext cx="943304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3200" dirty="0">
                <a:solidFill>
                  <a:srgbClr val="0C0597"/>
                </a:solidFill>
                <a:latin typeface="Arial Black" panose="020B0A04020102020204" pitchFamily="34" charset="0"/>
              </a:rPr>
              <a:t>6. The dark side of simulating</a:t>
            </a:r>
            <a:r>
              <a:rPr lang="en-US" altLang="ja-JP" sz="3200" dirty="0">
                <a:solidFill>
                  <a:srgbClr val="0C0597"/>
                </a:solidFill>
                <a:latin typeface="Arial Black" panose="020B0A04020102020204" pitchFamily="34" charset="0"/>
              </a:rPr>
              <a:t> </a:t>
            </a:r>
          </a:p>
          <a:p>
            <a:r>
              <a:rPr lang="en-US" altLang="ja-JP" sz="3200" dirty="0">
                <a:solidFill>
                  <a:srgbClr val="0C0597"/>
                </a:solidFill>
                <a:latin typeface="Arial Black" panose="020B0A04020102020204" pitchFamily="34" charset="0"/>
              </a:rPr>
              <a:t>    </a:t>
            </a:r>
            <a:r>
              <a:rPr kumimoji="1" lang="en-US" altLang="ja-JP" sz="3200" dirty="0">
                <a:solidFill>
                  <a:srgbClr val="0C0597"/>
                </a:solidFill>
                <a:latin typeface="Arial Black" panose="020B0A04020102020204" pitchFamily="34" charset="0"/>
              </a:rPr>
              <a:t>nonadiabatic</a:t>
            </a:r>
            <a:r>
              <a:rPr lang="en-US" altLang="ja-JP" sz="3200" dirty="0">
                <a:solidFill>
                  <a:srgbClr val="0C0597"/>
                </a:solidFill>
                <a:latin typeface="Arial Black" panose="020B0A04020102020204" pitchFamily="34" charset="0"/>
              </a:rPr>
              <a:t> </a:t>
            </a:r>
            <a:r>
              <a:rPr kumimoji="1" lang="en-US" altLang="ja-JP" sz="3200" dirty="0">
                <a:solidFill>
                  <a:srgbClr val="0C0597"/>
                </a:solidFill>
                <a:latin typeface="Arial Black" panose="020B0A04020102020204" pitchFamily="34" charset="0"/>
              </a:rPr>
              <a:t>transition</a:t>
            </a:r>
            <a:r>
              <a:rPr lang="en-US" altLang="ja-JP" sz="3200" dirty="0">
                <a:solidFill>
                  <a:srgbClr val="0C0597"/>
                </a:solidFill>
                <a:latin typeface="Arial Black" panose="020B0A04020102020204" pitchFamily="34" charset="0"/>
              </a:rPr>
              <a:t> </a:t>
            </a:r>
            <a:r>
              <a:rPr kumimoji="1" lang="en-US" altLang="ja-JP" sz="3200" dirty="0">
                <a:solidFill>
                  <a:srgbClr val="0C0597"/>
                </a:solidFill>
                <a:latin typeface="Arial Black" panose="020B0A04020102020204" pitchFamily="34" charset="0"/>
              </a:rPr>
              <a:t>processes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23A488A7-8583-405E-AD9B-872369626F63}"/>
              </a:ext>
            </a:extLst>
          </p:cNvPr>
          <p:cNvSpPr/>
          <p:nvPr/>
        </p:nvSpPr>
        <p:spPr>
          <a:xfrm>
            <a:off x="280390" y="6504500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3"/>
              </a:rPr>
              <a:t>T. Ikeda and Y. Tanimura, </a:t>
            </a:r>
            <a:r>
              <a:rPr lang="en-US" altLang="ja-JP" dirty="0">
                <a:hlinkClick r:id="rId3"/>
              </a:rPr>
              <a:t>JCTC </a:t>
            </a:r>
            <a:r>
              <a:rPr lang="en-US" altLang="ja-JP" b="1" dirty="0">
                <a:hlinkClick r:id="rId3"/>
              </a:rPr>
              <a:t>15</a:t>
            </a:r>
            <a:r>
              <a:rPr lang="en-US" altLang="ja-JP" dirty="0">
                <a:hlinkClick r:id="rId3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1272401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155834"/>
            <a:ext cx="8643938" cy="8509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600" b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Low-Temp</a:t>
            </a:r>
            <a:r>
              <a:rPr lang="en-US" altLang="ja-JP" sz="3600" b="1" dirty="0">
                <a:latin typeface="Arial Unicode MS" pitchFamily="50" charset="-128"/>
                <a:cs typeface="Arial Unicode MS" pitchFamily="50" charset="-128"/>
              </a:rPr>
              <a:t>. Quantum Fokker-Planck </a:t>
            </a:r>
            <a:r>
              <a:rPr lang="en-US" altLang="ja-JP" sz="3600" b="1" dirty="0" err="1">
                <a:latin typeface="Arial Unicode MS" pitchFamily="50" charset="-128"/>
                <a:cs typeface="Arial Unicode MS" pitchFamily="50" charset="-128"/>
              </a:rPr>
              <a:t>Eq</a:t>
            </a:r>
            <a:endParaRPr lang="en-US" altLang="ja-JP" sz="3600" b="1" dirty="0">
              <a:latin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249510" y="1175849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922254972"/>
              </p:ext>
            </p:extLst>
          </p:nvPr>
        </p:nvGraphicFramePr>
        <p:xfrm>
          <a:off x="1535073" y="1919526"/>
          <a:ext cx="200628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06280" imgH="838080" progId="Equation.DSMT4">
                  <p:embed/>
                </p:oleObj>
              </mc:Choice>
              <mc:Fallback>
                <p:oleObj name="Equation" r:id="rId3" imgW="2006280" imgH="838080" progId="Equation.DSMT4">
                  <p:embed/>
                  <p:pic>
                    <p:nvPicPr>
                      <p:cNvPr id="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5073" y="1919526"/>
                        <a:ext cx="2006280" cy="838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26699"/>
              </p:ext>
            </p:extLst>
          </p:nvPr>
        </p:nvGraphicFramePr>
        <p:xfrm>
          <a:off x="1879600" y="4105751"/>
          <a:ext cx="5384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384520" imgH="876240" progId="Equation.DSMT4">
                  <p:embed/>
                </p:oleObj>
              </mc:Choice>
              <mc:Fallback>
                <p:oleObj name="Equation" r:id="rId5" imgW="5384520" imgH="876240" progId="Equation.DSMT4">
                  <p:embed/>
                  <p:pic>
                    <p:nvPicPr>
                      <p:cNvPr id="9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9600" y="4105751"/>
                        <a:ext cx="53848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1732929"/>
              </p:ext>
            </p:extLst>
          </p:nvPr>
        </p:nvGraphicFramePr>
        <p:xfrm>
          <a:off x="2683269" y="2690038"/>
          <a:ext cx="21717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71520" imgH="825480" progId="Equation.DSMT4">
                  <p:embed/>
                </p:oleObj>
              </mc:Choice>
              <mc:Fallback>
                <p:oleObj name="Equation" r:id="rId7" imgW="2171520" imgH="825480" progId="Equation.DSMT4">
                  <p:embed/>
                  <p:pic>
                    <p:nvPicPr>
                      <p:cNvPr id="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3269" y="2690038"/>
                        <a:ext cx="21717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Rectangle 21"/>
          <p:cNvSpPr>
            <a:spLocks noChangeArrowheads="1"/>
          </p:cNvSpPr>
          <p:nvPr/>
        </p:nvSpPr>
        <p:spPr bwMode="auto">
          <a:xfrm>
            <a:off x="570917" y="2811726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sp>
        <p:nvSpPr>
          <p:cNvPr id="101" name="Rectangle 21"/>
          <p:cNvSpPr>
            <a:spLocks noChangeArrowheads="1"/>
          </p:cNvSpPr>
          <p:nvPr/>
        </p:nvSpPr>
        <p:spPr bwMode="auto">
          <a:xfrm>
            <a:off x="578339" y="3555062"/>
            <a:ext cx="43733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(singularity)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cxnSp>
        <p:nvCxnSpPr>
          <p:cNvPr id="4" name="直線矢印コネクタ 3"/>
          <p:cNvCxnSpPr/>
          <p:nvPr/>
        </p:nvCxnSpPr>
        <p:spPr>
          <a:xfrm flipV="1">
            <a:off x="5056881" y="3062430"/>
            <a:ext cx="425729" cy="10906"/>
          </a:xfrm>
          <a:prstGeom prst="straightConnector1">
            <a:avLst/>
          </a:prstGeom>
          <a:ln w="476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21"/>
          <p:cNvSpPr>
            <a:spLocks noChangeArrowheads="1"/>
          </p:cNvSpPr>
          <p:nvPr/>
        </p:nvSpPr>
        <p:spPr bwMode="auto">
          <a:xfrm>
            <a:off x="5684522" y="2781007"/>
            <a:ext cx="18453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en-US" altLang="ja-JP" sz="2400" dirty="0">
              <a:solidFill>
                <a:srgbClr val="0541EB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03" name="Rectangle 21"/>
          <p:cNvSpPr>
            <a:spLocks noChangeArrowheads="1"/>
          </p:cNvSpPr>
          <p:nvPr/>
        </p:nvSpPr>
        <p:spPr bwMode="auto">
          <a:xfrm>
            <a:off x="1535073" y="6365700"/>
            <a:ext cx="47965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+ </a:t>
            </a:r>
            <a:r>
              <a:rPr lang="en-US" altLang="ja-JP" sz="2800" dirty="0">
                <a:solidFill>
                  <a:srgbClr val="C0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divergence</a:t>
            </a:r>
            <a:endParaRPr lang="en-US" altLang="ja-JP" sz="2400" dirty="0">
              <a:solidFill>
                <a:srgbClr val="C00000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578339" y="1393902"/>
            <a:ext cx="61029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Ohmic bath (Markovian at high temp)</a:t>
            </a: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972422" y="900095"/>
            <a:ext cx="70503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(Generalization of Markovian </a:t>
            </a:r>
            <a:r>
              <a:rPr lang="en-US" altLang="ja-JP" sz="16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Caldeira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-Leggett Fokker-Planck for low temp.)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F4A54E7-F794-4A29-8CBB-1E0E2DC457F9}"/>
              </a:ext>
            </a:extLst>
          </p:cNvPr>
          <p:cNvSpPr/>
          <p:nvPr/>
        </p:nvSpPr>
        <p:spPr>
          <a:xfrm>
            <a:off x="4352770" y="5819614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66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 diverges</a:t>
            </a:r>
            <a:endParaRPr lang="ja-JP" altLang="en-US" dirty="0">
              <a:solidFill>
                <a:srgbClr val="FF66CC"/>
              </a:solidFill>
            </a:endParaRPr>
          </a:p>
        </p:txBody>
      </p:sp>
      <p:graphicFrame>
        <p:nvGraphicFramePr>
          <p:cNvPr id="16" name="Object 8">
            <a:extLst>
              <a:ext uri="{FF2B5EF4-FFF2-40B4-BE49-F238E27FC236}">
                <a16:creationId xmlns:a16="http://schemas.microsoft.com/office/drawing/2014/main" id="{61D96543-6D7F-4768-B4E4-9C1F99FFB5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029686"/>
              </p:ext>
            </p:extLst>
          </p:nvPr>
        </p:nvGraphicFramePr>
        <p:xfrm>
          <a:off x="2579780" y="5045024"/>
          <a:ext cx="2971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971800" imgH="787320" progId="Equation.DSMT4">
                  <p:embed/>
                </p:oleObj>
              </mc:Choice>
              <mc:Fallback>
                <p:oleObj name="Equation" r:id="rId9" imgW="2971800" imgH="787320" progId="Equation.DSMT4">
                  <p:embed/>
                  <p:pic>
                    <p:nvPicPr>
                      <p:cNvPr id="16" name="Object 8">
                        <a:extLst>
                          <a:ext uri="{FF2B5EF4-FFF2-40B4-BE49-F238E27FC236}">
                            <a16:creationId xmlns:a16="http://schemas.microsoft.com/office/drawing/2014/main" id="{61D96543-6D7F-4768-B4E4-9C1F99FFB5F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9780" y="5045024"/>
                        <a:ext cx="2971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9126138-0292-48A6-85E6-11F3134E3996}"/>
              </a:ext>
            </a:extLst>
          </p:cNvPr>
          <p:cNvSpPr/>
          <p:nvPr/>
        </p:nvSpPr>
        <p:spPr>
          <a:xfrm>
            <a:off x="2702659" y="5841203"/>
            <a:ext cx="1191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+diverges</a:t>
            </a:r>
            <a:endParaRPr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50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5" grpId="0"/>
      <p:bldP spid="17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-324544" y="229224"/>
            <a:ext cx="8964488" cy="86518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Brownian Hamiltonian (counter term)</a:t>
            </a:r>
            <a:endParaRPr lang="ja-JP" altLang="en-US" sz="36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521170170"/>
              </p:ext>
            </p:extLst>
          </p:nvPr>
        </p:nvGraphicFramePr>
        <p:xfrm>
          <a:off x="1403648" y="937566"/>
          <a:ext cx="5129309" cy="1030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90560" imgH="520560" progId="Equation.DSMT4">
                  <p:embed/>
                </p:oleObj>
              </mc:Choice>
              <mc:Fallback>
                <p:oleObj name="Equation" r:id="rId2" imgW="2590560" imgH="52056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937566"/>
                        <a:ext cx="5129309" cy="10307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3730583" y="2043897"/>
            <a:ext cx="27368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2226695"/>
              </p:ext>
            </p:extLst>
          </p:nvPr>
        </p:nvGraphicFramePr>
        <p:xfrm>
          <a:off x="827584" y="3068960"/>
          <a:ext cx="758190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686120" imgH="965160" progId="Equation.DSMT4">
                  <p:embed/>
                </p:oleObj>
              </mc:Choice>
              <mc:Fallback>
                <p:oleObj name="Equation" r:id="rId4" imgW="4686120" imgH="965160" progId="Equation.DSMT4">
                  <p:embed/>
                  <p:pic>
                    <p:nvPicPr>
                      <p:cNvPr id="3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068960"/>
                        <a:ext cx="7581900" cy="156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437183" y="2508822"/>
            <a:ext cx="30812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 the Ohmic case</a:t>
            </a:r>
            <a:endParaRPr lang="ja-JP" altLang="en-US" sz="2800" dirty="0">
              <a:solidFill>
                <a:srgbClr val="FF0000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958225" y="4470255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 diverges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898765"/>
              </p:ext>
            </p:extLst>
          </p:nvPr>
        </p:nvGraphicFramePr>
        <p:xfrm>
          <a:off x="2339752" y="5325345"/>
          <a:ext cx="1943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42920" imgH="406080" progId="Equation.DSMT4">
                  <p:embed/>
                </p:oleObj>
              </mc:Choice>
              <mc:Fallback>
                <p:oleObj name="Equation" r:id="rId6" imgW="1942920" imgH="406080" progId="Equation.DSMT4">
                  <p:embed/>
                  <p:pic>
                    <p:nvPicPr>
                      <p:cNvPr id="1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5325345"/>
                        <a:ext cx="1943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156553"/>
              </p:ext>
            </p:extLst>
          </p:nvPr>
        </p:nvGraphicFramePr>
        <p:xfrm>
          <a:off x="4368589" y="5236445"/>
          <a:ext cx="1574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74640" imgH="583920" progId="Equation.DSMT4">
                  <p:embed/>
                </p:oleObj>
              </mc:Choice>
              <mc:Fallback>
                <p:oleObj name="Equation" r:id="rId8" imgW="1574640" imgH="58392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8589" y="5236445"/>
                        <a:ext cx="1574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/>
          <p:cNvSpPr/>
          <p:nvPr/>
        </p:nvSpPr>
        <p:spPr>
          <a:xfrm>
            <a:off x="6725104" y="2683586"/>
            <a:ext cx="1191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+diverges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725104" y="5355271"/>
            <a:ext cx="1544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Weiss’s book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663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7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FFA2EF62-40C1-4C6A-B9ED-2086090D34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92" y="2865385"/>
            <a:ext cx="3672408" cy="3672408"/>
          </a:xfrm>
          <a:prstGeom prst="rect">
            <a:avLst/>
          </a:prstGeom>
        </p:spPr>
      </p:pic>
      <p:graphicFrame>
        <p:nvGraphicFramePr>
          <p:cNvPr id="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4960474"/>
              </p:ext>
            </p:extLst>
          </p:nvPr>
        </p:nvGraphicFramePr>
        <p:xfrm>
          <a:off x="1350315" y="1065796"/>
          <a:ext cx="62611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260760" imgH="1015920" progId="Equation.DSMT4">
                  <p:embed/>
                </p:oleObj>
              </mc:Choice>
              <mc:Fallback>
                <p:oleObj name="Equation" r:id="rId3" imgW="6260760" imgH="1015920" progId="Equation.DSMT4">
                  <p:embed/>
                  <p:pic>
                    <p:nvPicPr>
                      <p:cNvPr id="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0315" y="1065796"/>
                        <a:ext cx="62611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58896" y="223687"/>
            <a:ext cx="8643938" cy="8509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For a finite cutoff </a:t>
            </a:r>
            <a:r>
              <a:rPr lang="en-US" altLang="ja-JP" sz="3600" i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3600" i="1" dirty="0">
                <a:latin typeface="Arial Unicode MS" pitchFamily="50" charset="-128"/>
                <a:cs typeface="Arial Unicode MS" pitchFamily="50" charset="-128"/>
              </a:rPr>
              <a:t>: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DC0A839-BE07-4B9D-965B-8FFD9AA7FF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865385"/>
            <a:ext cx="4166213" cy="3749592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5148064" y="2500637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Probability distribution (converges)</a:t>
            </a:r>
            <a:endParaRPr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671705" y="2492896"/>
            <a:ext cx="43140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Wigner distribution (becomes paper like)</a:t>
            </a:r>
            <a:endParaRPr lang="ja-JP" altLang="en-US" dirty="0"/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2070" y="3703068"/>
            <a:ext cx="2927882" cy="284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44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C224E81-9466-41E2-9315-589C67B23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74" y="1170262"/>
            <a:ext cx="6683340" cy="2769089"/>
          </a:xfrm>
          <a:prstGeom prst="rect">
            <a:avLst/>
          </a:prstGeom>
        </p:spPr>
      </p:pic>
      <p:sp>
        <p:nvSpPr>
          <p:cNvPr id="201" name="Rectangle 2"/>
          <p:cNvSpPr txBox="1">
            <a:spLocks noChangeArrowheads="1"/>
          </p:cNvSpPr>
          <p:nvPr/>
        </p:nvSpPr>
        <p:spPr>
          <a:xfrm>
            <a:off x="40553" y="187718"/>
            <a:ext cx="8643938" cy="8509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solidFill>
                  <a:srgbClr val="0070C0"/>
                </a:solidFill>
                <a:latin typeface="Arial Unicode MS" pitchFamily="50" charset="-128"/>
                <a:cs typeface="Arial Unicode MS" pitchFamily="50" charset="-128"/>
              </a:rPr>
              <a:t>Low-Temperature</a:t>
            </a:r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Quantum Fokker-Planck </a:t>
            </a:r>
            <a:r>
              <a:rPr lang="en-US" altLang="ja-JP" sz="3600" dirty="0" err="1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(for Ohmic bath with a finite cutoff </a:t>
            </a:r>
            <a:r>
              <a:rPr lang="en-US" altLang="ja-JP" sz="2800" i="1" dirty="0"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)</a:t>
            </a:r>
            <a:endParaRPr lang="en-US" altLang="ja-JP" sz="2800" i="1" dirty="0">
              <a:latin typeface="Arial Unicode MS" pitchFamily="50" charset="-128"/>
              <a:cs typeface="Arial Unicode MS" pitchFamily="50" charset="-128"/>
            </a:endParaRPr>
          </a:p>
        </p:txBody>
      </p:sp>
      <p:grpSp>
        <p:nvGrpSpPr>
          <p:cNvPr id="171" name="グループ化 170">
            <a:extLst>
              <a:ext uri="{FF2B5EF4-FFF2-40B4-BE49-F238E27FC236}">
                <a16:creationId xmlns:a16="http://schemas.microsoft.com/office/drawing/2014/main" id="{685447E5-565A-40FE-B875-D2FF7F891E78}"/>
              </a:ext>
            </a:extLst>
          </p:cNvPr>
          <p:cNvGrpSpPr/>
          <p:nvPr/>
        </p:nvGrpSpPr>
        <p:grpSpPr>
          <a:xfrm>
            <a:off x="6324580" y="3756548"/>
            <a:ext cx="1962150" cy="736229"/>
            <a:chOff x="1836738" y="1182688"/>
            <a:chExt cx="1285875" cy="473075"/>
          </a:xfrm>
        </p:grpSpPr>
        <p:sp>
          <p:nvSpPr>
            <p:cNvPr id="172" name="Freeform 156">
              <a:extLst>
                <a:ext uri="{FF2B5EF4-FFF2-40B4-BE49-F238E27FC236}">
                  <a16:creationId xmlns:a16="http://schemas.microsoft.com/office/drawing/2014/main" id="{136293CA-116E-4AFB-A2D9-9065AC9B63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36738" y="1246188"/>
              <a:ext cx="47625" cy="53975"/>
            </a:xfrm>
            <a:custGeom>
              <a:avLst/>
              <a:gdLst>
                <a:gd name="T0" fmla="*/ 94 w 96"/>
                <a:gd name="T1" fmla="*/ 0 h 112"/>
                <a:gd name="T2" fmla="*/ 2 w 96"/>
                <a:gd name="T3" fmla="*/ 0 h 112"/>
                <a:gd name="T4" fmla="*/ 1 w 96"/>
                <a:gd name="T5" fmla="*/ 26 h 112"/>
                <a:gd name="T6" fmla="*/ 5 w 96"/>
                <a:gd name="T7" fmla="*/ 26 h 112"/>
                <a:gd name="T8" fmla="*/ 7 w 96"/>
                <a:gd name="T9" fmla="*/ 13 h 112"/>
                <a:gd name="T10" fmla="*/ 19 w 96"/>
                <a:gd name="T11" fmla="*/ 12 h 112"/>
                <a:gd name="T12" fmla="*/ 77 w 96"/>
                <a:gd name="T13" fmla="*/ 12 h 112"/>
                <a:gd name="T14" fmla="*/ 89 w 96"/>
                <a:gd name="T15" fmla="*/ 13 h 112"/>
                <a:gd name="T16" fmla="*/ 91 w 96"/>
                <a:gd name="T17" fmla="*/ 26 h 112"/>
                <a:gd name="T18" fmla="*/ 96 w 96"/>
                <a:gd name="T19" fmla="*/ 26 h 112"/>
                <a:gd name="T20" fmla="*/ 94 w 96"/>
                <a:gd name="T21" fmla="*/ 0 h 112"/>
                <a:gd name="T22" fmla="*/ 1 w 96"/>
                <a:gd name="T23" fmla="*/ 112 h 112"/>
                <a:gd name="T24" fmla="*/ 95 w 96"/>
                <a:gd name="T25" fmla="*/ 112 h 112"/>
                <a:gd name="T26" fmla="*/ 96 w 96"/>
                <a:gd name="T27" fmla="*/ 85 h 112"/>
                <a:gd name="T28" fmla="*/ 92 w 96"/>
                <a:gd name="T29" fmla="*/ 85 h 112"/>
                <a:gd name="T30" fmla="*/ 90 w 96"/>
                <a:gd name="T31" fmla="*/ 99 h 112"/>
                <a:gd name="T32" fmla="*/ 77 w 96"/>
                <a:gd name="T33" fmla="*/ 101 h 112"/>
                <a:gd name="T34" fmla="*/ 19 w 96"/>
                <a:gd name="T35" fmla="*/ 101 h 112"/>
                <a:gd name="T36" fmla="*/ 6 w 96"/>
                <a:gd name="T37" fmla="*/ 99 h 112"/>
                <a:gd name="T38" fmla="*/ 4 w 96"/>
                <a:gd name="T39" fmla="*/ 85 h 112"/>
                <a:gd name="T40" fmla="*/ 0 w 96"/>
                <a:gd name="T41" fmla="*/ 85 h 112"/>
                <a:gd name="T42" fmla="*/ 1 w 96"/>
                <a:gd name="T43" fmla="*/ 112 h 112"/>
                <a:gd name="T44" fmla="*/ 80 w 96"/>
                <a:gd name="T45" fmla="*/ 40 h 112"/>
                <a:gd name="T46" fmla="*/ 76 w 96"/>
                <a:gd name="T47" fmla="*/ 40 h 112"/>
                <a:gd name="T48" fmla="*/ 76 w 96"/>
                <a:gd name="T49" fmla="*/ 48 h 112"/>
                <a:gd name="T50" fmla="*/ 20 w 96"/>
                <a:gd name="T51" fmla="*/ 48 h 112"/>
                <a:gd name="T52" fmla="*/ 20 w 96"/>
                <a:gd name="T53" fmla="*/ 40 h 112"/>
                <a:gd name="T54" fmla="*/ 16 w 96"/>
                <a:gd name="T55" fmla="*/ 40 h 112"/>
                <a:gd name="T56" fmla="*/ 16 w 96"/>
                <a:gd name="T57" fmla="*/ 68 h 112"/>
                <a:gd name="T58" fmla="*/ 20 w 96"/>
                <a:gd name="T59" fmla="*/ 68 h 112"/>
                <a:gd name="T60" fmla="*/ 20 w 96"/>
                <a:gd name="T61" fmla="*/ 60 h 112"/>
                <a:gd name="T62" fmla="*/ 76 w 96"/>
                <a:gd name="T63" fmla="*/ 60 h 112"/>
                <a:gd name="T64" fmla="*/ 76 w 96"/>
                <a:gd name="T65" fmla="*/ 68 h 112"/>
                <a:gd name="T66" fmla="*/ 80 w 96"/>
                <a:gd name="T67" fmla="*/ 68 h 112"/>
                <a:gd name="T68" fmla="*/ 80 w 96"/>
                <a:gd name="T69" fmla="*/ 4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" h="112">
                  <a:moveTo>
                    <a:pt x="94" y="0"/>
                  </a:moveTo>
                  <a:lnTo>
                    <a:pt x="2" y="0"/>
                  </a:lnTo>
                  <a:lnTo>
                    <a:pt x="1" y="26"/>
                  </a:lnTo>
                  <a:lnTo>
                    <a:pt x="5" y="26"/>
                  </a:lnTo>
                  <a:cubicBezTo>
                    <a:pt x="5" y="19"/>
                    <a:pt x="6" y="15"/>
                    <a:pt x="7" y="13"/>
                  </a:cubicBezTo>
                  <a:cubicBezTo>
                    <a:pt x="8" y="12"/>
                    <a:pt x="18" y="12"/>
                    <a:pt x="19" y="12"/>
                  </a:cubicBezTo>
                  <a:lnTo>
                    <a:pt x="77" y="12"/>
                  </a:lnTo>
                  <a:cubicBezTo>
                    <a:pt x="79" y="12"/>
                    <a:pt x="88" y="12"/>
                    <a:pt x="89" y="13"/>
                  </a:cubicBezTo>
                  <a:cubicBezTo>
                    <a:pt x="91" y="15"/>
                    <a:pt x="91" y="19"/>
                    <a:pt x="91" y="26"/>
                  </a:cubicBezTo>
                  <a:lnTo>
                    <a:pt x="96" y="26"/>
                  </a:lnTo>
                  <a:lnTo>
                    <a:pt x="94" y="0"/>
                  </a:lnTo>
                  <a:close/>
                  <a:moveTo>
                    <a:pt x="1" y="112"/>
                  </a:moveTo>
                  <a:lnTo>
                    <a:pt x="95" y="112"/>
                  </a:lnTo>
                  <a:lnTo>
                    <a:pt x="96" y="85"/>
                  </a:lnTo>
                  <a:lnTo>
                    <a:pt x="92" y="85"/>
                  </a:lnTo>
                  <a:cubicBezTo>
                    <a:pt x="92" y="92"/>
                    <a:pt x="92" y="97"/>
                    <a:pt x="90" y="99"/>
                  </a:cubicBezTo>
                  <a:cubicBezTo>
                    <a:pt x="89" y="101"/>
                    <a:pt x="81" y="101"/>
                    <a:pt x="77" y="101"/>
                  </a:cubicBezTo>
                  <a:lnTo>
                    <a:pt x="19" y="101"/>
                  </a:lnTo>
                  <a:cubicBezTo>
                    <a:pt x="16" y="101"/>
                    <a:pt x="7" y="101"/>
                    <a:pt x="6" y="99"/>
                  </a:cubicBezTo>
                  <a:cubicBezTo>
                    <a:pt x="5" y="97"/>
                    <a:pt x="4" y="92"/>
                    <a:pt x="4" y="85"/>
                  </a:cubicBezTo>
                  <a:lnTo>
                    <a:pt x="0" y="85"/>
                  </a:lnTo>
                  <a:lnTo>
                    <a:pt x="1" y="112"/>
                  </a:lnTo>
                  <a:close/>
                  <a:moveTo>
                    <a:pt x="80" y="40"/>
                  </a:moveTo>
                  <a:lnTo>
                    <a:pt x="76" y="40"/>
                  </a:lnTo>
                  <a:lnTo>
                    <a:pt x="76" y="48"/>
                  </a:lnTo>
                  <a:lnTo>
                    <a:pt x="20" y="48"/>
                  </a:lnTo>
                  <a:lnTo>
                    <a:pt x="20" y="40"/>
                  </a:lnTo>
                  <a:lnTo>
                    <a:pt x="16" y="40"/>
                  </a:lnTo>
                  <a:lnTo>
                    <a:pt x="16" y="68"/>
                  </a:lnTo>
                  <a:lnTo>
                    <a:pt x="20" y="68"/>
                  </a:lnTo>
                  <a:lnTo>
                    <a:pt x="20" y="60"/>
                  </a:lnTo>
                  <a:lnTo>
                    <a:pt x="76" y="60"/>
                  </a:lnTo>
                  <a:lnTo>
                    <a:pt x="76" y="68"/>
                  </a:lnTo>
                  <a:lnTo>
                    <a:pt x="80" y="68"/>
                  </a:lnTo>
                  <a:lnTo>
                    <a:pt x="80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3" name="Freeform 157">
              <a:extLst>
                <a:ext uri="{FF2B5EF4-FFF2-40B4-BE49-F238E27FC236}">
                  <a16:creationId xmlns:a16="http://schemas.microsoft.com/office/drawing/2014/main" id="{8BCC81D2-6967-407C-A686-84991D918B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0713" y="1227138"/>
              <a:ext cx="30163" cy="39688"/>
            </a:xfrm>
            <a:custGeom>
              <a:avLst/>
              <a:gdLst>
                <a:gd name="T0" fmla="*/ 36 w 62"/>
                <a:gd name="T1" fmla="*/ 2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2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2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8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6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2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6" y="75"/>
                    <a:pt x="14" y="72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5"/>
                    <a:pt x="15" y="39"/>
                  </a:cubicBezTo>
                  <a:cubicBezTo>
                    <a:pt x="20" y="34"/>
                    <a:pt x="25" y="33"/>
                    <a:pt x="29" y="33"/>
                  </a:cubicBezTo>
                  <a:cubicBezTo>
                    <a:pt x="34" y="33"/>
                    <a:pt x="39" y="35"/>
                    <a:pt x="43" y="40"/>
                  </a:cubicBezTo>
                  <a:cubicBezTo>
                    <a:pt x="44" y="42"/>
                    <a:pt x="44" y="42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4" name="Freeform 158">
              <a:extLst>
                <a:ext uri="{FF2B5EF4-FFF2-40B4-BE49-F238E27FC236}">
                  <a16:creationId xmlns:a16="http://schemas.microsoft.com/office/drawing/2014/main" id="{55A494F2-97DB-4000-9F07-FF253B7FC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0713" y="1281113"/>
              <a:ext cx="52388" cy="39688"/>
            </a:xfrm>
            <a:custGeom>
              <a:avLst/>
              <a:gdLst>
                <a:gd name="T0" fmla="*/ 59 w 106"/>
                <a:gd name="T1" fmla="*/ 33 h 80"/>
                <a:gd name="T2" fmla="*/ 58 w 106"/>
                <a:gd name="T3" fmla="*/ 31 h 80"/>
                <a:gd name="T4" fmla="*/ 61 w 106"/>
                <a:gd name="T5" fmla="*/ 29 h 80"/>
                <a:gd name="T6" fmla="*/ 73 w 106"/>
                <a:gd name="T7" fmla="*/ 21 h 80"/>
                <a:gd name="T8" fmla="*/ 104 w 106"/>
                <a:gd name="T9" fmla="*/ 4 h 80"/>
                <a:gd name="T10" fmla="*/ 106 w 106"/>
                <a:gd name="T11" fmla="*/ 2 h 80"/>
                <a:gd name="T12" fmla="*/ 105 w 106"/>
                <a:gd name="T13" fmla="*/ 0 h 80"/>
                <a:gd name="T14" fmla="*/ 97 w 106"/>
                <a:gd name="T15" fmla="*/ 1 h 80"/>
                <a:gd name="T16" fmla="*/ 83 w 106"/>
                <a:gd name="T17" fmla="*/ 0 h 80"/>
                <a:gd name="T18" fmla="*/ 80 w 106"/>
                <a:gd name="T19" fmla="*/ 3 h 80"/>
                <a:gd name="T20" fmla="*/ 82 w 106"/>
                <a:gd name="T21" fmla="*/ 4 h 80"/>
                <a:gd name="T22" fmla="*/ 85 w 106"/>
                <a:gd name="T23" fmla="*/ 6 h 80"/>
                <a:gd name="T24" fmla="*/ 80 w 106"/>
                <a:gd name="T25" fmla="*/ 12 h 80"/>
                <a:gd name="T26" fmla="*/ 31 w 106"/>
                <a:gd name="T27" fmla="*/ 46 h 80"/>
                <a:gd name="T28" fmla="*/ 40 w 106"/>
                <a:gd name="T29" fmla="*/ 9 h 80"/>
                <a:gd name="T30" fmla="*/ 51 w 106"/>
                <a:gd name="T31" fmla="*/ 4 h 80"/>
                <a:gd name="T32" fmla="*/ 54 w 106"/>
                <a:gd name="T33" fmla="*/ 2 h 80"/>
                <a:gd name="T34" fmla="*/ 52 w 106"/>
                <a:gd name="T35" fmla="*/ 0 h 80"/>
                <a:gd name="T36" fmla="*/ 37 w 106"/>
                <a:gd name="T37" fmla="*/ 1 h 80"/>
                <a:gd name="T38" fmla="*/ 29 w 106"/>
                <a:gd name="T39" fmla="*/ 1 h 80"/>
                <a:gd name="T40" fmla="*/ 22 w 106"/>
                <a:gd name="T41" fmla="*/ 0 h 80"/>
                <a:gd name="T42" fmla="*/ 19 w 106"/>
                <a:gd name="T43" fmla="*/ 3 h 80"/>
                <a:gd name="T44" fmla="*/ 23 w 106"/>
                <a:gd name="T45" fmla="*/ 4 h 80"/>
                <a:gd name="T46" fmla="*/ 28 w 106"/>
                <a:gd name="T47" fmla="*/ 5 h 80"/>
                <a:gd name="T48" fmla="*/ 30 w 106"/>
                <a:gd name="T49" fmla="*/ 6 h 80"/>
                <a:gd name="T50" fmla="*/ 30 w 106"/>
                <a:gd name="T51" fmla="*/ 9 h 80"/>
                <a:gd name="T52" fmla="*/ 14 w 106"/>
                <a:gd name="T53" fmla="*/ 70 h 80"/>
                <a:gd name="T54" fmla="*/ 4 w 106"/>
                <a:gd name="T55" fmla="*/ 75 h 80"/>
                <a:gd name="T56" fmla="*/ 0 w 106"/>
                <a:gd name="T57" fmla="*/ 78 h 80"/>
                <a:gd name="T58" fmla="*/ 2 w 106"/>
                <a:gd name="T59" fmla="*/ 80 h 80"/>
                <a:gd name="T60" fmla="*/ 17 w 106"/>
                <a:gd name="T61" fmla="*/ 79 h 80"/>
                <a:gd name="T62" fmla="*/ 25 w 106"/>
                <a:gd name="T63" fmla="*/ 79 h 80"/>
                <a:gd name="T64" fmla="*/ 33 w 106"/>
                <a:gd name="T65" fmla="*/ 80 h 80"/>
                <a:gd name="T66" fmla="*/ 35 w 106"/>
                <a:gd name="T67" fmla="*/ 77 h 80"/>
                <a:gd name="T68" fmla="*/ 32 w 106"/>
                <a:gd name="T69" fmla="*/ 75 h 80"/>
                <a:gd name="T70" fmla="*/ 27 w 106"/>
                <a:gd name="T71" fmla="*/ 75 h 80"/>
                <a:gd name="T72" fmla="*/ 25 w 106"/>
                <a:gd name="T73" fmla="*/ 73 h 80"/>
                <a:gd name="T74" fmla="*/ 30 w 106"/>
                <a:gd name="T75" fmla="*/ 51 h 80"/>
                <a:gd name="T76" fmla="*/ 49 w 106"/>
                <a:gd name="T77" fmla="*/ 37 h 80"/>
                <a:gd name="T78" fmla="*/ 66 w 106"/>
                <a:gd name="T79" fmla="*/ 70 h 80"/>
                <a:gd name="T80" fmla="*/ 67 w 106"/>
                <a:gd name="T81" fmla="*/ 72 h 80"/>
                <a:gd name="T82" fmla="*/ 62 w 106"/>
                <a:gd name="T83" fmla="*/ 75 h 80"/>
                <a:gd name="T84" fmla="*/ 59 w 106"/>
                <a:gd name="T85" fmla="*/ 78 h 80"/>
                <a:gd name="T86" fmla="*/ 61 w 106"/>
                <a:gd name="T87" fmla="*/ 80 h 80"/>
                <a:gd name="T88" fmla="*/ 75 w 106"/>
                <a:gd name="T89" fmla="*/ 79 h 80"/>
                <a:gd name="T90" fmla="*/ 87 w 106"/>
                <a:gd name="T91" fmla="*/ 80 h 80"/>
                <a:gd name="T92" fmla="*/ 89 w 106"/>
                <a:gd name="T93" fmla="*/ 77 h 80"/>
                <a:gd name="T94" fmla="*/ 86 w 106"/>
                <a:gd name="T95" fmla="*/ 75 h 80"/>
                <a:gd name="T96" fmla="*/ 79 w 106"/>
                <a:gd name="T97" fmla="*/ 72 h 80"/>
                <a:gd name="T98" fmla="*/ 59 w 106"/>
                <a:gd name="T99" fmla="*/ 3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6" h="80">
                  <a:moveTo>
                    <a:pt x="59" y="33"/>
                  </a:moveTo>
                  <a:cubicBezTo>
                    <a:pt x="58" y="32"/>
                    <a:pt x="58" y="32"/>
                    <a:pt x="58" y="31"/>
                  </a:cubicBezTo>
                  <a:cubicBezTo>
                    <a:pt x="58" y="31"/>
                    <a:pt x="58" y="31"/>
                    <a:pt x="61" y="29"/>
                  </a:cubicBezTo>
                  <a:lnTo>
                    <a:pt x="73" y="21"/>
                  </a:lnTo>
                  <a:cubicBezTo>
                    <a:pt x="88" y="10"/>
                    <a:pt x="95" y="5"/>
                    <a:pt x="104" y="4"/>
                  </a:cubicBezTo>
                  <a:cubicBezTo>
                    <a:pt x="105" y="4"/>
                    <a:pt x="106" y="4"/>
                    <a:pt x="106" y="2"/>
                  </a:cubicBezTo>
                  <a:cubicBezTo>
                    <a:pt x="106" y="1"/>
                    <a:pt x="105" y="0"/>
                    <a:pt x="105" y="0"/>
                  </a:cubicBezTo>
                  <a:cubicBezTo>
                    <a:pt x="102" y="0"/>
                    <a:pt x="99" y="1"/>
                    <a:pt x="97" y="1"/>
                  </a:cubicBezTo>
                  <a:cubicBezTo>
                    <a:pt x="94" y="1"/>
                    <a:pt x="86" y="0"/>
                    <a:pt x="83" y="0"/>
                  </a:cubicBezTo>
                  <a:cubicBezTo>
                    <a:pt x="82" y="0"/>
                    <a:pt x="80" y="0"/>
                    <a:pt x="80" y="3"/>
                  </a:cubicBezTo>
                  <a:cubicBezTo>
                    <a:pt x="80" y="3"/>
                    <a:pt x="80" y="4"/>
                    <a:pt x="82" y="4"/>
                  </a:cubicBezTo>
                  <a:cubicBezTo>
                    <a:pt x="83" y="4"/>
                    <a:pt x="85" y="5"/>
                    <a:pt x="85" y="6"/>
                  </a:cubicBezTo>
                  <a:cubicBezTo>
                    <a:pt x="85" y="8"/>
                    <a:pt x="81" y="11"/>
                    <a:pt x="80" y="12"/>
                  </a:cubicBezTo>
                  <a:lnTo>
                    <a:pt x="31" y="46"/>
                  </a:lnTo>
                  <a:lnTo>
                    <a:pt x="40" y="9"/>
                  </a:lnTo>
                  <a:cubicBezTo>
                    <a:pt x="41" y="5"/>
                    <a:pt x="42" y="4"/>
                    <a:pt x="51" y="4"/>
                  </a:cubicBezTo>
                  <a:cubicBezTo>
                    <a:pt x="53" y="4"/>
                    <a:pt x="54" y="4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cubicBezTo>
                    <a:pt x="49" y="0"/>
                    <a:pt x="40" y="1"/>
                    <a:pt x="37" y="1"/>
                  </a:cubicBezTo>
                  <a:cubicBezTo>
                    <a:pt x="35" y="1"/>
                    <a:pt x="31" y="1"/>
                    <a:pt x="29" y="1"/>
                  </a:cubicBezTo>
                  <a:cubicBezTo>
                    <a:pt x="27" y="0"/>
                    <a:pt x="24" y="0"/>
                    <a:pt x="22" y="0"/>
                  </a:cubicBezTo>
                  <a:cubicBezTo>
                    <a:pt x="21" y="0"/>
                    <a:pt x="19" y="0"/>
                    <a:pt x="19" y="3"/>
                  </a:cubicBezTo>
                  <a:cubicBezTo>
                    <a:pt x="19" y="4"/>
                    <a:pt x="21" y="4"/>
                    <a:pt x="23" y="4"/>
                  </a:cubicBezTo>
                  <a:cubicBezTo>
                    <a:pt x="25" y="4"/>
                    <a:pt x="25" y="4"/>
                    <a:pt x="28" y="5"/>
                  </a:cubicBezTo>
                  <a:cubicBezTo>
                    <a:pt x="30" y="5"/>
                    <a:pt x="30" y="5"/>
                    <a:pt x="30" y="6"/>
                  </a:cubicBezTo>
                  <a:cubicBezTo>
                    <a:pt x="30" y="6"/>
                    <a:pt x="30" y="7"/>
                    <a:pt x="30" y="9"/>
                  </a:cubicBezTo>
                  <a:lnTo>
                    <a:pt x="14" y="70"/>
                  </a:lnTo>
                  <a:cubicBezTo>
                    <a:pt x="13" y="74"/>
                    <a:pt x="13" y="75"/>
                    <a:pt x="4" y="75"/>
                  </a:cubicBezTo>
                  <a:cubicBezTo>
                    <a:pt x="2" y="75"/>
                    <a:pt x="0" y="75"/>
                    <a:pt x="0" y="78"/>
                  </a:cubicBezTo>
                  <a:cubicBezTo>
                    <a:pt x="0" y="78"/>
                    <a:pt x="0" y="80"/>
                    <a:pt x="2" y="80"/>
                  </a:cubicBezTo>
                  <a:cubicBezTo>
                    <a:pt x="6" y="80"/>
                    <a:pt x="14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8" y="79"/>
                    <a:pt x="31" y="80"/>
                    <a:pt x="33" y="80"/>
                  </a:cubicBezTo>
                  <a:cubicBezTo>
                    <a:pt x="34" y="80"/>
                    <a:pt x="35" y="80"/>
                    <a:pt x="35" y="77"/>
                  </a:cubicBezTo>
                  <a:cubicBezTo>
                    <a:pt x="35" y="75"/>
                    <a:pt x="34" y="75"/>
                    <a:pt x="32" y="75"/>
                  </a:cubicBezTo>
                  <a:cubicBezTo>
                    <a:pt x="31" y="75"/>
                    <a:pt x="29" y="75"/>
                    <a:pt x="27" y="75"/>
                  </a:cubicBezTo>
                  <a:cubicBezTo>
                    <a:pt x="25" y="75"/>
                    <a:pt x="25" y="75"/>
                    <a:pt x="25" y="73"/>
                  </a:cubicBezTo>
                  <a:cubicBezTo>
                    <a:pt x="25" y="72"/>
                    <a:pt x="26" y="68"/>
                    <a:pt x="30" y="51"/>
                  </a:cubicBezTo>
                  <a:lnTo>
                    <a:pt x="49" y="37"/>
                  </a:lnTo>
                  <a:lnTo>
                    <a:pt x="66" y="70"/>
                  </a:lnTo>
                  <a:cubicBezTo>
                    <a:pt x="67" y="72"/>
                    <a:pt x="67" y="72"/>
                    <a:pt x="67" y="72"/>
                  </a:cubicBezTo>
                  <a:cubicBezTo>
                    <a:pt x="67" y="75"/>
                    <a:pt x="64" y="75"/>
                    <a:pt x="62" y="75"/>
                  </a:cubicBezTo>
                  <a:cubicBezTo>
                    <a:pt x="60" y="75"/>
                    <a:pt x="59" y="75"/>
                    <a:pt x="59" y="78"/>
                  </a:cubicBezTo>
                  <a:cubicBezTo>
                    <a:pt x="59" y="78"/>
                    <a:pt x="59" y="80"/>
                    <a:pt x="61" y="80"/>
                  </a:cubicBezTo>
                  <a:cubicBezTo>
                    <a:pt x="64" y="80"/>
                    <a:pt x="72" y="79"/>
                    <a:pt x="75" y="79"/>
                  </a:cubicBezTo>
                  <a:cubicBezTo>
                    <a:pt x="79" y="79"/>
                    <a:pt x="84" y="80"/>
                    <a:pt x="87" y="80"/>
                  </a:cubicBezTo>
                  <a:cubicBezTo>
                    <a:pt x="88" y="80"/>
                    <a:pt x="89" y="79"/>
                    <a:pt x="89" y="77"/>
                  </a:cubicBezTo>
                  <a:cubicBezTo>
                    <a:pt x="89" y="75"/>
                    <a:pt x="88" y="75"/>
                    <a:pt x="86" y="75"/>
                  </a:cubicBezTo>
                  <a:cubicBezTo>
                    <a:pt x="84" y="75"/>
                    <a:pt x="81" y="75"/>
                    <a:pt x="79" y="72"/>
                  </a:cubicBezTo>
                  <a:lnTo>
                    <a:pt x="59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5" name="Freeform 159">
              <a:extLst>
                <a:ext uri="{FF2B5EF4-FFF2-40B4-BE49-F238E27FC236}">
                  <a16:creationId xmlns:a16="http://schemas.microsoft.com/office/drawing/2014/main" id="{A3C9634E-30A9-407C-AEE2-02A8C755D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7388" y="1239838"/>
              <a:ext cx="19050" cy="80963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1 h 166"/>
                <a:gd name="T4" fmla="*/ 10 w 38"/>
                <a:gd name="T5" fmla="*/ 83 h 166"/>
                <a:gd name="T6" fmla="*/ 36 w 38"/>
                <a:gd name="T7" fmla="*/ 4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6" name="Freeform 160">
              <a:extLst>
                <a:ext uri="{FF2B5EF4-FFF2-40B4-BE49-F238E27FC236}">
                  <a16:creationId xmlns:a16="http://schemas.microsoft.com/office/drawing/2014/main" id="{D2BC399A-412C-418B-9D9F-3B1590F3A9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9613" y="1265238"/>
              <a:ext cx="41275" cy="50800"/>
            </a:xfrm>
            <a:custGeom>
              <a:avLst/>
              <a:gdLst>
                <a:gd name="T0" fmla="*/ 12 w 86"/>
                <a:gd name="T1" fmla="*/ 94 h 106"/>
                <a:gd name="T2" fmla="*/ 4 w 86"/>
                <a:gd name="T3" fmla="*/ 101 h 106"/>
                <a:gd name="T4" fmla="*/ 0 w 86"/>
                <a:gd name="T5" fmla="*/ 104 h 106"/>
                <a:gd name="T6" fmla="*/ 2 w 86"/>
                <a:gd name="T7" fmla="*/ 106 h 106"/>
                <a:gd name="T8" fmla="*/ 16 w 86"/>
                <a:gd name="T9" fmla="*/ 105 h 106"/>
                <a:gd name="T10" fmla="*/ 32 w 86"/>
                <a:gd name="T11" fmla="*/ 106 h 106"/>
                <a:gd name="T12" fmla="*/ 35 w 86"/>
                <a:gd name="T13" fmla="*/ 102 h 106"/>
                <a:gd name="T14" fmla="*/ 31 w 86"/>
                <a:gd name="T15" fmla="*/ 101 h 106"/>
                <a:gd name="T16" fmla="*/ 23 w 86"/>
                <a:gd name="T17" fmla="*/ 98 h 106"/>
                <a:gd name="T18" fmla="*/ 31 w 86"/>
                <a:gd name="T19" fmla="*/ 65 h 106"/>
                <a:gd name="T20" fmla="*/ 46 w 86"/>
                <a:gd name="T21" fmla="*/ 75 h 106"/>
                <a:gd name="T22" fmla="*/ 86 w 86"/>
                <a:gd name="T23" fmla="*/ 27 h 106"/>
                <a:gd name="T24" fmla="*/ 64 w 86"/>
                <a:gd name="T25" fmla="*/ 0 h 106"/>
                <a:gd name="T26" fmla="*/ 43 w 86"/>
                <a:gd name="T27" fmla="*/ 13 h 106"/>
                <a:gd name="T28" fmla="*/ 28 w 86"/>
                <a:gd name="T29" fmla="*/ 0 h 106"/>
                <a:gd name="T30" fmla="*/ 15 w 86"/>
                <a:gd name="T31" fmla="*/ 10 h 106"/>
                <a:gd name="T32" fmla="*/ 10 w 86"/>
                <a:gd name="T33" fmla="*/ 26 h 106"/>
                <a:gd name="T34" fmla="*/ 12 w 86"/>
                <a:gd name="T35" fmla="*/ 27 h 106"/>
                <a:gd name="T36" fmla="*/ 15 w 86"/>
                <a:gd name="T37" fmla="*/ 24 h 106"/>
                <a:gd name="T38" fmla="*/ 27 w 86"/>
                <a:gd name="T39" fmla="*/ 4 h 106"/>
                <a:gd name="T40" fmla="*/ 32 w 86"/>
                <a:gd name="T41" fmla="*/ 11 h 106"/>
                <a:gd name="T42" fmla="*/ 31 w 86"/>
                <a:gd name="T43" fmla="*/ 20 h 106"/>
                <a:gd name="T44" fmla="*/ 12 w 86"/>
                <a:gd name="T45" fmla="*/ 94 h 106"/>
                <a:gd name="T46" fmla="*/ 42 w 86"/>
                <a:gd name="T47" fmla="*/ 22 h 106"/>
                <a:gd name="T48" fmla="*/ 50 w 86"/>
                <a:gd name="T49" fmla="*/ 10 h 106"/>
                <a:gd name="T50" fmla="*/ 64 w 86"/>
                <a:gd name="T51" fmla="*/ 4 h 106"/>
                <a:gd name="T52" fmla="*/ 74 w 86"/>
                <a:gd name="T53" fmla="*/ 19 h 106"/>
                <a:gd name="T54" fmla="*/ 66 w 86"/>
                <a:gd name="T55" fmla="*/ 55 h 106"/>
                <a:gd name="T56" fmla="*/ 46 w 86"/>
                <a:gd name="T57" fmla="*/ 72 h 106"/>
                <a:gd name="T58" fmla="*/ 33 w 86"/>
                <a:gd name="T59" fmla="*/ 57 h 106"/>
                <a:gd name="T60" fmla="*/ 34 w 86"/>
                <a:gd name="T61" fmla="*/ 54 h 106"/>
                <a:gd name="T62" fmla="*/ 42 w 86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106">
                  <a:moveTo>
                    <a:pt x="12" y="94"/>
                  </a:moveTo>
                  <a:cubicBezTo>
                    <a:pt x="11" y="99"/>
                    <a:pt x="11" y="101"/>
                    <a:pt x="4" y="101"/>
                  </a:cubicBezTo>
                  <a:cubicBezTo>
                    <a:pt x="2" y="101"/>
                    <a:pt x="0" y="101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6" y="106"/>
                    <a:pt x="11" y="105"/>
                    <a:pt x="16" y="105"/>
                  </a:cubicBezTo>
                  <a:cubicBezTo>
                    <a:pt x="21" y="105"/>
                    <a:pt x="27" y="106"/>
                    <a:pt x="32" y="106"/>
                  </a:cubicBezTo>
                  <a:cubicBezTo>
                    <a:pt x="33" y="106"/>
                    <a:pt x="35" y="106"/>
                    <a:pt x="35" y="102"/>
                  </a:cubicBezTo>
                  <a:cubicBezTo>
                    <a:pt x="35" y="101"/>
                    <a:pt x="34" y="101"/>
                    <a:pt x="31" y="101"/>
                  </a:cubicBezTo>
                  <a:cubicBezTo>
                    <a:pt x="23" y="101"/>
                    <a:pt x="23" y="99"/>
                    <a:pt x="23" y="98"/>
                  </a:cubicBezTo>
                  <a:cubicBezTo>
                    <a:pt x="23" y="96"/>
                    <a:pt x="30" y="69"/>
                    <a:pt x="31" y="65"/>
                  </a:cubicBezTo>
                  <a:cubicBezTo>
                    <a:pt x="33" y="70"/>
                    <a:pt x="38" y="75"/>
                    <a:pt x="46" y="75"/>
                  </a:cubicBezTo>
                  <a:cubicBezTo>
                    <a:pt x="66" y="75"/>
                    <a:pt x="86" y="51"/>
                    <a:pt x="86" y="27"/>
                  </a:cubicBezTo>
                  <a:cubicBezTo>
                    <a:pt x="86" y="11"/>
                    <a:pt x="77" y="0"/>
                    <a:pt x="64" y="0"/>
                  </a:cubicBezTo>
                  <a:cubicBezTo>
                    <a:pt x="56" y="0"/>
                    <a:pt x="48" y="6"/>
                    <a:pt x="43" y="13"/>
                  </a:cubicBezTo>
                  <a:cubicBezTo>
                    <a:pt x="41" y="4"/>
                    <a:pt x="34" y="0"/>
                    <a:pt x="28" y="0"/>
                  </a:cubicBezTo>
                  <a:cubicBezTo>
                    <a:pt x="20" y="0"/>
                    <a:pt x="17" y="7"/>
                    <a:pt x="15" y="10"/>
                  </a:cubicBezTo>
                  <a:cubicBezTo>
                    <a:pt x="12" y="15"/>
                    <a:pt x="10" y="25"/>
                    <a:pt x="10" y="26"/>
                  </a:cubicBezTo>
                  <a:cubicBezTo>
                    <a:pt x="10" y="27"/>
                    <a:pt x="12" y="27"/>
                    <a:pt x="12" y="27"/>
                  </a:cubicBezTo>
                  <a:cubicBezTo>
                    <a:pt x="14" y="27"/>
                    <a:pt x="14" y="27"/>
                    <a:pt x="15" y="24"/>
                  </a:cubicBezTo>
                  <a:cubicBezTo>
                    <a:pt x="18" y="12"/>
                    <a:pt x="21" y="4"/>
                    <a:pt x="27" y="4"/>
                  </a:cubicBezTo>
                  <a:cubicBezTo>
                    <a:pt x="30" y="4"/>
                    <a:pt x="32" y="5"/>
                    <a:pt x="32" y="11"/>
                  </a:cubicBezTo>
                  <a:cubicBezTo>
                    <a:pt x="32" y="15"/>
                    <a:pt x="32" y="17"/>
                    <a:pt x="31" y="20"/>
                  </a:cubicBezTo>
                  <a:lnTo>
                    <a:pt x="12" y="94"/>
                  </a:lnTo>
                  <a:close/>
                  <a:moveTo>
                    <a:pt x="42" y="22"/>
                  </a:moveTo>
                  <a:cubicBezTo>
                    <a:pt x="43" y="17"/>
                    <a:pt x="47" y="13"/>
                    <a:pt x="50" y="10"/>
                  </a:cubicBezTo>
                  <a:cubicBezTo>
                    <a:pt x="56" y="5"/>
                    <a:pt x="61" y="4"/>
                    <a:pt x="64" y="4"/>
                  </a:cubicBezTo>
                  <a:cubicBezTo>
                    <a:pt x="70" y="4"/>
                    <a:pt x="74" y="10"/>
                    <a:pt x="74" y="19"/>
                  </a:cubicBezTo>
                  <a:cubicBezTo>
                    <a:pt x="74" y="29"/>
                    <a:pt x="69" y="48"/>
                    <a:pt x="66" y="55"/>
                  </a:cubicBezTo>
                  <a:cubicBezTo>
                    <a:pt x="60" y="66"/>
                    <a:pt x="52" y="72"/>
                    <a:pt x="46" y="72"/>
                  </a:cubicBezTo>
                  <a:cubicBezTo>
                    <a:pt x="35" y="72"/>
                    <a:pt x="33" y="58"/>
                    <a:pt x="33" y="57"/>
                  </a:cubicBezTo>
                  <a:cubicBezTo>
                    <a:pt x="33" y="57"/>
                    <a:pt x="33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7" name="Freeform 161">
              <a:extLst>
                <a:ext uri="{FF2B5EF4-FFF2-40B4-BE49-F238E27FC236}">
                  <a16:creationId xmlns:a16="http://schemas.microsoft.com/office/drawing/2014/main" id="{252753C3-B19D-4979-9311-8F185C974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8825" y="1292225"/>
              <a:ext cx="9525" cy="23813"/>
            </a:xfrm>
            <a:custGeom>
              <a:avLst/>
              <a:gdLst>
                <a:gd name="T0" fmla="*/ 19 w 19"/>
                <a:gd name="T1" fmla="*/ 17 h 50"/>
                <a:gd name="T2" fmla="*/ 9 w 19"/>
                <a:gd name="T3" fmla="*/ 0 h 50"/>
                <a:gd name="T4" fmla="*/ 0 w 19"/>
                <a:gd name="T5" fmla="*/ 9 h 50"/>
                <a:gd name="T6" fmla="*/ 9 w 19"/>
                <a:gd name="T7" fmla="*/ 17 h 50"/>
                <a:gd name="T8" fmla="*/ 14 w 19"/>
                <a:gd name="T9" fmla="*/ 15 h 50"/>
                <a:gd name="T10" fmla="*/ 15 w 19"/>
                <a:gd name="T11" fmla="*/ 15 h 50"/>
                <a:gd name="T12" fmla="*/ 16 w 19"/>
                <a:gd name="T13" fmla="*/ 17 h 50"/>
                <a:gd name="T14" fmla="*/ 4 w 19"/>
                <a:gd name="T15" fmla="*/ 45 h 50"/>
                <a:gd name="T16" fmla="*/ 3 w 19"/>
                <a:gd name="T17" fmla="*/ 48 h 50"/>
                <a:gd name="T18" fmla="*/ 4 w 19"/>
                <a:gd name="T19" fmla="*/ 50 h 50"/>
                <a:gd name="T20" fmla="*/ 19 w 19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7"/>
                  </a:moveTo>
                  <a:cubicBezTo>
                    <a:pt x="19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9" y="17"/>
                  </a:cubicBezTo>
                  <a:cubicBezTo>
                    <a:pt x="11" y="17"/>
                    <a:pt x="13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5"/>
                    <a:pt x="16" y="17"/>
                  </a:cubicBezTo>
                  <a:cubicBezTo>
                    <a:pt x="16" y="30"/>
                    <a:pt x="10" y="40"/>
                    <a:pt x="4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8" name="Freeform 162">
              <a:extLst>
                <a:ext uri="{FF2B5EF4-FFF2-40B4-BE49-F238E27FC236}">
                  <a16:creationId xmlns:a16="http://schemas.microsoft.com/office/drawing/2014/main" id="{23065864-C4B9-4F19-8DF5-EB252532DC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0575" y="1265238"/>
              <a:ext cx="33338" cy="508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2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6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4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9" name="Freeform 163">
              <a:extLst>
                <a:ext uri="{FF2B5EF4-FFF2-40B4-BE49-F238E27FC236}">
                  <a16:creationId xmlns:a16="http://schemas.microsoft.com/office/drawing/2014/main" id="{E0A08228-AB2C-4E74-8D01-8DEC6FF5C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1850" y="1239838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2 w 38"/>
                <a:gd name="T5" fmla="*/ 0 h 166"/>
                <a:gd name="T6" fmla="*/ 0 w 38"/>
                <a:gd name="T7" fmla="*/ 2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0" name="Freeform 164">
              <a:extLst>
                <a:ext uri="{FF2B5EF4-FFF2-40B4-BE49-F238E27FC236}">
                  <a16:creationId xmlns:a16="http://schemas.microsoft.com/office/drawing/2014/main" id="{D2B79503-BD9A-4CF0-81E7-4D1BFAE90B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5825" y="1262063"/>
              <a:ext cx="53975" cy="34925"/>
            </a:xfrm>
            <a:custGeom>
              <a:avLst/>
              <a:gdLst>
                <a:gd name="T0" fmla="*/ 105 w 111"/>
                <a:gd name="T1" fmla="*/ 7 h 72"/>
                <a:gd name="T2" fmla="*/ 111 w 111"/>
                <a:gd name="T3" fmla="*/ 4 h 72"/>
                <a:gd name="T4" fmla="*/ 105 w 111"/>
                <a:gd name="T5" fmla="*/ 0 h 72"/>
                <a:gd name="T6" fmla="*/ 6 w 111"/>
                <a:gd name="T7" fmla="*/ 0 h 72"/>
                <a:gd name="T8" fmla="*/ 0 w 111"/>
                <a:gd name="T9" fmla="*/ 4 h 72"/>
                <a:gd name="T10" fmla="*/ 6 w 111"/>
                <a:gd name="T11" fmla="*/ 7 h 72"/>
                <a:gd name="T12" fmla="*/ 105 w 111"/>
                <a:gd name="T13" fmla="*/ 7 h 72"/>
                <a:gd name="T14" fmla="*/ 105 w 111"/>
                <a:gd name="T15" fmla="*/ 72 h 72"/>
                <a:gd name="T16" fmla="*/ 111 w 111"/>
                <a:gd name="T17" fmla="*/ 68 h 72"/>
                <a:gd name="T18" fmla="*/ 105 w 111"/>
                <a:gd name="T19" fmla="*/ 65 h 72"/>
                <a:gd name="T20" fmla="*/ 6 w 111"/>
                <a:gd name="T21" fmla="*/ 65 h 72"/>
                <a:gd name="T22" fmla="*/ 0 w 111"/>
                <a:gd name="T23" fmla="*/ 68 h 72"/>
                <a:gd name="T24" fmla="*/ 6 w 111"/>
                <a:gd name="T25" fmla="*/ 72 h 72"/>
                <a:gd name="T26" fmla="*/ 105 w 111"/>
                <a:gd name="T27" fmla="*/ 72 h 72"/>
                <a:gd name="T28" fmla="*/ 105 w 111"/>
                <a:gd name="T29" fmla="*/ 39 h 72"/>
                <a:gd name="T30" fmla="*/ 111 w 111"/>
                <a:gd name="T31" fmla="*/ 36 h 72"/>
                <a:gd name="T32" fmla="*/ 105 w 111"/>
                <a:gd name="T33" fmla="*/ 33 h 72"/>
                <a:gd name="T34" fmla="*/ 6 w 111"/>
                <a:gd name="T35" fmla="*/ 33 h 72"/>
                <a:gd name="T36" fmla="*/ 0 w 111"/>
                <a:gd name="T37" fmla="*/ 36 h 72"/>
                <a:gd name="T38" fmla="*/ 6 w 111"/>
                <a:gd name="T39" fmla="*/ 39 h 72"/>
                <a:gd name="T40" fmla="*/ 105 w 111"/>
                <a:gd name="T41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2">
                  <a:moveTo>
                    <a:pt x="105" y="7"/>
                  </a:moveTo>
                  <a:cubicBezTo>
                    <a:pt x="108" y="7"/>
                    <a:pt x="111" y="7"/>
                    <a:pt x="111" y="4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4" y="7"/>
                    <a:pt x="6" y="7"/>
                  </a:cubicBezTo>
                  <a:lnTo>
                    <a:pt x="105" y="7"/>
                  </a:lnTo>
                  <a:close/>
                  <a:moveTo>
                    <a:pt x="105" y="72"/>
                  </a:moveTo>
                  <a:cubicBezTo>
                    <a:pt x="108" y="72"/>
                    <a:pt x="111" y="72"/>
                    <a:pt x="111" y="68"/>
                  </a:cubicBezTo>
                  <a:cubicBezTo>
                    <a:pt x="111" y="65"/>
                    <a:pt x="108" y="65"/>
                    <a:pt x="105" y="65"/>
                  </a:cubicBezTo>
                  <a:lnTo>
                    <a:pt x="6" y="65"/>
                  </a:lnTo>
                  <a:cubicBezTo>
                    <a:pt x="4" y="65"/>
                    <a:pt x="0" y="65"/>
                    <a:pt x="0" y="68"/>
                  </a:cubicBezTo>
                  <a:cubicBezTo>
                    <a:pt x="0" y="72"/>
                    <a:pt x="3" y="72"/>
                    <a:pt x="6" y="72"/>
                  </a:cubicBezTo>
                  <a:lnTo>
                    <a:pt x="105" y="72"/>
                  </a:lnTo>
                  <a:close/>
                  <a:moveTo>
                    <a:pt x="105" y="39"/>
                  </a:moveTo>
                  <a:cubicBezTo>
                    <a:pt x="108" y="39"/>
                    <a:pt x="111" y="39"/>
                    <a:pt x="111" y="36"/>
                  </a:cubicBezTo>
                  <a:cubicBezTo>
                    <a:pt x="111" y="33"/>
                    <a:pt x="108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1" name="Freeform 165">
              <a:extLst>
                <a:ext uri="{FF2B5EF4-FFF2-40B4-BE49-F238E27FC236}">
                  <a16:creationId xmlns:a16="http://schemas.microsoft.com/office/drawing/2014/main" id="{9405B37D-2E57-497E-9939-A619464FD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138" y="1279525"/>
              <a:ext cx="50800" cy="1588"/>
            </a:xfrm>
            <a:custGeom>
              <a:avLst/>
              <a:gdLst>
                <a:gd name="T0" fmla="*/ 96 w 102"/>
                <a:gd name="T1" fmla="*/ 6 h 6"/>
                <a:gd name="T2" fmla="*/ 102 w 102"/>
                <a:gd name="T3" fmla="*/ 3 h 6"/>
                <a:gd name="T4" fmla="*/ 96 w 102"/>
                <a:gd name="T5" fmla="*/ 0 h 6"/>
                <a:gd name="T6" fmla="*/ 6 w 102"/>
                <a:gd name="T7" fmla="*/ 0 h 6"/>
                <a:gd name="T8" fmla="*/ 0 w 102"/>
                <a:gd name="T9" fmla="*/ 3 h 6"/>
                <a:gd name="T10" fmla="*/ 6 w 102"/>
                <a:gd name="T11" fmla="*/ 6 h 6"/>
                <a:gd name="T12" fmla="*/ 96 w 10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6">
                  <a:moveTo>
                    <a:pt x="96" y="6"/>
                  </a:moveTo>
                  <a:cubicBezTo>
                    <a:pt x="99" y="6"/>
                    <a:pt x="102" y="6"/>
                    <a:pt x="102" y="3"/>
                  </a:cubicBezTo>
                  <a:cubicBezTo>
                    <a:pt x="102" y="0"/>
                    <a:pt x="99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96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2" name="Freeform 166">
              <a:extLst>
                <a:ext uri="{FF2B5EF4-FFF2-40B4-BE49-F238E27FC236}">
                  <a16:creationId xmlns:a16="http://schemas.microsoft.com/office/drawing/2014/main" id="{38A08C29-CA84-4388-9798-DFF1DE66F9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6800" y="1189038"/>
              <a:ext cx="33338" cy="73025"/>
            </a:xfrm>
            <a:custGeom>
              <a:avLst/>
              <a:gdLst>
                <a:gd name="T0" fmla="*/ 46 w 71"/>
                <a:gd name="T1" fmla="*/ 20 h 150"/>
                <a:gd name="T2" fmla="*/ 56 w 71"/>
                <a:gd name="T3" fmla="*/ 23 h 150"/>
                <a:gd name="T4" fmla="*/ 71 w 71"/>
                <a:gd name="T5" fmla="*/ 18 h 150"/>
                <a:gd name="T6" fmla="*/ 57 w 71"/>
                <a:gd name="T7" fmla="*/ 13 h 150"/>
                <a:gd name="T8" fmla="*/ 47 w 71"/>
                <a:gd name="T9" fmla="*/ 15 h 150"/>
                <a:gd name="T10" fmla="*/ 46 w 71"/>
                <a:gd name="T11" fmla="*/ 9 h 150"/>
                <a:gd name="T12" fmla="*/ 46 w 71"/>
                <a:gd name="T13" fmla="*/ 3 h 150"/>
                <a:gd name="T14" fmla="*/ 44 w 71"/>
                <a:gd name="T15" fmla="*/ 0 h 150"/>
                <a:gd name="T16" fmla="*/ 41 w 71"/>
                <a:gd name="T17" fmla="*/ 9 h 150"/>
                <a:gd name="T18" fmla="*/ 43 w 71"/>
                <a:gd name="T19" fmla="*/ 17 h 150"/>
                <a:gd name="T20" fmla="*/ 0 w 71"/>
                <a:gd name="T21" fmla="*/ 88 h 150"/>
                <a:gd name="T22" fmla="*/ 27 w 71"/>
                <a:gd name="T23" fmla="*/ 121 h 150"/>
                <a:gd name="T24" fmla="*/ 37 w 71"/>
                <a:gd name="T25" fmla="*/ 124 h 150"/>
                <a:gd name="T26" fmla="*/ 47 w 71"/>
                <a:gd name="T27" fmla="*/ 136 h 150"/>
                <a:gd name="T28" fmla="*/ 38 w 71"/>
                <a:gd name="T29" fmla="*/ 147 h 150"/>
                <a:gd name="T30" fmla="*/ 25 w 71"/>
                <a:gd name="T31" fmla="*/ 142 h 150"/>
                <a:gd name="T32" fmla="*/ 23 w 71"/>
                <a:gd name="T33" fmla="*/ 140 h 150"/>
                <a:gd name="T34" fmla="*/ 22 w 71"/>
                <a:gd name="T35" fmla="*/ 142 h 150"/>
                <a:gd name="T36" fmla="*/ 38 w 71"/>
                <a:gd name="T37" fmla="*/ 150 h 150"/>
                <a:gd name="T38" fmla="*/ 56 w 71"/>
                <a:gd name="T39" fmla="*/ 130 h 150"/>
                <a:gd name="T40" fmla="*/ 51 w 71"/>
                <a:gd name="T41" fmla="*/ 119 h 150"/>
                <a:gd name="T42" fmla="*/ 36 w 71"/>
                <a:gd name="T43" fmla="*/ 112 h 150"/>
                <a:gd name="T44" fmla="*/ 16 w 71"/>
                <a:gd name="T45" fmla="*/ 103 h 150"/>
                <a:gd name="T46" fmla="*/ 9 w 71"/>
                <a:gd name="T47" fmla="*/ 84 h 150"/>
                <a:gd name="T48" fmla="*/ 46 w 71"/>
                <a:gd name="T49" fmla="*/ 20 h 150"/>
                <a:gd name="T50" fmla="*/ 50 w 71"/>
                <a:gd name="T51" fmla="*/ 18 h 150"/>
                <a:gd name="T52" fmla="*/ 57 w 71"/>
                <a:gd name="T53" fmla="*/ 17 h 150"/>
                <a:gd name="T54" fmla="*/ 66 w 71"/>
                <a:gd name="T55" fmla="*/ 18 h 150"/>
                <a:gd name="T56" fmla="*/ 56 w 71"/>
                <a:gd name="T57" fmla="*/ 19 h 150"/>
                <a:gd name="T58" fmla="*/ 50 w 71"/>
                <a:gd name="T59" fmla="*/ 1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1" h="150">
                  <a:moveTo>
                    <a:pt x="46" y="20"/>
                  </a:moveTo>
                  <a:cubicBezTo>
                    <a:pt x="49" y="23"/>
                    <a:pt x="53" y="23"/>
                    <a:pt x="56" y="23"/>
                  </a:cubicBezTo>
                  <a:cubicBezTo>
                    <a:pt x="60" y="23"/>
                    <a:pt x="71" y="23"/>
                    <a:pt x="71" y="18"/>
                  </a:cubicBezTo>
                  <a:cubicBezTo>
                    <a:pt x="71" y="14"/>
                    <a:pt x="64" y="13"/>
                    <a:pt x="57" y="13"/>
                  </a:cubicBezTo>
                  <a:cubicBezTo>
                    <a:pt x="56" y="13"/>
                    <a:pt x="51" y="13"/>
                    <a:pt x="47" y="15"/>
                  </a:cubicBezTo>
                  <a:cubicBezTo>
                    <a:pt x="46" y="13"/>
                    <a:pt x="46" y="12"/>
                    <a:pt x="46" y="9"/>
                  </a:cubicBezTo>
                  <a:cubicBezTo>
                    <a:pt x="46" y="6"/>
                    <a:pt x="46" y="3"/>
                    <a:pt x="46" y="3"/>
                  </a:cubicBezTo>
                  <a:cubicBezTo>
                    <a:pt x="46" y="1"/>
                    <a:pt x="46" y="0"/>
                    <a:pt x="44" y="0"/>
                  </a:cubicBezTo>
                  <a:cubicBezTo>
                    <a:pt x="41" y="0"/>
                    <a:pt x="41" y="8"/>
                    <a:pt x="41" y="9"/>
                  </a:cubicBezTo>
                  <a:cubicBezTo>
                    <a:pt x="41" y="11"/>
                    <a:pt x="42" y="14"/>
                    <a:pt x="43" y="17"/>
                  </a:cubicBezTo>
                  <a:cubicBezTo>
                    <a:pt x="26" y="26"/>
                    <a:pt x="0" y="56"/>
                    <a:pt x="0" y="88"/>
                  </a:cubicBezTo>
                  <a:cubicBezTo>
                    <a:pt x="0" y="112"/>
                    <a:pt x="15" y="117"/>
                    <a:pt x="27" y="121"/>
                  </a:cubicBezTo>
                  <a:cubicBezTo>
                    <a:pt x="32" y="123"/>
                    <a:pt x="32" y="123"/>
                    <a:pt x="37" y="124"/>
                  </a:cubicBezTo>
                  <a:cubicBezTo>
                    <a:pt x="40" y="125"/>
                    <a:pt x="47" y="128"/>
                    <a:pt x="47" y="136"/>
                  </a:cubicBezTo>
                  <a:cubicBezTo>
                    <a:pt x="47" y="140"/>
                    <a:pt x="44" y="147"/>
                    <a:pt x="38" y="147"/>
                  </a:cubicBezTo>
                  <a:cubicBezTo>
                    <a:pt x="33" y="147"/>
                    <a:pt x="29" y="145"/>
                    <a:pt x="25" y="142"/>
                  </a:cubicBezTo>
                  <a:cubicBezTo>
                    <a:pt x="24" y="141"/>
                    <a:pt x="24" y="140"/>
                    <a:pt x="23" y="140"/>
                  </a:cubicBezTo>
                  <a:cubicBezTo>
                    <a:pt x="23" y="140"/>
                    <a:pt x="22" y="141"/>
                    <a:pt x="22" y="142"/>
                  </a:cubicBezTo>
                  <a:cubicBezTo>
                    <a:pt x="22" y="144"/>
                    <a:pt x="29" y="150"/>
                    <a:pt x="38" y="150"/>
                  </a:cubicBezTo>
                  <a:cubicBezTo>
                    <a:pt x="48" y="150"/>
                    <a:pt x="56" y="140"/>
                    <a:pt x="56" y="130"/>
                  </a:cubicBezTo>
                  <a:cubicBezTo>
                    <a:pt x="56" y="124"/>
                    <a:pt x="53" y="120"/>
                    <a:pt x="51" y="119"/>
                  </a:cubicBezTo>
                  <a:cubicBezTo>
                    <a:pt x="49" y="116"/>
                    <a:pt x="45" y="115"/>
                    <a:pt x="36" y="112"/>
                  </a:cubicBezTo>
                  <a:cubicBezTo>
                    <a:pt x="22" y="107"/>
                    <a:pt x="20" y="106"/>
                    <a:pt x="16" y="103"/>
                  </a:cubicBezTo>
                  <a:cubicBezTo>
                    <a:pt x="9" y="96"/>
                    <a:pt x="9" y="87"/>
                    <a:pt x="9" y="84"/>
                  </a:cubicBezTo>
                  <a:cubicBezTo>
                    <a:pt x="9" y="58"/>
                    <a:pt x="29" y="29"/>
                    <a:pt x="46" y="20"/>
                  </a:cubicBezTo>
                  <a:close/>
                  <a:moveTo>
                    <a:pt x="50" y="18"/>
                  </a:moveTo>
                  <a:cubicBezTo>
                    <a:pt x="52" y="17"/>
                    <a:pt x="55" y="17"/>
                    <a:pt x="57" y="17"/>
                  </a:cubicBezTo>
                  <a:cubicBezTo>
                    <a:pt x="63" y="17"/>
                    <a:pt x="63" y="17"/>
                    <a:pt x="66" y="18"/>
                  </a:cubicBezTo>
                  <a:cubicBezTo>
                    <a:pt x="65" y="19"/>
                    <a:pt x="63" y="19"/>
                    <a:pt x="56" y="19"/>
                  </a:cubicBezTo>
                  <a:cubicBezTo>
                    <a:pt x="53" y="19"/>
                    <a:pt x="51" y="19"/>
                    <a:pt x="50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3" name="Rectangle 167">
              <a:extLst>
                <a:ext uri="{FF2B5EF4-FFF2-40B4-BE49-F238E27FC236}">
                  <a16:creationId xmlns:a16="http://schemas.microsoft.com/office/drawing/2014/main" id="{7AE40C6F-8178-4642-BB39-92CFF2640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9813" y="1279525"/>
              <a:ext cx="85725" cy="15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4" name="Freeform 168">
              <a:extLst>
                <a:ext uri="{FF2B5EF4-FFF2-40B4-BE49-F238E27FC236}">
                  <a16:creationId xmlns:a16="http://schemas.microsoft.com/office/drawing/2014/main" id="{337D0720-F065-4EB1-B6C4-D60B5BBB0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9813" y="1320800"/>
              <a:ext cx="49213" cy="36513"/>
            </a:xfrm>
            <a:custGeom>
              <a:avLst/>
              <a:gdLst>
                <a:gd name="T0" fmla="*/ 99 w 99"/>
                <a:gd name="T1" fmla="*/ 12 h 75"/>
                <a:gd name="T2" fmla="*/ 92 w 99"/>
                <a:gd name="T3" fmla="*/ 0 h 75"/>
                <a:gd name="T4" fmla="*/ 83 w 99"/>
                <a:gd name="T5" fmla="*/ 8 h 75"/>
                <a:gd name="T6" fmla="*/ 86 w 99"/>
                <a:gd name="T7" fmla="*/ 13 h 75"/>
                <a:gd name="T8" fmla="*/ 92 w 99"/>
                <a:gd name="T9" fmla="*/ 27 h 75"/>
                <a:gd name="T10" fmla="*/ 83 w 99"/>
                <a:gd name="T11" fmla="*/ 50 h 75"/>
                <a:gd name="T12" fmla="*/ 65 w 99"/>
                <a:gd name="T13" fmla="*/ 63 h 75"/>
                <a:gd name="T14" fmla="*/ 48 w 99"/>
                <a:gd name="T15" fmla="*/ 48 h 75"/>
                <a:gd name="T16" fmla="*/ 54 w 99"/>
                <a:gd name="T17" fmla="*/ 29 h 75"/>
                <a:gd name="T18" fmla="*/ 51 w 99"/>
                <a:gd name="T19" fmla="*/ 25 h 75"/>
                <a:gd name="T20" fmla="*/ 47 w 99"/>
                <a:gd name="T21" fmla="*/ 28 h 75"/>
                <a:gd name="T22" fmla="*/ 43 w 99"/>
                <a:gd name="T23" fmla="*/ 48 h 75"/>
                <a:gd name="T24" fmla="*/ 20 w 99"/>
                <a:gd name="T25" fmla="*/ 63 h 75"/>
                <a:gd name="T26" fmla="*/ 6 w 99"/>
                <a:gd name="T27" fmla="*/ 44 h 75"/>
                <a:gd name="T28" fmla="*/ 23 w 99"/>
                <a:gd name="T29" fmla="*/ 4 h 75"/>
                <a:gd name="T30" fmla="*/ 20 w 99"/>
                <a:gd name="T31" fmla="*/ 1 h 75"/>
                <a:gd name="T32" fmla="*/ 15 w 99"/>
                <a:gd name="T33" fmla="*/ 4 h 75"/>
                <a:gd name="T34" fmla="*/ 0 w 99"/>
                <a:gd name="T35" fmla="*/ 51 h 75"/>
                <a:gd name="T36" fmla="*/ 18 w 99"/>
                <a:gd name="T37" fmla="*/ 75 h 75"/>
                <a:gd name="T38" fmla="*/ 43 w 99"/>
                <a:gd name="T39" fmla="*/ 58 h 75"/>
                <a:gd name="T40" fmla="*/ 62 w 99"/>
                <a:gd name="T41" fmla="*/ 75 h 75"/>
                <a:gd name="T42" fmla="*/ 89 w 99"/>
                <a:gd name="T43" fmla="*/ 53 h 75"/>
                <a:gd name="T44" fmla="*/ 99 w 99"/>
                <a:gd name="T45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9" h="75">
                  <a:moveTo>
                    <a:pt x="99" y="12"/>
                  </a:moveTo>
                  <a:cubicBezTo>
                    <a:pt x="99" y="4"/>
                    <a:pt x="96" y="0"/>
                    <a:pt x="92" y="0"/>
                  </a:cubicBezTo>
                  <a:cubicBezTo>
                    <a:pt x="88" y="0"/>
                    <a:pt x="83" y="4"/>
                    <a:pt x="83" y="8"/>
                  </a:cubicBezTo>
                  <a:cubicBezTo>
                    <a:pt x="83" y="9"/>
                    <a:pt x="84" y="11"/>
                    <a:pt x="86" y="13"/>
                  </a:cubicBezTo>
                  <a:cubicBezTo>
                    <a:pt x="89" y="15"/>
                    <a:pt x="92" y="20"/>
                    <a:pt x="92" y="27"/>
                  </a:cubicBezTo>
                  <a:cubicBezTo>
                    <a:pt x="92" y="33"/>
                    <a:pt x="89" y="43"/>
                    <a:pt x="83" y="50"/>
                  </a:cubicBezTo>
                  <a:cubicBezTo>
                    <a:pt x="79" y="58"/>
                    <a:pt x="72" y="63"/>
                    <a:pt x="65" y="63"/>
                  </a:cubicBezTo>
                  <a:cubicBezTo>
                    <a:pt x="55" y="63"/>
                    <a:pt x="50" y="57"/>
                    <a:pt x="48" y="48"/>
                  </a:cubicBezTo>
                  <a:cubicBezTo>
                    <a:pt x="50" y="44"/>
                    <a:pt x="54" y="33"/>
                    <a:pt x="54" y="29"/>
                  </a:cubicBezTo>
                  <a:cubicBezTo>
                    <a:pt x="54" y="27"/>
                    <a:pt x="53" y="25"/>
                    <a:pt x="51" y="25"/>
                  </a:cubicBezTo>
                  <a:cubicBezTo>
                    <a:pt x="50" y="25"/>
                    <a:pt x="48" y="25"/>
                    <a:pt x="47" y="28"/>
                  </a:cubicBezTo>
                  <a:cubicBezTo>
                    <a:pt x="45" y="31"/>
                    <a:pt x="43" y="42"/>
                    <a:pt x="43" y="48"/>
                  </a:cubicBezTo>
                  <a:cubicBezTo>
                    <a:pt x="37" y="56"/>
                    <a:pt x="31" y="63"/>
                    <a:pt x="20" y="63"/>
                  </a:cubicBezTo>
                  <a:cubicBezTo>
                    <a:pt x="9" y="63"/>
                    <a:pt x="6" y="53"/>
                    <a:pt x="6" y="44"/>
                  </a:cubicBezTo>
                  <a:cubicBezTo>
                    <a:pt x="6" y="23"/>
                    <a:pt x="23" y="6"/>
                    <a:pt x="23" y="4"/>
                  </a:cubicBezTo>
                  <a:cubicBezTo>
                    <a:pt x="23" y="2"/>
                    <a:pt x="21" y="1"/>
                    <a:pt x="20" y="1"/>
                  </a:cubicBezTo>
                  <a:cubicBezTo>
                    <a:pt x="17" y="1"/>
                    <a:pt x="16" y="3"/>
                    <a:pt x="15" y="4"/>
                  </a:cubicBezTo>
                  <a:cubicBezTo>
                    <a:pt x="7" y="17"/>
                    <a:pt x="0" y="36"/>
                    <a:pt x="0" y="51"/>
                  </a:cubicBezTo>
                  <a:cubicBezTo>
                    <a:pt x="0" y="63"/>
                    <a:pt x="4" y="75"/>
                    <a:pt x="18" y="75"/>
                  </a:cubicBezTo>
                  <a:cubicBezTo>
                    <a:pt x="30" y="75"/>
                    <a:pt x="38" y="67"/>
                    <a:pt x="43" y="58"/>
                  </a:cubicBezTo>
                  <a:cubicBezTo>
                    <a:pt x="45" y="67"/>
                    <a:pt x="51" y="75"/>
                    <a:pt x="62" y="75"/>
                  </a:cubicBezTo>
                  <a:cubicBezTo>
                    <a:pt x="75" y="75"/>
                    <a:pt x="83" y="65"/>
                    <a:pt x="89" y="53"/>
                  </a:cubicBezTo>
                  <a:cubicBezTo>
                    <a:pt x="93" y="44"/>
                    <a:pt x="99" y="22"/>
                    <a:pt x="99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5" name="Freeform 169">
              <a:extLst>
                <a:ext uri="{FF2B5EF4-FFF2-40B4-BE49-F238E27FC236}">
                  <a16:creationId xmlns:a16="http://schemas.microsoft.com/office/drawing/2014/main" id="{5E33A5CB-C683-4D32-A4A9-3BD15557A4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200" y="1330325"/>
              <a:ext cx="26988" cy="39688"/>
            </a:xfrm>
            <a:custGeom>
              <a:avLst/>
              <a:gdLst>
                <a:gd name="T0" fmla="*/ 54 w 54"/>
                <a:gd name="T1" fmla="*/ 40 h 80"/>
                <a:gd name="T2" fmla="*/ 47 w 54"/>
                <a:gd name="T3" fmla="*/ 10 h 80"/>
                <a:gd name="T4" fmla="*/ 27 w 54"/>
                <a:gd name="T5" fmla="*/ 0 h 80"/>
                <a:gd name="T6" fmla="*/ 0 w 54"/>
                <a:gd name="T7" fmla="*/ 40 h 80"/>
                <a:gd name="T8" fmla="*/ 27 w 54"/>
                <a:gd name="T9" fmla="*/ 80 h 80"/>
                <a:gd name="T10" fmla="*/ 54 w 54"/>
                <a:gd name="T11" fmla="*/ 40 h 80"/>
                <a:gd name="T12" fmla="*/ 27 w 54"/>
                <a:gd name="T13" fmla="*/ 76 h 80"/>
                <a:gd name="T14" fmla="*/ 12 w 54"/>
                <a:gd name="T15" fmla="*/ 64 h 80"/>
                <a:gd name="T16" fmla="*/ 10 w 54"/>
                <a:gd name="T17" fmla="*/ 39 h 80"/>
                <a:gd name="T18" fmla="*/ 12 w 54"/>
                <a:gd name="T19" fmla="*/ 15 h 80"/>
                <a:gd name="T20" fmla="*/ 27 w 54"/>
                <a:gd name="T21" fmla="*/ 3 h 80"/>
                <a:gd name="T22" fmla="*/ 41 w 54"/>
                <a:gd name="T23" fmla="*/ 14 h 80"/>
                <a:gd name="T24" fmla="*/ 43 w 54"/>
                <a:gd name="T25" fmla="*/ 39 h 80"/>
                <a:gd name="T26" fmla="*/ 42 w 54"/>
                <a:gd name="T27" fmla="*/ 63 h 80"/>
                <a:gd name="T28" fmla="*/ 27 w 54"/>
                <a:gd name="T29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0">
                  <a:moveTo>
                    <a:pt x="54" y="40"/>
                  </a:moveTo>
                  <a:cubicBezTo>
                    <a:pt x="54" y="27"/>
                    <a:pt x="52" y="18"/>
                    <a:pt x="47" y="10"/>
                  </a:cubicBezTo>
                  <a:cubicBezTo>
                    <a:pt x="43" y="5"/>
                    <a:pt x="36" y="0"/>
                    <a:pt x="27" y="0"/>
                  </a:cubicBezTo>
                  <a:cubicBezTo>
                    <a:pt x="0" y="0"/>
                    <a:pt x="0" y="32"/>
                    <a:pt x="0" y="40"/>
                  </a:cubicBezTo>
                  <a:cubicBezTo>
                    <a:pt x="0" y="49"/>
                    <a:pt x="0" y="80"/>
                    <a:pt x="27" y="80"/>
                  </a:cubicBezTo>
                  <a:cubicBezTo>
                    <a:pt x="54" y="80"/>
                    <a:pt x="54" y="49"/>
                    <a:pt x="54" y="40"/>
                  </a:cubicBezTo>
                  <a:close/>
                  <a:moveTo>
                    <a:pt x="27" y="76"/>
                  </a:moveTo>
                  <a:cubicBezTo>
                    <a:pt x="21" y="76"/>
                    <a:pt x="14" y="73"/>
                    <a:pt x="12" y="64"/>
                  </a:cubicBezTo>
                  <a:cubicBezTo>
                    <a:pt x="10" y="57"/>
                    <a:pt x="10" y="47"/>
                    <a:pt x="10" y="39"/>
                  </a:cubicBezTo>
                  <a:cubicBezTo>
                    <a:pt x="10" y="30"/>
                    <a:pt x="10" y="21"/>
                    <a:pt x="12" y="15"/>
                  </a:cubicBezTo>
                  <a:cubicBezTo>
                    <a:pt x="15" y="6"/>
                    <a:pt x="22" y="3"/>
                    <a:pt x="27" y="3"/>
                  </a:cubicBezTo>
                  <a:cubicBezTo>
                    <a:pt x="33" y="3"/>
                    <a:pt x="39" y="7"/>
                    <a:pt x="41" y="14"/>
                  </a:cubicBezTo>
                  <a:cubicBezTo>
                    <a:pt x="43" y="20"/>
                    <a:pt x="43" y="29"/>
                    <a:pt x="43" y="39"/>
                  </a:cubicBezTo>
                  <a:cubicBezTo>
                    <a:pt x="43" y="47"/>
                    <a:pt x="43" y="56"/>
                    <a:pt x="42" y="63"/>
                  </a:cubicBezTo>
                  <a:cubicBezTo>
                    <a:pt x="39" y="74"/>
                    <a:pt x="31" y="76"/>
                    <a:pt x="27" y="7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6" name="Oval 170">
              <a:extLst>
                <a:ext uri="{FF2B5EF4-FFF2-40B4-BE49-F238E27FC236}">
                  <a16:creationId xmlns:a16="http://schemas.microsoft.com/office/drawing/2014/main" id="{FD8A1332-488A-4641-8DE5-D1CC77F31A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463" y="1276350"/>
              <a:ext cx="9525" cy="7938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7" name="Freeform 171">
              <a:extLst>
                <a:ext uri="{FF2B5EF4-FFF2-40B4-BE49-F238E27FC236}">
                  <a16:creationId xmlns:a16="http://schemas.microsoft.com/office/drawing/2014/main" id="{DBA6077D-344E-48C8-81A5-9FB8939FD9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1187450"/>
              <a:ext cx="41275" cy="60325"/>
            </a:xfrm>
            <a:custGeom>
              <a:avLst/>
              <a:gdLst>
                <a:gd name="T0" fmla="*/ 70 w 87"/>
                <a:gd name="T1" fmla="*/ 63 h 123"/>
                <a:gd name="T2" fmla="*/ 48 w 87"/>
                <a:gd name="T3" fmla="*/ 43 h 123"/>
                <a:gd name="T4" fmla="*/ 14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19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4 h 123"/>
                <a:gd name="T24" fmla="*/ 74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2 w 87"/>
                <a:gd name="T31" fmla="*/ 99 h 123"/>
                <a:gd name="T32" fmla="*/ 23 w 87"/>
                <a:gd name="T33" fmla="*/ 62 h 123"/>
                <a:gd name="T34" fmla="*/ 48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3"/>
                    <a:pt x="61" y="43"/>
                    <a:pt x="48" y="43"/>
                  </a:cubicBezTo>
                  <a:cubicBezTo>
                    <a:pt x="38" y="43"/>
                    <a:pt x="27" y="46"/>
                    <a:pt x="14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1" y="0"/>
                    <a:pt x="51" y="0"/>
                  </a:cubicBezTo>
                  <a:cubicBezTo>
                    <a:pt x="27" y="0"/>
                    <a:pt x="19" y="22"/>
                    <a:pt x="19" y="27"/>
                  </a:cubicBezTo>
                  <a:cubicBezTo>
                    <a:pt x="19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4"/>
                  </a:cubicBezTo>
                  <a:cubicBezTo>
                    <a:pt x="35" y="18"/>
                    <a:pt x="29" y="18"/>
                    <a:pt x="27" y="18"/>
                  </a:cubicBezTo>
                  <a:cubicBezTo>
                    <a:pt x="34" y="5"/>
                    <a:pt x="46" y="4"/>
                    <a:pt x="51" y="4"/>
                  </a:cubicBezTo>
                  <a:cubicBezTo>
                    <a:pt x="63" y="4"/>
                    <a:pt x="74" y="13"/>
                    <a:pt x="74" y="34"/>
                  </a:cubicBezTo>
                  <a:cubicBezTo>
                    <a:pt x="74" y="41"/>
                    <a:pt x="73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2" y="118"/>
                    <a:pt x="12" y="101"/>
                    <a:pt x="12" y="99"/>
                  </a:cubicBezTo>
                  <a:cubicBezTo>
                    <a:pt x="12" y="95"/>
                    <a:pt x="16" y="72"/>
                    <a:pt x="23" y="62"/>
                  </a:cubicBezTo>
                  <a:cubicBezTo>
                    <a:pt x="30" y="52"/>
                    <a:pt x="38" y="47"/>
                    <a:pt x="48" y="47"/>
                  </a:cubicBezTo>
                  <a:cubicBezTo>
                    <a:pt x="66" y="47"/>
                    <a:pt x="67" y="66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8" name="Rectangle 172">
              <a:extLst>
                <a:ext uri="{FF2B5EF4-FFF2-40B4-BE49-F238E27FC236}">
                  <a16:creationId xmlns:a16="http://schemas.microsoft.com/office/drawing/2014/main" id="{461365F1-12F8-4347-94DF-06BA58EA4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4913" y="1279525"/>
              <a:ext cx="87313" cy="15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9" name="Freeform 173">
              <a:extLst>
                <a:ext uri="{FF2B5EF4-FFF2-40B4-BE49-F238E27FC236}">
                  <a16:creationId xmlns:a16="http://schemas.microsoft.com/office/drawing/2014/main" id="{90127151-4AD2-4448-8ABF-964563E60E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78088" y="1298575"/>
              <a:ext cx="41275" cy="58738"/>
            </a:xfrm>
            <a:custGeom>
              <a:avLst/>
              <a:gdLst>
                <a:gd name="T0" fmla="*/ 70 w 87"/>
                <a:gd name="T1" fmla="*/ 62 h 122"/>
                <a:gd name="T2" fmla="*/ 49 w 87"/>
                <a:gd name="T3" fmla="*/ 43 h 122"/>
                <a:gd name="T4" fmla="*/ 15 w 87"/>
                <a:gd name="T5" fmla="*/ 58 h 122"/>
                <a:gd name="T6" fmla="*/ 0 w 87"/>
                <a:gd name="T7" fmla="*/ 92 h 122"/>
                <a:gd name="T8" fmla="*/ 30 w 87"/>
                <a:gd name="T9" fmla="*/ 122 h 122"/>
                <a:gd name="T10" fmla="*/ 87 w 87"/>
                <a:gd name="T11" fmla="*/ 43 h 122"/>
                <a:gd name="T12" fmla="*/ 51 w 87"/>
                <a:gd name="T13" fmla="*/ 0 h 122"/>
                <a:gd name="T14" fmla="*/ 19 w 87"/>
                <a:gd name="T15" fmla="*/ 26 h 122"/>
                <a:gd name="T16" fmla="*/ 26 w 87"/>
                <a:gd name="T17" fmla="*/ 32 h 122"/>
                <a:gd name="T18" fmla="*/ 35 w 87"/>
                <a:gd name="T19" fmla="*/ 23 h 122"/>
                <a:gd name="T20" fmla="*/ 27 w 87"/>
                <a:gd name="T21" fmla="*/ 17 h 122"/>
                <a:gd name="T22" fmla="*/ 51 w 87"/>
                <a:gd name="T23" fmla="*/ 4 h 122"/>
                <a:gd name="T24" fmla="*/ 75 w 87"/>
                <a:gd name="T25" fmla="*/ 34 h 122"/>
                <a:gd name="T26" fmla="*/ 70 w 87"/>
                <a:gd name="T27" fmla="*/ 62 h 122"/>
                <a:gd name="T28" fmla="*/ 31 w 87"/>
                <a:gd name="T29" fmla="*/ 117 h 122"/>
                <a:gd name="T30" fmla="*/ 13 w 87"/>
                <a:gd name="T31" fmla="*/ 99 h 122"/>
                <a:gd name="T32" fmla="*/ 23 w 87"/>
                <a:gd name="T33" fmla="*/ 61 h 122"/>
                <a:gd name="T34" fmla="*/ 49 w 87"/>
                <a:gd name="T35" fmla="*/ 46 h 122"/>
                <a:gd name="T36" fmla="*/ 67 w 87"/>
                <a:gd name="T37" fmla="*/ 68 h 122"/>
                <a:gd name="T38" fmla="*/ 31 w 87"/>
                <a:gd name="T39" fmla="*/ 11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2">
                  <a:moveTo>
                    <a:pt x="70" y="62"/>
                  </a:moveTo>
                  <a:cubicBezTo>
                    <a:pt x="68" y="52"/>
                    <a:pt x="61" y="43"/>
                    <a:pt x="49" y="43"/>
                  </a:cubicBezTo>
                  <a:cubicBezTo>
                    <a:pt x="38" y="43"/>
                    <a:pt x="28" y="45"/>
                    <a:pt x="15" y="58"/>
                  </a:cubicBezTo>
                  <a:cubicBezTo>
                    <a:pt x="1" y="72"/>
                    <a:pt x="0" y="87"/>
                    <a:pt x="0" y="92"/>
                  </a:cubicBezTo>
                  <a:cubicBezTo>
                    <a:pt x="0" y="103"/>
                    <a:pt x="7" y="122"/>
                    <a:pt x="30" y="122"/>
                  </a:cubicBezTo>
                  <a:cubicBezTo>
                    <a:pt x="70" y="122"/>
                    <a:pt x="87" y="66"/>
                    <a:pt x="87" y="43"/>
                  </a:cubicBezTo>
                  <a:cubicBezTo>
                    <a:pt x="87" y="16"/>
                    <a:pt x="72" y="0"/>
                    <a:pt x="51" y="0"/>
                  </a:cubicBezTo>
                  <a:cubicBezTo>
                    <a:pt x="27" y="0"/>
                    <a:pt x="19" y="21"/>
                    <a:pt x="19" y="26"/>
                  </a:cubicBezTo>
                  <a:cubicBezTo>
                    <a:pt x="19" y="28"/>
                    <a:pt x="21" y="32"/>
                    <a:pt x="26" y="32"/>
                  </a:cubicBezTo>
                  <a:cubicBezTo>
                    <a:pt x="31" y="32"/>
                    <a:pt x="35" y="27"/>
                    <a:pt x="35" y="23"/>
                  </a:cubicBezTo>
                  <a:cubicBezTo>
                    <a:pt x="35" y="17"/>
                    <a:pt x="30" y="17"/>
                    <a:pt x="27" y="17"/>
                  </a:cubicBezTo>
                  <a:cubicBezTo>
                    <a:pt x="34" y="5"/>
                    <a:pt x="46" y="4"/>
                    <a:pt x="51" y="4"/>
                  </a:cubicBezTo>
                  <a:cubicBezTo>
                    <a:pt x="63" y="4"/>
                    <a:pt x="75" y="12"/>
                    <a:pt x="75" y="34"/>
                  </a:cubicBezTo>
                  <a:cubicBezTo>
                    <a:pt x="75" y="40"/>
                    <a:pt x="74" y="49"/>
                    <a:pt x="70" y="62"/>
                  </a:cubicBezTo>
                  <a:close/>
                  <a:moveTo>
                    <a:pt x="31" y="117"/>
                  </a:moveTo>
                  <a:cubicBezTo>
                    <a:pt x="13" y="117"/>
                    <a:pt x="13" y="100"/>
                    <a:pt x="13" y="99"/>
                  </a:cubicBezTo>
                  <a:cubicBezTo>
                    <a:pt x="13" y="94"/>
                    <a:pt x="17" y="71"/>
                    <a:pt x="23" y="61"/>
                  </a:cubicBezTo>
                  <a:cubicBezTo>
                    <a:pt x="30" y="51"/>
                    <a:pt x="38" y="46"/>
                    <a:pt x="49" y="46"/>
                  </a:cubicBezTo>
                  <a:cubicBezTo>
                    <a:pt x="67" y="46"/>
                    <a:pt x="67" y="65"/>
                    <a:pt x="67" y="68"/>
                  </a:cubicBezTo>
                  <a:cubicBezTo>
                    <a:pt x="67" y="80"/>
                    <a:pt x="56" y="117"/>
                    <a:pt x="31" y="1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0" name="Freeform 174">
              <a:extLst>
                <a:ext uri="{FF2B5EF4-FFF2-40B4-BE49-F238E27FC236}">
                  <a16:creationId xmlns:a16="http://schemas.microsoft.com/office/drawing/2014/main" id="{12093769-4BC8-474D-A846-8F2A926E2B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9363" y="1320800"/>
              <a:ext cx="42863" cy="50800"/>
            </a:xfrm>
            <a:custGeom>
              <a:avLst/>
              <a:gdLst>
                <a:gd name="T0" fmla="*/ 13 w 87"/>
                <a:gd name="T1" fmla="*/ 94 h 106"/>
                <a:gd name="T2" fmla="*/ 4 w 87"/>
                <a:gd name="T3" fmla="*/ 100 h 106"/>
                <a:gd name="T4" fmla="*/ 0 w 87"/>
                <a:gd name="T5" fmla="*/ 104 h 106"/>
                <a:gd name="T6" fmla="*/ 2 w 87"/>
                <a:gd name="T7" fmla="*/ 106 h 106"/>
                <a:gd name="T8" fmla="*/ 16 w 87"/>
                <a:gd name="T9" fmla="*/ 105 h 106"/>
                <a:gd name="T10" fmla="*/ 33 w 87"/>
                <a:gd name="T11" fmla="*/ 106 h 106"/>
                <a:gd name="T12" fmla="*/ 36 w 87"/>
                <a:gd name="T13" fmla="*/ 102 h 106"/>
                <a:gd name="T14" fmla="*/ 32 w 87"/>
                <a:gd name="T15" fmla="*/ 100 h 106"/>
                <a:gd name="T16" fmla="*/ 23 w 87"/>
                <a:gd name="T17" fmla="*/ 98 h 106"/>
                <a:gd name="T18" fmla="*/ 32 w 87"/>
                <a:gd name="T19" fmla="*/ 65 h 106"/>
                <a:gd name="T20" fmla="*/ 47 w 87"/>
                <a:gd name="T21" fmla="*/ 75 h 106"/>
                <a:gd name="T22" fmla="*/ 87 w 87"/>
                <a:gd name="T23" fmla="*/ 27 h 106"/>
                <a:gd name="T24" fmla="*/ 65 w 87"/>
                <a:gd name="T25" fmla="*/ 0 h 106"/>
                <a:gd name="T26" fmla="*/ 43 w 87"/>
                <a:gd name="T27" fmla="*/ 12 h 106"/>
                <a:gd name="T28" fmla="*/ 28 w 87"/>
                <a:gd name="T29" fmla="*/ 0 h 106"/>
                <a:gd name="T30" fmla="*/ 16 w 87"/>
                <a:gd name="T31" fmla="*/ 9 h 106"/>
                <a:gd name="T32" fmla="*/ 11 w 87"/>
                <a:gd name="T33" fmla="*/ 26 h 106"/>
                <a:gd name="T34" fmla="*/ 13 w 87"/>
                <a:gd name="T35" fmla="*/ 27 h 106"/>
                <a:gd name="T36" fmla="*/ 15 w 87"/>
                <a:gd name="T37" fmla="*/ 23 h 106"/>
                <a:gd name="T38" fmla="*/ 28 w 87"/>
                <a:gd name="T39" fmla="*/ 4 h 106"/>
                <a:gd name="T40" fmla="*/ 33 w 87"/>
                <a:gd name="T41" fmla="*/ 11 h 106"/>
                <a:gd name="T42" fmla="*/ 32 w 87"/>
                <a:gd name="T43" fmla="*/ 20 h 106"/>
                <a:gd name="T44" fmla="*/ 13 w 87"/>
                <a:gd name="T45" fmla="*/ 94 h 106"/>
                <a:gd name="T46" fmla="*/ 42 w 87"/>
                <a:gd name="T47" fmla="*/ 22 h 106"/>
                <a:gd name="T48" fmla="*/ 51 w 87"/>
                <a:gd name="T49" fmla="*/ 10 h 106"/>
                <a:gd name="T50" fmla="*/ 64 w 87"/>
                <a:gd name="T51" fmla="*/ 4 h 106"/>
                <a:gd name="T52" fmla="*/ 75 w 87"/>
                <a:gd name="T53" fmla="*/ 19 h 106"/>
                <a:gd name="T54" fmla="*/ 66 w 87"/>
                <a:gd name="T55" fmla="*/ 54 h 106"/>
                <a:gd name="T56" fmla="*/ 47 w 87"/>
                <a:gd name="T57" fmla="*/ 72 h 106"/>
                <a:gd name="T58" fmla="*/ 34 w 87"/>
                <a:gd name="T59" fmla="*/ 57 h 106"/>
                <a:gd name="T60" fmla="*/ 34 w 87"/>
                <a:gd name="T61" fmla="*/ 54 h 106"/>
                <a:gd name="T62" fmla="*/ 42 w 87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" h="106">
                  <a:moveTo>
                    <a:pt x="13" y="94"/>
                  </a:moveTo>
                  <a:cubicBezTo>
                    <a:pt x="12" y="99"/>
                    <a:pt x="11" y="100"/>
                    <a:pt x="4" y="100"/>
                  </a:cubicBezTo>
                  <a:cubicBezTo>
                    <a:pt x="2" y="100"/>
                    <a:pt x="0" y="100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7" y="106"/>
                    <a:pt x="12" y="105"/>
                    <a:pt x="16" y="105"/>
                  </a:cubicBezTo>
                  <a:cubicBezTo>
                    <a:pt x="22" y="105"/>
                    <a:pt x="27" y="106"/>
                    <a:pt x="33" y="106"/>
                  </a:cubicBezTo>
                  <a:cubicBezTo>
                    <a:pt x="34" y="106"/>
                    <a:pt x="36" y="106"/>
                    <a:pt x="36" y="102"/>
                  </a:cubicBezTo>
                  <a:cubicBezTo>
                    <a:pt x="36" y="100"/>
                    <a:pt x="34" y="100"/>
                    <a:pt x="32" y="100"/>
                  </a:cubicBezTo>
                  <a:cubicBezTo>
                    <a:pt x="23" y="100"/>
                    <a:pt x="23" y="99"/>
                    <a:pt x="23" y="98"/>
                  </a:cubicBezTo>
                  <a:cubicBezTo>
                    <a:pt x="23" y="96"/>
                    <a:pt x="30" y="69"/>
                    <a:pt x="32" y="65"/>
                  </a:cubicBezTo>
                  <a:cubicBezTo>
                    <a:pt x="34" y="69"/>
                    <a:pt x="38" y="75"/>
                    <a:pt x="47" y="75"/>
                  </a:cubicBezTo>
                  <a:cubicBezTo>
                    <a:pt x="66" y="75"/>
                    <a:pt x="87" y="51"/>
                    <a:pt x="87" y="27"/>
                  </a:cubicBezTo>
                  <a:cubicBezTo>
                    <a:pt x="87" y="11"/>
                    <a:pt x="77" y="0"/>
                    <a:pt x="65" y="0"/>
                  </a:cubicBezTo>
                  <a:cubicBezTo>
                    <a:pt x="56" y="0"/>
                    <a:pt x="48" y="6"/>
                    <a:pt x="43" y="12"/>
                  </a:cubicBezTo>
                  <a:cubicBezTo>
                    <a:pt x="41" y="3"/>
                    <a:pt x="34" y="0"/>
                    <a:pt x="28" y="0"/>
                  </a:cubicBezTo>
                  <a:cubicBezTo>
                    <a:pt x="20" y="0"/>
                    <a:pt x="17" y="6"/>
                    <a:pt x="16" y="9"/>
                  </a:cubicBezTo>
                  <a:cubicBezTo>
                    <a:pt x="13" y="15"/>
                    <a:pt x="11" y="25"/>
                    <a:pt x="11" y="26"/>
                  </a:cubicBezTo>
                  <a:cubicBezTo>
                    <a:pt x="11" y="27"/>
                    <a:pt x="12" y="27"/>
                    <a:pt x="13" y="27"/>
                  </a:cubicBezTo>
                  <a:cubicBezTo>
                    <a:pt x="14" y="27"/>
                    <a:pt x="14" y="27"/>
                    <a:pt x="15" y="23"/>
                  </a:cubicBezTo>
                  <a:cubicBezTo>
                    <a:pt x="18" y="12"/>
                    <a:pt x="22" y="4"/>
                    <a:pt x="28" y="4"/>
                  </a:cubicBezTo>
                  <a:cubicBezTo>
                    <a:pt x="30" y="4"/>
                    <a:pt x="33" y="5"/>
                    <a:pt x="33" y="11"/>
                  </a:cubicBezTo>
                  <a:cubicBezTo>
                    <a:pt x="33" y="15"/>
                    <a:pt x="32" y="17"/>
                    <a:pt x="32" y="20"/>
                  </a:cubicBezTo>
                  <a:lnTo>
                    <a:pt x="13" y="94"/>
                  </a:lnTo>
                  <a:close/>
                  <a:moveTo>
                    <a:pt x="42" y="22"/>
                  </a:moveTo>
                  <a:cubicBezTo>
                    <a:pt x="43" y="17"/>
                    <a:pt x="48" y="12"/>
                    <a:pt x="51" y="10"/>
                  </a:cubicBezTo>
                  <a:cubicBezTo>
                    <a:pt x="57" y="5"/>
                    <a:pt x="61" y="4"/>
                    <a:pt x="64" y="4"/>
                  </a:cubicBezTo>
                  <a:cubicBezTo>
                    <a:pt x="71" y="4"/>
                    <a:pt x="75" y="9"/>
                    <a:pt x="75" y="19"/>
                  </a:cubicBezTo>
                  <a:cubicBezTo>
                    <a:pt x="75" y="29"/>
                    <a:pt x="69" y="48"/>
                    <a:pt x="66" y="54"/>
                  </a:cubicBezTo>
                  <a:cubicBezTo>
                    <a:pt x="61" y="66"/>
                    <a:pt x="53" y="72"/>
                    <a:pt x="47" y="72"/>
                  </a:cubicBezTo>
                  <a:cubicBezTo>
                    <a:pt x="36" y="72"/>
                    <a:pt x="34" y="58"/>
                    <a:pt x="34" y="57"/>
                  </a:cubicBezTo>
                  <a:cubicBezTo>
                    <a:pt x="34" y="56"/>
                    <a:pt x="34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1" name="Freeform 175">
              <a:extLst>
                <a:ext uri="{FF2B5EF4-FFF2-40B4-BE49-F238E27FC236}">
                  <a16:creationId xmlns:a16="http://schemas.microsoft.com/office/drawing/2014/main" id="{01013E2C-AFE9-4508-BBDA-3BF58793B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213" y="1182688"/>
              <a:ext cx="39688" cy="193675"/>
            </a:xfrm>
            <a:custGeom>
              <a:avLst/>
              <a:gdLst>
                <a:gd name="T0" fmla="*/ 82 w 82"/>
                <a:gd name="T1" fmla="*/ 396 h 398"/>
                <a:gd name="T2" fmla="*/ 82 w 82"/>
                <a:gd name="T3" fmla="*/ 395 h 398"/>
                <a:gd name="T4" fmla="*/ 53 w 82"/>
                <a:gd name="T5" fmla="*/ 360 h 398"/>
                <a:gd name="T6" fmla="*/ 14 w 82"/>
                <a:gd name="T7" fmla="*/ 199 h 398"/>
                <a:gd name="T8" fmla="*/ 48 w 82"/>
                <a:gd name="T9" fmla="*/ 47 h 398"/>
                <a:gd name="T10" fmla="*/ 82 w 82"/>
                <a:gd name="T11" fmla="*/ 3 h 398"/>
                <a:gd name="T12" fmla="*/ 82 w 82"/>
                <a:gd name="T13" fmla="*/ 1 h 398"/>
                <a:gd name="T14" fmla="*/ 79 w 82"/>
                <a:gd name="T15" fmla="*/ 0 h 398"/>
                <a:gd name="T16" fmla="*/ 74 w 82"/>
                <a:gd name="T17" fmla="*/ 2 h 398"/>
                <a:gd name="T18" fmla="*/ 0 w 82"/>
                <a:gd name="T19" fmla="*/ 199 h 398"/>
                <a:gd name="T20" fmla="*/ 58 w 82"/>
                <a:gd name="T21" fmla="*/ 379 h 398"/>
                <a:gd name="T22" fmla="*/ 74 w 82"/>
                <a:gd name="T23" fmla="*/ 396 h 398"/>
                <a:gd name="T24" fmla="*/ 79 w 82"/>
                <a:gd name="T25" fmla="*/ 398 h 398"/>
                <a:gd name="T26" fmla="*/ 82 w 82"/>
                <a:gd name="T27" fmla="*/ 39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398">
                  <a:moveTo>
                    <a:pt x="82" y="396"/>
                  </a:moveTo>
                  <a:cubicBezTo>
                    <a:pt x="82" y="396"/>
                    <a:pt x="82" y="395"/>
                    <a:pt x="82" y="395"/>
                  </a:cubicBezTo>
                  <a:cubicBezTo>
                    <a:pt x="75" y="389"/>
                    <a:pt x="64" y="378"/>
                    <a:pt x="53" y="360"/>
                  </a:cubicBezTo>
                  <a:cubicBezTo>
                    <a:pt x="26" y="317"/>
                    <a:pt x="14" y="263"/>
                    <a:pt x="14" y="199"/>
                  </a:cubicBezTo>
                  <a:cubicBezTo>
                    <a:pt x="14" y="154"/>
                    <a:pt x="20" y="97"/>
                    <a:pt x="48" y="47"/>
                  </a:cubicBezTo>
                  <a:cubicBezTo>
                    <a:pt x="61" y="24"/>
                    <a:pt x="74" y="10"/>
                    <a:pt x="82" y="3"/>
                  </a:cubicBezTo>
                  <a:cubicBezTo>
                    <a:pt x="82" y="2"/>
                    <a:pt x="82" y="2"/>
                    <a:pt x="82" y="1"/>
                  </a:cubicBezTo>
                  <a:cubicBezTo>
                    <a:pt x="82" y="0"/>
                    <a:pt x="81" y="0"/>
                    <a:pt x="79" y="0"/>
                  </a:cubicBezTo>
                  <a:cubicBezTo>
                    <a:pt x="76" y="0"/>
                    <a:pt x="76" y="0"/>
                    <a:pt x="74" y="2"/>
                  </a:cubicBezTo>
                  <a:cubicBezTo>
                    <a:pt x="18" y="53"/>
                    <a:pt x="0" y="129"/>
                    <a:pt x="0" y="199"/>
                  </a:cubicBezTo>
                  <a:cubicBezTo>
                    <a:pt x="0" y="264"/>
                    <a:pt x="15" y="330"/>
                    <a:pt x="58" y="379"/>
                  </a:cubicBezTo>
                  <a:cubicBezTo>
                    <a:pt x="61" y="383"/>
                    <a:pt x="67" y="390"/>
                    <a:pt x="74" y="396"/>
                  </a:cubicBezTo>
                  <a:cubicBezTo>
                    <a:pt x="76" y="398"/>
                    <a:pt x="76" y="398"/>
                    <a:pt x="79" y="398"/>
                  </a:cubicBezTo>
                  <a:cubicBezTo>
                    <a:pt x="81" y="398"/>
                    <a:pt x="82" y="398"/>
                    <a:pt x="82" y="39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2" name="Freeform 176">
              <a:extLst>
                <a:ext uri="{FF2B5EF4-FFF2-40B4-BE49-F238E27FC236}">
                  <a16:creationId xmlns:a16="http://schemas.microsoft.com/office/drawing/2014/main" id="{4FEB4068-0A01-41E9-A071-D884D2783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3663" y="1265238"/>
              <a:ext cx="47625" cy="36513"/>
            </a:xfrm>
            <a:custGeom>
              <a:avLst/>
              <a:gdLst>
                <a:gd name="T0" fmla="*/ 99 w 99"/>
                <a:gd name="T1" fmla="*/ 12 h 75"/>
                <a:gd name="T2" fmla="*/ 92 w 99"/>
                <a:gd name="T3" fmla="*/ 0 h 75"/>
                <a:gd name="T4" fmla="*/ 83 w 99"/>
                <a:gd name="T5" fmla="*/ 8 h 75"/>
                <a:gd name="T6" fmla="*/ 86 w 99"/>
                <a:gd name="T7" fmla="*/ 13 h 75"/>
                <a:gd name="T8" fmla="*/ 91 w 99"/>
                <a:gd name="T9" fmla="*/ 27 h 75"/>
                <a:gd name="T10" fmla="*/ 83 w 99"/>
                <a:gd name="T11" fmla="*/ 51 h 75"/>
                <a:gd name="T12" fmla="*/ 64 w 99"/>
                <a:gd name="T13" fmla="*/ 63 h 75"/>
                <a:gd name="T14" fmla="*/ 48 w 99"/>
                <a:gd name="T15" fmla="*/ 48 h 75"/>
                <a:gd name="T16" fmla="*/ 54 w 99"/>
                <a:gd name="T17" fmla="*/ 29 h 75"/>
                <a:gd name="T18" fmla="*/ 51 w 99"/>
                <a:gd name="T19" fmla="*/ 25 h 75"/>
                <a:gd name="T20" fmla="*/ 46 w 99"/>
                <a:gd name="T21" fmla="*/ 28 h 75"/>
                <a:gd name="T22" fmla="*/ 43 w 99"/>
                <a:gd name="T23" fmla="*/ 48 h 75"/>
                <a:gd name="T24" fmla="*/ 20 w 99"/>
                <a:gd name="T25" fmla="*/ 63 h 75"/>
                <a:gd name="T26" fmla="*/ 5 w 99"/>
                <a:gd name="T27" fmla="*/ 44 h 75"/>
                <a:gd name="T28" fmla="*/ 22 w 99"/>
                <a:gd name="T29" fmla="*/ 4 h 75"/>
                <a:gd name="T30" fmla="*/ 19 w 99"/>
                <a:gd name="T31" fmla="*/ 1 h 75"/>
                <a:gd name="T32" fmla="*/ 15 w 99"/>
                <a:gd name="T33" fmla="*/ 4 h 75"/>
                <a:gd name="T34" fmla="*/ 0 w 99"/>
                <a:gd name="T35" fmla="*/ 52 h 75"/>
                <a:gd name="T36" fmla="*/ 18 w 99"/>
                <a:gd name="T37" fmla="*/ 75 h 75"/>
                <a:gd name="T38" fmla="*/ 43 w 99"/>
                <a:gd name="T39" fmla="*/ 58 h 75"/>
                <a:gd name="T40" fmla="*/ 61 w 99"/>
                <a:gd name="T41" fmla="*/ 75 h 75"/>
                <a:gd name="T42" fmla="*/ 88 w 99"/>
                <a:gd name="T43" fmla="*/ 53 h 75"/>
                <a:gd name="T44" fmla="*/ 99 w 99"/>
                <a:gd name="T45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9" h="75">
                  <a:moveTo>
                    <a:pt x="99" y="12"/>
                  </a:moveTo>
                  <a:cubicBezTo>
                    <a:pt x="99" y="4"/>
                    <a:pt x="96" y="0"/>
                    <a:pt x="92" y="0"/>
                  </a:cubicBezTo>
                  <a:cubicBezTo>
                    <a:pt x="88" y="0"/>
                    <a:pt x="83" y="4"/>
                    <a:pt x="83" y="8"/>
                  </a:cubicBezTo>
                  <a:cubicBezTo>
                    <a:pt x="83" y="10"/>
                    <a:pt x="84" y="11"/>
                    <a:pt x="86" y="13"/>
                  </a:cubicBezTo>
                  <a:cubicBezTo>
                    <a:pt x="88" y="15"/>
                    <a:pt x="91" y="20"/>
                    <a:pt x="91" y="27"/>
                  </a:cubicBezTo>
                  <a:cubicBezTo>
                    <a:pt x="91" y="33"/>
                    <a:pt x="88" y="43"/>
                    <a:pt x="83" y="51"/>
                  </a:cubicBezTo>
                  <a:cubicBezTo>
                    <a:pt x="78" y="58"/>
                    <a:pt x="72" y="63"/>
                    <a:pt x="64" y="63"/>
                  </a:cubicBezTo>
                  <a:cubicBezTo>
                    <a:pt x="55" y="63"/>
                    <a:pt x="50" y="57"/>
                    <a:pt x="48" y="48"/>
                  </a:cubicBezTo>
                  <a:cubicBezTo>
                    <a:pt x="50" y="44"/>
                    <a:pt x="54" y="33"/>
                    <a:pt x="54" y="29"/>
                  </a:cubicBezTo>
                  <a:cubicBezTo>
                    <a:pt x="54" y="27"/>
                    <a:pt x="53" y="25"/>
                    <a:pt x="51" y="25"/>
                  </a:cubicBezTo>
                  <a:cubicBezTo>
                    <a:pt x="49" y="25"/>
                    <a:pt x="48" y="26"/>
                    <a:pt x="46" y="28"/>
                  </a:cubicBezTo>
                  <a:cubicBezTo>
                    <a:pt x="44" y="31"/>
                    <a:pt x="43" y="42"/>
                    <a:pt x="43" y="48"/>
                  </a:cubicBezTo>
                  <a:cubicBezTo>
                    <a:pt x="37" y="56"/>
                    <a:pt x="30" y="63"/>
                    <a:pt x="20" y="63"/>
                  </a:cubicBezTo>
                  <a:cubicBezTo>
                    <a:pt x="9" y="63"/>
                    <a:pt x="5" y="54"/>
                    <a:pt x="5" y="44"/>
                  </a:cubicBezTo>
                  <a:cubicBezTo>
                    <a:pt x="5" y="24"/>
                    <a:pt x="22" y="6"/>
                    <a:pt x="22" y="4"/>
                  </a:cubicBezTo>
                  <a:cubicBezTo>
                    <a:pt x="22" y="2"/>
                    <a:pt x="21" y="1"/>
                    <a:pt x="19" y="1"/>
                  </a:cubicBezTo>
                  <a:cubicBezTo>
                    <a:pt x="17" y="1"/>
                    <a:pt x="16" y="3"/>
                    <a:pt x="15" y="4"/>
                  </a:cubicBezTo>
                  <a:cubicBezTo>
                    <a:pt x="6" y="17"/>
                    <a:pt x="0" y="36"/>
                    <a:pt x="0" y="52"/>
                  </a:cubicBezTo>
                  <a:cubicBezTo>
                    <a:pt x="0" y="63"/>
                    <a:pt x="4" y="75"/>
                    <a:pt x="18" y="75"/>
                  </a:cubicBezTo>
                  <a:cubicBezTo>
                    <a:pt x="29" y="75"/>
                    <a:pt x="37" y="67"/>
                    <a:pt x="43" y="58"/>
                  </a:cubicBezTo>
                  <a:cubicBezTo>
                    <a:pt x="45" y="68"/>
                    <a:pt x="51" y="75"/>
                    <a:pt x="61" y="75"/>
                  </a:cubicBezTo>
                  <a:cubicBezTo>
                    <a:pt x="74" y="75"/>
                    <a:pt x="82" y="65"/>
                    <a:pt x="88" y="53"/>
                  </a:cubicBezTo>
                  <a:cubicBezTo>
                    <a:pt x="92" y="45"/>
                    <a:pt x="99" y="22"/>
                    <a:pt x="99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3" name="Freeform 177">
              <a:extLst>
                <a:ext uri="{FF2B5EF4-FFF2-40B4-BE49-F238E27FC236}">
                  <a16:creationId xmlns:a16="http://schemas.microsoft.com/office/drawing/2014/main" id="{4372476D-0FC9-4B19-89DB-186940C004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050" y="1274763"/>
              <a:ext cx="25400" cy="39688"/>
            </a:xfrm>
            <a:custGeom>
              <a:avLst/>
              <a:gdLst>
                <a:gd name="T0" fmla="*/ 53 w 53"/>
                <a:gd name="T1" fmla="*/ 40 h 80"/>
                <a:gd name="T2" fmla="*/ 47 w 53"/>
                <a:gd name="T3" fmla="*/ 10 h 80"/>
                <a:gd name="T4" fmla="*/ 27 w 53"/>
                <a:gd name="T5" fmla="*/ 0 h 80"/>
                <a:gd name="T6" fmla="*/ 0 w 53"/>
                <a:gd name="T7" fmla="*/ 40 h 80"/>
                <a:gd name="T8" fmla="*/ 27 w 53"/>
                <a:gd name="T9" fmla="*/ 80 h 80"/>
                <a:gd name="T10" fmla="*/ 53 w 53"/>
                <a:gd name="T11" fmla="*/ 40 h 80"/>
                <a:gd name="T12" fmla="*/ 27 w 53"/>
                <a:gd name="T13" fmla="*/ 76 h 80"/>
                <a:gd name="T14" fmla="*/ 12 w 53"/>
                <a:gd name="T15" fmla="*/ 64 h 80"/>
                <a:gd name="T16" fmla="*/ 10 w 53"/>
                <a:gd name="T17" fmla="*/ 39 h 80"/>
                <a:gd name="T18" fmla="*/ 12 w 53"/>
                <a:gd name="T19" fmla="*/ 15 h 80"/>
                <a:gd name="T20" fmla="*/ 27 w 53"/>
                <a:gd name="T21" fmla="*/ 3 h 80"/>
                <a:gd name="T22" fmla="*/ 41 w 53"/>
                <a:gd name="T23" fmla="*/ 14 h 80"/>
                <a:gd name="T24" fmla="*/ 43 w 53"/>
                <a:gd name="T25" fmla="*/ 39 h 80"/>
                <a:gd name="T26" fmla="*/ 41 w 53"/>
                <a:gd name="T27" fmla="*/ 63 h 80"/>
                <a:gd name="T28" fmla="*/ 27 w 53"/>
                <a:gd name="T29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80">
                  <a:moveTo>
                    <a:pt x="53" y="40"/>
                  </a:moveTo>
                  <a:cubicBezTo>
                    <a:pt x="53" y="28"/>
                    <a:pt x="52" y="18"/>
                    <a:pt x="47" y="10"/>
                  </a:cubicBezTo>
                  <a:cubicBezTo>
                    <a:pt x="43" y="5"/>
                    <a:pt x="36" y="0"/>
                    <a:pt x="27" y="0"/>
                  </a:cubicBezTo>
                  <a:cubicBezTo>
                    <a:pt x="0" y="0"/>
                    <a:pt x="0" y="32"/>
                    <a:pt x="0" y="40"/>
                  </a:cubicBezTo>
                  <a:cubicBezTo>
                    <a:pt x="0" y="49"/>
                    <a:pt x="0" y="80"/>
                    <a:pt x="27" y="80"/>
                  </a:cubicBezTo>
                  <a:cubicBezTo>
                    <a:pt x="53" y="80"/>
                    <a:pt x="53" y="49"/>
                    <a:pt x="53" y="40"/>
                  </a:cubicBezTo>
                  <a:close/>
                  <a:moveTo>
                    <a:pt x="27" y="76"/>
                  </a:moveTo>
                  <a:cubicBezTo>
                    <a:pt x="21" y="76"/>
                    <a:pt x="14" y="73"/>
                    <a:pt x="12" y="64"/>
                  </a:cubicBezTo>
                  <a:cubicBezTo>
                    <a:pt x="10" y="57"/>
                    <a:pt x="10" y="47"/>
                    <a:pt x="10" y="39"/>
                  </a:cubicBezTo>
                  <a:cubicBezTo>
                    <a:pt x="10" y="30"/>
                    <a:pt x="10" y="21"/>
                    <a:pt x="12" y="15"/>
                  </a:cubicBezTo>
                  <a:cubicBezTo>
                    <a:pt x="14" y="6"/>
                    <a:pt x="22" y="3"/>
                    <a:pt x="27" y="3"/>
                  </a:cubicBezTo>
                  <a:cubicBezTo>
                    <a:pt x="33" y="3"/>
                    <a:pt x="39" y="7"/>
                    <a:pt x="41" y="14"/>
                  </a:cubicBezTo>
                  <a:cubicBezTo>
                    <a:pt x="43" y="20"/>
                    <a:pt x="43" y="29"/>
                    <a:pt x="43" y="39"/>
                  </a:cubicBezTo>
                  <a:cubicBezTo>
                    <a:pt x="43" y="47"/>
                    <a:pt x="43" y="56"/>
                    <a:pt x="41" y="63"/>
                  </a:cubicBezTo>
                  <a:cubicBezTo>
                    <a:pt x="39" y="74"/>
                    <a:pt x="31" y="76"/>
                    <a:pt x="27" y="7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4" name="Freeform 178">
              <a:extLst>
                <a:ext uri="{FF2B5EF4-FFF2-40B4-BE49-F238E27FC236}">
                  <a16:creationId xmlns:a16="http://schemas.microsoft.com/office/drawing/2014/main" id="{B083C6D4-4803-44AD-B863-61A9684D6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213" y="1265238"/>
              <a:ext cx="42863" cy="50800"/>
            </a:xfrm>
            <a:custGeom>
              <a:avLst/>
              <a:gdLst>
                <a:gd name="T0" fmla="*/ 12 w 86"/>
                <a:gd name="T1" fmla="*/ 94 h 106"/>
                <a:gd name="T2" fmla="*/ 4 w 86"/>
                <a:gd name="T3" fmla="*/ 101 h 106"/>
                <a:gd name="T4" fmla="*/ 0 w 86"/>
                <a:gd name="T5" fmla="*/ 104 h 106"/>
                <a:gd name="T6" fmla="*/ 2 w 86"/>
                <a:gd name="T7" fmla="*/ 106 h 106"/>
                <a:gd name="T8" fmla="*/ 16 w 86"/>
                <a:gd name="T9" fmla="*/ 105 h 106"/>
                <a:gd name="T10" fmla="*/ 32 w 86"/>
                <a:gd name="T11" fmla="*/ 106 h 106"/>
                <a:gd name="T12" fmla="*/ 35 w 86"/>
                <a:gd name="T13" fmla="*/ 102 h 106"/>
                <a:gd name="T14" fmla="*/ 31 w 86"/>
                <a:gd name="T15" fmla="*/ 101 h 106"/>
                <a:gd name="T16" fmla="*/ 23 w 86"/>
                <a:gd name="T17" fmla="*/ 98 h 106"/>
                <a:gd name="T18" fmla="*/ 31 w 86"/>
                <a:gd name="T19" fmla="*/ 65 h 106"/>
                <a:gd name="T20" fmla="*/ 46 w 86"/>
                <a:gd name="T21" fmla="*/ 75 h 106"/>
                <a:gd name="T22" fmla="*/ 86 w 86"/>
                <a:gd name="T23" fmla="*/ 27 h 106"/>
                <a:gd name="T24" fmla="*/ 64 w 86"/>
                <a:gd name="T25" fmla="*/ 0 h 106"/>
                <a:gd name="T26" fmla="*/ 43 w 86"/>
                <a:gd name="T27" fmla="*/ 13 h 106"/>
                <a:gd name="T28" fmla="*/ 28 w 86"/>
                <a:gd name="T29" fmla="*/ 0 h 106"/>
                <a:gd name="T30" fmla="*/ 15 w 86"/>
                <a:gd name="T31" fmla="*/ 10 h 106"/>
                <a:gd name="T32" fmla="*/ 10 w 86"/>
                <a:gd name="T33" fmla="*/ 26 h 106"/>
                <a:gd name="T34" fmla="*/ 12 w 86"/>
                <a:gd name="T35" fmla="*/ 27 h 106"/>
                <a:gd name="T36" fmla="*/ 15 w 86"/>
                <a:gd name="T37" fmla="*/ 24 h 106"/>
                <a:gd name="T38" fmla="*/ 27 w 86"/>
                <a:gd name="T39" fmla="*/ 4 h 106"/>
                <a:gd name="T40" fmla="*/ 32 w 86"/>
                <a:gd name="T41" fmla="*/ 11 h 106"/>
                <a:gd name="T42" fmla="*/ 31 w 86"/>
                <a:gd name="T43" fmla="*/ 20 h 106"/>
                <a:gd name="T44" fmla="*/ 12 w 86"/>
                <a:gd name="T45" fmla="*/ 94 h 106"/>
                <a:gd name="T46" fmla="*/ 42 w 86"/>
                <a:gd name="T47" fmla="*/ 22 h 106"/>
                <a:gd name="T48" fmla="*/ 50 w 86"/>
                <a:gd name="T49" fmla="*/ 10 h 106"/>
                <a:gd name="T50" fmla="*/ 64 w 86"/>
                <a:gd name="T51" fmla="*/ 4 h 106"/>
                <a:gd name="T52" fmla="*/ 74 w 86"/>
                <a:gd name="T53" fmla="*/ 19 h 106"/>
                <a:gd name="T54" fmla="*/ 66 w 86"/>
                <a:gd name="T55" fmla="*/ 55 h 106"/>
                <a:gd name="T56" fmla="*/ 46 w 86"/>
                <a:gd name="T57" fmla="*/ 72 h 106"/>
                <a:gd name="T58" fmla="*/ 33 w 86"/>
                <a:gd name="T59" fmla="*/ 57 h 106"/>
                <a:gd name="T60" fmla="*/ 34 w 86"/>
                <a:gd name="T61" fmla="*/ 54 h 106"/>
                <a:gd name="T62" fmla="*/ 42 w 86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106">
                  <a:moveTo>
                    <a:pt x="12" y="94"/>
                  </a:moveTo>
                  <a:cubicBezTo>
                    <a:pt x="11" y="99"/>
                    <a:pt x="11" y="101"/>
                    <a:pt x="4" y="101"/>
                  </a:cubicBezTo>
                  <a:cubicBezTo>
                    <a:pt x="2" y="101"/>
                    <a:pt x="0" y="101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6" y="106"/>
                    <a:pt x="11" y="105"/>
                    <a:pt x="16" y="105"/>
                  </a:cubicBezTo>
                  <a:cubicBezTo>
                    <a:pt x="21" y="105"/>
                    <a:pt x="27" y="106"/>
                    <a:pt x="32" y="106"/>
                  </a:cubicBezTo>
                  <a:cubicBezTo>
                    <a:pt x="33" y="106"/>
                    <a:pt x="35" y="106"/>
                    <a:pt x="35" y="102"/>
                  </a:cubicBezTo>
                  <a:cubicBezTo>
                    <a:pt x="35" y="101"/>
                    <a:pt x="34" y="101"/>
                    <a:pt x="31" y="101"/>
                  </a:cubicBezTo>
                  <a:cubicBezTo>
                    <a:pt x="23" y="101"/>
                    <a:pt x="23" y="99"/>
                    <a:pt x="23" y="98"/>
                  </a:cubicBezTo>
                  <a:cubicBezTo>
                    <a:pt x="23" y="96"/>
                    <a:pt x="30" y="69"/>
                    <a:pt x="31" y="65"/>
                  </a:cubicBezTo>
                  <a:cubicBezTo>
                    <a:pt x="33" y="70"/>
                    <a:pt x="38" y="75"/>
                    <a:pt x="46" y="75"/>
                  </a:cubicBezTo>
                  <a:cubicBezTo>
                    <a:pt x="66" y="75"/>
                    <a:pt x="86" y="51"/>
                    <a:pt x="86" y="27"/>
                  </a:cubicBezTo>
                  <a:cubicBezTo>
                    <a:pt x="86" y="11"/>
                    <a:pt x="77" y="0"/>
                    <a:pt x="64" y="0"/>
                  </a:cubicBezTo>
                  <a:cubicBezTo>
                    <a:pt x="56" y="0"/>
                    <a:pt x="48" y="6"/>
                    <a:pt x="43" y="13"/>
                  </a:cubicBezTo>
                  <a:cubicBezTo>
                    <a:pt x="41" y="4"/>
                    <a:pt x="34" y="0"/>
                    <a:pt x="28" y="0"/>
                  </a:cubicBezTo>
                  <a:cubicBezTo>
                    <a:pt x="20" y="0"/>
                    <a:pt x="17" y="7"/>
                    <a:pt x="15" y="10"/>
                  </a:cubicBezTo>
                  <a:cubicBezTo>
                    <a:pt x="12" y="15"/>
                    <a:pt x="10" y="25"/>
                    <a:pt x="10" y="26"/>
                  </a:cubicBezTo>
                  <a:cubicBezTo>
                    <a:pt x="10" y="27"/>
                    <a:pt x="12" y="27"/>
                    <a:pt x="12" y="27"/>
                  </a:cubicBezTo>
                  <a:cubicBezTo>
                    <a:pt x="14" y="27"/>
                    <a:pt x="14" y="27"/>
                    <a:pt x="15" y="24"/>
                  </a:cubicBezTo>
                  <a:cubicBezTo>
                    <a:pt x="18" y="12"/>
                    <a:pt x="21" y="4"/>
                    <a:pt x="27" y="4"/>
                  </a:cubicBezTo>
                  <a:cubicBezTo>
                    <a:pt x="30" y="4"/>
                    <a:pt x="32" y="5"/>
                    <a:pt x="32" y="11"/>
                  </a:cubicBezTo>
                  <a:cubicBezTo>
                    <a:pt x="32" y="15"/>
                    <a:pt x="32" y="17"/>
                    <a:pt x="31" y="20"/>
                  </a:cubicBezTo>
                  <a:lnTo>
                    <a:pt x="12" y="94"/>
                  </a:lnTo>
                  <a:close/>
                  <a:moveTo>
                    <a:pt x="42" y="22"/>
                  </a:moveTo>
                  <a:cubicBezTo>
                    <a:pt x="43" y="17"/>
                    <a:pt x="47" y="13"/>
                    <a:pt x="50" y="10"/>
                  </a:cubicBezTo>
                  <a:cubicBezTo>
                    <a:pt x="56" y="5"/>
                    <a:pt x="61" y="4"/>
                    <a:pt x="64" y="4"/>
                  </a:cubicBezTo>
                  <a:cubicBezTo>
                    <a:pt x="70" y="4"/>
                    <a:pt x="74" y="10"/>
                    <a:pt x="74" y="19"/>
                  </a:cubicBezTo>
                  <a:cubicBezTo>
                    <a:pt x="74" y="29"/>
                    <a:pt x="69" y="48"/>
                    <a:pt x="66" y="55"/>
                  </a:cubicBezTo>
                  <a:cubicBezTo>
                    <a:pt x="60" y="66"/>
                    <a:pt x="52" y="72"/>
                    <a:pt x="46" y="72"/>
                  </a:cubicBezTo>
                  <a:cubicBezTo>
                    <a:pt x="35" y="72"/>
                    <a:pt x="33" y="58"/>
                    <a:pt x="33" y="57"/>
                  </a:cubicBezTo>
                  <a:cubicBezTo>
                    <a:pt x="33" y="57"/>
                    <a:pt x="33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5" name="Freeform 179">
              <a:extLst>
                <a:ext uri="{FF2B5EF4-FFF2-40B4-BE49-F238E27FC236}">
                  <a16:creationId xmlns:a16="http://schemas.microsoft.com/office/drawing/2014/main" id="{09A78A61-42E8-4D8B-964E-9D4680292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2888" y="1254125"/>
              <a:ext cx="52388" cy="52388"/>
            </a:xfrm>
            <a:custGeom>
              <a:avLst/>
              <a:gdLst>
                <a:gd name="T0" fmla="*/ 58 w 110"/>
                <a:gd name="T1" fmla="*/ 58 h 110"/>
                <a:gd name="T2" fmla="*/ 105 w 110"/>
                <a:gd name="T3" fmla="*/ 58 h 110"/>
                <a:gd name="T4" fmla="*/ 110 w 110"/>
                <a:gd name="T5" fmla="*/ 55 h 110"/>
                <a:gd name="T6" fmla="*/ 105 w 110"/>
                <a:gd name="T7" fmla="*/ 52 h 110"/>
                <a:gd name="T8" fmla="*/ 58 w 110"/>
                <a:gd name="T9" fmla="*/ 52 h 110"/>
                <a:gd name="T10" fmla="*/ 58 w 110"/>
                <a:gd name="T11" fmla="*/ 5 h 110"/>
                <a:gd name="T12" fmla="*/ 55 w 110"/>
                <a:gd name="T13" fmla="*/ 0 h 110"/>
                <a:gd name="T14" fmla="*/ 52 w 110"/>
                <a:gd name="T15" fmla="*/ 5 h 110"/>
                <a:gd name="T16" fmla="*/ 52 w 110"/>
                <a:gd name="T17" fmla="*/ 52 h 110"/>
                <a:gd name="T18" fmla="*/ 5 w 110"/>
                <a:gd name="T19" fmla="*/ 52 h 110"/>
                <a:gd name="T20" fmla="*/ 0 w 110"/>
                <a:gd name="T21" fmla="*/ 55 h 110"/>
                <a:gd name="T22" fmla="*/ 5 w 110"/>
                <a:gd name="T23" fmla="*/ 58 h 110"/>
                <a:gd name="T24" fmla="*/ 52 w 110"/>
                <a:gd name="T25" fmla="*/ 58 h 110"/>
                <a:gd name="T26" fmla="*/ 52 w 110"/>
                <a:gd name="T27" fmla="*/ 105 h 110"/>
                <a:gd name="T28" fmla="*/ 55 w 110"/>
                <a:gd name="T29" fmla="*/ 110 h 110"/>
                <a:gd name="T30" fmla="*/ 58 w 110"/>
                <a:gd name="T31" fmla="*/ 105 h 110"/>
                <a:gd name="T32" fmla="*/ 58 w 110"/>
                <a:gd name="T3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110">
                  <a:moveTo>
                    <a:pt x="58" y="58"/>
                  </a:moveTo>
                  <a:lnTo>
                    <a:pt x="105" y="58"/>
                  </a:lnTo>
                  <a:cubicBezTo>
                    <a:pt x="107" y="58"/>
                    <a:pt x="110" y="58"/>
                    <a:pt x="110" y="55"/>
                  </a:cubicBezTo>
                  <a:cubicBezTo>
                    <a:pt x="110" y="52"/>
                    <a:pt x="107" y="52"/>
                    <a:pt x="105" y="52"/>
                  </a:cubicBezTo>
                  <a:lnTo>
                    <a:pt x="58" y="52"/>
                  </a:lnTo>
                  <a:lnTo>
                    <a:pt x="58" y="5"/>
                  </a:lnTo>
                  <a:cubicBezTo>
                    <a:pt x="58" y="3"/>
                    <a:pt x="58" y="0"/>
                    <a:pt x="55" y="0"/>
                  </a:cubicBezTo>
                  <a:cubicBezTo>
                    <a:pt x="52" y="0"/>
                    <a:pt x="52" y="3"/>
                    <a:pt x="52" y="5"/>
                  </a:cubicBezTo>
                  <a:lnTo>
                    <a:pt x="52" y="52"/>
                  </a:lnTo>
                  <a:lnTo>
                    <a:pt x="5" y="52"/>
                  </a:lnTo>
                  <a:cubicBezTo>
                    <a:pt x="3" y="52"/>
                    <a:pt x="0" y="52"/>
                    <a:pt x="0" y="55"/>
                  </a:cubicBezTo>
                  <a:cubicBezTo>
                    <a:pt x="0" y="58"/>
                    <a:pt x="3" y="58"/>
                    <a:pt x="5" y="58"/>
                  </a:cubicBezTo>
                  <a:lnTo>
                    <a:pt x="52" y="58"/>
                  </a:lnTo>
                  <a:lnTo>
                    <a:pt x="52" y="105"/>
                  </a:lnTo>
                  <a:cubicBezTo>
                    <a:pt x="52" y="107"/>
                    <a:pt x="52" y="110"/>
                    <a:pt x="55" y="110"/>
                  </a:cubicBezTo>
                  <a:cubicBezTo>
                    <a:pt x="58" y="110"/>
                    <a:pt x="58" y="107"/>
                    <a:pt x="58" y="105"/>
                  </a:cubicBezTo>
                  <a:lnTo>
                    <a:pt x="58" y="5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6" name="Freeform 180">
              <a:extLst>
                <a:ext uri="{FF2B5EF4-FFF2-40B4-BE49-F238E27FC236}">
                  <a16:creationId xmlns:a16="http://schemas.microsoft.com/office/drawing/2014/main" id="{11ECE15D-6F99-4026-8B4E-026FA3E34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1950" y="1192213"/>
              <a:ext cx="26988" cy="53975"/>
            </a:xfrm>
            <a:custGeom>
              <a:avLst/>
              <a:gdLst>
                <a:gd name="T0" fmla="*/ 34 w 55"/>
                <a:gd name="T1" fmla="*/ 4 h 110"/>
                <a:gd name="T2" fmla="*/ 30 w 55"/>
                <a:gd name="T3" fmla="*/ 0 h 110"/>
                <a:gd name="T4" fmla="*/ 0 w 55"/>
                <a:gd name="T5" fmla="*/ 10 h 110"/>
                <a:gd name="T6" fmla="*/ 0 w 55"/>
                <a:gd name="T7" fmla="*/ 15 h 110"/>
                <a:gd name="T8" fmla="*/ 22 w 55"/>
                <a:gd name="T9" fmla="*/ 11 h 110"/>
                <a:gd name="T10" fmla="*/ 22 w 55"/>
                <a:gd name="T11" fmla="*/ 97 h 110"/>
                <a:gd name="T12" fmla="*/ 6 w 55"/>
                <a:gd name="T13" fmla="*/ 105 h 110"/>
                <a:gd name="T14" fmla="*/ 1 w 55"/>
                <a:gd name="T15" fmla="*/ 105 h 110"/>
                <a:gd name="T16" fmla="*/ 1 w 55"/>
                <a:gd name="T17" fmla="*/ 110 h 110"/>
                <a:gd name="T18" fmla="*/ 28 w 55"/>
                <a:gd name="T19" fmla="*/ 110 h 110"/>
                <a:gd name="T20" fmla="*/ 55 w 55"/>
                <a:gd name="T21" fmla="*/ 110 h 110"/>
                <a:gd name="T22" fmla="*/ 55 w 55"/>
                <a:gd name="T23" fmla="*/ 105 h 110"/>
                <a:gd name="T24" fmla="*/ 49 w 55"/>
                <a:gd name="T25" fmla="*/ 105 h 110"/>
                <a:gd name="T26" fmla="*/ 34 w 55"/>
                <a:gd name="T27" fmla="*/ 97 h 110"/>
                <a:gd name="T28" fmla="*/ 34 w 55"/>
                <a:gd name="T29" fmla="*/ 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10">
                  <a:moveTo>
                    <a:pt x="34" y="4"/>
                  </a:moveTo>
                  <a:cubicBezTo>
                    <a:pt x="34" y="0"/>
                    <a:pt x="34" y="0"/>
                    <a:pt x="30" y="0"/>
                  </a:cubicBezTo>
                  <a:cubicBezTo>
                    <a:pt x="20" y="10"/>
                    <a:pt x="5" y="10"/>
                    <a:pt x="0" y="10"/>
                  </a:cubicBezTo>
                  <a:lnTo>
                    <a:pt x="0" y="15"/>
                  </a:lnTo>
                  <a:cubicBezTo>
                    <a:pt x="3" y="15"/>
                    <a:pt x="13" y="15"/>
                    <a:pt x="22" y="11"/>
                  </a:cubicBezTo>
                  <a:lnTo>
                    <a:pt x="22" y="97"/>
                  </a:lnTo>
                  <a:cubicBezTo>
                    <a:pt x="22" y="103"/>
                    <a:pt x="21" y="105"/>
                    <a:pt x="6" y="105"/>
                  </a:cubicBezTo>
                  <a:lnTo>
                    <a:pt x="1" y="105"/>
                  </a:lnTo>
                  <a:lnTo>
                    <a:pt x="1" y="110"/>
                  </a:lnTo>
                  <a:cubicBezTo>
                    <a:pt x="7" y="110"/>
                    <a:pt x="21" y="110"/>
                    <a:pt x="28" y="110"/>
                  </a:cubicBezTo>
                  <a:cubicBezTo>
                    <a:pt x="34" y="110"/>
                    <a:pt x="49" y="110"/>
                    <a:pt x="55" y="110"/>
                  </a:cubicBezTo>
                  <a:lnTo>
                    <a:pt x="55" y="105"/>
                  </a:lnTo>
                  <a:lnTo>
                    <a:pt x="49" y="105"/>
                  </a:lnTo>
                  <a:cubicBezTo>
                    <a:pt x="34" y="105"/>
                    <a:pt x="34" y="103"/>
                    <a:pt x="34" y="97"/>
                  </a:cubicBezTo>
                  <a:lnTo>
                    <a:pt x="34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7" name="Rectangle 181">
              <a:extLst>
                <a:ext uri="{FF2B5EF4-FFF2-40B4-BE49-F238E27FC236}">
                  <a16:creationId xmlns:a16="http://schemas.microsoft.com/office/drawing/2014/main" id="{4B5DF9A2-1DB4-4DB4-942E-F9A663430B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8613" y="1279525"/>
              <a:ext cx="93663" cy="15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8" name="Freeform 182">
              <a:extLst>
                <a:ext uri="{FF2B5EF4-FFF2-40B4-BE49-F238E27FC236}">
                  <a16:creationId xmlns:a16="http://schemas.microsoft.com/office/drawing/2014/main" id="{7182DAE2-7627-4CCE-B381-15AD639F8C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70200" y="1298575"/>
              <a:ext cx="44450" cy="73025"/>
            </a:xfrm>
            <a:custGeom>
              <a:avLst/>
              <a:gdLst>
                <a:gd name="T0" fmla="*/ 91 w 91"/>
                <a:gd name="T1" fmla="*/ 23 h 150"/>
                <a:gd name="T2" fmla="*/ 68 w 91"/>
                <a:gd name="T3" fmla="*/ 0 h 150"/>
                <a:gd name="T4" fmla="*/ 48 w 91"/>
                <a:gd name="T5" fmla="*/ 7 h 150"/>
                <a:gd name="T6" fmla="*/ 27 w 91"/>
                <a:gd name="T7" fmla="*/ 43 h 150"/>
                <a:gd name="T8" fmla="*/ 0 w 91"/>
                <a:gd name="T9" fmla="*/ 148 h 150"/>
                <a:gd name="T10" fmla="*/ 2 w 91"/>
                <a:gd name="T11" fmla="*/ 150 h 150"/>
                <a:gd name="T12" fmla="*/ 4 w 91"/>
                <a:gd name="T13" fmla="*/ 149 h 150"/>
                <a:gd name="T14" fmla="*/ 16 w 91"/>
                <a:gd name="T15" fmla="*/ 103 h 150"/>
                <a:gd name="T16" fmla="*/ 39 w 91"/>
                <a:gd name="T17" fmla="*/ 119 h 150"/>
                <a:gd name="T18" fmla="*/ 71 w 91"/>
                <a:gd name="T19" fmla="*/ 106 h 150"/>
                <a:gd name="T20" fmla="*/ 84 w 91"/>
                <a:gd name="T21" fmla="*/ 75 h 150"/>
                <a:gd name="T22" fmla="*/ 72 w 91"/>
                <a:gd name="T23" fmla="*/ 51 h 150"/>
                <a:gd name="T24" fmla="*/ 91 w 91"/>
                <a:gd name="T25" fmla="*/ 23 h 150"/>
                <a:gd name="T26" fmla="*/ 61 w 91"/>
                <a:gd name="T27" fmla="*/ 50 h 150"/>
                <a:gd name="T28" fmla="*/ 53 w 91"/>
                <a:gd name="T29" fmla="*/ 52 h 150"/>
                <a:gd name="T30" fmla="*/ 46 w 91"/>
                <a:gd name="T31" fmla="*/ 51 h 150"/>
                <a:gd name="T32" fmla="*/ 54 w 91"/>
                <a:gd name="T33" fmla="*/ 50 h 150"/>
                <a:gd name="T34" fmla="*/ 61 w 91"/>
                <a:gd name="T35" fmla="*/ 50 h 150"/>
                <a:gd name="T36" fmla="*/ 82 w 91"/>
                <a:gd name="T37" fmla="*/ 19 h 150"/>
                <a:gd name="T38" fmla="*/ 67 w 91"/>
                <a:gd name="T39" fmla="*/ 48 h 150"/>
                <a:gd name="T40" fmla="*/ 54 w 91"/>
                <a:gd name="T41" fmla="*/ 46 h 150"/>
                <a:gd name="T42" fmla="*/ 41 w 91"/>
                <a:gd name="T43" fmla="*/ 51 h 150"/>
                <a:gd name="T44" fmla="*/ 53 w 91"/>
                <a:gd name="T45" fmla="*/ 55 h 150"/>
                <a:gd name="T46" fmla="*/ 66 w 91"/>
                <a:gd name="T47" fmla="*/ 53 h 150"/>
                <a:gd name="T48" fmla="*/ 73 w 91"/>
                <a:gd name="T49" fmla="*/ 72 h 150"/>
                <a:gd name="T50" fmla="*/ 65 w 91"/>
                <a:gd name="T51" fmla="*/ 100 h 150"/>
                <a:gd name="T52" fmla="*/ 38 w 91"/>
                <a:gd name="T53" fmla="*/ 115 h 150"/>
                <a:gd name="T54" fmla="*/ 19 w 91"/>
                <a:gd name="T55" fmla="*/ 94 h 150"/>
                <a:gd name="T56" fmla="*/ 20 w 91"/>
                <a:gd name="T57" fmla="*/ 87 h 150"/>
                <a:gd name="T58" fmla="*/ 31 w 91"/>
                <a:gd name="T59" fmla="*/ 45 h 150"/>
                <a:gd name="T60" fmla="*/ 66 w 91"/>
                <a:gd name="T61" fmla="*/ 4 h 150"/>
                <a:gd name="T62" fmla="*/ 82 w 91"/>
                <a:gd name="T63" fmla="*/ 1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50">
                  <a:moveTo>
                    <a:pt x="91" y="23"/>
                  </a:moveTo>
                  <a:cubicBezTo>
                    <a:pt x="91" y="10"/>
                    <a:pt x="82" y="0"/>
                    <a:pt x="68" y="0"/>
                  </a:cubicBezTo>
                  <a:cubicBezTo>
                    <a:pt x="59" y="0"/>
                    <a:pt x="54" y="3"/>
                    <a:pt x="48" y="7"/>
                  </a:cubicBezTo>
                  <a:cubicBezTo>
                    <a:pt x="39" y="14"/>
                    <a:pt x="30" y="30"/>
                    <a:pt x="27" y="43"/>
                  </a:cubicBezTo>
                  <a:lnTo>
                    <a:pt x="0" y="148"/>
                  </a:lnTo>
                  <a:cubicBezTo>
                    <a:pt x="0" y="149"/>
                    <a:pt x="1" y="150"/>
                    <a:pt x="2" y="150"/>
                  </a:cubicBezTo>
                  <a:cubicBezTo>
                    <a:pt x="4" y="150"/>
                    <a:pt x="4" y="149"/>
                    <a:pt x="4" y="149"/>
                  </a:cubicBezTo>
                  <a:lnTo>
                    <a:pt x="16" y="103"/>
                  </a:lnTo>
                  <a:cubicBezTo>
                    <a:pt x="19" y="113"/>
                    <a:pt x="26" y="119"/>
                    <a:pt x="39" y="119"/>
                  </a:cubicBezTo>
                  <a:cubicBezTo>
                    <a:pt x="51" y="119"/>
                    <a:pt x="63" y="113"/>
                    <a:pt x="71" y="106"/>
                  </a:cubicBezTo>
                  <a:cubicBezTo>
                    <a:pt x="79" y="98"/>
                    <a:pt x="84" y="88"/>
                    <a:pt x="84" y="75"/>
                  </a:cubicBezTo>
                  <a:cubicBezTo>
                    <a:pt x="84" y="63"/>
                    <a:pt x="78" y="55"/>
                    <a:pt x="72" y="51"/>
                  </a:cubicBezTo>
                  <a:cubicBezTo>
                    <a:pt x="81" y="45"/>
                    <a:pt x="91" y="35"/>
                    <a:pt x="91" y="23"/>
                  </a:cubicBezTo>
                  <a:close/>
                  <a:moveTo>
                    <a:pt x="61" y="50"/>
                  </a:moveTo>
                  <a:cubicBezTo>
                    <a:pt x="59" y="51"/>
                    <a:pt x="57" y="52"/>
                    <a:pt x="53" y="52"/>
                  </a:cubicBezTo>
                  <a:cubicBezTo>
                    <a:pt x="51" y="52"/>
                    <a:pt x="47" y="52"/>
                    <a:pt x="46" y="51"/>
                  </a:cubicBezTo>
                  <a:cubicBezTo>
                    <a:pt x="46" y="49"/>
                    <a:pt x="52" y="50"/>
                    <a:pt x="54" y="50"/>
                  </a:cubicBezTo>
                  <a:cubicBezTo>
                    <a:pt x="57" y="50"/>
                    <a:pt x="59" y="50"/>
                    <a:pt x="61" y="50"/>
                  </a:cubicBezTo>
                  <a:close/>
                  <a:moveTo>
                    <a:pt x="82" y="19"/>
                  </a:moveTo>
                  <a:cubicBezTo>
                    <a:pt x="82" y="31"/>
                    <a:pt x="75" y="43"/>
                    <a:pt x="67" y="48"/>
                  </a:cubicBezTo>
                  <a:cubicBezTo>
                    <a:pt x="62" y="46"/>
                    <a:pt x="59" y="46"/>
                    <a:pt x="54" y="46"/>
                  </a:cubicBezTo>
                  <a:cubicBezTo>
                    <a:pt x="50" y="46"/>
                    <a:pt x="41" y="46"/>
                    <a:pt x="41" y="51"/>
                  </a:cubicBezTo>
                  <a:cubicBezTo>
                    <a:pt x="41" y="56"/>
                    <a:pt x="50" y="55"/>
                    <a:pt x="53" y="55"/>
                  </a:cubicBezTo>
                  <a:cubicBezTo>
                    <a:pt x="59" y="55"/>
                    <a:pt x="61" y="55"/>
                    <a:pt x="66" y="53"/>
                  </a:cubicBezTo>
                  <a:cubicBezTo>
                    <a:pt x="72" y="59"/>
                    <a:pt x="73" y="64"/>
                    <a:pt x="73" y="72"/>
                  </a:cubicBezTo>
                  <a:cubicBezTo>
                    <a:pt x="74" y="82"/>
                    <a:pt x="70" y="94"/>
                    <a:pt x="65" y="100"/>
                  </a:cubicBezTo>
                  <a:cubicBezTo>
                    <a:pt x="59" y="109"/>
                    <a:pt x="48" y="115"/>
                    <a:pt x="38" y="115"/>
                  </a:cubicBezTo>
                  <a:cubicBezTo>
                    <a:pt x="25" y="115"/>
                    <a:pt x="19" y="106"/>
                    <a:pt x="19" y="94"/>
                  </a:cubicBezTo>
                  <a:cubicBezTo>
                    <a:pt x="19" y="92"/>
                    <a:pt x="19" y="90"/>
                    <a:pt x="20" y="87"/>
                  </a:cubicBezTo>
                  <a:lnTo>
                    <a:pt x="31" y="45"/>
                  </a:lnTo>
                  <a:cubicBezTo>
                    <a:pt x="34" y="30"/>
                    <a:pt x="46" y="4"/>
                    <a:pt x="66" y="4"/>
                  </a:cubicBezTo>
                  <a:cubicBezTo>
                    <a:pt x="76" y="4"/>
                    <a:pt x="82" y="9"/>
                    <a:pt x="82" y="1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9" name="Freeform 183">
              <a:extLst>
                <a:ext uri="{FF2B5EF4-FFF2-40B4-BE49-F238E27FC236}">
                  <a16:creationId xmlns:a16="http://schemas.microsoft.com/office/drawing/2014/main" id="{A34999FF-EF6D-4092-B2C8-29F6885F3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2588" y="1300163"/>
              <a:ext cx="39688" cy="57150"/>
            </a:xfrm>
            <a:custGeom>
              <a:avLst/>
              <a:gdLst>
                <a:gd name="T0" fmla="*/ 33 w 82"/>
                <a:gd name="T1" fmla="*/ 24 h 117"/>
                <a:gd name="T2" fmla="*/ 66 w 82"/>
                <a:gd name="T3" fmla="*/ 24 h 117"/>
                <a:gd name="T4" fmla="*/ 70 w 82"/>
                <a:gd name="T5" fmla="*/ 22 h 117"/>
                <a:gd name="T6" fmla="*/ 65 w 82"/>
                <a:gd name="T7" fmla="*/ 20 h 117"/>
                <a:gd name="T8" fmla="*/ 34 w 82"/>
                <a:gd name="T9" fmla="*/ 20 h 117"/>
                <a:gd name="T10" fmla="*/ 37 w 82"/>
                <a:gd name="T11" fmla="*/ 11 h 117"/>
                <a:gd name="T12" fmla="*/ 39 w 82"/>
                <a:gd name="T13" fmla="*/ 2 h 117"/>
                <a:gd name="T14" fmla="*/ 37 w 82"/>
                <a:gd name="T15" fmla="*/ 0 h 117"/>
                <a:gd name="T16" fmla="*/ 16 w 82"/>
                <a:gd name="T17" fmla="*/ 2 h 117"/>
                <a:gd name="T18" fmla="*/ 13 w 82"/>
                <a:gd name="T19" fmla="*/ 5 h 117"/>
                <a:gd name="T20" fmla="*/ 17 w 82"/>
                <a:gd name="T21" fmla="*/ 7 h 117"/>
                <a:gd name="T22" fmla="*/ 25 w 82"/>
                <a:gd name="T23" fmla="*/ 10 h 117"/>
                <a:gd name="T24" fmla="*/ 23 w 82"/>
                <a:gd name="T25" fmla="*/ 20 h 117"/>
                <a:gd name="T26" fmla="*/ 14 w 82"/>
                <a:gd name="T27" fmla="*/ 20 h 117"/>
                <a:gd name="T28" fmla="*/ 9 w 82"/>
                <a:gd name="T29" fmla="*/ 22 h 117"/>
                <a:gd name="T30" fmla="*/ 13 w 82"/>
                <a:gd name="T31" fmla="*/ 24 h 117"/>
                <a:gd name="T32" fmla="*/ 22 w 82"/>
                <a:gd name="T33" fmla="*/ 24 h 117"/>
                <a:gd name="T34" fmla="*/ 1 w 82"/>
                <a:gd name="T35" fmla="*/ 109 h 117"/>
                <a:gd name="T36" fmla="*/ 0 w 82"/>
                <a:gd name="T37" fmla="*/ 113 h 117"/>
                <a:gd name="T38" fmla="*/ 5 w 82"/>
                <a:gd name="T39" fmla="*/ 117 h 117"/>
                <a:gd name="T40" fmla="*/ 11 w 82"/>
                <a:gd name="T41" fmla="*/ 113 h 117"/>
                <a:gd name="T42" fmla="*/ 14 w 82"/>
                <a:gd name="T43" fmla="*/ 100 h 117"/>
                <a:gd name="T44" fmla="*/ 18 w 82"/>
                <a:gd name="T45" fmla="*/ 86 h 117"/>
                <a:gd name="T46" fmla="*/ 21 w 82"/>
                <a:gd name="T47" fmla="*/ 74 h 117"/>
                <a:gd name="T48" fmla="*/ 23 w 82"/>
                <a:gd name="T49" fmla="*/ 66 h 117"/>
                <a:gd name="T50" fmla="*/ 50 w 82"/>
                <a:gd name="T51" fmla="*/ 46 h 117"/>
                <a:gd name="T52" fmla="*/ 59 w 82"/>
                <a:gd name="T53" fmla="*/ 57 h 117"/>
                <a:gd name="T54" fmla="*/ 48 w 82"/>
                <a:gd name="T55" fmla="*/ 95 h 117"/>
                <a:gd name="T56" fmla="*/ 46 w 82"/>
                <a:gd name="T57" fmla="*/ 103 h 117"/>
                <a:gd name="T58" fmla="*/ 60 w 82"/>
                <a:gd name="T59" fmla="*/ 117 h 117"/>
                <a:gd name="T60" fmla="*/ 82 w 82"/>
                <a:gd name="T61" fmla="*/ 92 h 117"/>
                <a:gd name="T62" fmla="*/ 80 w 82"/>
                <a:gd name="T63" fmla="*/ 90 h 117"/>
                <a:gd name="T64" fmla="*/ 77 w 82"/>
                <a:gd name="T65" fmla="*/ 93 h 117"/>
                <a:gd name="T66" fmla="*/ 61 w 82"/>
                <a:gd name="T67" fmla="*/ 114 h 117"/>
                <a:gd name="T68" fmla="*/ 56 w 82"/>
                <a:gd name="T69" fmla="*/ 108 h 117"/>
                <a:gd name="T70" fmla="*/ 59 w 82"/>
                <a:gd name="T71" fmla="*/ 96 h 117"/>
                <a:gd name="T72" fmla="*/ 69 w 82"/>
                <a:gd name="T73" fmla="*/ 60 h 117"/>
                <a:gd name="T74" fmla="*/ 50 w 82"/>
                <a:gd name="T75" fmla="*/ 42 h 117"/>
                <a:gd name="T76" fmla="*/ 26 w 82"/>
                <a:gd name="T77" fmla="*/ 55 h 117"/>
                <a:gd name="T78" fmla="*/ 33 w 82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117">
                  <a:moveTo>
                    <a:pt x="33" y="24"/>
                  </a:moveTo>
                  <a:lnTo>
                    <a:pt x="66" y="24"/>
                  </a:lnTo>
                  <a:cubicBezTo>
                    <a:pt x="68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4" y="20"/>
                  </a:lnTo>
                  <a:cubicBezTo>
                    <a:pt x="36" y="16"/>
                    <a:pt x="36" y="15"/>
                    <a:pt x="37" y="11"/>
                  </a:cubicBezTo>
                  <a:cubicBezTo>
                    <a:pt x="37" y="8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3" y="0"/>
                    <a:pt x="20" y="1"/>
                    <a:pt x="16" y="2"/>
                  </a:cubicBezTo>
                  <a:cubicBezTo>
                    <a:pt x="15" y="2"/>
                    <a:pt x="13" y="2"/>
                    <a:pt x="13" y="5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25" y="7"/>
                    <a:pt x="25" y="8"/>
                    <a:pt x="25" y="10"/>
                  </a:cubicBezTo>
                  <a:cubicBezTo>
                    <a:pt x="25" y="11"/>
                    <a:pt x="24" y="17"/>
                    <a:pt x="23" y="20"/>
                  </a:cubicBezTo>
                  <a:lnTo>
                    <a:pt x="14" y="20"/>
                  </a:lnTo>
                  <a:cubicBezTo>
                    <a:pt x="11" y="20"/>
                    <a:pt x="9" y="20"/>
                    <a:pt x="9" y="22"/>
                  </a:cubicBezTo>
                  <a:cubicBezTo>
                    <a:pt x="9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1" y="109"/>
                  </a:lnTo>
                  <a:cubicBezTo>
                    <a:pt x="0" y="111"/>
                    <a:pt x="0" y="112"/>
                    <a:pt x="0" y="113"/>
                  </a:cubicBezTo>
                  <a:cubicBezTo>
                    <a:pt x="0" y="116"/>
                    <a:pt x="3" y="117"/>
                    <a:pt x="5" y="117"/>
                  </a:cubicBezTo>
                  <a:cubicBezTo>
                    <a:pt x="8" y="117"/>
                    <a:pt x="11" y="115"/>
                    <a:pt x="11" y="113"/>
                  </a:cubicBezTo>
                  <a:cubicBezTo>
                    <a:pt x="12" y="112"/>
                    <a:pt x="13" y="104"/>
                    <a:pt x="14" y="100"/>
                  </a:cubicBezTo>
                  <a:lnTo>
                    <a:pt x="18" y="86"/>
                  </a:lnTo>
                  <a:cubicBezTo>
                    <a:pt x="19" y="83"/>
                    <a:pt x="20" y="77"/>
                    <a:pt x="21" y="74"/>
                  </a:cubicBezTo>
                  <a:cubicBezTo>
                    <a:pt x="22" y="72"/>
                    <a:pt x="23" y="66"/>
                    <a:pt x="23" y="66"/>
                  </a:cubicBezTo>
                  <a:cubicBezTo>
                    <a:pt x="24" y="63"/>
                    <a:pt x="33" y="46"/>
                    <a:pt x="50" y="46"/>
                  </a:cubicBezTo>
                  <a:cubicBezTo>
                    <a:pt x="57" y="46"/>
                    <a:pt x="59" y="52"/>
                    <a:pt x="59" y="57"/>
                  </a:cubicBezTo>
                  <a:cubicBezTo>
                    <a:pt x="59" y="67"/>
                    <a:pt x="51" y="88"/>
                    <a:pt x="48" y="95"/>
                  </a:cubicBezTo>
                  <a:cubicBezTo>
                    <a:pt x="47" y="98"/>
                    <a:pt x="46" y="100"/>
                    <a:pt x="46" y="103"/>
                  </a:cubicBezTo>
                  <a:cubicBezTo>
                    <a:pt x="46" y="112"/>
                    <a:pt x="53" y="117"/>
                    <a:pt x="60" y="117"/>
                  </a:cubicBezTo>
                  <a:cubicBezTo>
                    <a:pt x="76" y="117"/>
                    <a:pt x="82" y="93"/>
                    <a:pt x="82" y="92"/>
                  </a:cubicBezTo>
                  <a:cubicBezTo>
                    <a:pt x="82" y="90"/>
                    <a:pt x="80" y="90"/>
                    <a:pt x="80" y="90"/>
                  </a:cubicBezTo>
                  <a:cubicBezTo>
                    <a:pt x="78" y="90"/>
                    <a:pt x="78" y="90"/>
                    <a:pt x="77" y="93"/>
                  </a:cubicBezTo>
                  <a:cubicBezTo>
                    <a:pt x="72" y="110"/>
                    <a:pt x="65" y="114"/>
                    <a:pt x="61" y="114"/>
                  </a:cubicBezTo>
                  <a:cubicBezTo>
                    <a:pt x="57" y="114"/>
                    <a:pt x="56" y="112"/>
                    <a:pt x="56" y="108"/>
                  </a:cubicBezTo>
                  <a:cubicBezTo>
                    <a:pt x="56" y="104"/>
                    <a:pt x="58" y="99"/>
                    <a:pt x="59" y="96"/>
                  </a:cubicBezTo>
                  <a:cubicBezTo>
                    <a:pt x="62" y="89"/>
                    <a:pt x="69" y="69"/>
                    <a:pt x="69" y="60"/>
                  </a:cubicBezTo>
                  <a:cubicBezTo>
                    <a:pt x="69" y="48"/>
                    <a:pt x="62" y="42"/>
                    <a:pt x="50" y="42"/>
                  </a:cubicBezTo>
                  <a:cubicBezTo>
                    <a:pt x="45" y="42"/>
                    <a:pt x="35" y="43"/>
                    <a:pt x="26" y="55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0" name="Freeform 184">
              <a:extLst>
                <a:ext uri="{FF2B5EF4-FFF2-40B4-BE49-F238E27FC236}">
                  <a16:creationId xmlns:a16="http://schemas.microsoft.com/office/drawing/2014/main" id="{C0B93571-6E98-4BCE-B490-C57A3CA150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5138" y="1187450"/>
              <a:ext cx="42863" cy="60325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1 w 87"/>
                <a:gd name="T9" fmla="*/ 123 h 123"/>
                <a:gd name="T10" fmla="*/ 87 w 87"/>
                <a:gd name="T11" fmla="*/ 43 h 123"/>
                <a:gd name="T12" fmla="*/ 52 w 87"/>
                <a:gd name="T13" fmla="*/ 0 h 123"/>
                <a:gd name="T14" fmla="*/ 20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4 h 123"/>
                <a:gd name="T24" fmla="*/ 75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99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9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1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2" y="0"/>
                  </a:cubicBezTo>
                  <a:cubicBezTo>
                    <a:pt x="27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2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5" y="5"/>
                    <a:pt x="46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9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3" name="Rectangle 185">
              <a:extLst>
                <a:ext uri="{FF2B5EF4-FFF2-40B4-BE49-F238E27FC236}">
                  <a16:creationId xmlns:a16="http://schemas.microsoft.com/office/drawing/2014/main" id="{E5A0987F-BD09-4EB0-BAFA-DA58E13A0D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1325" y="1279525"/>
              <a:ext cx="88900" cy="15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4" name="Freeform 186">
              <a:extLst>
                <a:ext uri="{FF2B5EF4-FFF2-40B4-BE49-F238E27FC236}">
                  <a16:creationId xmlns:a16="http://schemas.microsoft.com/office/drawing/2014/main" id="{E020339A-823F-4FA3-905C-1199CB3E11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4500" y="1298575"/>
              <a:ext cx="42863" cy="58738"/>
            </a:xfrm>
            <a:custGeom>
              <a:avLst/>
              <a:gdLst>
                <a:gd name="T0" fmla="*/ 71 w 88"/>
                <a:gd name="T1" fmla="*/ 62 h 122"/>
                <a:gd name="T2" fmla="*/ 49 w 88"/>
                <a:gd name="T3" fmla="*/ 43 h 122"/>
                <a:gd name="T4" fmla="*/ 15 w 88"/>
                <a:gd name="T5" fmla="*/ 58 h 122"/>
                <a:gd name="T6" fmla="*/ 0 w 88"/>
                <a:gd name="T7" fmla="*/ 92 h 122"/>
                <a:gd name="T8" fmla="*/ 31 w 88"/>
                <a:gd name="T9" fmla="*/ 122 h 122"/>
                <a:gd name="T10" fmla="*/ 88 w 88"/>
                <a:gd name="T11" fmla="*/ 43 h 122"/>
                <a:gd name="T12" fmla="*/ 52 w 88"/>
                <a:gd name="T13" fmla="*/ 0 h 122"/>
                <a:gd name="T14" fmla="*/ 20 w 88"/>
                <a:gd name="T15" fmla="*/ 26 h 122"/>
                <a:gd name="T16" fmla="*/ 26 w 88"/>
                <a:gd name="T17" fmla="*/ 32 h 122"/>
                <a:gd name="T18" fmla="*/ 35 w 88"/>
                <a:gd name="T19" fmla="*/ 23 h 122"/>
                <a:gd name="T20" fmla="*/ 28 w 88"/>
                <a:gd name="T21" fmla="*/ 17 h 122"/>
                <a:gd name="T22" fmla="*/ 51 w 88"/>
                <a:gd name="T23" fmla="*/ 4 h 122"/>
                <a:gd name="T24" fmla="*/ 75 w 88"/>
                <a:gd name="T25" fmla="*/ 34 h 122"/>
                <a:gd name="T26" fmla="*/ 71 w 88"/>
                <a:gd name="T27" fmla="*/ 62 h 122"/>
                <a:gd name="T28" fmla="*/ 31 w 88"/>
                <a:gd name="T29" fmla="*/ 117 h 122"/>
                <a:gd name="T30" fmla="*/ 13 w 88"/>
                <a:gd name="T31" fmla="*/ 99 h 122"/>
                <a:gd name="T32" fmla="*/ 24 w 88"/>
                <a:gd name="T33" fmla="*/ 61 h 122"/>
                <a:gd name="T34" fmla="*/ 49 w 88"/>
                <a:gd name="T35" fmla="*/ 46 h 122"/>
                <a:gd name="T36" fmla="*/ 68 w 88"/>
                <a:gd name="T37" fmla="*/ 68 h 122"/>
                <a:gd name="T38" fmla="*/ 31 w 88"/>
                <a:gd name="T39" fmla="*/ 11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122">
                  <a:moveTo>
                    <a:pt x="71" y="62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5"/>
                    <a:pt x="15" y="58"/>
                  </a:cubicBezTo>
                  <a:cubicBezTo>
                    <a:pt x="1" y="72"/>
                    <a:pt x="0" y="87"/>
                    <a:pt x="0" y="92"/>
                  </a:cubicBezTo>
                  <a:cubicBezTo>
                    <a:pt x="0" y="103"/>
                    <a:pt x="8" y="122"/>
                    <a:pt x="31" y="122"/>
                  </a:cubicBezTo>
                  <a:cubicBezTo>
                    <a:pt x="70" y="122"/>
                    <a:pt x="88" y="66"/>
                    <a:pt x="88" y="43"/>
                  </a:cubicBezTo>
                  <a:cubicBezTo>
                    <a:pt x="88" y="16"/>
                    <a:pt x="72" y="0"/>
                    <a:pt x="52" y="0"/>
                  </a:cubicBezTo>
                  <a:cubicBezTo>
                    <a:pt x="28" y="0"/>
                    <a:pt x="20" y="21"/>
                    <a:pt x="20" y="26"/>
                  </a:cubicBezTo>
                  <a:cubicBezTo>
                    <a:pt x="20" y="28"/>
                    <a:pt x="21" y="32"/>
                    <a:pt x="26" y="32"/>
                  </a:cubicBezTo>
                  <a:cubicBezTo>
                    <a:pt x="32" y="32"/>
                    <a:pt x="35" y="27"/>
                    <a:pt x="35" y="23"/>
                  </a:cubicBezTo>
                  <a:cubicBezTo>
                    <a:pt x="35" y="17"/>
                    <a:pt x="30" y="17"/>
                    <a:pt x="28" y="17"/>
                  </a:cubicBezTo>
                  <a:cubicBezTo>
                    <a:pt x="35" y="5"/>
                    <a:pt x="47" y="4"/>
                    <a:pt x="51" y="4"/>
                  </a:cubicBezTo>
                  <a:cubicBezTo>
                    <a:pt x="64" y="4"/>
                    <a:pt x="75" y="12"/>
                    <a:pt x="75" y="34"/>
                  </a:cubicBezTo>
                  <a:cubicBezTo>
                    <a:pt x="75" y="40"/>
                    <a:pt x="74" y="49"/>
                    <a:pt x="71" y="62"/>
                  </a:cubicBezTo>
                  <a:close/>
                  <a:moveTo>
                    <a:pt x="31" y="117"/>
                  </a:moveTo>
                  <a:cubicBezTo>
                    <a:pt x="13" y="117"/>
                    <a:pt x="13" y="100"/>
                    <a:pt x="13" y="99"/>
                  </a:cubicBezTo>
                  <a:cubicBezTo>
                    <a:pt x="13" y="94"/>
                    <a:pt x="17" y="71"/>
                    <a:pt x="24" y="61"/>
                  </a:cubicBezTo>
                  <a:cubicBezTo>
                    <a:pt x="31" y="51"/>
                    <a:pt x="39" y="46"/>
                    <a:pt x="49" y="46"/>
                  </a:cubicBezTo>
                  <a:cubicBezTo>
                    <a:pt x="67" y="46"/>
                    <a:pt x="68" y="65"/>
                    <a:pt x="68" y="68"/>
                  </a:cubicBezTo>
                  <a:cubicBezTo>
                    <a:pt x="68" y="80"/>
                    <a:pt x="57" y="117"/>
                    <a:pt x="31" y="1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5" name="Freeform 187">
              <a:extLst>
                <a:ext uri="{FF2B5EF4-FFF2-40B4-BE49-F238E27FC236}">
                  <a16:creationId xmlns:a16="http://schemas.microsoft.com/office/drawing/2014/main" id="{B5B8BAFF-D71F-4484-B58A-FB2F3B1C01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7363" y="1320800"/>
              <a:ext cx="41275" cy="50800"/>
            </a:xfrm>
            <a:custGeom>
              <a:avLst/>
              <a:gdLst>
                <a:gd name="T0" fmla="*/ 13 w 86"/>
                <a:gd name="T1" fmla="*/ 94 h 106"/>
                <a:gd name="T2" fmla="*/ 4 w 86"/>
                <a:gd name="T3" fmla="*/ 100 h 106"/>
                <a:gd name="T4" fmla="*/ 0 w 86"/>
                <a:gd name="T5" fmla="*/ 104 h 106"/>
                <a:gd name="T6" fmla="*/ 2 w 86"/>
                <a:gd name="T7" fmla="*/ 106 h 106"/>
                <a:gd name="T8" fmla="*/ 16 w 86"/>
                <a:gd name="T9" fmla="*/ 105 h 106"/>
                <a:gd name="T10" fmla="*/ 32 w 86"/>
                <a:gd name="T11" fmla="*/ 106 h 106"/>
                <a:gd name="T12" fmla="*/ 35 w 86"/>
                <a:gd name="T13" fmla="*/ 102 h 106"/>
                <a:gd name="T14" fmla="*/ 31 w 86"/>
                <a:gd name="T15" fmla="*/ 100 h 106"/>
                <a:gd name="T16" fmla="*/ 23 w 86"/>
                <a:gd name="T17" fmla="*/ 98 h 106"/>
                <a:gd name="T18" fmla="*/ 31 w 86"/>
                <a:gd name="T19" fmla="*/ 65 h 106"/>
                <a:gd name="T20" fmla="*/ 46 w 86"/>
                <a:gd name="T21" fmla="*/ 75 h 106"/>
                <a:gd name="T22" fmla="*/ 86 w 86"/>
                <a:gd name="T23" fmla="*/ 27 h 106"/>
                <a:gd name="T24" fmla="*/ 64 w 86"/>
                <a:gd name="T25" fmla="*/ 0 h 106"/>
                <a:gd name="T26" fmla="*/ 43 w 86"/>
                <a:gd name="T27" fmla="*/ 12 h 106"/>
                <a:gd name="T28" fmla="*/ 28 w 86"/>
                <a:gd name="T29" fmla="*/ 0 h 106"/>
                <a:gd name="T30" fmla="*/ 15 w 86"/>
                <a:gd name="T31" fmla="*/ 9 h 106"/>
                <a:gd name="T32" fmla="*/ 10 w 86"/>
                <a:gd name="T33" fmla="*/ 26 h 106"/>
                <a:gd name="T34" fmla="*/ 12 w 86"/>
                <a:gd name="T35" fmla="*/ 27 h 106"/>
                <a:gd name="T36" fmla="*/ 15 w 86"/>
                <a:gd name="T37" fmla="*/ 23 h 106"/>
                <a:gd name="T38" fmla="*/ 27 w 86"/>
                <a:gd name="T39" fmla="*/ 4 h 106"/>
                <a:gd name="T40" fmla="*/ 32 w 86"/>
                <a:gd name="T41" fmla="*/ 11 h 106"/>
                <a:gd name="T42" fmla="*/ 31 w 86"/>
                <a:gd name="T43" fmla="*/ 20 h 106"/>
                <a:gd name="T44" fmla="*/ 13 w 86"/>
                <a:gd name="T45" fmla="*/ 94 h 106"/>
                <a:gd name="T46" fmla="*/ 42 w 86"/>
                <a:gd name="T47" fmla="*/ 22 h 106"/>
                <a:gd name="T48" fmla="*/ 50 w 86"/>
                <a:gd name="T49" fmla="*/ 10 h 106"/>
                <a:gd name="T50" fmla="*/ 64 w 86"/>
                <a:gd name="T51" fmla="*/ 4 h 106"/>
                <a:gd name="T52" fmla="*/ 74 w 86"/>
                <a:gd name="T53" fmla="*/ 19 h 106"/>
                <a:gd name="T54" fmla="*/ 66 w 86"/>
                <a:gd name="T55" fmla="*/ 54 h 106"/>
                <a:gd name="T56" fmla="*/ 46 w 86"/>
                <a:gd name="T57" fmla="*/ 72 h 106"/>
                <a:gd name="T58" fmla="*/ 33 w 86"/>
                <a:gd name="T59" fmla="*/ 57 h 106"/>
                <a:gd name="T60" fmla="*/ 34 w 86"/>
                <a:gd name="T61" fmla="*/ 54 h 106"/>
                <a:gd name="T62" fmla="*/ 42 w 86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106">
                  <a:moveTo>
                    <a:pt x="13" y="94"/>
                  </a:moveTo>
                  <a:cubicBezTo>
                    <a:pt x="11" y="99"/>
                    <a:pt x="11" y="100"/>
                    <a:pt x="4" y="100"/>
                  </a:cubicBezTo>
                  <a:cubicBezTo>
                    <a:pt x="2" y="100"/>
                    <a:pt x="0" y="100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6" y="106"/>
                    <a:pt x="11" y="105"/>
                    <a:pt x="16" y="105"/>
                  </a:cubicBezTo>
                  <a:cubicBezTo>
                    <a:pt x="21" y="105"/>
                    <a:pt x="27" y="106"/>
                    <a:pt x="32" y="106"/>
                  </a:cubicBezTo>
                  <a:cubicBezTo>
                    <a:pt x="33" y="106"/>
                    <a:pt x="35" y="106"/>
                    <a:pt x="35" y="102"/>
                  </a:cubicBezTo>
                  <a:cubicBezTo>
                    <a:pt x="35" y="100"/>
                    <a:pt x="34" y="100"/>
                    <a:pt x="31" y="100"/>
                  </a:cubicBezTo>
                  <a:cubicBezTo>
                    <a:pt x="23" y="100"/>
                    <a:pt x="23" y="99"/>
                    <a:pt x="23" y="98"/>
                  </a:cubicBezTo>
                  <a:cubicBezTo>
                    <a:pt x="23" y="96"/>
                    <a:pt x="30" y="69"/>
                    <a:pt x="31" y="65"/>
                  </a:cubicBezTo>
                  <a:cubicBezTo>
                    <a:pt x="33" y="69"/>
                    <a:pt x="38" y="75"/>
                    <a:pt x="46" y="75"/>
                  </a:cubicBezTo>
                  <a:cubicBezTo>
                    <a:pt x="66" y="75"/>
                    <a:pt x="86" y="51"/>
                    <a:pt x="86" y="27"/>
                  </a:cubicBezTo>
                  <a:cubicBezTo>
                    <a:pt x="86" y="11"/>
                    <a:pt x="77" y="0"/>
                    <a:pt x="64" y="0"/>
                  </a:cubicBezTo>
                  <a:cubicBezTo>
                    <a:pt x="56" y="0"/>
                    <a:pt x="48" y="6"/>
                    <a:pt x="43" y="12"/>
                  </a:cubicBezTo>
                  <a:cubicBezTo>
                    <a:pt x="41" y="3"/>
                    <a:pt x="34" y="0"/>
                    <a:pt x="28" y="0"/>
                  </a:cubicBezTo>
                  <a:cubicBezTo>
                    <a:pt x="20" y="0"/>
                    <a:pt x="17" y="6"/>
                    <a:pt x="15" y="9"/>
                  </a:cubicBezTo>
                  <a:cubicBezTo>
                    <a:pt x="12" y="15"/>
                    <a:pt x="10" y="25"/>
                    <a:pt x="10" y="26"/>
                  </a:cubicBezTo>
                  <a:cubicBezTo>
                    <a:pt x="10" y="27"/>
                    <a:pt x="12" y="27"/>
                    <a:pt x="12" y="27"/>
                  </a:cubicBezTo>
                  <a:cubicBezTo>
                    <a:pt x="14" y="27"/>
                    <a:pt x="14" y="27"/>
                    <a:pt x="15" y="23"/>
                  </a:cubicBezTo>
                  <a:cubicBezTo>
                    <a:pt x="18" y="12"/>
                    <a:pt x="21" y="4"/>
                    <a:pt x="27" y="4"/>
                  </a:cubicBezTo>
                  <a:cubicBezTo>
                    <a:pt x="30" y="4"/>
                    <a:pt x="32" y="5"/>
                    <a:pt x="32" y="11"/>
                  </a:cubicBezTo>
                  <a:cubicBezTo>
                    <a:pt x="32" y="15"/>
                    <a:pt x="32" y="17"/>
                    <a:pt x="31" y="20"/>
                  </a:cubicBezTo>
                  <a:lnTo>
                    <a:pt x="13" y="94"/>
                  </a:lnTo>
                  <a:close/>
                  <a:moveTo>
                    <a:pt x="42" y="22"/>
                  </a:moveTo>
                  <a:cubicBezTo>
                    <a:pt x="43" y="17"/>
                    <a:pt x="47" y="12"/>
                    <a:pt x="50" y="10"/>
                  </a:cubicBezTo>
                  <a:cubicBezTo>
                    <a:pt x="56" y="5"/>
                    <a:pt x="61" y="4"/>
                    <a:pt x="64" y="4"/>
                  </a:cubicBezTo>
                  <a:cubicBezTo>
                    <a:pt x="70" y="4"/>
                    <a:pt x="74" y="9"/>
                    <a:pt x="74" y="19"/>
                  </a:cubicBezTo>
                  <a:cubicBezTo>
                    <a:pt x="74" y="29"/>
                    <a:pt x="69" y="48"/>
                    <a:pt x="66" y="54"/>
                  </a:cubicBezTo>
                  <a:cubicBezTo>
                    <a:pt x="60" y="66"/>
                    <a:pt x="52" y="72"/>
                    <a:pt x="46" y="72"/>
                  </a:cubicBezTo>
                  <a:cubicBezTo>
                    <a:pt x="35" y="72"/>
                    <a:pt x="33" y="58"/>
                    <a:pt x="33" y="57"/>
                  </a:cubicBezTo>
                  <a:cubicBezTo>
                    <a:pt x="33" y="56"/>
                    <a:pt x="33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6" name="Freeform 188">
              <a:extLst>
                <a:ext uri="{FF2B5EF4-FFF2-40B4-BE49-F238E27FC236}">
                  <a16:creationId xmlns:a16="http://schemas.microsoft.com/office/drawing/2014/main" id="{7B1AAEC7-D709-4DEC-84CA-C231A58D1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2925" y="1182688"/>
              <a:ext cx="39688" cy="193675"/>
            </a:xfrm>
            <a:custGeom>
              <a:avLst/>
              <a:gdLst>
                <a:gd name="T0" fmla="*/ 82 w 82"/>
                <a:gd name="T1" fmla="*/ 199 h 398"/>
                <a:gd name="T2" fmla="*/ 25 w 82"/>
                <a:gd name="T3" fmla="*/ 18 h 398"/>
                <a:gd name="T4" fmla="*/ 8 w 82"/>
                <a:gd name="T5" fmla="*/ 2 h 398"/>
                <a:gd name="T6" fmla="*/ 4 w 82"/>
                <a:gd name="T7" fmla="*/ 0 h 398"/>
                <a:gd name="T8" fmla="*/ 0 w 82"/>
                <a:gd name="T9" fmla="*/ 1 h 398"/>
                <a:gd name="T10" fmla="*/ 1 w 82"/>
                <a:gd name="T11" fmla="*/ 3 h 398"/>
                <a:gd name="T12" fmla="*/ 29 w 82"/>
                <a:gd name="T13" fmla="*/ 38 h 398"/>
                <a:gd name="T14" fmla="*/ 68 w 82"/>
                <a:gd name="T15" fmla="*/ 199 h 398"/>
                <a:gd name="T16" fmla="*/ 35 w 82"/>
                <a:gd name="T17" fmla="*/ 351 h 398"/>
                <a:gd name="T18" fmla="*/ 1 w 82"/>
                <a:gd name="T19" fmla="*/ 395 h 398"/>
                <a:gd name="T20" fmla="*/ 0 w 82"/>
                <a:gd name="T21" fmla="*/ 396 h 398"/>
                <a:gd name="T22" fmla="*/ 4 w 82"/>
                <a:gd name="T23" fmla="*/ 398 h 398"/>
                <a:gd name="T24" fmla="*/ 9 w 82"/>
                <a:gd name="T25" fmla="*/ 396 h 398"/>
                <a:gd name="T26" fmla="*/ 82 w 82"/>
                <a:gd name="T27" fmla="*/ 19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398">
                  <a:moveTo>
                    <a:pt x="82" y="199"/>
                  </a:moveTo>
                  <a:cubicBezTo>
                    <a:pt x="82" y="134"/>
                    <a:pt x="67" y="68"/>
                    <a:pt x="25" y="18"/>
                  </a:cubicBezTo>
                  <a:cubicBezTo>
                    <a:pt x="22" y="15"/>
                    <a:pt x="15" y="8"/>
                    <a:pt x="8" y="2"/>
                  </a:cubicBezTo>
                  <a:cubicBezTo>
                    <a:pt x="6" y="0"/>
                    <a:pt x="6" y="0"/>
                    <a:pt x="4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7" y="9"/>
                    <a:pt x="18" y="20"/>
                    <a:pt x="29" y="38"/>
                  </a:cubicBezTo>
                  <a:cubicBezTo>
                    <a:pt x="56" y="81"/>
                    <a:pt x="68" y="135"/>
                    <a:pt x="68" y="199"/>
                  </a:cubicBezTo>
                  <a:cubicBezTo>
                    <a:pt x="68" y="243"/>
                    <a:pt x="62" y="301"/>
                    <a:pt x="35" y="351"/>
                  </a:cubicBezTo>
                  <a:cubicBezTo>
                    <a:pt x="22" y="374"/>
                    <a:pt x="8" y="388"/>
                    <a:pt x="1" y="395"/>
                  </a:cubicBezTo>
                  <a:cubicBezTo>
                    <a:pt x="1" y="395"/>
                    <a:pt x="0" y="396"/>
                    <a:pt x="0" y="396"/>
                  </a:cubicBezTo>
                  <a:cubicBezTo>
                    <a:pt x="0" y="398"/>
                    <a:pt x="2" y="398"/>
                    <a:pt x="4" y="398"/>
                  </a:cubicBezTo>
                  <a:cubicBezTo>
                    <a:pt x="6" y="398"/>
                    <a:pt x="6" y="398"/>
                    <a:pt x="9" y="396"/>
                  </a:cubicBezTo>
                  <a:cubicBezTo>
                    <a:pt x="65" y="345"/>
                    <a:pt x="82" y="269"/>
                    <a:pt x="82" y="19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7" name="Freeform 189">
              <a:extLst>
                <a:ext uri="{FF2B5EF4-FFF2-40B4-BE49-F238E27FC236}">
                  <a16:creationId xmlns:a16="http://schemas.microsoft.com/office/drawing/2014/main" id="{8FEE8273-BEC7-4BB2-8B9C-E9B13182A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2025" y="1509713"/>
              <a:ext cx="53975" cy="53975"/>
            </a:xfrm>
            <a:custGeom>
              <a:avLst/>
              <a:gdLst>
                <a:gd name="T0" fmla="*/ 59 w 111"/>
                <a:gd name="T1" fmla="*/ 59 h 111"/>
                <a:gd name="T2" fmla="*/ 105 w 111"/>
                <a:gd name="T3" fmla="*/ 59 h 111"/>
                <a:gd name="T4" fmla="*/ 111 w 111"/>
                <a:gd name="T5" fmla="*/ 56 h 111"/>
                <a:gd name="T6" fmla="*/ 105 w 111"/>
                <a:gd name="T7" fmla="*/ 52 h 111"/>
                <a:gd name="T8" fmla="*/ 59 w 111"/>
                <a:gd name="T9" fmla="*/ 52 h 111"/>
                <a:gd name="T10" fmla="*/ 59 w 111"/>
                <a:gd name="T11" fmla="*/ 6 h 111"/>
                <a:gd name="T12" fmla="*/ 56 w 111"/>
                <a:gd name="T13" fmla="*/ 0 h 111"/>
                <a:gd name="T14" fmla="*/ 52 w 111"/>
                <a:gd name="T15" fmla="*/ 6 h 111"/>
                <a:gd name="T16" fmla="*/ 52 w 111"/>
                <a:gd name="T17" fmla="*/ 52 h 111"/>
                <a:gd name="T18" fmla="*/ 6 w 111"/>
                <a:gd name="T19" fmla="*/ 52 h 111"/>
                <a:gd name="T20" fmla="*/ 0 w 111"/>
                <a:gd name="T21" fmla="*/ 56 h 111"/>
                <a:gd name="T22" fmla="*/ 6 w 111"/>
                <a:gd name="T23" fmla="*/ 59 h 111"/>
                <a:gd name="T24" fmla="*/ 52 w 111"/>
                <a:gd name="T25" fmla="*/ 59 h 111"/>
                <a:gd name="T26" fmla="*/ 52 w 111"/>
                <a:gd name="T27" fmla="*/ 106 h 111"/>
                <a:gd name="T28" fmla="*/ 56 w 111"/>
                <a:gd name="T29" fmla="*/ 111 h 111"/>
                <a:gd name="T30" fmla="*/ 59 w 111"/>
                <a:gd name="T31" fmla="*/ 106 h 111"/>
                <a:gd name="T32" fmla="*/ 59 w 111"/>
                <a:gd name="T33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1">
                  <a:moveTo>
                    <a:pt x="59" y="59"/>
                  </a:moveTo>
                  <a:lnTo>
                    <a:pt x="105" y="59"/>
                  </a:lnTo>
                  <a:cubicBezTo>
                    <a:pt x="108" y="59"/>
                    <a:pt x="111" y="59"/>
                    <a:pt x="111" y="56"/>
                  </a:cubicBezTo>
                  <a:cubicBezTo>
                    <a:pt x="111" y="52"/>
                    <a:pt x="108" y="52"/>
                    <a:pt x="105" y="52"/>
                  </a:cubicBezTo>
                  <a:lnTo>
                    <a:pt x="59" y="52"/>
                  </a:lnTo>
                  <a:lnTo>
                    <a:pt x="59" y="6"/>
                  </a:lnTo>
                  <a:cubicBezTo>
                    <a:pt x="59" y="4"/>
                    <a:pt x="59" y="0"/>
                    <a:pt x="56" y="0"/>
                  </a:cubicBezTo>
                  <a:cubicBezTo>
                    <a:pt x="52" y="0"/>
                    <a:pt x="52" y="4"/>
                    <a:pt x="52" y="6"/>
                  </a:cubicBezTo>
                  <a:lnTo>
                    <a:pt x="52" y="52"/>
                  </a:lnTo>
                  <a:lnTo>
                    <a:pt x="6" y="52"/>
                  </a:lnTo>
                  <a:cubicBezTo>
                    <a:pt x="3" y="52"/>
                    <a:pt x="0" y="52"/>
                    <a:pt x="0" y="56"/>
                  </a:cubicBezTo>
                  <a:cubicBezTo>
                    <a:pt x="0" y="59"/>
                    <a:pt x="3" y="59"/>
                    <a:pt x="6" y="59"/>
                  </a:cubicBezTo>
                  <a:lnTo>
                    <a:pt x="52" y="59"/>
                  </a:lnTo>
                  <a:lnTo>
                    <a:pt x="52" y="106"/>
                  </a:lnTo>
                  <a:cubicBezTo>
                    <a:pt x="52" y="108"/>
                    <a:pt x="52" y="111"/>
                    <a:pt x="56" y="111"/>
                  </a:cubicBezTo>
                  <a:cubicBezTo>
                    <a:pt x="59" y="111"/>
                    <a:pt x="59" y="108"/>
                    <a:pt x="59" y="106"/>
                  </a:cubicBezTo>
                  <a:lnTo>
                    <a:pt x="59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8" name="Freeform 190">
              <a:extLst>
                <a:ext uri="{FF2B5EF4-FFF2-40B4-BE49-F238E27FC236}">
                  <a16:creationId xmlns:a16="http://schemas.microsoft.com/office/drawing/2014/main" id="{3832B230-C39B-4623-A53A-722B5D8F5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1563" y="1417638"/>
              <a:ext cx="52388" cy="39688"/>
            </a:xfrm>
            <a:custGeom>
              <a:avLst/>
              <a:gdLst>
                <a:gd name="T0" fmla="*/ 59 w 106"/>
                <a:gd name="T1" fmla="*/ 33 h 80"/>
                <a:gd name="T2" fmla="*/ 58 w 106"/>
                <a:gd name="T3" fmla="*/ 32 h 80"/>
                <a:gd name="T4" fmla="*/ 61 w 106"/>
                <a:gd name="T5" fmla="*/ 29 h 80"/>
                <a:gd name="T6" fmla="*/ 72 w 106"/>
                <a:gd name="T7" fmla="*/ 21 h 80"/>
                <a:gd name="T8" fmla="*/ 103 w 106"/>
                <a:gd name="T9" fmla="*/ 4 h 80"/>
                <a:gd name="T10" fmla="*/ 106 w 106"/>
                <a:gd name="T11" fmla="*/ 2 h 80"/>
                <a:gd name="T12" fmla="*/ 104 w 106"/>
                <a:gd name="T13" fmla="*/ 0 h 80"/>
                <a:gd name="T14" fmla="*/ 96 w 106"/>
                <a:gd name="T15" fmla="*/ 1 h 80"/>
                <a:gd name="T16" fmla="*/ 82 w 106"/>
                <a:gd name="T17" fmla="*/ 0 h 80"/>
                <a:gd name="T18" fmla="*/ 80 w 106"/>
                <a:gd name="T19" fmla="*/ 3 h 80"/>
                <a:gd name="T20" fmla="*/ 82 w 106"/>
                <a:gd name="T21" fmla="*/ 4 h 80"/>
                <a:gd name="T22" fmla="*/ 84 w 106"/>
                <a:gd name="T23" fmla="*/ 6 h 80"/>
                <a:gd name="T24" fmla="*/ 79 w 106"/>
                <a:gd name="T25" fmla="*/ 12 h 80"/>
                <a:gd name="T26" fmla="*/ 31 w 106"/>
                <a:gd name="T27" fmla="*/ 46 h 80"/>
                <a:gd name="T28" fmla="*/ 40 w 106"/>
                <a:gd name="T29" fmla="*/ 9 h 80"/>
                <a:gd name="T30" fmla="*/ 50 w 106"/>
                <a:gd name="T31" fmla="*/ 4 h 80"/>
                <a:gd name="T32" fmla="*/ 54 w 106"/>
                <a:gd name="T33" fmla="*/ 2 h 80"/>
                <a:gd name="T34" fmla="*/ 52 w 106"/>
                <a:gd name="T35" fmla="*/ 0 h 80"/>
                <a:gd name="T36" fmla="*/ 37 w 106"/>
                <a:gd name="T37" fmla="*/ 1 h 80"/>
                <a:gd name="T38" fmla="*/ 29 w 106"/>
                <a:gd name="T39" fmla="*/ 1 h 80"/>
                <a:gd name="T40" fmla="*/ 21 w 106"/>
                <a:gd name="T41" fmla="*/ 0 h 80"/>
                <a:gd name="T42" fmla="*/ 19 w 106"/>
                <a:gd name="T43" fmla="*/ 3 h 80"/>
                <a:gd name="T44" fmla="*/ 23 w 106"/>
                <a:gd name="T45" fmla="*/ 4 h 80"/>
                <a:gd name="T46" fmla="*/ 27 w 106"/>
                <a:gd name="T47" fmla="*/ 5 h 80"/>
                <a:gd name="T48" fmla="*/ 30 w 106"/>
                <a:gd name="T49" fmla="*/ 6 h 80"/>
                <a:gd name="T50" fmla="*/ 29 w 106"/>
                <a:gd name="T51" fmla="*/ 9 h 80"/>
                <a:gd name="T52" fmla="*/ 14 w 106"/>
                <a:gd name="T53" fmla="*/ 71 h 80"/>
                <a:gd name="T54" fmla="*/ 4 w 106"/>
                <a:gd name="T55" fmla="*/ 75 h 80"/>
                <a:gd name="T56" fmla="*/ 0 w 106"/>
                <a:gd name="T57" fmla="*/ 78 h 80"/>
                <a:gd name="T58" fmla="*/ 2 w 106"/>
                <a:gd name="T59" fmla="*/ 80 h 80"/>
                <a:gd name="T60" fmla="*/ 17 w 106"/>
                <a:gd name="T61" fmla="*/ 79 h 80"/>
                <a:gd name="T62" fmla="*/ 25 w 106"/>
                <a:gd name="T63" fmla="*/ 79 h 80"/>
                <a:gd name="T64" fmla="*/ 33 w 106"/>
                <a:gd name="T65" fmla="*/ 80 h 80"/>
                <a:gd name="T66" fmla="*/ 35 w 106"/>
                <a:gd name="T67" fmla="*/ 77 h 80"/>
                <a:gd name="T68" fmla="*/ 31 w 106"/>
                <a:gd name="T69" fmla="*/ 75 h 80"/>
                <a:gd name="T70" fmla="*/ 27 w 106"/>
                <a:gd name="T71" fmla="*/ 75 h 80"/>
                <a:gd name="T72" fmla="*/ 24 w 106"/>
                <a:gd name="T73" fmla="*/ 74 h 80"/>
                <a:gd name="T74" fmla="*/ 30 w 106"/>
                <a:gd name="T75" fmla="*/ 51 h 80"/>
                <a:gd name="T76" fmla="*/ 49 w 106"/>
                <a:gd name="T77" fmla="*/ 38 h 80"/>
                <a:gd name="T78" fmla="*/ 66 w 106"/>
                <a:gd name="T79" fmla="*/ 70 h 80"/>
                <a:gd name="T80" fmla="*/ 67 w 106"/>
                <a:gd name="T81" fmla="*/ 72 h 80"/>
                <a:gd name="T82" fmla="*/ 61 w 106"/>
                <a:gd name="T83" fmla="*/ 75 h 80"/>
                <a:gd name="T84" fmla="*/ 58 w 106"/>
                <a:gd name="T85" fmla="*/ 78 h 80"/>
                <a:gd name="T86" fmla="*/ 60 w 106"/>
                <a:gd name="T87" fmla="*/ 80 h 80"/>
                <a:gd name="T88" fmla="*/ 75 w 106"/>
                <a:gd name="T89" fmla="*/ 79 h 80"/>
                <a:gd name="T90" fmla="*/ 86 w 106"/>
                <a:gd name="T91" fmla="*/ 80 h 80"/>
                <a:gd name="T92" fmla="*/ 89 w 106"/>
                <a:gd name="T93" fmla="*/ 77 h 80"/>
                <a:gd name="T94" fmla="*/ 86 w 106"/>
                <a:gd name="T95" fmla="*/ 75 h 80"/>
                <a:gd name="T96" fmla="*/ 78 w 106"/>
                <a:gd name="T97" fmla="*/ 72 h 80"/>
                <a:gd name="T98" fmla="*/ 59 w 106"/>
                <a:gd name="T99" fmla="*/ 3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6" h="80">
                  <a:moveTo>
                    <a:pt x="59" y="33"/>
                  </a:moveTo>
                  <a:cubicBezTo>
                    <a:pt x="58" y="32"/>
                    <a:pt x="58" y="32"/>
                    <a:pt x="58" y="32"/>
                  </a:cubicBezTo>
                  <a:cubicBezTo>
                    <a:pt x="58" y="31"/>
                    <a:pt x="58" y="31"/>
                    <a:pt x="61" y="29"/>
                  </a:cubicBezTo>
                  <a:lnTo>
                    <a:pt x="72" y="21"/>
                  </a:lnTo>
                  <a:cubicBezTo>
                    <a:pt x="88" y="10"/>
                    <a:pt x="95" y="5"/>
                    <a:pt x="103" y="4"/>
                  </a:cubicBezTo>
                  <a:cubicBezTo>
                    <a:pt x="104" y="4"/>
                    <a:pt x="106" y="4"/>
                    <a:pt x="106" y="2"/>
                  </a:cubicBezTo>
                  <a:cubicBezTo>
                    <a:pt x="106" y="1"/>
                    <a:pt x="105" y="0"/>
                    <a:pt x="104" y="0"/>
                  </a:cubicBezTo>
                  <a:cubicBezTo>
                    <a:pt x="102" y="0"/>
                    <a:pt x="99" y="1"/>
                    <a:pt x="96" y="1"/>
                  </a:cubicBezTo>
                  <a:cubicBezTo>
                    <a:pt x="93" y="1"/>
                    <a:pt x="85" y="0"/>
                    <a:pt x="82" y="0"/>
                  </a:cubicBezTo>
                  <a:cubicBezTo>
                    <a:pt x="82" y="0"/>
                    <a:pt x="80" y="0"/>
                    <a:pt x="80" y="3"/>
                  </a:cubicBezTo>
                  <a:cubicBezTo>
                    <a:pt x="80" y="3"/>
                    <a:pt x="80" y="4"/>
                    <a:pt x="82" y="4"/>
                  </a:cubicBezTo>
                  <a:cubicBezTo>
                    <a:pt x="83" y="5"/>
                    <a:pt x="84" y="5"/>
                    <a:pt x="84" y="6"/>
                  </a:cubicBezTo>
                  <a:cubicBezTo>
                    <a:pt x="84" y="8"/>
                    <a:pt x="81" y="11"/>
                    <a:pt x="79" y="12"/>
                  </a:cubicBezTo>
                  <a:lnTo>
                    <a:pt x="31" y="46"/>
                  </a:lnTo>
                  <a:lnTo>
                    <a:pt x="40" y="9"/>
                  </a:lnTo>
                  <a:cubicBezTo>
                    <a:pt x="41" y="5"/>
                    <a:pt x="41" y="4"/>
                    <a:pt x="50" y="4"/>
                  </a:cubicBezTo>
                  <a:cubicBezTo>
                    <a:pt x="52" y="4"/>
                    <a:pt x="54" y="4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cubicBezTo>
                    <a:pt x="49" y="0"/>
                    <a:pt x="40" y="1"/>
                    <a:pt x="37" y="1"/>
                  </a:cubicBezTo>
                  <a:cubicBezTo>
                    <a:pt x="35" y="1"/>
                    <a:pt x="31" y="1"/>
                    <a:pt x="29" y="1"/>
                  </a:cubicBezTo>
                  <a:cubicBezTo>
                    <a:pt x="26" y="1"/>
                    <a:pt x="24" y="0"/>
                    <a:pt x="21" y="0"/>
                  </a:cubicBezTo>
                  <a:cubicBezTo>
                    <a:pt x="21" y="0"/>
                    <a:pt x="19" y="0"/>
                    <a:pt x="19" y="3"/>
                  </a:cubicBezTo>
                  <a:cubicBezTo>
                    <a:pt x="19" y="4"/>
                    <a:pt x="20" y="4"/>
                    <a:pt x="23" y="4"/>
                  </a:cubicBezTo>
                  <a:cubicBezTo>
                    <a:pt x="25" y="4"/>
                    <a:pt x="25" y="4"/>
                    <a:pt x="27" y="5"/>
                  </a:cubicBezTo>
                  <a:cubicBezTo>
                    <a:pt x="29" y="5"/>
                    <a:pt x="30" y="5"/>
                    <a:pt x="30" y="6"/>
                  </a:cubicBezTo>
                  <a:cubicBezTo>
                    <a:pt x="30" y="7"/>
                    <a:pt x="30" y="7"/>
                    <a:pt x="29" y="9"/>
                  </a:cubicBezTo>
                  <a:lnTo>
                    <a:pt x="14" y="71"/>
                  </a:lnTo>
                  <a:cubicBezTo>
                    <a:pt x="13" y="75"/>
                    <a:pt x="13" y="75"/>
                    <a:pt x="4" y="75"/>
                  </a:cubicBezTo>
                  <a:cubicBezTo>
                    <a:pt x="1" y="75"/>
                    <a:pt x="0" y="75"/>
                    <a:pt x="0" y="78"/>
                  </a:cubicBezTo>
                  <a:cubicBezTo>
                    <a:pt x="0" y="78"/>
                    <a:pt x="0" y="80"/>
                    <a:pt x="2" y="80"/>
                  </a:cubicBezTo>
                  <a:cubicBezTo>
                    <a:pt x="5" y="80"/>
                    <a:pt x="14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79"/>
                    <a:pt x="30" y="80"/>
                    <a:pt x="33" y="80"/>
                  </a:cubicBezTo>
                  <a:cubicBezTo>
                    <a:pt x="33" y="80"/>
                    <a:pt x="35" y="80"/>
                    <a:pt x="35" y="77"/>
                  </a:cubicBezTo>
                  <a:cubicBezTo>
                    <a:pt x="35" y="75"/>
                    <a:pt x="34" y="75"/>
                    <a:pt x="31" y="75"/>
                  </a:cubicBezTo>
                  <a:cubicBezTo>
                    <a:pt x="31" y="75"/>
                    <a:pt x="29" y="75"/>
                    <a:pt x="27" y="75"/>
                  </a:cubicBezTo>
                  <a:cubicBezTo>
                    <a:pt x="24" y="75"/>
                    <a:pt x="24" y="75"/>
                    <a:pt x="24" y="74"/>
                  </a:cubicBezTo>
                  <a:cubicBezTo>
                    <a:pt x="24" y="73"/>
                    <a:pt x="25" y="68"/>
                    <a:pt x="30" y="51"/>
                  </a:cubicBezTo>
                  <a:lnTo>
                    <a:pt x="49" y="38"/>
                  </a:lnTo>
                  <a:lnTo>
                    <a:pt x="66" y="70"/>
                  </a:lnTo>
                  <a:cubicBezTo>
                    <a:pt x="67" y="72"/>
                    <a:pt x="67" y="72"/>
                    <a:pt x="67" y="72"/>
                  </a:cubicBezTo>
                  <a:cubicBezTo>
                    <a:pt x="67" y="75"/>
                    <a:pt x="63" y="75"/>
                    <a:pt x="61" y="75"/>
                  </a:cubicBezTo>
                  <a:cubicBezTo>
                    <a:pt x="60" y="75"/>
                    <a:pt x="58" y="75"/>
                    <a:pt x="58" y="78"/>
                  </a:cubicBezTo>
                  <a:cubicBezTo>
                    <a:pt x="58" y="78"/>
                    <a:pt x="58" y="80"/>
                    <a:pt x="60" y="80"/>
                  </a:cubicBezTo>
                  <a:cubicBezTo>
                    <a:pt x="63" y="80"/>
                    <a:pt x="72" y="79"/>
                    <a:pt x="75" y="79"/>
                  </a:cubicBezTo>
                  <a:cubicBezTo>
                    <a:pt x="79" y="79"/>
                    <a:pt x="83" y="80"/>
                    <a:pt x="86" y="80"/>
                  </a:cubicBezTo>
                  <a:cubicBezTo>
                    <a:pt x="88" y="80"/>
                    <a:pt x="89" y="79"/>
                    <a:pt x="89" y="77"/>
                  </a:cubicBezTo>
                  <a:cubicBezTo>
                    <a:pt x="89" y="75"/>
                    <a:pt x="87" y="75"/>
                    <a:pt x="86" y="75"/>
                  </a:cubicBezTo>
                  <a:cubicBezTo>
                    <a:pt x="84" y="75"/>
                    <a:pt x="80" y="75"/>
                    <a:pt x="78" y="72"/>
                  </a:cubicBezTo>
                  <a:lnTo>
                    <a:pt x="59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9" name="Freeform 191">
              <a:extLst>
                <a:ext uri="{FF2B5EF4-FFF2-40B4-BE49-F238E27FC236}">
                  <a16:creationId xmlns:a16="http://schemas.microsoft.com/office/drawing/2014/main" id="{981D5BC6-8CA3-4EE5-8C26-4B0036DC1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2988" y="1481138"/>
              <a:ext cx="107950" cy="112713"/>
            </a:xfrm>
            <a:custGeom>
              <a:avLst/>
              <a:gdLst>
                <a:gd name="T0" fmla="*/ 201 w 221"/>
                <a:gd name="T1" fmla="*/ 232 h 232"/>
                <a:gd name="T2" fmla="*/ 221 w 221"/>
                <a:gd name="T3" fmla="*/ 179 h 232"/>
                <a:gd name="T4" fmla="*/ 217 w 221"/>
                <a:gd name="T5" fmla="*/ 179 h 232"/>
                <a:gd name="T6" fmla="*/ 174 w 221"/>
                <a:gd name="T7" fmla="*/ 212 h 232"/>
                <a:gd name="T8" fmla="*/ 122 w 221"/>
                <a:gd name="T9" fmla="*/ 218 h 232"/>
                <a:gd name="T10" fmla="*/ 22 w 221"/>
                <a:gd name="T11" fmla="*/ 218 h 232"/>
                <a:gd name="T12" fmla="*/ 107 w 221"/>
                <a:gd name="T13" fmla="*/ 118 h 232"/>
                <a:gd name="T14" fmla="*/ 108 w 221"/>
                <a:gd name="T15" fmla="*/ 116 h 232"/>
                <a:gd name="T16" fmla="*/ 107 w 221"/>
                <a:gd name="T17" fmla="*/ 113 h 232"/>
                <a:gd name="T18" fmla="*/ 30 w 221"/>
                <a:gd name="T19" fmla="*/ 7 h 232"/>
                <a:gd name="T20" fmla="*/ 121 w 221"/>
                <a:gd name="T21" fmla="*/ 7 h 232"/>
                <a:gd name="T22" fmla="*/ 160 w 221"/>
                <a:gd name="T23" fmla="*/ 10 h 232"/>
                <a:gd name="T24" fmla="*/ 196 w 221"/>
                <a:gd name="T25" fmla="*/ 23 h 232"/>
                <a:gd name="T26" fmla="*/ 217 w 221"/>
                <a:gd name="T27" fmla="*/ 46 h 232"/>
                <a:gd name="T28" fmla="*/ 221 w 221"/>
                <a:gd name="T29" fmla="*/ 46 h 232"/>
                <a:gd name="T30" fmla="*/ 201 w 221"/>
                <a:gd name="T31" fmla="*/ 0 h 232"/>
                <a:gd name="T32" fmla="*/ 5 w 221"/>
                <a:gd name="T33" fmla="*/ 0 h 232"/>
                <a:gd name="T34" fmla="*/ 0 w 221"/>
                <a:gd name="T35" fmla="*/ 1 h 232"/>
                <a:gd name="T36" fmla="*/ 0 w 221"/>
                <a:gd name="T37" fmla="*/ 6 h 232"/>
                <a:gd name="T38" fmla="*/ 88 w 221"/>
                <a:gd name="T39" fmla="*/ 126 h 232"/>
                <a:gd name="T40" fmla="*/ 2 w 221"/>
                <a:gd name="T41" fmla="*/ 227 h 232"/>
                <a:gd name="T42" fmla="*/ 0 w 221"/>
                <a:gd name="T43" fmla="*/ 230 h 232"/>
                <a:gd name="T44" fmla="*/ 5 w 221"/>
                <a:gd name="T45" fmla="*/ 232 h 232"/>
                <a:gd name="T46" fmla="*/ 201 w 221"/>
                <a:gd name="T4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2">
                  <a:moveTo>
                    <a:pt x="201" y="232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1" y="196"/>
                    <a:pt x="193" y="207"/>
                    <a:pt x="174" y="212"/>
                  </a:cubicBezTo>
                  <a:cubicBezTo>
                    <a:pt x="170" y="213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7" y="118"/>
                  </a:lnTo>
                  <a:cubicBezTo>
                    <a:pt x="108" y="117"/>
                    <a:pt x="108" y="117"/>
                    <a:pt x="108" y="116"/>
                  </a:cubicBezTo>
                  <a:cubicBezTo>
                    <a:pt x="108" y="115"/>
                    <a:pt x="108" y="115"/>
                    <a:pt x="107" y="113"/>
                  </a:cubicBezTo>
                  <a:lnTo>
                    <a:pt x="30" y="7"/>
                  </a:lnTo>
                  <a:lnTo>
                    <a:pt x="121" y="7"/>
                  </a:lnTo>
                  <a:cubicBezTo>
                    <a:pt x="143" y="7"/>
                    <a:pt x="158" y="10"/>
                    <a:pt x="160" y="10"/>
                  </a:cubicBezTo>
                  <a:cubicBezTo>
                    <a:pt x="169" y="11"/>
                    <a:pt x="183" y="14"/>
                    <a:pt x="196" y="23"/>
                  </a:cubicBezTo>
                  <a:cubicBezTo>
                    <a:pt x="200" y="25"/>
                    <a:pt x="212" y="33"/>
                    <a:pt x="217" y="46"/>
                  </a:cubicBezTo>
                  <a:lnTo>
                    <a:pt x="221" y="46"/>
                  </a:lnTo>
                  <a:lnTo>
                    <a:pt x="201" y="0"/>
                  </a:lnTo>
                  <a:lnTo>
                    <a:pt x="5" y="0"/>
                  </a:ln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4"/>
                    <a:pt x="0" y="6"/>
                  </a:cubicBezTo>
                  <a:lnTo>
                    <a:pt x="88" y="126"/>
                  </a:lnTo>
                  <a:lnTo>
                    <a:pt x="2" y="227"/>
                  </a:lnTo>
                  <a:cubicBezTo>
                    <a:pt x="0" y="229"/>
                    <a:pt x="0" y="230"/>
                    <a:pt x="0" y="230"/>
                  </a:cubicBezTo>
                  <a:cubicBezTo>
                    <a:pt x="0" y="232"/>
                    <a:pt x="2" y="232"/>
                    <a:pt x="5" y="232"/>
                  </a:cubicBezTo>
                  <a:lnTo>
                    <a:pt x="201" y="2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0" name="Freeform 192">
              <a:extLst>
                <a:ext uri="{FF2B5EF4-FFF2-40B4-BE49-F238E27FC236}">
                  <a16:creationId xmlns:a16="http://schemas.microsoft.com/office/drawing/2014/main" id="{A09B9DF0-D735-4EA6-BA99-4F7A757A4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4263" y="1616075"/>
              <a:ext cx="26988" cy="39688"/>
            </a:xfrm>
            <a:custGeom>
              <a:avLst/>
              <a:gdLst>
                <a:gd name="T0" fmla="*/ 28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1 h 82"/>
                <a:gd name="T8" fmla="*/ 9 w 57"/>
                <a:gd name="T9" fmla="*/ 4 h 82"/>
                <a:gd name="T10" fmla="*/ 12 w 57"/>
                <a:gd name="T11" fmla="*/ 6 h 82"/>
                <a:gd name="T12" fmla="*/ 17 w 57"/>
                <a:gd name="T13" fmla="*/ 7 h 82"/>
                <a:gd name="T14" fmla="*/ 17 w 57"/>
                <a:gd name="T15" fmla="*/ 10 h 82"/>
                <a:gd name="T16" fmla="*/ 1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5 h 82"/>
                <a:gd name="T26" fmla="*/ 30 w 57"/>
                <a:gd name="T27" fmla="*/ 64 h 82"/>
                <a:gd name="T28" fmla="*/ 30 w 57"/>
                <a:gd name="T29" fmla="*/ 67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6 h 82"/>
                <a:gd name="T40" fmla="*/ 42 w 57"/>
                <a:gd name="T41" fmla="*/ 79 h 82"/>
                <a:gd name="T42" fmla="*/ 38 w 57"/>
                <a:gd name="T43" fmla="*/ 73 h 82"/>
                <a:gd name="T44" fmla="*/ 38 w 57"/>
                <a:gd name="T45" fmla="*/ 68 h 82"/>
                <a:gd name="T46" fmla="*/ 39 w 57"/>
                <a:gd name="T47" fmla="*/ 64 h 82"/>
                <a:gd name="T48" fmla="*/ 20 w 57"/>
                <a:gd name="T49" fmla="*/ 52 h 82"/>
                <a:gd name="T50" fmla="*/ 30 w 57"/>
                <a:gd name="T51" fmla="*/ 44 h 82"/>
                <a:gd name="T52" fmla="*/ 48 w 57"/>
                <a:gd name="T53" fmla="*/ 33 h 82"/>
                <a:gd name="T54" fmla="*/ 52 w 57"/>
                <a:gd name="T55" fmla="*/ 34 h 82"/>
                <a:gd name="T56" fmla="*/ 46 w 57"/>
                <a:gd name="T57" fmla="*/ 41 h 82"/>
                <a:gd name="T58" fmla="*/ 50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30 w 57"/>
                <a:gd name="T65" fmla="*/ 40 h 82"/>
                <a:gd name="T66" fmla="*/ 16 w 57"/>
                <a:gd name="T67" fmla="*/ 50 h 82"/>
                <a:gd name="T68" fmla="*/ 28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8" y="4"/>
                  </a:moveTo>
                  <a:cubicBezTo>
                    <a:pt x="28" y="4"/>
                    <a:pt x="28" y="2"/>
                    <a:pt x="28" y="2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2"/>
                    <a:pt x="9" y="2"/>
                    <a:pt x="9" y="4"/>
                  </a:cubicBezTo>
                  <a:cubicBezTo>
                    <a:pt x="9" y="6"/>
                    <a:pt x="10" y="6"/>
                    <a:pt x="12" y="6"/>
                  </a:cubicBezTo>
                  <a:cubicBezTo>
                    <a:pt x="17" y="6"/>
                    <a:pt x="17" y="7"/>
                    <a:pt x="17" y="7"/>
                  </a:cubicBezTo>
                  <a:cubicBezTo>
                    <a:pt x="17" y="8"/>
                    <a:pt x="17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9" y="80"/>
                    <a:pt x="9" y="77"/>
                  </a:cubicBezTo>
                  <a:cubicBezTo>
                    <a:pt x="9" y="77"/>
                    <a:pt x="14" y="56"/>
                    <a:pt x="15" y="55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5"/>
                    <a:pt x="30" y="65"/>
                    <a:pt x="30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6" y="82"/>
                    <a:pt x="41" y="82"/>
                  </a:cubicBezTo>
                  <a:cubicBezTo>
                    <a:pt x="53" y="82"/>
                    <a:pt x="56" y="64"/>
                    <a:pt x="56" y="64"/>
                  </a:cubicBezTo>
                  <a:cubicBezTo>
                    <a:pt x="56" y="63"/>
                    <a:pt x="55" y="63"/>
                    <a:pt x="54" y="63"/>
                  </a:cubicBezTo>
                  <a:cubicBezTo>
                    <a:pt x="53" y="63"/>
                    <a:pt x="53" y="63"/>
                    <a:pt x="52" y="66"/>
                  </a:cubicBezTo>
                  <a:cubicBezTo>
                    <a:pt x="51" y="71"/>
                    <a:pt x="47" y="79"/>
                    <a:pt x="42" y="79"/>
                  </a:cubicBezTo>
                  <a:cubicBezTo>
                    <a:pt x="39" y="79"/>
                    <a:pt x="38" y="76"/>
                    <a:pt x="38" y="73"/>
                  </a:cubicBezTo>
                  <a:cubicBezTo>
                    <a:pt x="38" y="71"/>
                    <a:pt x="38" y="71"/>
                    <a:pt x="38" y="68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4" y="50"/>
                    <a:pt x="28" y="46"/>
                    <a:pt x="30" y="44"/>
                  </a:cubicBezTo>
                  <a:cubicBezTo>
                    <a:pt x="36" y="38"/>
                    <a:pt x="42" y="33"/>
                    <a:pt x="48" y="33"/>
                  </a:cubicBezTo>
                  <a:cubicBezTo>
                    <a:pt x="49" y="33"/>
                    <a:pt x="51" y="33"/>
                    <a:pt x="52" y="34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4"/>
                    <a:pt x="48" y="45"/>
                    <a:pt x="50" y="45"/>
                  </a:cubicBezTo>
                  <a:cubicBezTo>
                    <a:pt x="54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2" y="30"/>
                    <a:pt x="36" y="34"/>
                    <a:pt x="30" y="40"/>
                  </a:cubicBezTo>
                  <a:cubicBezTo>
                    <a:pt x="25" y="45"/>
                    <a:pt x="21" y="48"/>
                    <a:pt x="16" y="50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1" name="Freeform 193">
              <a:extLst>
                <a:ext uri="{FF2B5EF4-FFF2-40B4-BE49-F238E27FC236}">
                  <a16:creationId xmlns:a16="http://schemas.microsoft.com/office/drawing/2014/main" id="{78A9B43F-6B0C-40C1-B4F9-2C1FE708F5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4750" y="1501775"/>
              <a:ext cx="49213" cy="55563"/>
            </a:xfrm>
            <a:custGeom>
              <a:avLst/>
              <a:gdLst>
                <a:gd name="T0" fmla="*/ 57 w 101"/>
                <a:gd name="T1" fmla="*/ 91 h 113"/>
                <a:gd name="T2" fmla="*/ 101 w 101"/>
                <a:gd name="T3" fmla="*/ 57 h 113"/>
                <a:gd name="T4" fmla="*/ 57 w 101"/>
                <a:gd name="T5" fmla="*/ 22 h 113"/>
                <a:gd name="T6" fmla="*/ 57 w 101"/>
                <a:gd name="T7" fmla="*/ 13 h 113"/>
                <a:gd name="T8" fmla="*/ 73 w 101"/>
                <a:gd name="T9" fmla="*/ 5 h 113"/>
                <a:gd name="T10" fmla="*/ 78 w 101"/>
                <a:gd name="T11" fmla="*/ 5 h 113"/>
                <a:gd name="T12" fmla="*/ 78 w 101"/>
                <a:gd name="T13" fmla="*/ 0 h 113"/>
                <a:gd name="T14" fmla="*/ 50 w 101"/>
                <a:gd name="T15" fmla="*/ 0 h 113"/>
                <a:gd name="T16" fmla="*/ 22 w 101"/>
                <a:gd name="T17" fmla="*/ 0 h 113"/>
                <a:gd name="T18" fmla="*/ 22 w 101"/>
                <a:gd name="T19" fmla="*/ 5 h 113"/>
                <a:gd name="T20" fmla="*/ 27 w 101"/>
                <a:gd name="T21" fmla="*/ 5 h 113"/>
                <a:gd name="T22" fmla="*/ 43 w 101"/>
                <a:gd name="T23" fmla="*/ 13 h 113"/>
                <a:gd name="T24" fmla="*/ 43 w 101"/>
                <a:gd name="T25" fmla="*/ 22 h 113"/>
                <a:gd name="T26" fmla="*/ 0 w 101"/>
                <a:gd name="T27" fmla="*/ 56 h 113"/>
                <a:gd name="T28" fmla="*/ 43 w 101"/>
                <a:gd name="T29" fmla="*/ 91 h 113"/>
                <a:gd name="T30" fmla="*/ 43 w 101"/>
                <a:gd name="T31" fmla="*/ 100 h 113"/>
                <a:gd name="T32" fmla="*/ 27 w 101"/>
                <a:gd name="T33" fmla="*/ 108 h 113"/>
                <a:gd name="T34" fmla="*/ 22 w 101"/>
                <a:gd name="T35" fmla="*/ 108 h 113"/>
                <a:gd name="T36" fmla="*/ 22 w 101"/>
                <a:gd name="T37" fmla="*/ 113 h 113"/>
                <a:gd name="T38" fmla="*/ 50 w 101"/>
                <a:gd name="T39" fmla="*/ 113 h 113"/>
                <a:gd name="T40" fmla="*/ 78 w 101"/>
                <a:gd name="T41" fmla="*/ 113 h 113"/>
                <a:gd name="T42" fmla="*/ 78 w 101"/>
                <a:gd name="T43" fmla="*/ 108 h 113"/>
                <a:gd name="T44" fmla="*/ 73 w 101"/>
                <a:gd name="T45" fmla="*/ 108 h 113"/>
                <a:gd name="T46" fmla="*/ 57 w 101"/>
                <a:gd name="T47" fmla="*/ 100 h 113"/>
                <a:gd name="T48" fmla="*/ 57 w 101"/>
                <a:gd name="T49" fmla="*/ 91 h 113"/>
                <a:gd name="T50" fmla="*/ 43 w 101"/>
                <a:gd name="T51" fmla="*/ 87 h 113"/>
                <a:gd name="T52" fmla="*/ 16 w 101"/>
                <a:gd name="T53" fmla="*/ 57 h 113"/>
                <a:gd name="T54" fmla="*/ 43 w 101"/>
                <a:gd name="T55" fmla="*/ 26 h 113"/>
                <a:gd name="T56" fmla="*/ 43 w 101"/>
                <a:gd name="T57" fmla="*/ 87 h 113"/>
                <a:gd name="T58" fmla="*/ 57 w 101"/>
                <a:gd name="T59" fmla="*/ 26 h 113"/>
                <a:gd name="T60" fmla="*/ 84 w 101"/>
                <a:gd name="T61" fmla="*/ 56 h 113"/>
                <a:gd name="T62" fmla="*/ 57 w 101"/>
                <a:gd name="T63" fmla="*/ 87 h 113"/>
                <a:gd name="T64" fmla="*/ 57 w 101"/>
                <a:gd name="T65" fmla="*/ 2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13">
                  <a:moveTo>
                    <a:pt x="57" y="91"/>
                  </a:moveTo>
                  <a:cubicBezTo>
                    <a:pt x="83" y="89"/>
                    <a:pt x="101" y="73"/>
                    <a:pt x="101" y="57"/>
                  </a:cubicBezTo>
                  <a:cubicBezTo>
                    <a:pt x="101" y="39"/>
                    <a:pt x="82" y="24"/>
                    <a:pt x="57" y="22"/>
                  </a:cubicBezTo>
                  <a:lnTo>
                    <a:pt x="57" y="13"/>
                  </a:lnTo>
                  <a:cubicBezTo>
                    <a:pt x="57" y="7"/>
                    <a:pt x="57" y="5"/>
                    <a:pt x="73" y="5"/>
                  </a:cubicBezTo>
                  <a:lnTo>
                    <a:pt x="78" y="5"/>
                  </a:lnTo>
                  <a:lnTo>
                    <a:pt x="78" y="0"/>
                  </a:lnTo>
                  <a:cubicBezTo>
                    <a:pt x="72" y="0"/>
                    <a:pt x="57" y="0"/>
                    <a:pt x="50" y="0"/>
                  </a:cubicBezTo>
                  <a:cubicBezTo>
                    <a:pt x="43" y="0"/>
                    <a:pt x="28" y="0"/>
                    <a:pt x="22" y="0"/>
                  </a:cubicBezTo>
                  <a:lnTo>
                    <a:pt x="22" y="5"/>
                  </a:lnTo>
                  <a:lnTo>
                    <a:pt x="27" y="5"/>
                  </a:lnTo>
                  <a:cubicBezTo>
                    <a:pt x="43" y="5"/>
                    <a:pt x="43" y="7"/>
                    <a:pt x="43" y="13"/>
                  </a:cubicBezTo>
                  <a:lnTo>
                    <a:pt x="43" y="22"/>
                  </a:lnTo>
                  <a:cubicBezTo>
                    <a:pt x="18" y="25"/>
                    <a:pt x="0" y="40"/>
                    <a:pt x="0" y="56"/>
                  </a:cubicBezTo>
                  <a:cubicBezTo>
                    <a:pt x="0" y="74"/>
                    <a:pt x="18" y="88"/>
                    <a:pt x="43" y="91"/>
                  </a:cubicBezTo>
                  <a:lnTo>
                    <a:pt x="43" y="100"/>
                  </a:lnTo>
                  <a:cubicBezTo>
                    <a:pt x="43" y="106"/>
                    <a:pt x="43" y="108"/>
                    <a:pt x="27" y="108"/>
                  </a:cubicBezTo>
                  <a:lnTo>
                    <a:pt x="22" y="108"/>
                  </a:lnTo>
                  <a:lnTo>
                    <a:pt x="22" y="113"/>
                  </a:lnTo>
                  <a:cubicBezTo>
                    <a:pt x="28" y="113"/>
                    <a:pt x="43" y="113"/>
                    <a:pt x="50" y="113"/>
                  </a:cubicBezTo>
                  <a:cubicBezTo>
                    <a:pt x="57" y="113"/>
                    <a:pt x="72" y="113"/>
                    <a:pt x="78" y="113"/>
                  </a:cubicBezTo>
                  <a:lnTo>
                    <a:pt x="78" y="108"/>
                  </a:lnTo>
                  <a:lnTo>
                    <a:pt x="73" y="108"/>
                  </a:lnTo>
                  <a:cubicBezTo>
                    <a:pt x="57" y="108"/>
                    <a:pt x="57" y="106"/>
                    <a:pt x="57" y="100"/>
                  </a:cubicBezTo>
                  <a:lnTo>
                    <a:pt x="57" y="91"/>
                  </a:lnTo>
                  <a:close/>
                  <a:moveTo>
                    <a:pt x="43" y="87"/>
                  </a:moveTo>
                  <a:cubicBezTo>
                    <a:pt x="19" y="84"/>
                    <a:pt x="16" y="67"/>
                    <a:pt x="16" y="57"/>
                  </a:cubicBezTo>
                  <a:cubicBezTo>
                    <a:pt x="16" y="48"/>
                    <a:pt x="18" y="29"/>
                    <a:pt x="43" y="26"/>
                  </a:cubicBezTo>
                  <a:lnTo>
                    <a:pt x="43" y="87"/>
                  </a:lnTo>
                  <a:close/>
                  <a:moveTo>
                    <a:pt x="57" y="26"/>
                  </a:moveTo>
                  <a:cubicBezTo>
                    <a:pt x="80" y="29"/>
                    <a:pt x="84" y="44"/>
                    <a:pt x="84" y="56"/>
                  </a:cubicBezTo>
                  <a:cubicBezTo>
                    <a:pt x="84" y="66"/>
                    <a:pt x="82" y="84"/>
                    <a:pt x="57" y="87"/>
                  </a:cubicBezTo>
                  <a:lnTo>
                    <a:pt x="57" y="2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2" name="Freeform 194">
              <a:extLst>
                <a:ext uri="{FF2B5EF4-FFF2-40B4-BE49-F238E27FC236}">
                  <a16:creationId xmlns:a16="http://schemas.microsoft.com/office/drawing/2014/main" id="{EB52EC27-1C7B-4B43-822A-53EA60C9A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6663" y="1497013"/>
              <a:ext cx="17463" cy="80963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0 h 166"/>
                <a:gd name="T4" fmla="*/ 10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6" y="160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3" name="Freeform 195">
              <a:extLst>
                <a:ext uri="{FF2B5EF4-FFF2-40B4-BE49-F238E27FC236}">
                  <a16:creationId xmlns:a16="http://schemas.microsoft.com/office/drawing/2014/main" id="{D6D6DCE5-5A9F-4CE0-BB52-34AA913E34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7300" y="1522413"/>
              <a:ext cx="41275" cy="50800"/>
            </a:xfrm>
            <a:custGeom>
              <a:avLst/>
              <a:gdLst>
                <a:gd name="T0" fmla="*/ 12 w 86"/>
                <a:gd name="T1" fmla="*/ 93 h 105"/>
                <a:gd name="T2" fmla="*/ 4 w 86"/>
                <a:gd name="T3" fmla="*/ 100 h 105"/>
                <a:gd name="T4" fmla="*/ 0 w 86"/>
                <a:gd name="T5" fmla="*/ 103 h 105"/>
                <a:gd name="T6" fmla="*/ 2 w 86"/>
                <a:gd name="T7" fmla="*/ 105 h 105"/>
                <a:gd name="T8" fmla="*/ 16 w 86"/>
                <a:gd name="T9" fmla="*/ 105 h 105"/>
                <a:gd name="T10" fmla="*/ 32 w 86"/>
                <a:gd name="T11" fmla="*/ 105 h 105"/>
                <a:gd name="T12" fmla="*/ 35 w 86"/>
                <a:gd name="T13" fmla="*/ 102 h 105"/>
                <a:gd name="T14" fmla="*/ 31 w 86"/>
                <a:gd name="T15" fmla="*/ 100 h 105"/>
                <a:gd name="T16" fmla="*/ 23 w 86"/>
                <a:gd name="T17" fmla="*/ 98 h 105"/>
                <a:gd name="T18" fmla="*/ 31 w 86"/>
                <a:gd name="T19" fmla="*/ 64 h 105"/>
                <a:gd name="T20" fmla="*/ 46 w 86"/>
                <a:gd name="T21" fmla="*/ 75 h 105"/>
                <a:gd name="T22" fmla="*/ 86 w 86"/>
                <a:gd name="T23" fmla="*/ 26 h 105"/>
                <a:gd name="T24" fmla="*/ 64 w 86"/>
                <a:gd name="T25" fmla="*/ 0 h 105"/>
                <a:gd name="T26" fmla="*/ 43 w 86"/>
                <a:gd name="T27" fmla="*/ 12 h 105"/>
                <a:gd name="T28" fmla="*/ 28 w 86"/>
                <a:gd name="T29" fmla="*/ 0 h 105"/>
                <a:gd name="T30" fmla="*/ 15 w 86"/>
                <a:gd name="T31" fmla="*/ 9 h 105"/>
                <a:gd name="T32" fmla="*/ 10 w 86"/>
                <a:gd name="T33" fmla="*/ 25 h 105"/>
                <a:gd name="T34" fmla="*/ 12 w 86"/>
                <a:gd name="T35" fmla="*/ 27 h 105"/>
                <a:gd name="T36" fmla="*/ 15 w 86"/>
                <a:gd name="T37" fmla="*/ 23 h 105"/>
                <a:gd name="T38" fmla="*/ 27 w 86"/>
                <a:gd name="T39" fmla="*/ 3 h 105"/>
                <a:gd name="T40" fmla="*/ 32 w 86"/>
                <a:gd name="T41" fmla="*/ 11 h 105"/>
                <a:gd name="T42" fmla="*/ 31 w 86"/>
                <a:gd name="T43" fmla="*/ 20 h 105"/>
                <a:gd name="T44" fmla="*/ 12 w 86"/>
                <a:gd name="T45" fmla="*/ 93 h 105"/>
                <a:gd name="T46" fmla="*/ 42 w 86"/>
                <a:gd name="T47" fmla="*/ 21 h 105"/>
                <a:gd name="T48" fmla="*/ 50 w 86"/>
                <a:gd name="T49" fmla="*/ 10 h 105"/>
                <a:gd name="T50" fmla="*/ 64 w 86"/>
                <a:gd name="T51" fmla="*/ 3 h 105"/>
                <a:gd name="T52" fmla="*/ 74 w 86"/>
                <a:gd name="T53" fmla="*/ 19 h 105"/>
                <a:gd name="T54" fmla="*/ 66 w 86"/>
                <a:gd name="T55" fmla="*/ 54 h 105"/>
                <a:gd name="T56" fmla="*/ 46 w 86"/>
                <a:gd name="T57" fmla="*/ 71 h 105"/>
                <a:gd name="T58" fmla="*/ 33 w 86"/>
                <a:gd name="T59" fmla="*/ 57 h 105"/>
                <a:gd name="T60" fmla="*/ 34 w 86"/>
                <a:gd name="T61" fmla="*/ 54 h 105"/>
                <a:gd name="T62" fmla="*/ 42 w 86"/>
                <a:gd name="T63" fmla="*/ 2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105">
                  <a:moveTo>
                    <a:pt x="12" y="93"/>
                  </a:moveTo>
                  <a:cubicBezTo>
                    <a:pt x="11" y="99"/>
                    <a:pt x="11" y="100"/>
                    <a:pt x="4" y="100"/>
                  </a:cubicBezTo>
                  <a:cubicBezTo>
                    <a:pt x="2" y="100"/>
                    <a:pt x="0" y="100"/>
                    <a:pt x="0" y="103"/>
                  </a:cubicBezTo>
                  <a:cubicBezTo>
                    <a:pt x="0" y="105"/>
                    <a:pt x="1" y="105"/>
                    <a:pt x="2" y="105"/>
                  </a:cubicBezTo>
                  <a:cubicBezTo>
                    <a:pt x="6" y="105"/>
                    <a:pt x="11" y="105"/>
                    <a:pt x="16" y="105"/>
                  </a:cubicBezTo>
                  <a:cubicBezTo>
                    <a:pt x="21" y="105"/>
                    <a:pt x="27" y="105"/>
                    <a:pt x="32" y="105"/>
                  </a:cubicBezTo>
                  <a:cubicBezTo>
                    <a:pt x="33" y="105"/>
                    <a:pt x="35" y="105"/>
                    <a:pt x="35" y="102"/>
                  </a:cubicBezTo>
                  <a:cubicBezTo>
                    <a:pt x="35" y="100"/>
                    <a:pt x="34" y="100"/>
                    <a:pt x="31" y="100"/>
                  </a:cubicBezTo>
                  <a:cubicBezTo>
                    <a:pt x="23" y="100"/>
                    <a:pt x="23" y="99"/>
                    <a:pt x="23" y="98"/>
                  </a:cubicBezTo>
                  <a:cubicBezTo>
                    <a:pt x="23" y="96"/>
                    <a:pt x="30" y="69"/>
                    <a:pt x="31" y="64"/>
                  </a:cubicBezTo>
                  <a:cubicBezTo>
                    <a:pt x="33" y="69"/>
                    <a:pt x="38" y="75"/>
                    <a:pt x="46" y="75"/>
                  </a:cubicBezTo>
                  <a:cubicBezTo>
                    <a:pt x="66" y="75"/>
                    <a:pt x="86" y="51"/>
                    <a:pt x="86" y="26"/>
                  </a:cubicBezTo>
                  <a:cubicBezTo>
                    <a:pt x="86" y="11"/>
                    <a:pt x="77" y="0"/>
                    <a:pt x="64" y="0"/>
                  </a:cubicBezTo>
                  <a:cubicBezTo>
                    <a:pt x="56" y="0"/>
                    <a:pt x="48" y="6"/>
                    <a:pt x="43" y="12"/>
                  </a:cubicBezTo>
                  <a:cubicBezTo>
                    <a:pt x="41" y="3"/>
                    <a:pt x="34" y="0"/>
                    <a:pt x="28" y="0"/>
                  </a:cubicBezTo>
                  <a:cubicBezTo>
                    <a:pt x="20" y="0"/>
                    <a:pt x="17" y="6"/>
                    <a:pt x="15" y="9"/>
                  </a:cubicBezTo>
                  <a:cubicBezTo>
                    <a:pt x="12" y="15"/>
                    <a:pt x="10" y="25"/>
                    <a:pt x="10" y="25"/>
                  </a:cubicBezTo>
                  <a:cubicBezTo>
                    <a:pt x="10" y="27"/>
                    <a:pt x="12" y="27"/>
                    <a:pt x="12" y="27"/>
                  </a:cubicBezTo>
                  <a:cubicBezTo>
                    <a:pt x="14" y="27"/>
                    <a:pt x="14" y="27"/>
                    <a:pt x="15" y="23"/>
                  </a:cubicBezTo>
                  <a:cubicBezTo>
                    <a:pt x="18" y="11"/>
                    <a:pt x="21" y="3"/>
                    <a:pt x="27" y="3"/>
                  </a:cubicBezTo>
                  <a:cubicBezTo>
                    <a:pt x="30" y="3"/>
                    <a:pt x="32" y="5"/>
                    <a:pt x="32" y="11"/>
                  </a:cubicBezTo>
                  <a:cubicBezTo>
                    <a:pt x="32" y="15"/>
                    <a:pt x="32" y="17"/>
                    <a:pt x="31" y="20"/>
                  </a:cubicBezTo>
                  <a:lnTo>
                    <a:pt x="12" y="93"/>
                  </a:lnTo>
                  <a:close/>
                  <a:moveTo>
                    <a:pt x="42" y="21"/>
                  </a:moveTo>
                  <a:cubicBezTo>
                    <a:pt x="43" y="17"/>
                    <a:pt x="47" y="12"/>
                    <a:pt x="50" y="10"/>
                  </a:cubicBezTo>
                  <a:cubicBezTo>
                    <a:pt x="56" y="5"/>
                    <a:pt x="61" y="3"/>
                    <a:pt x="64" y="3"/>
                  </a:cubicBezTo>
                  <a:cubicBezTo>
                    <a:pt x="70" y="3"/>
                    <a:pt x="74" y="9"/>
                    <a:pt x="74" y="19"/>
                  </a:cubicBezTo>
                  <a:cubicBezTo>
                    <a:pt x="74" y="29"/>
                    <a:pt x="69" y="48"/>
                    <a:pt x="66" y="54"/>
                  </a:cubicBezTo>
                  <a:cubicBezTo>
                    <a:pt x="60" y="66"/>
                    <a:pt x="52" y="71"/>
                    <a:pt x="46" y="71"/>
                  </a:cubicBezTo>
                  <a:cubicBezTo>
                    <a:pt x="35" y="71"/>
                    <a:pt x="33" y="58"/>
                    <a:pt x="33" y="57"/>
                  </a:cubicBezTo>
                  <a:cubicBezTo>
                    <a:pt x="33" y="56"/>
                    <a:pt x="33" y="56"/>
                    <a:pt x="34" y="54"/>
                  </a:cubicBez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4" name="Freeform 196">
              <a:extLst>
                <a:ext uri="{FF2B5EF4-FFF2-40B4-BE49-F238E27FC236}">
                  <a16:creationId xmlns:a16="http://schemas.microsoft.com/office/drawing/2014/main" id="{81BECFC0-0079-4BD1-8979-74674AE359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6513" y="1549400"/>
              <a:ext cx="9525" cy="23813"/>
            </a:xfrm>
            <a:custGeom>
              <a:avLst/>
              <a:gdLst>
                <a:gd name="T0" fmla="*/ 19 w 19"/>
                <a:gd name="T1" fmla="*/ 17 h 49"/>
                <a:gd name="T2" fmla="*/ 9 w 19"/>
                <a:gd name="T3" fmla="*/ 0 h 49"/>
                <a:gd name="T4" fmla="*/ 0 w 19"/>
                <a:gd name="T5" fmla="*/ 8 h 49"/>
                <a:gd name="T6" fmla="*/ 9 w 19"/>
                <a:gd name="T7" fmla="*/ 17 h 49"/>
                <a:gd name="T8" fmla="*/ 14 w 19"/>
                <a:gd name="T9" fmla="*/ 15 h 49"/>
                <a:gd name="T10" fmla="*/ 15 w 19"/>
                <a:gd name="T11" fmla="*/ 15 h 49"/>
                <a:gd name="T12" fmla="*/ 16 w 19"/>
                <a:gd name="T13" fmla="*/ 17 h 49"/>
                <a:gd name="T14" fmla="*/ 4 w 19"/>
                <a:gd name="T15" fmla="*/ 45 h 49"/>
                <a:gd name="T16" fmla="*/ 2 w 19"/>
                <a:gd name="T17" fmla="*/ 47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9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7"/>
                    <a:pt x="9" y="17"/>
                  </a:cubicBezTo>
                  <a:cubicBezTo>
                    <a:pt x="11" y="17"/>
                    <a:pt x="13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5"/>
                    <a:pt x="16" y="17"/>
                  </a:cubicBezTo>
                  <a:cubicBezTo>
                    <a:pt x="16" y="29"/>
                    <a:pt x="10" y="39"/>
                    <a:pt x="4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9"/>
                    <a:pt x="3" y="49"/>
                    <a:pt x="4" y="49"/>
                  </a:cubicBezTo>
                  <a:cubicBezTo>
                    <a:pt x="6" y="49"/>
                    <a:pt x="19" y="36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5" name="Freeform 197">
              <a:extLst>
                <a:ext uri="{FF2B5EF4-FFF2-40B4-BE49-F238E27FC236}">
                  <a16:creationId xmlns:a16="http://schemas.microsoft.com/office/drawing/2014/main" id="{E1339436-45A5-4A8D-88C1-014638F9CB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9850" y="1522413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7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8 h 105"/>
                <a:gd name="T10" fmla="*/ 22 w 68"/>
                <a:gd name="T11" fmla="*/ 75 h 105"/>
                <a:gd name="T12" fmla="*/ 42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3 w 68"/>
                <a:gd name="T29" fmla="*/ 100 h 105"/>
                <a:gd name="T30" fmla="*/ 45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2 w 68"/>
                <a:gd name="T39" fmla="*/ 56 h 105"/>
                <a:gd name="T40" fmla="*/ 19 w 68"/>
                <a:gd name="T41" fmla="*/ 23 h 105"/>
                <a:gd name="T42" fmla="*/ 40 w 68"/>
                <a:gd name="T43" fmla="*/ 3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2" y="2"/>
                    <a:pt x="45" y="0"/>
                    <a:pt x="40" y="0"/>
                  </a:cubicBezTo>
                  <a:cubicBezTo>
                    <a:pt x="20" y="0"/>
                    <a:pt x="0" y="24"/>
                    <a:pt x="0" y="48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99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6" y="105"/>
                    <a:pt x="32" y="105"/>
                    <a:pt x="37" y="105"/>
                  </a:cubicBezTo>
                  <a:cubicBezTo>
                    <a:pt x="43" y="105"/>
                    <a:pt x="49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6"/>
                    <a:pt x="45" y="95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0"/>
                    <a:pt x="33" y="3"/>
                    <a:pt x="40" y="3"/>
                  </a:cubicBezTo>
                  <a:cubicBezTo>
                    <a:pt x="51" y="3"/>
                    <a:pt x="53" y="17"/>
                    <a:pt x="53" y="18"/>
                  </a:cubicBezTo>
                  <a:cubicBezTo>
                    <a:pt x="53" y="19"/>
                    <a:pt x="44" y="55"/>
                    <a:pt x="43" y="56"/>
                  </a:cubicBezTo>
                  <a:cubicBezTo>
                    <a:pt x="41" y="61"/>
                    <a:pt x="32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6" name="Freeform 198">
              <a:extLst>
                <a:ext uri="{FF2B5EF4-FFF2-40B4-BE49-F238E27FC236}">
                  <a16:creationId xmlns:a16="http://schemas.microsoft.com/office/drawing/2014/main" id="{6B945D12-5C42-4F93-B11C-EEF24FB9A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9538" y="1497013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2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4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7" name="Freeform 199">
              <a:extLst>
                <a:ext uri="{FF2B5EF4-FFF2-40B4-BE49-F238E27FC236}">
                  <a16:creationId xmlns:a16="http://schemas.microsoft.com/office/drawing/2014/main" id="{92C249BF-0957-4D12-BC56-2EE7DFBDD2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1288" y="1500188"/>
              <a:ext cx="53975" cy="58738"/>
            </a:xfrm>
            <a:custGeom>
              <a:avLst/>
              <a:gdLst>
                <a:gd name="T0" fmla="*/ 111 w 111"/>
                <a:gd name="T1" fmla="*/ 61 h 121"/>
                <a:gd name="T2" fmla="*/ 55 w 111"/>
                <a:gd name="T3" fmla="*/ 0 h 121"/>
                <a:gd name="T4" fmla="*/ 0 w 111"/>
                <a:gd name="T5" fmla="*/ 61 h 121"/>
                <a:gd name="T6" fmla="*/ 55 w 111"/>
                <a:gd name="T7" fmla="*/ 121 h 121"/>
                <a:gd name="T8" fmla="*/ 111 w 111"/>
                <a:gd name="T9" fmla="*/ 61 h 121"/>
                <a:gd name="T10" fmla="*/ 56 w 111"/>
                <a:gd name="T11" fmla="*/ 117 h 121"/>
                <a:gd name="T12" fmla="*/ 16 w 111"/>
                <a:gd name="T13" fmla="*/ 61 h 121"/>
                <a:gd name="T14" fmla="*/ 55 w 111"/>
                <a:gd name="T15" fmla="*/ 4 h 121"/>
                <a:gd name="T16" fmla="*/ 95 w 111"/>
                <a:gd name="T17" fmla="*/ 61 h 121"/>
                <a:gd name="T18" fmla="*/ 56 w 111"/>
                <a:gd name="T19" fmla="*/ 117 h 121"/>
                <a:gd name="T20" fmla="*/ 85 w 111"/>
                <a:gd name="T21" fmla="*/ 48 h 121"/>
                <a:gd name="T22" fmla="*/ 81 w 111"/>
                <a:gd name="T23" fmla="*/ 48 h 121"/>
                <a:gd name="T24" fmla="*/ 81 w 111"/>
                <a:gd name="T25" fmla="*/ 54 h 121"/>
                <a:gd name="T26" fmla="*/ 30 w 111"/>
                <a:gd name="T27" fmla="*/ 54 h 121"/>
                <a:gd name="T28" fmla="*/ 30 w 111"/>
                <a:gd name="T29" fmla="*/ 48 h 121"/>
                <a:gd name="T30" fmla="*/ 26 w 111"/>
                <a:gd name="T31" fmla="*/ 48 h 121"/>
                <a:gd name="T32" fmla="*/ 26 w 111"/>
                <a:gd name="T33" fmla="*/ 72 h 121"/>
                <a:gd name="T34" fmla="*/ 30 w 111"/>
                <a:gd name="T35" fmla="*/ 72 h 121"/>
                <a:gd name="T36" fmla="*/ 30 w 111"/>
                <a:gd name="T37" fmla="*/ 67 h 121"/>
                <a:gd name="T38" fmla="*/ 81 w 111"/>
                <a:gd name="T39" fmla="*/ 67 h 121"/>
                <a:gd name="T40" fmla="*/ 81 w 111"/>
                <a:gd name="T41" fmla="*/ 72 h 121"/>
                <a:gd name="T42" fmla="*/ 85 w 111"/>
                <a:gd name="T43" fmla="*/ 72 h 121"/>
                <a:gd name="T44" fmla="*/ 85 w 111"/>
                <a:gd name="T45" fmla="*/ 4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121">
                  <a:moveTo>
                    <a:pt x="111" y="61"/>
                  </a:moveTo>
                  <a:cubicBezTo>
                    <a:pt x="111" y="27"/>
                    <a:pt x="86" y="0"/>
                    <a:pt x="55" y="0"/>
                  </a:cubicBezTo>
                  <a:cubicBezTo>
                    <a:pt x="26" y="0"/>
                    <a:pt x="0" y="27"/>
                    <a:pt x="0" y="61"/>
                  </a:cubicBezTo>
                  <a:cubicBezTo>
                    <a:pt x="0" y="95"/>
                    <a:pt x="26" y="121"/>
                    <a:pt x="55" y="121"/>
                  </a:cubicBezTo>
                  <a:cubicBezTo>
                    <a:pt x="86" y="121"/>
                    <a:pt x="111" y="94"/>
                    <a:pt x="111" y="61"/>
                  </a:cubicBezTo>
                  <a:close/>
                  <a:moveTo>
                    <a:pt x="56" y="117"/>
                  </a:moveTo>
                  <a:cubicBezTo>
                    <a:pt x="39" y="117"/>
                    <a:pt x="16" y="103"/>
                    <a:pt x="16" y="61"/>
                  </a:cubicBezTo>
                  <a:cubicBezTo>
                    <a:pt x="16" y="18"/>
                    <a:pt x="39" y="4"/>
                    <a:pt x="55" y="4"/>
                  </a:cubicBezTo>
                  <a:cubicBezTo>
                    <a:pt x="72" y="4"/>
                    <a:pt x="95" y="19"/>
                    <a:pt x="95" y="61"/>
                  </a:cubicBezTo>
                  <a:cubicBezTo>
                    <a:pt x="95" y="103"/>
                    <a:pt x="71" y="117"/>
                    <a:pt x="56" y="117"/>
                  </a:cubicBezTo>
                  <a:close/>
                  <a:moveTo>
                    <a:pt x="85" y="48"/>
                  </a:moveTo>
                  <a:lnTo>
                    <a:pt x="81" y="48"/>
                  </a:lnTo>
                  <a:lnTo>
                    <a:pt x="81" y="54"/>
                  </a:lnTo>
                  <a:lnTo>
                    <a:pt x="30" y="54"/>
                  </a:lnTo>
                  <a:lnTo>
                    <a:pt x="30" y="48"/>
                  </a:lnTo>
                  <a:lnTo>
                    <a:pt x="26" y="48"/>
                  </a:lnTo>
                  <a:lnTo>
                    <a:pt x="26" y="72"/>
                  </a:lnTo>
                  <a:lnTo>
                    <a:pt x="30" y="72"/>
                  </a:lnTo>
                  <a:lnTo>
                    <a:pt x="30" y="67"/>
                  </a:lnTo>
                  <a:lnTo>
                    <a:pt x="81" y="67"/>
                  </a:lnTo>
                  <a:lnTo>
                    <a:pt x="81" y="72"/>
                  </a:lnTo>
                  <a:lnTo>
                    <a:pt x="85" y="72"/>
                  </a:lnTo>
                  <a:lnTo>
                    <a:pt x="85" y="4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8" name="Freeform 200">
              <a:extLst>
                <a:ext uri="{FF2B5EF4-FFF2-40B4-BE49-F238E27FC236}">
                  <a16:creationId xmlns:a16="http://schemas.microsoft.com/office/drawing/2014/main" id="{9EE93618-8DA0-4198-9D13-258EDACA3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788" y="1530350"/>
              <a:ext cx="26988" cy="39688"/>
            </a:xfrm>
            <a:custGeom>
              <a:avLst/>
              <a:gdLst>
                <a:gd name="T0" fmla="*/ 28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2 h 82"/>
                <a:gd name="T8" fmla="*/ 9 w 57"/>
                <a:gd name="T9" fmla="*/ 4 h 82"/>
                <a:gd name="T10" fmla="*/ 12 w 57"/>
                <a:gd name="T11" fmla="*/ 6 h 82"/>
                <a:gd name="T12" fmla="*/ 17 w 57"/>
                <a:gd name="T13" fmla="*/ 8 h 82"/>
                <a:gd name="T14" fmla="*/ 17 w 57"/>
                <a:gd name="T15" fmla="*/ 10 h 82"/>
                <a:gd name="T16" fmla="*/ 0 w 57"/>
                <a:gd name="T17" fmla="*/ 76 h 82"/>
                <a:gd name="T18" fmla="*/ 0 w 57"/>
                <a:gd name="T19" fmla="*/ 79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5 h 82"/>
                <a:gd name="T26" fmla="*/ 30 w 57"/>
                <a:gd name="T27" fmla="*/ 64 h 82"/>
                <a:gd name="T28" fmla="*/ 30 w 57"/>
                <a:gd name="T29" fmla="*/ 67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5 h 82"/>
                <a:gd name="T36" fmla="*/ 54 w 57"/>
                <a:gd name="T37" fmla="*/ 63 h 82"/>
                <a:gd name="T38" fmla="*/ 52 w 57"/>
                <a:gd name="T39" fmla="*/ 66 h 82"/>
                <a:gd name="T40" fmla="*/ 42 w 57"/>
                <a:gd name="T41" fmla="*/ 79 h 82"/>
                <a:gd name="T42" fmla="*/ 38 w 57"/>
                <a:gd name="T43" fmla="*/ 73 h 82"/>
                <a:gd name="T44" fmla="*/ 38 w 57"/>
                <a:gd name="T45" fmla="*/ 68 h 82"/>
                <a:gd name="T46" fmla="*/ 39 w 57"/>
                <a:gd name="T47" fmla="*/ 64 h 82"/>
                <a:gd name="T48" fmla="*/ 20 w 57"/>
                <a:gd name="T49" fmla="*/ 52 h 82"/>
                <a:gd name="T50" fmla="*/ 30 w 57"/>
                <a:gd name="T51" fmla="*/ 44 h 82"/>
                <a:gd name="T52" fmla="*/ 48 w 57"/>
                <a:gd name="T53" fmla="*/ 33 h 82"/>
                <a:gd name="T54" fmla="*/ 52 w 57"/>
                <a:gd name="T55" fmla="*/ 35 h 82"/>
                <a:gd name="T56" fmla="*/ 46 w 57"/>
                <a:gd name="T57" fmla="*/ 41 h 82"/>
                <a:gd name="T58" fmla="*/ 50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30 w 57"/>
                <a:gd name="T65" fmla="*/ 40 h 82"/>
                <a:gd name="T66" fmla="*/ 16 w 57"/>
                <a:gd name="T67" fmla="*/ 50 h 82"/>
                <a:gd name="T68" fmla="*/ 28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8" y="4"/>
                  </a:moveTo>
                  <a:cubicBezTo>
                    <a:pt x="28" y="4"/>
                    <a:pt x="28" y="2"/>
                    <a:pt x="28" y="2"/>
                  </a:cubicBezTo>
                  <a:cubicBezTo>
                    <a:pt x="28" y="2"/>
                    <a:pt x="28" y="0"/>
                    <a:pt x="26" y="0"/>
                  </a:cubicBezTo>
                  <a:cubicBezTo>
                    <a:pt x="24" y="0"/>
                    <a:pt x="14" y="1"/>
                    <a:pt x="11" y="2"/>
                  </a:cubicBezTo>
                  <a:cubicBezTo>
                    <a:pt x="10" y="2"/>
                    <a:pt x="9" y="2"/>
                    <a:pt x="9" y="4"/>
                  </a:cubicBezTo>
                  <a:cubicBezTo>
                    <a:pt x="9" y="6"/>
                    <a:pt x="10" y="6"/>
                    <a:pt x="12" y="6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9"/>
                    <a:pt x="17" y="10"/>
                  </a:cubicBezTo>
                  <a:lnTo>
                    <a:pt x="0" y="76"/>
                  </a:lnTo>
                  <a:cubicBezTo>
                    <a:pt x="0" y="78"/>
                    <a:pt x="0" y="78"/>
                    <a:pt x="0" y="79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8" y="80"/>
                    <a:pt x="9" y="77"/>
                  </a:cubicBezTo>
                  <a:cubicBezTo>
                    <a:pt x="9" y="77"/>
                    <a:pt x="14" y="57"/>
                    <a:pt x="15" y="55"/>
                  </a:cubicBezTo>
                  <a:cubicBezTo>
                    <a:pt x="23" y="56"/>
                    <a:pt x="30" y="58"/>
                    <a:pt x="30" y="64"/>
                  </a:cubicBezTo>
                  <a:cubicBezTo>
                    <a:pt x="30" y="65"/>
                    <a:pt x="30" y="66"/>
                    <a:pt x="30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9"/>
                    <a:pt x="36" y="82"/>
                    <a:pt x="41" y="82"/>
                  </a:cubicBezTo>
                  <a:cubicBezTo>
                    <a:pt x="53" y="82"/>
                    <a:pt x="56" y="65"/>
                    <a:pt x="56" y="65"/>
                  </a:cubicBezTo>
                  <a:cubicBezTo>
                    <a:pt x="56" y="63"/>
                    <a:pt x="55" y="63"/>
                    <a:pt x="54" y="63"/>
                  </a:cubicBezTo>
                  <a:cubicBezTo>
                    <a:pt x="53" y="63"/>
                    <a:pt x="53" y="64"/>
                    <a:pt x="52" y="66"/>
                  </a:cubicBezTo>
                  <a:cubicBezTo>
                    <a:pt x="51" y="71"/>
                    <a:pt x="47" y="79"/>
                    <a:pt x="42" y="79"/>
                  </a:cubicBezTo>
                  <a:cubicBezTo>
                    <a:pt x="39" y="79"/>
                    <a:pt x="38" y="76"/>
                    <a:pt x="38" y="73"/>
                  </a:cubicBezTo>
                  <a:cubicBezTo>
                    <a:pt x="38" y="71"/>
                    <a:pt x="38" y="71"/>
                    <a:pt x="38" y="68"/>
                  </a:cubicBezTo>
                  <a:cubicBezTo>
                    <a:pt x="38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3" y="50"/>
                    <a:pt x="28" y="46"/>
                    <a:pt x="30" y="44"/>
                  </a:cubicBezTo>
                  <a:cubicBezTo>
                    <a:pt x="36" y="39"/>
                    <a:pt x="41" y="33"/>
                    <a:pt x="48" y="33"/>
                  </a:cubicBezTo>
                  <a:cubicBezTo>
                    <a:pt x="49" y="33"/>
                    <a:pt x="51" y="33"/>
                    <a:pt x="52" y="35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4"/>
                    <a:pt x="48" y="45"/>
                    <a:pt x="50" y="45"/>
                  </a:cubicBezTo>
                  <a:cubicBezTo>
                    <a:pt x="54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1" y="30"/>
                    <a:pt x="35" y="35"/>
                    <a:pt x="30" y="40"/>
                  </a:cubicBezTo>
                  <a:cubicBezTo>
                    <a:pt x="25" y="45"/>
                    <a:pt x="21" y="48"/>
                    <a:pt x="16" y="50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9" name="Freeform 201">
              <a:extLst>
                <a:ext uri="{FF2B5EF4-FFF2-40B4-BE49-F238E27FC236}">
                  <a16:creationId xmlns:a16="http://schemas.microsoft.com/office/drawing/2014/main" id="{DF5A50B1-5840-4053-A04D-468050DFF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7650" y="1497013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0 h 166"/>
                <a:gd name="T4" fmla="*/ 10 w 39"/>
                <a:gd name="T5" fmla="*/ 83 h 166"/>
                <a:gd name="T6" fmla="*/ 37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0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1" y="11"/>
                    <a:pt x="11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0" name="Freeform 202">
              <a:extLst>
                <a:ext uri="{FF2B5EF4-FFF2-40B4-BE49-F238E27FC236}">
                  <a16:creationId xmlns:a16="http://schemas.microsoft.com/office/drawing/2014/main" id="{C1DCA3C7-A790-4F4C-9E67-2E68EEC250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8288" y="1522413"/>
              <a:ext cx="42863" cy="50800"/>
            </a:xfrm>
            <a:custGeom>
              <a:avLst/>
              <a:gdLst>
                <a:gd name="T0" fmla="*/ 13 w 87"/>
                <a:gd name="T1" fmla="*/ 93 h 105"/>
                <a:gd name="T2" fmla="*/ 4 w 87"/>
                <a:gd name="T3" fmla="*/ 100 h 105"/>
                <a:gd name="T4" fmla="*/ 0 w 87"/>
                <a:gd name="T5" fmla="*/ 103 h 105"/>
                <a:gd name="T6" fmla="*/ 2 w 87"/>
                <a:gd name="T7" fmla="*/ 105 h 105"/>
                <a:gd name="T8" fmla="*/ 16 w 87"/>
                <a:gd name="T9" fmla="*/ 105 h 105"/>
                <a:gd name="T10" fmla="*/ 33 w 87"/>
                <a:gd name="T11" fmla="*/ 105 h 105"/>
                <a:gd name="T12" fmla="*/ 36 w 87"/>
                <a:gd name="T13" fmla="*/ 102 h 105"/>
                <a:gd name="T14" fmla="*/ 32 w 87"/>
                <a:gd name="T15" fmla="*/ 100 h 105"/>
                <a:gd name="T16" fmla="*/ 23 w 87"/>
                <a:gd name="T17" fmla="*/ 98 h 105"/>
                <a:gd name="T18" fmla="*/ 31 w 87"/>
                <a:gd name="T19" fmla="*/ 64 h 105"/>
                <a:gd name="T20" fmla="*/ 47 w 87"/>
                <a:gd name="T21" fmla="*/ 75 h 105"/>
                <a:gd name="T22" fmla="*/ 87 w 87"/>
                <a:gd name="T23" fmla="*/ 26 h 105"/>
                <a:gd name="T24" fmla="*/ 65 w 87"/>
                <a:gd name="T25" fmla="*/ 0 h 105"/>
                <a:gd name="T26" fmla="*/ 43 w 87"/>
                <a:gd name="T27" fmla="*/ 12 h 105"/>
                <a:gd name="T28" fmla="*/ 28 w 87"/>
                <a:gd name="T29" fmla="*/ 0 h 105"/>
                <a:gd name="T30" fmla="*/ 16 w 87"/>
                <a:gd name="T31" fmla="*/ 9 h 105"/>
                <a:gd name="T32" fmla="*/ 11 w 87"/>
                <a:gd name="T33" fmla="*/ 25 h 105"/>
                <a:gd name="T34" fmla="*/ 13 w 87"/>
                <a:gd name="T35" fmla="*/ 27 h 105"/>
                <a:gd name="T36" fmla="*/ 15 w 87"/>
                <a:gd name="T37" fmla="*/ 23 h 105"/>
                <a:gd name="T38" fmla="*/ 28 w 87"/>
                <a:gd name="T39" fmla="*/ 3 h 105"/>
                <a:gd name="T40" fmla="*/ 33 w 87"/>
                <a:gd name="T41" fmla="*/ 11 h 105"/>
                <a:gd name="T42" fmla="*/ 31 w 87"/>
                <a:gd name="T43" fmla="*/ 20 h 105"/>
                <a:gd name="T44" fmla="*/ 13 w 87"/>
                <a:gd name="T45" fmla="*/ 93 h 105"/>
                <a:gd name="T46" fmla="*/ 42 w 87"/>
                <a:gd name="T47" fmla="*/ 21 h 105"/>
                <a:gd name="T48" fmla="*/ 51 w 87"/>
                <a:gd name="T49" fmla="*/ 10 h 105"/>
                <a:gd name="T50" fmla="*/ 64 w 87"/>
                <a:gd name="T51" fmla="*/ 3 h 105"/>
                <a:gd name="T52" fmla="*/ 75 w 87"/>
                <a:gd name="T53" fmla="*/ 19 h 105"/>
                <a:gd name="T54" fmla="*/ 66 w 87"/>
                <a:gd name="T55" fmla="*/ 54 h 105"/>
                <a:gd name="T56" fmla="*/ 47 w 87"/>
                <a:gd name="T57" fmla="*/ 71 h 105"/>
                <a:gd name="T58" fmla="*/ 33 w 87"/>
                <a:gd name="T59" fmla="*/ 57 h 105"/>
                <a:gd name="T60" fmla="*/ 34 w 87"/>
                <a:gd name="T61" fmla="*/ 54 h 105"/>
                <a:gd name="T62" fmla="*/ 42 w 87"/>
                <a:gd name="T63" fmla="*/ 2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" h="105">
                  <a:moveTo>
                    <a:pt x="13" y="93"/>
                  </a:moveTo>
                  <a:cubicBezTo>
                    <a:pt x="12" y="99"/>
                    <a:pt x="11" y="100"/>
                    <a:pt x="4" y="100"/>
                  </a:cubicBezTo>
                  <a:cubicBezTo>
                    <a:pt x="2" y="100"/>
                    <a:pt x="0" y="100"/>
                    <a:pt x="0" y="103"/>
                  </a:cubicBezTo>
                  <a:cubicBezTo>
                    <a:pt x="0" y="105"/>
                    <a:pt x="1" y="105"/>
                    <a:pt x="2" y="105"/>
                  </a:cubicBezTo>
                  <a:cubicBezTo>
                    <a:pt x="7" y="105"/>
                    <a:pt x="12" y="105"/>
                    <a:pt x="16" y="105"/>
                  </a:cubicBezTo>
                  <a:cubicBezTo>
                    <a:pt x="22" y="105"/>
                    <a:pt x="27" y="105"/>
                    <a:pt x="33" y="105"/>
                  </a:cubicBezTo>
                  <a:cubicBezTo>
                    <a:pt x="33" y="105"/>
                    <a:pt x="36" y="105"/>
                    <a:pt x="36" y="102"/>
                  </a:cubicBezTo>
                  <a:cubicBezTo>
                    <a:pt x="36" y="100"/>
                    <a:pt x="34" y="100"/>
                    <a:pt x="32" y="100"/>
                  </a:cubicBezTo>
                  <a:cubicBezTo>
                    <a:pt x="23" y="100"/>
                    <a:pt x="23" y="99"/>
                    <a:pt x="23" y="98"/>
                  </a:cubicBezTo>
                  <a:cubicBezTo>
                    <a:pt x="23" y="96"/>
                    <a:pt x="30" y="69"/>
                    <a:pt x="31" y="64"/>
                  </a:cubicBezTo>
                  <a:cubicBezTo>
                    <a:pt x="34" y="69"/>
                    <a:pt x="38" y="75"/>
                    <a:pt x="47" y="75"/>
                  </a:cubicBezTo>
                  <a:cubicBezTo>
                    <a:pt x="66" y="75"/>
                    <a:pt x="87" y="51"/>
                    <a:pt x="87" y="26"/>
                  </a:cubicBezTo>
                  <a:cubicBezTo>
                    <a:pt x="87" y="11"/>
                    <a:pt x="77" y="0"/>
                    <a:pt x="65" y="0"/>
                  </a:cubicBezTo>
                  <a:cubicBezTo>
                    <a:pt x="56" y="0"/>
                    <a:pt x="48" y="6"/>
                    <a:pt x="43" y="12"/>
                  </a:cubicBezTo>
                  <a:cubicBezTo>
                    <a:pt x="41" y="3"/>
                    <a:pt x="34" y="0"/>
                    <a:pt x="28" y="0"/>
                  </a:cubicBezTo>
                  <a:cubicBezTo>
                    <a:pt x="20" y="0"/>
                    <a:pt x="17" y="6"/>
                    <a:pt x="16" y="9"/>
                  </a:cubicBezTo>
                  <a:cubicBezTo>
                    <a:pt x="13" y="15"/>
                    <a:pt x="11" y="25"/>
                    <a:pt x="11" y="25"/>
                  </a:cubicBezTo>
                  <a:cubicBezTo>
                    <a:pt x="11" y="27"/>
                    <a:pt x="12" y="27"/>
                    <a:pt x="13" y="27"/>
                  </a:cubicBezTo>
                  <a:cubicBezTo>
                    <a:pt x="14" y="27"/>
                    <a:pt x="14" y="27"/>
                    <a:pt x="15" y="23"/>
                  </a:cubicBezTo>
                  <a:cubicBezTo>
                    <a:pt x="18" y="11"/>
                    <a:pt x="22" y="3"/>
                    <a:pt x="28" y="3"/>
                  </a:cubicBezTo>
                  <a:cubicBezTo>
                    <a:pt x="30" y="3"/>
                    <a:pt x="33" y="5"/>
                    <a:pt x="33" y="11"/>
                  </a:cubicBezTo>
                  <a:cubicBezTo>
                    <a:pt x="33" y="15"/>
                    <a:pt x="32" y="17"/>
                    <a:pt x="31" y="20"/>
                  </a:cubicBezTo>
                  <a:lnTo>
                    <a:pt x="13" y="93"/>
                  </a:lnTo>
                  <a:close/>
                  <a:moveTo>
                    <a:pt x="42" y="21"/>
                  </a:moveTo>
                  <a:cubicBezTo>
                    <a:pt x="43" y="17"/>
                    <a:pt x="48" y="12"/>
                    <a:pt x="51" y="10"/>
                  </a:cubicBezTo>
                  <a:cubicBezTo>
                    <a:pt x="57" y="5"/>
                    <a:pt x="61" y="3"/>
                    <a:pt x="64" y="3"/>
                  </a:cubicBezTo>
                  <a:cubicBezTo>
                    <a:pt x="71" y="3"/>
                    <a:pt x="75" y="9"/>
                    <a:pt x="75" y="19"/>
                  </a:cubicBezTo>
                  <a:cubicBezTo>
                    <a:pt x="75" y="29"/>
                    <a:pt x="69" y="48"/>
                    <a:pt x="66" y="54"/>
                  </a:cubicBezTo>
                  <a:cubicBezTo>
                    <a:pt x="61" y="66"/>
                    <a:pt x="53" y="71"/>
                    <a:pt x="47" y="71"/>
                  </a:cubicBezTo>
                  <a:cubicBezTo>
                    <a:pt x="36" y="71"/>
                    <a:pt x="33" y="58"/>
                    <a:pt x="33" y="57"/>
                  </a:cubicBezTo>
                  <a:cubicBezTo>
                    <a:pt x="33" y="56"/>
                    <a:pt x="33" y="56"/>
                    <a:pt x="34" y="54"/>
                  </a:cubicBez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1" name="Freeform 203">
              <a:extLst>
                <a:ext uri="{FF2B5EF4-FFF2-40B4-BE49-F238E27FC236}">
                  <a16:creationId xmlns:a16="http://schemas.microsoft.com/office/drawing/2014/main" id="{D73E245A-B5F5-4DA9-B78A-A0EBF35C2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9088" y="1549400"/>
              <a:ext cx="9525" cy="23813"/>
            </a:xfrm>
            <a:custGeom>
              <a:avLst/>
              <a:gdLst>
                <a:gd name="T0" fmla="*/ 20 w 20"/>
                <a:gd name="T1" fmla="*/ 17 h 49"/>
                <a:gd name="T2" fmla="*/ 9 w 20"/>
                <a:gd name="T3" fmla="*/ 0 h 49"/>
                <a:gd name="T4" fmla="*/ 0 w 20"/>
                <a:gd name="T5" fmla="*/ 8 h 49"/>
                <a:gd name="T6" fmla="*/ 9 w 20"/>
                <a:gd name="T7" fmla="*/ 17 h 49"/>
                <a:gd name="T8" fmla="*/ 15 w 20"/>
                <a:gd name="T9" fmla="*/ 15 h 49"/>
                <a:gd name="T10" fmla="*/ 16 w 20"/>
                <a:gd name="T11" fmla="*/ 15 h 49"/>
                <a:gd name="T12" fmla="*/ 16 w 20"/>
                <a:gd name="T13" fmla="*/ 17 h 49"/>
                <a:gd name="T14" fmla="*/ 5 w 20"/>
                <a:gd name="T15" fmla="*/ 45 h 49"/>
                <a:gd name="T16" fmla="*/ 3 w 20"/>
                <a:gd name="T17" fmla="*/ 47 h 49"/>
                <a:gd name="T18" fmla="*/ 5 w 20"/>
                <a:gd name="T19" fmla="*/ 49 h 49"/>
                <a:gd name="T20" fmla="*/ 20 w 20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9">
                  <a:moveTo>
                    <a:pt x="20" y="17"/>
                  </a:moveTo>
                  <a:cubicBezTo>
                    <a:pt x="20" y="6"/>
                    <a:pt x="16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1" y="17"/>
                    <a:pt x="13" y="17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29"/>
                    <a:pt x="10" y="39"/>
                    <a:pt x="5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9"/>
                    <a:pt x="4" y="49"/>
                    <a:pt x="5" y="49"/>
                  </a:cubicBezTo>
                  <a:cubicBezTo>
                    <a:pt x="6" y="49"/>
                    <a:pt x="20" y="36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2" name="Freeform 204">
              <a:extLst>
                <a:ext uri="{FF2B5EF4-FFF2-40B4-BE49-F238E27FC236}">
                  <a16:creationId xmlns:a16="http://schemas.microsoft.com/office/drawing/2014/main" id="{E71569D1-7877-4F9C-9887-2817A5A5E0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0838" y="1522413"/>
              <a:ext cx="33338" cy="50800"/>
            </a:xfrm>
            <a:custGeom>
              <a:avLst/>
              <a:gdLst>
                <a:gd name="T0" fmla="*/ 69 w 69"/>
                <a:gd name="T1" fmla="*/ 2 h 105"/>
                <a:gd name="T2" fmla="*/ 67 w 69"/>
                <a:gd name="T3" fmla="*/ 0 h 105"/>
                <a:gd name="T4" fmla="*/ 56 w 69"/>
                <a:gd name="T5" fmla="*/ 11 h 105"/>
                <a:gd name="T6" fmla="*/ 40 w 69"/>
                <a:gd name="T7" fmla="*/ 0 h 105"/>
                <a:gd name="T8" fmla="*/ 0 w 69"/>
                <a:gd name="T9" fmla="*/ 48 h 105"/>
                <a:gd name="T10" fmla="*/ 22 w 69"/>
                <a:gd name="T11" fmla="*/ 75 h 105"/>
                <a:gd name="T12" fmla="*/ 42 w 69"/>
                <a:gd name="T13" fmla="*/ 65 h 105"/>
                <a:gd name="T14" fmla="*/ 34 w 69"/>
                <a:gd name="T15" fmla="*/ 95 h 105"/>
                <a:gd name="T16" fmla="*/ 22 w 69"/>
                <a:gd name="T17" fmla="*/ 100 h 105"/>
                <a:gd name="T18" fmla="*/ 19 w 69"/>
                <a:gd name="T19" fmla="*/ 104 h 105"/>
                <a:gd name="T20" fmla="*/ 21 w 69"/>
                <a:gd name="T21" fmla="*/ 105 h 105"/>
                <a:gd name="T22" fmla="*/ 37 w 69"/>
                <a:gd name="T23" fmla="*/ 105 h 105"/>
                <a:gd name="T24" fmla="*/ 55 w 69"/>
                <a:gd name="T25" fmla="*/ 105 h 105"/>
                <a:gd name="T26" fmla="*/ 58 w 69"/>
                <a:gd name="T27" fmla="*/ 102 h 105"/>
                <a:gd name="T28" fmla="*/ 53 w 69"/>
                <a:gd name="T29" fmla="*/ 100 h 105"/>
                <a:gd name="T30" fmla="*/ 45 w 69"/>
                <a:gd name="T31" fmla="*/ 98 h 105"/>
                <a:gd name="T32" fmla="*/ 46 w 69"/>
                <a:gd name="T33" fmla="*/ 94 h 105"/>
                <a:gd name="T34" fmla="*/ 69 w 69"/>
                <a:gd name="T35" fmla="*/ 2 h 105"/>
                <a:gd name="T36" fmla="*/ 23 w 69"/>
                <a:gd name="T37" fmla="*/ 71 h 105"/>
                <a:gd name="T38" fmla="*/ 12 w 69"/>
                <a:gd name="T39" fmla="*/ 56 h 105"/>
                <a:gd name="T40" fmla="*/ 20 w 69"/>
                <a:gd name="T41" fmla="*/ 23 h 105"/>
                <a:gd name="T42" fmla="*/ 40 w 69"/>
                <a:gd name="T43" fmla="*/ 3 h 105"/>
                <a:gd name="T44" fmla="*/ 54 w 69"/>
                <a:gd name="T45" fmla="*/ 18 h 105"/>
                <a:gd name="T46" fmla="*/ 44 w 69"/>
                <a:gd name="T47" fmla="*/ 56 h 105"/>
                <a:gd name="T48" fmla="*/ 23 w 69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5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1"/>
                  </a:cubicBezTo>
                  <a:cubicBezTo>
                    <a:pt x="52" y="2"/>
                    <a:pt x="46" y="0"/>
                    <a:pt x="40" y="0"/>
                  </a:cubicBezTo>
                  <a:cubicBezTo>
                    <a:pt x="21" y="0"/>
                    <a:pt x="0" y="24"/>
                    <a:pt x="0" y="48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99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5"/>
                    <a:pt x="21" y="105"/>
                  </a:cubicBezTo>
                  <a:cubicBezTo>
                    <a:pt x="26" y="105"/>
                    <a:pt x="32" y="105"/>
                    <a:pt x="37" y="105"/>
                  </a:cubicBezTo>
                  <a:cubicBezTo>
                    <a:pt x="43" y="105"/>
                    <a:pt x="49" y="105"/>
                    <a:pt x="55" y="105"/>
                  </a:cubicBezTo>
                  <a:cubicBezTo>
                    <a:pt x="55" y="105"/>
                    <a:pt x="58" y="105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6"/>
                    <a:pt x="46" y="95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0"/>
                    <a:pt x="34" y="3"/>
                    <a:pt x="40" y="3"/>
                  </a:cubicBezTo>
                  <a:cubicBezTo>
                    <a:pt x="51" y="3"/>
                    <a:pt x="54" y="17"/>
                    <a:pt x="54" y="18"/>
                  </a:cubicBezTo>
                  <a:cubicBezTo>
                    <a:pt x="54" y="19"/>
                    <a:pt x="44" y="55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3" name="Freeform 205">
              <a:extLst>
                <a:ext uri="{FF2B5EF4-FFF2-40B4-BE49-F238E27FC236}">
                  <a16:creationId xmlns:a16="http://schemas.microsoft.com/office/drawing/2014/main" id="{13FE2957-386E-48F3-A32E-48485E38A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2113" y="1497013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0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4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24" name="グループ化 223">
            <a:extLst>
              <a:ext uri="{FF2B5EF4-FFF2-40B4-BE49-F238E27FC236}">
                <a16:creationId xmlns:a16="http://schemas.microsoft.com/office/drawing/2014/main" id="{B14AB20B-7AF5-470B-8275-F1EAEB293979}"/>
              </a:ext>
            </a:extLst>
          </p:cNvPr>
          <p:cNvGrpSpPr/>
          <p:nvPr/>
        </p:nvGrpSpPr>
        <p:grpSpPr>
          <a:xfrm>
            <a:off x="6299949" y="2703228"/>
            <a:ext cx="1742119" cy="325821"/>
            <a:chOff x="3408882" y="1236518"/>
            <a:chExt cx="4540252" cy="736600"/>
          </a:xfrm>
        </p:grpSpPr>
        <p:sp>
          <p:nvSpPr>
            <p:cNvPr id="225" name="Freeform 34">
              <a:extLst>
                <a:ext uri="{FF2B5EF4-FFF2-40B4-BE49-F238E27FC236}">
                  <a16:creationId xmlns:a16="http://schemas.microsoft.com/office/drawing/2014/main" id="{E961B4FA-F26F-49BA-A35A-51A93C01AB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08882" y="1458770"/>
              <a:ext cx="228600" cy="234952"/>
            </a:xfrm>
            <a:custGeom>
              <a:avLst/>
              <a:gdLst>
                <a:gd name="T0" fmla="*/ 27 w 116"/>
                <a:gd name="T1" fmla="*/ 11 h 121"/>
                <a:gd name="T2" fmla="*/ 0 w 116"/>
                <a:gd name="T3" fmla="*/ 117 h 121"/>
                <a:gd name="T4" fmla="*/ 0 w 116"/>
                <a:gd name="T5" fmla="*/ 120 h 121"/>
                <a:gd name="T6" fmla="*/ 1 w 116"/>
                <a:gd name="T7" fmla="*/ 121 h 121"/>
                <a:gd name="T8" fmla="*/ 13 w 116"/>
                <a:gd name="T9" fmla="*/ 115 h 121"/>
                <a:gd name="T10" fmla="*/ 40 w 116"/>
                <a:gd name="T11" fmla="*/ 17 h 121"/>
                <a:gd name="T12" fmla="*/ 41 w 116"/>
                <a:gd name="T13" fmla="*/ 3 h 121"/>
                <a:gd name="T14" fmla="*/ 40 w 116"/>
                <a:gd name="T15" fmla="*/ 0 h 121"/>
                <a:gd name="T16" fmla="*/ 29 w 116"/>
                <a:gd name="T17" fmla="*/ 4 h 121"/>
                <a:gd name="T18" fmla="*/ 15 w 116"/>
                <a:gd name="T19" fmla="*/ 14 h 121"/>
                <a:gd name="T20" fmla="*/ 17 w 116"/>
                <a:gd name="T21" fmla="*/ 15 h 121"/>
                <a:gd name="T22" fmla="*/ 27 w 116"/>
                <a:gd name="T23" fmla="*/ 11 h 121"/>
                <a:gd name="T24" fmla="*/ 115 w 116"/>
                <a:gd name="T25" fmla="*/ 96 h 121"/>
                <a:gd name="T26" fmla="*/ 113 w 116"/>
                <a:gd name="T27" fmla="*/ 95 h 121"/>
                <a:gd name="T28" fmla="*/ 108 w 116"/>
                <a:gd name="T29" fmla="*/ 97 h 121"/>
                <a:gd name="T30" fmla="*/ 105 w 116"/>
                <a:gd name="T31" fmla="*/ 101 h 121"/>
                <a:gd name="T32" fmla="*/ 84 w 116"/>
                <a:gd name="T33" fmla="*/ 114 h 121"/>
                <a:gd name="T34" fmla="*/ 45 w 116"/>
                <a:gd name="T35" fmla="*/ 47 h 121"/>
                <a:gd name="T36" fmla="*/ 51 w 116"/>
                <a:gd name="T37" fmla="*/ 36 h 121"/>
                <a:gd name="T38" fmla="*/ 100 w 116"/>
                <a:gd name="T39" fmla="*/ 7 h 121"/>
                <a:gd name="T40" fmla="*/ 106 w 116"/>
                <a:gd name="T41" fmla="*/ 14 h 121"/>
                <a:gd name="T42" fmla="*/ 106 w 116"/>
                <a:gd name="T43" fmla="*/ 17 h 121"/>
                <a:gd name="T44" fmla="*/ 108 w 116"/>
                <a:gd name="T45" fmla="*/ 19 h 121"/>
                <a:gd name="T46" fmla="*/ 116 w 116"/>
                <a:gd name="T47" fmla="*/ 10 h 121"/>
                <a:gd name="T48" fmla="*/ 107 w 116"/>
                <a:gd name="T49" fmla="*/ 0 h 121"/>
                <a:gd name="T50" fmla="*/ 59 w 116"/>
                <a:gd name="T51" fmla="*/ 23 h 121"/>
                <a:gd name="T52" fmla="*/ 35 w 116"/>
                <a:gd name="T53" fmla="*/ 51 h 121"/>
                <a:gd name="T54" fmla="*/ 63 w 116"/>
                <a:gd name="T55" fmla="*/ 113 h 121"/>
                <a:gd name="T56" fmla="*/ 78 w 116"/>
                <a:gd name="T57" fmla="*/ 121 h 121"/>
                <a:gd name="T58" fmla="*/ 110 w 116"/>
                <a:gd name="T59" fmla="*/ 106 h 121"/>
                <a:gd name="T60" fmla="*/ 115 w 116"/>
                <a:gd name="T61" fmla="*/ 9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21">
                  <a:moveTo>
                    <a:pt x="27" y="11"/>
                  </a:moveTo>
                  <a:cubicBezTo>
                    <a:pt x="25" y="48"/>
                    <a:pt x="10" y="91"/>
                    <a:pt x="0" y="117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0" y="121"/>
                    <a:pt x="1" y="121"/>
                    <a:pt x="1" y="121"/>
                  </a:cubicBezTo>
                  <a:cubicBezTo>
                    <a:pt x="4" y="121"/>
                    <a:pt x="10" y="118"/>
                    <a:pt x="13" y="115"/>
                  </a:cubicBezTo>
                  <a:cubicBezTo>
                    <a:pt x="14" y="114"/>
                    <a:pt x="35" y="59"/>
                    <a:pt x="40" y="17"/>
                  </a:cubicBezTo>
                  <a:cubicBezTo>
                    <a:pt x="41" y="10"/>
                    <a:pt x="41" y="4"/>
                    <a:pt x="41" y="3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38" y="0"/>
                    <a:pt x="33" y="3"/>
                    <a:pt x="29" y="4"/>
                  </a:cubicBezTo>
                  <a:cubicBezTo>
                    <a:pt x="22" y="8"/>
                    <a:pt x="15" y="11"/>
                    <a:pt x="15" y="14"/>
                  </a:cubicBezTo>
                  <a:cubicBezTo>
                    <a:pt x="15" y="15"/>
                    <a:pt x="17" y="15"/>
                    <a:pt x="17" y="15"/>
                  </a:cubicBezTo>
                  <a:cubicBezTo>
                    <a:pt x="19" y="15"/>
                    <a:pt x="19" y="15"/>
                    <a:pt x="27" y="11"/>
                  </a:cubicBezTo>
                  <a:close/>
                  <a:moveTo>
                    <a:pt x="115" y="96"/>
                  </a:moveTo>
                  <a:cubicBezTo>
                    <a:pt x="115" y="96"/>
                    <a:pt x="115" y="95"/>
                    <a:pt x="113" y="95"/>
                  </a:cubicBezTo>
                  <a:cubicBezTo>
                    <a:pt x="112" y="95"/>
                    <a:pt x="111" y="95"/>
                    <a:pt x="108" y="97"/>
                  </a:cubicBezTo>
                  <a:cubicBezTo>
                    <a:pt x="106" y="98"/>
                    <a:pt x="106" y="99"/>
                    <a:pt x="105" y="101"/>
                  </a:cubicBezTo>
                  <a:cubicBezTo>
                    <a:pt x="101" y="114"/>
                    <a:pt x="84" y="114"/>
                    <a:pt x="84" y="114"/>
                  </a:cubicBezTo>
                  <a:cubicBezTo>
                    <a:pt x="68" y="114"/>
                    <a:pt x="45" y="62"/>
                    <a:pt x="45" y="47"/>
                  </a:cubicBezTo>
                  <a:cubicBezTo>
                    <a:pt x="45" y="44"/>
                    <a:pt x="45" y="42"/>
                    <a:pt x="51" y="36"/>
                  </a:cubicBezTo>
                  <a:cubicBezTo>
                    <a:pt x="63" y="24"/>
                    <a:pt x="93" y="7"/>
                    <a:pt x="100" y="7"/>
                  </a:cubicBezTo>
                  <a:cubicBezTo>
                    <a:pt x="104" y="7"/>
                    <a:pt x="106" y="10"/>
                    <a:pt x="106" y="14"/>
                  </a:cubicBezTo>
                  <a:cubicBezTo>
                    <a:pt x="106" y="16"/>
                    <a:pt x="106" y="16"/>
                    <a:pt x="106" y="17"/>
                  </a:cubicBezTo>
                  <a:cubicBezTo>
                    <a:pt x="106" y="18"/>
                    <a:pt x="106" y="19"/>
                    <a:pt x="108" y="19"/>
                  </a:cubicBezTo>
                  <a:cubicBezTo>
                    <a:pt x="108" y="19"/>
                    <a:pt x="116" y="18"/>
                    <a:pt x="116" y="10"/>
                  </a:cubicBezTo>
                  <a:cubicBezTo>
                    <a:pt x="116" y="5"/>
                    <a:pt x="113" y="0"/>
                    <a:pt x="107" y="0"/>
                  </a:cubicBezTo>
                  <a:cubicBezTo>
                    <a:pt x="95" y="0"/>
                    <a:pt x="72" y="14"/>
                    <a:pt x="59" y="23"/>
                  </a:cubicBezTo>
                  <a:cubicBezTo>
                    <a:pt x="52" y="28"/>
                    <a:pt x="35" y="41"/>
                    <a:pt x="35" y="51"/>
                  </a:cubicBezTo>
                  <a:cubicBezTo>
                    <a:pt x="35" y="65"/>
                    <a:pt x="51" y="101"/>
                    <a:pt x="63" y="113"/>
                  </a:cubicBezTo>
                  <a:cubicBezTo>
                    <a:pt x="69" y="119"/>
                    <a:pt x="73" y="121"/>
                    <a:pt x="78" y="121"/>
                  </a:cubicBezTo>
                  <a:cubicBezTo>
                    <a:pt x="91" y="121"/>
                    <a:pt x="104" y="114"/>
                    <a:pt x="110" y="106"/>
                  </a:cubicBezTo>
                  <a:cubicBezTo>
                    <a:pt x="115" y="101"/>
                    <a:pt x="115" y="97"/>
                    <a:pt x="115" y="9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6" name="Freeform 35">
              <a:extLst>
                <a:ext uri="{FF2B5EF4-FFF2-40B4-BE49-F238E27FC236}">
                  <a16:creationId xmlns:a16="http://schemas.microsoft.com/office/drawing/2014/main" id="{2423D21B-D5BB-4128-81B3-D2DB1A3E9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1934" y="1446070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1 h 166"/>
                <a:gd name="T4" fmla="*/ 10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7" name="Freeform 36">
              <a:extLst>
                <a:ext uri="{FF2B5EF4-FFF2-40B4-BE49-F238E27FC236}">
                  <a16:creationId xmlns:a16="http://schemas.microsoft.com/office/drawing/2014/main" id="{604BFBE4-1369-493A-AFE4-D6BF5BD2C9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0834" y="1547670"/>
              <a:ext cx="165100" cy="203200"/>
            </a:xfrm>
            <a:custGeom>
              <a:avLst/>
              <a:gdLst>
                <a:gd name="T0" fmla="*/ 13 w 86"/>
                <a:gd name="T1" fmla="*/ 94 h 106"/>
                <a:gd name="T2" fmla="*/ 4 w 86"/>
                <a:gd name="T3" fmla="*/ 100 h 106"/>
                <a:gd name="T4" fmla="*/ 0 w 86"/>
                <a:gd name="T5" fmla="*/ 104 h 106"/>
                <a:gd name="T6" fmla="*/ 2 w 86"/>
                <a:gd name="T7" fmla="*/ 106 h 106"/>
                <a:gd name="T8" fmla="*/ 16 w 86"/>
                <a:gd name="T9" fmla="*/ 105 h 106"/>
                <a:gd name="T10" fmla="*/ 32 w 86"/>
                <a:gd name="T11" fmla="*/ 106 h 106"/>
                <a:gd name="T12" fmla="*/ 35 w 86"/>
                <a:gd name="T13" fmla="*/ 102 h 106"/>
                <a:gd name="T14" fmla="*/ 31 w 86"/>
                <a:gd name="T15" fmla="*/ 100 h 106"/>
                <a:gd name="T16" fmla="*/ 23 w 86"/>
                <a:gd name="T17" fmla="*/ 98 h 106"/>
                <a:gd name="T18" fmla="*/ 31 w 86"/>
                <a:gd name="T19" fmla="*/ 65 h 106"/>
                <a:gd name="T20" fmla="*/ 46 w 86"/>
                <a:gd name="T21" fmla="*/ 75 h 106"/>
                <a:gd name="T22" fmla="*/ 86 w 86"/>
                <a:gd name="T23" fmla="*/ 27 h 106"/>
                <a:gd name="T24" fmla="*/ 64 w 86"/>
                <a:gd name="T25" fmla="*/ 0 h 106"/>
                <a:gd name="T26" fmla="*/ 43 w 86"/>
                <a:gd name="T27" fmla="*/ 12 h 106"/>
                <a:gd name="T28" fmla="*/ 28 w 86"/>
                <a:gd name="T29" fmla="*/ 0 h 106"/>
                <a:gd name="T30" fmla="*/ 15 w 86"/>
                <a:gd name="T31" fmla="*/ 9 h 106"/>
                <a:gd name="T32" fmla="*/ 10 w 86"/>
                <a:gd name="T33" fmla="*/ 26 h 106"/>
                <a:gd name="T34" fmla="*/ 12 w 86"/>
                <a:gd name="T35" fmla="*/ 27 h 106"/>
                <a:gd name="T36" fmla="*/ 15 w 86"/>
                <a:gd name="T37" fmla="*/ 23 h 106"/>
                <a:gd name="T38" fmla="*/ 27 w 86"/>
                <a:gd name="T39" fmla="*/ 4 h 106"/>
                <a:gd name="T40" fmla="*/ 32 w 86"/>
                <a:gd name="T41" fmla="*/ 11 h 106"/>
                <a:gd name="T42" fmla="*/ 31 w 86"/>
                <a:gd name="T43" fmla="*/ 20 h 106"/>
                <a:gd name="T44" fmla="*/ 13 w 86"/>
                <a:gd name="T45" fmla="*/ 94 h 106"/>
                <a:gd name="T46" fmla="*/ 42 w 86"/>
                <a:gd name="T47" fmla="*/ 22 h 106"/>
                <a:gd name="T48" fmla="*/ 50 w 86"/>
                <a:gd name="T49" fmla="*/ 10 h 106"/>
                <a:gd name="T50" fmla="*/ 64 w 86"/>
                <a:gd name="T51" fmla="*/ 4 h 106"/>
                <a:gd name="T52" fmla="*/ 74 w 86"/>
                <a:gd name="T53" fmla="*/ 19 h 106"/>
                <a:gd name="T54" fmla="*/ 66 w 86"/>
                <a:gd name="T55" fmla="*/ 54 h 106"/>
                <a:gd name="T56" fmla="*/ 46 w 86"/>
                <a:gd name="T57" fmla="*/ 72 h 106"/>
                <a:gd name="T58" fmla="*/ 33 w 86"/>
                <a:gd name="T59" fmla="*/ 57 h 106"/>
                <a:gd name="T60" fmla="*/ 34 w 86"/>
                <a:gd name="T61" fmla="*/ 54 h 106"/>
                <a:gd name="T62" fmla="*/ 42 w 86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106">
                  <a:moveTo>
                    <a:pt x="13" y="94"/>
                  </a:moveTo>
                  <a:cubicBezTo>
                    <a:pt x="11" y="99"/>
                    <a:pt x="11" y="100"/>
                    <a:pt x="4" y="100"/>
                  </a:cubicBezTo>
                  <a:cubicBezTo>
                    <a:pt x="2" y="100"/>
                    <a:pt x="0" y="100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6" y="106"/>
                    <a:pt x="11" y="105"/>
                    <a:pt x="16" y="105"/>
                  </a:cubicBezTo>
                  <a:cubicBezTo>
                    <a:pt x="21" y="105"/>
                    <a:pt x="27" y="106"/>
                    <a:pt x="32" y="106"/>
                  </a:cubicBezTo>
                  <a:cubicBezTo>
                    <a:pt x="33" y="106"/>
                    <a:pt x="35" y="106"/>
                    <a:pt x="35" y="102"/>
                  </a:cubicBezTo>
                  <a:cubicBezTo>
                    <a:pt x="35" y="100"/>
                    <a:pt x="34" y="100"/>
                    <a:pt x="31" y="100"/>
                  </a:cubicBezTo>
                  <a:cubicBezTo>
                    <a:pt x="23" y="100"/>
                    <a:pt x="23" y="99"/>
                    <a:pt x="23" y="98"/>
                  </a:cubicBezTo>
                  <a:cubicBezTo>
                    <a:pt x="23" y="96"/>
                    <a:pt x="30" y="69"/>
                    <a:pt x="31" y="65"/>
                  </a:cubicBezTo>
                  <a:cubicBezTo>
                    <a:pt x="33" y="69"/>
                    <a:pt x="38" y="75"/>
                    <a:pt x="46" y="75"/>
                  </a:cubicBezTo>
                  <a:cubicBezTo>
                    <a:pt x="66" y="75"/>
                    <a:pt x="86" y="51"/>
                    <a:pt x="86" y="27"/>
                  </a:cubicBezTo>
                  <a:cubicBezTo>
                    <a:pt x="86" y="11"/>
                    <a:pt x="77" y="0"/>
                    <a:pt x="64" y="0"/>
                  </a:cubicBezTo>
                  <a:cubicBezTo>
                    <a:pt x="56" y="0"/>
                    <a:pt x="48" y="6"/>
                    <a:pt x="43" y="12"/>
                  </a:cubicBezTo>
                  <a:cubicBezTo>
                    <a:pt x="41" y="3"/>
                    <a:pt x="34" y="0"/>
                    <a:pt x="28" y="0"/>
                  </a:cubicBezTo>
                  <a:cubicBezTo>
                    <a:pt x="20" y="0"/>
                    <a:pt x="17" y="6"/>
                    <a:pt x="15" y="9"/>
                  </a:cubicBezTo>
                  <a:cubicBezTo>
                    <a:pt x="12" y="15"/>
                    <a:pt x="10" y="25"/>
                    <a:pt x="10" y="26"/>
                  </a:cubicBezTo>
                  <a:cubicBezTo>
                    <a:pt x="10" y="27"/>
                    <a:pt x="12" y="27"/>
                    <a:pt x="12" y="27"/>
                  </a:cubicBezTo>
                  <a:cubicBezTo>
                    <a:pt x="14" y="27"/>
                    <a:pt x="14" y="27"/>
                    <a:pt x="15" y="23"/>
                  </a:cubicBezTo>
                  <a:cubicBezTo>
                    <a:pt x="18" y="12"/>
                    <a:pt x="21" y="4"/>
                    <a:pt x="27" y="4"/>
                  </a:cubicBezTo>
                  <a:cubicBezTo>
                    <a:pt x="30" y="4"/>
                    <a:pt x="32" y="5"/>
                    <a:pt x="32" y="11"/>
                  </a:cubicBezTo>
                  <a:cubicBezTo>
                    <a:pt x="32" y="15"/>
                    <a:pt x="32" y="17"/>
                    <a:pt x="31" y="20"/>
                  </a:cubicBezTo>
                  <a:lnTo>
                    <a:pt x="13" y="94"/>
                  </a:lnTo>
                  <a:close/>
                  <a:moveTo>
                    <a:pt x="42" y="22"/>
                  </a:moveTo>
                  <a:cubicBezTo>
                    <a:pt x="43" y="17"/>
                    <a:pt x="47" y="12"/>
                    <a:pt x="50" y="10"/>
                  </a:cubicBezTo>
                  <a:cubicBezTo>
                    <a:pt x="56" y="5"/>
                    <a:pt x="61" y="4"/>
                    <a:pt x="64" y="4"/>
                  </a:cubicBezTo>
                  <a:cubicBezTo>
                    <a:pt x="70" y="4"/>
                    <a:pt x="74" y="9"/>
                    <a:pt x="74" y="19"/>
                  </a:cubicBezTo>
                  <a:cubicBezTo>
                    <a:pt x="74" y="29"/>
                    <a:pt x="69" y="48"/>
                    <a:pt x="66" y="54"/>
                  </a:cubicBezTo>
                  <a:cubicBezTo>
                    <a:pt x="60" y="66"/>
                    <a:pt x="52" y="72"/>
                    <a:pt x="46" y="72"/>
                  </a:cubicBezTo>
                  <a:cubicBezTo>
                    <a:pt x="35" y="72"/>
                    <a:pt x="33" y="58"/>
                    <a:pt x="33" y="57"/>
                  </a:cubicBezTo>
                  <a:cubicBezTo>
                    <a:pt x="33" y="56"/>
                    <a:pt x="33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8" name="Freeform 37">
              <a:extLst>
                <a:ext uri="{FF2B5EF4-FFF2-40B4-BE49-F238E27FC236}">
                  <a16:creationId xmlns:a16="http://schemas.microsoft.com/office/drawing/2014/main" id="{72BE13EA-D0BA-408E-B2A2-5293A8747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7682" y="1655618"/>
              <a:ext cx="38100" cy="95252"/>
            </a:xfrm>
            <a:custGeom>
              <a:avLst/>
              <a:gdLst>
                <a:gd name="T0" fmla="*/ 19 w 19"/>
                <a:gd name="T1" fmla="*/ 17 h 49"/>
                <a:gd name="T2" fmla="*/ 9 w 19"/>
                <a:gd name="T3" fmla="*/ 0 h 49"/>
                <a:gd name="T4" fmla="*/ 0 w 19"/>
                <a:gd name="T5" fmla="*/ 9 h 49"/>
                <a:gd name="T6" fmla="*/ 9 w 19"/>
                <a:gd name="T7" fmla="*/ 17 h 49"/>
                <a:gd name="T8" fmla="*/ 14 w 19"/>
                <a:gd name="T9" fmla="*/ 15 h 49"/>
                <a:gd name="T10" fmla="*/ 15 w 19"/>
                <a:gd name="T11" fmla="*/ 15 h 49"/>
                <a:gd name="T12" fmla="*/ 16 w 19"/>
                <a:gd name="T13" fmla="*/ 17 h 49"/>
                <a:gd name="T14" fmla="*/ 4 w 19"/>
                <a:gd name="T15" fmla="*/ 45 h 49"/>
                <a:gd name="T16" fmla="*/ 3 w 19"/>
                <a:gd name="T17" fmla="*/ 48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9" y="17"/>
                  </a:cubicBezTo>
                  <a:cubicBezTo>
                    <a:pt x="11" y="17"/>
                    <a:pt x="13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5"/>
                    <a:pt x="16" y="17"/>
                  </a:cubicBezTo>
                  <a:cubicBezTo>
                    <a:pt x="16" y="29"/>
                    <a:pt x="10" y="39"/>
                    <a:pt x="4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3" y="49"/>
                    <a:pt x="4" y="49"/>
                  </a:cubicBezTo>
                  <a:cubicBezTo>
                    <a:pt x="6" y="49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9" name="Freeform 38">
              <a:extLst>
                <a:ext uri="{FF2B5EF4-FFF2-40B4-BE49-F238E27FC236}">
                  <a16:creationId xmlns:a16="http://schemas.microsoft.com/office/drawing/2014/main" id="{939508CA-885B-4E34-B58B-D641096512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1034" y="1547670"/>
              <a:ext cx="127000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6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2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6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4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6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0" name="Freeform 39">
              <a:extLst>
                <a:ext uri="{FF2B5EF4-FFF2-40B4-BE49-F238E27FC236}">
                  <a16:creationId xmlns:a16="http://schemas.microsoft.com/office/drawing/2014/main" id="{C9407E43-A549-4738-8FFC-769AE48D1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9782" y="1446070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8 w 38"/>
                <a:gd name="T3" fmla="*/ 31 h 166"/>
                <a:gd name="T4" fmla="*/ 2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1" name="Freeform 40">
              <a:extLst>
                <a:ext uri="{FF2B5EF4-FFF2-40B4-BE49-F238E27FC236}">
                  <a16:creationId xmlns:a16="http://schemas.microsoft.com/office/drawing/2014/main" id="{56450545-B6F7-46AF-9D46-C19372EFC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6782" y="1465118"/>
              <a:ext cx="368300" cy="228600"/>
            </a:xfrm>
            <a:custGeom>
              <a:avLst/>
              <a:gdLst>
                <a:gd name="T0" fmla="*/ 170 w 189"/>
                <a:gd name="T1" fmla="*/ 15 h 117"/>
                <a:gd name="T2" fmla="*/ 184 w 189"/>
                <a:gd name="T3" fmla="*/ 8 h 117"/>
                <a:gd name="T4" fmla="*/ 189 w 189"/>
                <a:gd name="T5" fmla="*/ 3 h 117"/>
                <a:gd name="T6" fmla="*/ 186 w 189"/>
                <a:gd name="T7" fmla="*/ 0 h 117"/>
                <a:gd name="T8" fmla="*/ 172 w 189"/>
                <a:gd name="T9" fmla="*/ 1 h 117"/>
                <a:gd name="T10" fmla="*/ 153 w 189"/>
                <a:gd name="T11" fmla="*/ 0 h 117"/>
                <a:gd name="T12" fmla="*/ 149 w 189"/>
                <a:gd name="T13" fmla="*/ 5 h 117"/>
                <a:gd name="T14" fmla="*/ 153 w 189"/>
                <a:gd name="T15" fmla="*/ 8 h 117"/>
                <a:gd name="T16" fmla="*/ 165 w 189"/>
                <a:gd name="T17" fmla="*/ 10 h 117"/>
                <a:gd name="T18" fmla="*/ 117 w 189"/>
                <a:gd name="T19" fmla="*/ 86 h 117"/>
                <a:gd name="T20" fmla="*/ 107 w 189"/>
                <a:gd name="T21" fmla="*/ 9 h 117"/>
                <a:gd name="T22" fmla="*/ 117 w 189"/>
                <a:gd name="T23" fmla="*/ 8 h 117"/>
                <a:gd name="T24" fmla="*/ 124 w 189"/>
                <a:gd name="T25" fmla="*/ 3 h 117"/>
                <a:gd name="T26" fmla="*/ 120 w 189"/>
                <a:gd name="T27" fmla="*/ 0 h 117"/>
                <a:gd name="T28" fmla="*/ 96 w 189"/>
                <a:gd name="T29" fmla="*/ 1 h 117"/>
                <a:gd name="T30" fmla="*/ 85 w 189"/>
                <a:gd name="T31" fmla="*/ 1 h 117"/>
                <a:gd name="T32" fmla="*/ 74 w 189"/>
                <a:gd name="T33" fmla="*/ 0 h 117"/>
                <a:gd name="T34" fmla="*/ 69 w 189"/>
                <a:gd name="T35" fmla="*/ 5 h 117"/>
                <a:gd name="T36" fmla="*/ 75 w 189"/>
                <a:gd name="T37" fmla="*/ 8 h 117"/>
                <a:gd name="T38" fmla="*/ 83 w 189"/>
                <a:gd name="T39" fmla="*/ 9 h 117"/>
                <a:gd name="T40" fmla="*/ 85 w 189"/>
                <a:gd name="T41" fmla="*/ 25 h 117"/>
                <a:gd name="T42" fmla="*/ 84 w 189"/>
                <a:gd name="T43" fmla="*/ 28 h 117"/>
                <a:gd name="T44" fmla="*/ 47 w 189"/>
                <a:gd name="T45" fmla="*/ 86 h 117"/>
                <a:gd name="T46" fmla="*/ 37 w 189"/>
                <a:gd name="T47" fmla="*/ 9 h 117"/>
                <a:gd name="T48" fmla="*/ 48 w 189"/>
                <a:gd name="T49" fmla="*/ 8 h 117"/>
                <a:gd name="T50" fmla="*/ 53 w 189"/>
                <a:gd name="T51" fmla="*/ 7 h 117"/>
                <a:gd name="T52" fmla="*/ 54 w 189"/>
                <a:gd name="T53" fmla="*/ 3 h 117"/>
                <a:gd name="T54" fmla="*/ 50 w 189"/>
                <a:gd name="T55" fmla="*/ 0 h 117"/>
                <a:gd name="T56" fmla="*/ 26 w 189"/>
                <a:gd name="T57" fmla="*/ 1 h 117"/>
                <a:gd name="T58" fmla="*/ 15 w 189"/>
                <a:gd name="T59" fmla="*/ 1 h 117"/>
                <a:gd name="T60" fmla="*/ 4 w 189"/>
                <a:gd name="T61" fmla="*/ 0 h 117"/>
                <a:gd name="T62" fmla="*/ 0 w 189"/>
                <a:gd name="T63" fmla="*/ 5 h 117"/>
                <a:gd name="T64" fmla="*/ 5 w 189"/>
                <a:gd name="T65" fmla="*/ 8 h 117"/>
                <a:gd name="T66" fmla="*/ 13 w 189"/>
                <a:gd name="T67" fmla="*/ 9 h 117"/>
                <a:gd name="T68" fmla="*/ 27 w 189"/>
                <a:gd name="T69" fmla="*/ 112 h 117"/>
                <a:gd name="T70" fmla="*/ 32 w 189"/>
                <a:gd name="T71" fmla="*/ 117 h 117"/>
                <a:gd name="T72" fmla="*/ 39 w 189"/>
                <a:gd name="T73" fmla="*/ 113 h 117"/>
                <a:gd name="T74" fmla="*/ 87 w 189"/>
                <a:gd name="T75" fmla="*/ 37 h 117"/>
                <a:gd name="T76" fmla="*/ 96 w 189"/>
                <a:gd name="T77" fmla="*/ 112 h 117"/>
                <a:gd name="T78" fmla="*/ 101 w 189"/>
                <a:gd name="T79" fmla="*/ 117 h 117"/>
                <a:gd name="T80" fmla="*/ 108 w 189"/>
                <a:gd name="T81" fmla="*/ 113 h 117"/>
                <a:gd name="T82" fmla="*/ 170 w 189"/>
                <a:gd name="T83" fmla="*/ 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9" h="117">
                  <a:moveTo>
                    <a:pt x="170" y="15"/>
                  </a:moveTo>
                  <a:cubicBezTo>
                    <a:pt x="172" y="11"/>
                    <a:pt x="174" y="8"/>
                    <a:pt x="184" y="8"/>
                  </a:cubicBezTo>
                  <a:cubicBezTo>
                    <a:pt x="186" y="8"/>
                    <a:pt x="189" y="8"/>
                    <a:pt x="189" y="3"/>
                  </a:cubicBezTo>
                  <a:cubicBezTo>
                    <a:pt x="189" y="2"/>
                    <a:pt x="188" y="0"/>
                    <a:pt x="186" y="0"/>
                  </a:cubicBezTo>
                  <a:cubicBezTo>
                    <a:pt x="182" y="0"/>
                    <a:pt x="177" y="1"/>
                    <a:pt x="172" y="1"/>
                  </a:cubicBezTo>
                  <a:cubicBezTo>
                    <a:pt x="166" y="1"/>
                    <a:pt x="159" y="0"/>
                    <a:pt x="153" y="0"/>
                  </a:cubicBezTo>
                  <a:cubicBezTo>
                    <a:pt x="152" y="0"/>
                    <a:pt x="149" y="0"/>
                    <a:pt x="149" y="5"/>
                  </a:cubicBezTo>
                  <a:cubicBezTo>
                    <a:pt x="149" y="8"/>
                    <a:pt x="152" y="8"/>
                    <a:pt x="153" y="8"/>
                  </a:cubicBezTo>
                  <a:cubicBezTo>
                    <a:pt x="154" y="8"/>
                    <a:pt x="160" y="8"/>
                    <a:pt x="165" y="10"/>
                  </a:cubicBezTo>
                  <a:lnTo>
                    <a:pt x="117" y="86"/>
                  </a:lnTo>
                  <a:lnTo>
                    <a:pt x="107" y="9"/>
                  </a:lnTo>
                  <a:cubicBezTo>
                    <a:pt x="110" y="8"/>
                    <a:pt x="115" y="8"/>
                    <a:pt x="117" y="8"/>
                  </a:cubicBezTo>
                  <a:cubicBezTo>
                    <a:pt x="121" y="8"/>
                    <a:pt x="124" y="8"/>
                    <a:pt x="124" y="3"/>
                  </a:cubicBezTo>
                  <a:cubicBezTo>
                    <a:pt x="124" y="3"/>
                    <a:pt x="124" y="0"/>
                    <a:pt x="120" y="0"/>
                  </a:cubicBezTo>
                  <a:cubicBezTo>
                    <a:pt x="115" y="0"/>
                    <a:pt x="101" y="1"/>
                    <a:pt x="96" y="1"/>
                  </a:cubicBezTo>
                  <a:cubicBezTo>
                    <a:pt x="92" y="1"/>
                    <a:pt x="89" y="1"/>
                    <a:pt x="85" y="1"/>
                  </a:cubicBezTo>
                  <a:cubicBezTo>
                    <a:pt x="80" y="1"/>
                    <a:pt x="74" y="0"/>
                    <a:pt x="74" y="0"/>
                  </a:cubicBezTo>
                  <a:cubicBezTo>
                    <a:pt x="73" y="0"/>
                    <a:pt x="69" y="0"/>
                    <a:pt x="69" y="5"/>
                  </a:cubicBezTo>
                  <a:cubicBezTo>
                    <a:pt x="69" y="8"/>
                    <a:pt x="72" y="8"/>
                    <a:pt x="75" y="8"/>
                  </a:cubicBezTo>
                  <a:cubicBezTo>
                    <a:pt x="77" y="8"/>
                    <a:pt x="81" y="8"/>
                    <a:pt x="83" y="9"/>
                  </a:cubicBezTo>
                  <a:lnTo>
                    <a:pt x="85" y="25"/>
                  </a:lnTo>
                  <a:cubicBezTo>
                    <a:pt x="85" y="26"/>
                    <a:pt x="85" y="26"/>
                    <a:pt x="84" y="28"/>
                  </a:cubicBezTo>
                  <a:lnTo>
                    <a:pt x="47" y="86"/>
                  </a:lnTo>
                  <a:lnTo>
                    <a:pt x="37" y="9"/>
                  </a:lnTo>
                  <a:cubicBezTo>
                    <a:pt x="40" y="8"/>
                    <a:pt x="45" y="8"/>
                    <a:pt x="48" y="8"/>
                  </a:cubicBezTo>
                  <a:cubicBezTo>
                    <a:pt x="52" y="8"/>
                    <a:pt x="52" y="8"/>
                    <a:pt x="53" y="7"/>
                  </a:cubicBezTo>
                  <a:cubicBezTo>
                    <a:pt x="54" y="6"/>
                    <a:pt x="54" y="4"/>
                    <a:pt x="54" y="3"/>
                  </a:cubicBezTo>
                  <a:cubicBezTo>
                    <a:pt x="54" y="3"/>
                    <a:pt x="54" y="0"/>
                    <a:pt x="50" y="0"/>
                  </a:cubicBezTo>
                  <a:cubicBezTo>
                    <a:pt x="45" y="0"/>
                    <a:pt x="31" y="1"/>
                    <a:pt x="26" y="1"/>
                  </a:cubicBezTo>
                  <a:cubicBezTo>
                    <a:pt x="22" y="1"/>
                    <a:pt x="19" y="1"/>
                    <a:pt x="15" y="1"/>
                  </a:cubicBezTo>
                  <a:cubicBezTo>
                    <a:pt x="11" y="1"/>
                    <a:pt x="4" y="0"/>
                    <a:pt x="4" y="0"/>
                  </a:cubicBezTo>
                  <a:cubicBezTo>
                    <a:pt x="3" y="0"/>
                    <a:pt x="0" y="0"/>
                    <a:pt x="0" y="5"/>
                  </a:cubicBezTo>
                  <a:cubicBezTo>
                    <a:pt x="0" y="8"/>
                    <a:pt x="2" y="8"/>
                    <a:pt x="5" y="8"/>
                  </a:cubicBezTo>
                  <a:cubicBezTo>
                    <a:pt x="8" y="8"/>
                    <a:pt x="11" y="8"/>
                    <a:pt x="13" y="9"/>
                  </a:cubicBezTo>
                  <a:lnTo>
                    <a:pt x="27" y="112"/>
                  </a:lnTo>
                  <a:cubicBezTo>
                    <a:pt x="27" y="116"/>
                    <a:pt x="28" y="117"/>
                    <a:pt x="32" y="117"/>
                  </a:cubicBezTo>
                  <a:cubicBezTo>
                    <a:pt x="35" y="117"/>
                    <a:pt x="37" y="116"/>
                    <a:pt x="39" y="113"/>
                  </a:cubicBezTo>
                  <a:lnTo>
                    <a:pt x="87" y="37"/>
                  </a:lnTo>
                  <a:lnTo>
                    <a:pt x="96" y="112"/>
                  </a:lnTo>
                  <a:cubicBezTo>
                    <a:pt x="97" y="116"/>
                    <a:pt x="97" y="117"/>
                    <a:pt x="101" y="117"/>
                  </a:cubicBezTo>
                  <a:cubicBezTo>
                    <a:pt x="105" y="117"/>
                    <a:pt x="106" y="116"/>
                    <a:pt x="108" y="113"/>
                  </a:cubicBezTo>
                  <a:lnTo>
                    <a:pt x="170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2" name="Freeform 41">
              <a:extLst>
                <a:ext uri="{FF2B5EF4-FFF2-40B4-BE49-F238E27FC236}">
                  <a16:creationId xmlns:a16="http://schemas.microsoft.com/office/drawing/2014/main" id="{561F03A5-E70A-4E2C-9DF7-1F43A2885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5882" y="1446070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0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4" y="140"/>
                    <a:pt x="9" y="108"/>
                    <a:pt x="9" y="83"/>
                  </a:cubicBezTo>
                  <a:cubicBezTo>
                    <a:pt x="9" y="54"/>
                    <a:pt x="15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1" y="50"/>
                    <a:pt x="0" y="69"/>
                    <a:pt x="0" y="83"/>
                  </a:cubicBezTo>
                  <a:cubicBezTo>
                    <a:pt x="0" y="96"/>
                    <a:pt x="1" y="116"/>
                    <a:pt x="10" y="135"/>
                  </a:cubicBezTo>
                  <a:cubicBezTo>
                    <a:pt x="20" y="155"/>
                    <a:pt x="35" y="166"/>
                    <a:pt x="36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3" name="Freeform 42">
              <a:extLst>
                <a:ext uri="{FF2B5EF4-FFF2-40B4-BE49-F238E27FC236}">
                  <a16:creationId xmlns:a16="http://schemas.microsoft.com/office/drawing/2014/main" id="{C43794AE-7858-4C0C-9F77-65483572A6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8434" y="1547670"/>
              <a:ext cx="171452" cy="203200"/>
            </a:xfrm>
            <a:custGeom>
              <a:avLst/>
              <a:gdLst>
                <a:gd name="T0" fmla="*/ 13 w 87"/>
                <a:gd name="T1" fmla="*/ 94 h 106"/>
                <a:gd name="T2" fmla="*/ 4 w 87"/>
                <a:gd name="T3" fmla="*/ 100 h 106"/>
                <a:gd name="T4" fmla="*/ 0 w 87"/>
                <a:gd name="T5" fmla="*/ 104 h 106"/>
                <a:gd name="T6" fmla="*/ 2 w 87"/>
                <a:gd name="T7" fmla="*/ 106 h 106"/>
                <a:gd name="T8" fmla="*/ 16 w 87"/>
                <a:gd name="T9" fmla="*/ 105 h 106"/>
                <a:gd name="T10" fmla="*/ 33 w 87"/>
                <a:gd name="T11" fmla="*/ 106 h 106"/>
                <a:gd name="T12" fmla="*/ 36 w 87"/>
                <a:gd name="T13" fmla="*/ 102 h 106"/>
                <a:gd name="T14" fmla="*/ 32 w 87"/>
                <a:gd name="T15" fmla="*/ 100 h 106"/>
                <a:gd name="T16" fmla="*/ 24 w 87"/>
                <a:gd name="T17" fmla="*/ 98 h 106"/>
                <a:gd name="T18" fmla="*/ 32 w 87"/>
                <a:gd name="T19" fmla="*/ 65 h 106"/>
                <a:gd name="T20" fmla="*/ 47 w 87"/>
                <a:gd name="T21" fmla="*/ 75 h 106"/>
                <a:gd name="T22" fmla="*/ 87 w 87"/>
                <a:gd name="T23" fmla="*/ 27 h 106"/>
                <a:gd name="T24" fmla="*/ 65 w 87"/>
                <a:gd name="T25" fmla="*/ 0 h 106"/>
                <a:gd name="T26" fmla="*/ 43 w 87"/>
                <a:gd name="T27" fmla="*/ 12 h 106"/>
                <a:gd name="T28" fmla="*/ 28 w 87"/>
                <a:gd name="T29" fmla="*/ 0 h 106"/>
                <a:gd name="T30" fmla="*/ 16 w 87"/>
                <a:gd name="T31" fmla="*/ 9 h 106"/>
                <a:gd name="T32" fmla="*/ 11 w 87"/>
                <a:gd name="T33" fmla="*/ 26 h 106"/>
                <a:gd name="T34" fmla="*/ 13 w 87"/>
                <a:gd name="T35" fmla="*/ 27 h 106"/>
                <a:gd name="T36" fmla="*/ 16 w 87"/>
                <a:gd name="T37" fmla="*/ 23 h 106"/>
                <a:gd name="T38" fmla="*/ 28 w 87"/>
                <a:gd name="T39" fmla="*/ 4 h 106"/>
                <a:gd name="T40" fmla="*/ 33 w 87"/>
                <a:gd name="T41" fmla="*/ 11 h 106"/>
                <a:gd name="T42" fmla="*/ 32 w 87"/>
                <a:gd name="T43" fmla="*/ 20 h 106"/>
                <a:gd name="T44" fmla="*/ 13 w 87"/>
                <a:gd name="T45" fmla="*/ 94 h 106"/>
                <a:gd name="T46" fmla="*/ 42 w 87"/>
                <a:gd name="T47" fmla="*/ 22 h 106"/>
                <a:gd name="T48" fmla="*/ 51 w 87"/>
                <a:gd name="T49" fmla="*/ 10 h 106"/>
                <a:gd name="T50" fmla="*/ 64 w 87"/>
                <a:gd name="T51" fmla="*/ 4 h 106"/>
                <a:gd name="T52" fmla="*/ 75 w 87"/>
                <a:gd name="T53" fmla="*/ 19 h 106"/>
                <a:gd name="T54" fmla="*/ 67 w 87"/>
                <a:gd name="T55" fmla="*/ 54 h 106"/>
                <a:gd name="T56" fmla="*/ 47 w 87"/>
                <a:gd name="T57" fmla="*/ 72 h 106"/>
                <a:gd name="T58" fmla="*/ 34 w 87"/>
                <a:gd name="T59" fmla="*/ 57 h 106"/>
                <a:gd name="T60" fmla="*/ 34 w 87"/>
                <a:gd name="T61" fmla="*/ 54 h 106"/>
                <a:gd name="T62" fmla="*/ 42 w 87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" h="106">
                  <a:moveTo>
                    <a:pt x="13" y="94"/>
                  </a:moveTo>
                  <a:cubicBezTo>
                    <a:pt x="12" y="99"/>
                    <a:pt x="11" y="100"/>
                    <a:pt x="4" y="100"/>
                  </a:cubicBezTo>
                  <a:cubicBezTo>
                    <a:pt x="2" y="100"/>
                    <a:pt x="0" y="100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7" y="106"/>
                    <a:pt x="12" y="105"/>
                    <a:pt x="16" y="105"/>
                  </a:cubicBezTo>
                  <a:cubicBezTo>
                    <a:pt x="22" y="105"/>
                    <a:pt x="28" y="106"/>
                    <a:pt x="33" y="106"/>
                  </a:cubicBezTo>
                  <a:cubicBezTo>
                    <a:pt x="34" y="106"/>
                    <a:pt x="36" y="106"/>
                    <a:pt x="36" y="102"/>
                  </a:cubicBezTo>
                  <a:cubicBezTo>
                    <a:pt x="36" y="100"/>
                    <a:pt x="34" y="100"/>
                    <a:pt x="32" y="100"/>
                  </a:cubicBezTo>
                  <a:cubicBezTo>
                    <a:pt x="24" y="100"/>
                    <a:pt x="24" y="99"/>
                    <a:pt x="24" y="98"/>
                  </a:cubicBezTo>
                  <a:cubicBezTo>
                    <a:pt x="24" y="96"/>
                    <a:pt x="31" y="69"/>
                    <a:pt x="32" y="65"/>
                  </a:cubicBezTo>
                  <a:cubicBezTo>
                    <a:pt x="34" y="69"/>
                    <a:pt x="39" y="75"/>
                    <a:pt x="47" y="75"/>
                  </a:cubicBezTo>
                  <a:cubicBezTo>
                    <a:pt x="66" y="75"/>
                    <a:pt x="87" y="51"/>
                    <a:pt x="87" y="27"/>
                  </a:cubicBezTo>
                  <a:cubicBezTo>
                    <a:pt x="87" y="11"/>
                    <a:pt x="78" y="0"/>
                    <a:pt x="65" y="0"/>
                  </a:cubicBezTo>
                  <a:cubicBezTo>
                    <a:pt x="57" y="0"/>
                    <a:pt x="49" y="6"/>
                    <a:pt x="43" y="12"/>
                  </a:cubicBezTo>
                  <a:cubicBezTo>
                    <a:pt x="41" y="3"/>
                    <a:pt x="34" y="0"/>
                    <a:pt x="28" y="0"/>
                  </a:cubicBezTo>
                  <a:cubicBezTo>
                    <a:pt x="21" y="0"/>
                    <a:pt x="17" y="6"/>
                    <a:pt x="16" y="9"/>
                  </a:cubicBezTo>
                  <a:cubicBezTo>
                    <a:pt x="13" y="15"/>
                    <a:pt x="11" y="25"/>
                    <a:pt x="11" y="26"/>
                  </a:cubicBezTo>
                  <a:cubicBezTo>
                    <a:pt x="11" y="27"/>
                    <a:pt x="12" y="27"/>
                    <a:pt x="13" y="27"/>
                  </a:cubicBezTo>
                  <a:cubicBezTo>
                    <a:pt x="14" y="27"/>
                    <a:pt x="15" y="27"/>
                    <a:pt x="16" y="23"/>
                  </a:cubicBezTo>
                  <a:cubicBezTo>
                    <a:pt x="18" y="12"/>
                    <a:pt x="22" y="4"/>
                    <a:pt x="28" y="4"/>
                  </a:cubicBezTo>
                  <a:cubicBezTo>
                    <a:pt x="31" y="4"/>
                    <a:pt x="33" y="5"/>
                    <a:pt x="33" y="11"/>
                  </a:cubicBezTo>
                  <a:cubicBezTo>
                    <a:pt x="33" y="15"/>
                    <a:pt x="32" y="17"/>
                    <a:pt x="32" y="20"/>
                  </a:cubicBezTo>
                  <a:lnTo>
                    <a:pt x="13" y="94"/>
                  </a:lnTo>
                  <a:close/>
                  <a:moveTo>
                    <a:pt x="42" y="22"/>
                  </a:moveTo>
                  <a:cubicBezTo>
                    <a:pt x="43" y="17"/>
                    <a:pt x="48" y="12"/>
                    <a:pt x="51" y="10"/>
                  </a:cubicBezTo>
                  <a:cubicBezTo>
                    <a:pt x="57" y="5"/>
                    <a:pt x="62" y="4"/>
                    <a:pt x="64" y="4"/>
                  </a:cubicBezTo>
                  <a:cubicBezTo>
                    <a:pt x="71" y="4"/>
                    <a:pt x="75" y="9"/>
                    <a:pt x="75" y="19"/>
                  </a:cubicBezTo>
                  <a:cubicBezTo>
                    <a:pt x="75" y="29"/>
                    <a:pt x="70" y="48"/>
                    <a:pt x="67" y="54"/>
                  </a:cubicBezTo>
                  <a:cubicBezTo>
                    <a:pt x="61" y="66"/>
                    <a:pt x="53" y="72"/>
                    <a:pt x="47" y="72"/>
                  </a:cubicBezTo>
                  <a:cubicBezTo>
                    <a:pt x="36" y="72"/>
                    <a:pt x="34" y="58"/>
                    <a:pt x="34" y="57"/>
                  </a:cubicBezTo>
                  <a:cubicBezTo>
                    <a:pt x="34" y="56"/>
                    <a:pt x="34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4" name="Freeform 43">
              <a:extLst>
                <a:ext uri="{FF2B5EF4-FFF2-40B4-BE49-F238E27FC236}">
                  <a16:creationId xmlns:a16="http://schemas.microsoft.com/office/drawing/2014/main" id="{88614679-E1AE-4741-A565-0862D1738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1634" y="1655618"/>
              <a:ext cx="38100" cy="95252"/>
            </a:xfrm>
            <a:custGeom>
              <a:avLst/>
              <a:gdLst>
                <a:gd name="T0" fmla="*/ 20 w 20"/>
                <a:gd name="T1" fmla="*/ 17 h 49"/>
                <a:gd name="T2" fmla="*/ 9 w 20"/>
                <a:gd name="T3" fmla="*/ 0 h 49"/>
                <a:gd name="T4" fmla="*/ 0 w 20"/>
                <a:gd name="T5" fmla="*/ 9 h 49"/>
                <a:gd name="T6" fmla="*/ 9 w 20"/>
                <a:gd name="T7" fmla="*/ 17 h 49"/>
                <a:gd name="T8" fmla="*/ 15 w 20"/>
                <a:gd name="T9" fmla="*/ 15 h 49"/>
                <a:gd name="T10" fmla="*/ 16 w 20"/>
                <a:gd name="T11" fmla="*/ 15 h 49"/>
                <a:gd name="T12" fmla="*/ 16 w 20"/>
                <a:gd name="T13" fmla="*/ 17 h 49"/>
                <a:gd name="T14" fmla="*/ 5 w 20"/>
                <a:gd name="T15" fmla="*/ 45 h 49"/>
                <a:gd name="T16" fmla="*/ 3 w 20"/>
                <a:gd name="T17" fmla="*/ 48 h 49"/>
                <a:gd name="T18" fmla="*/ 5 w 20"/>
                <a:gd name="T19" fmla="*/ 49 h 49"/>
                <a:gd name="T20" fmla="*/ 20 w 20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9">
                  <a:moveTo>
                    <a:pt x="20" y="17"/>
                  </a:moveTo>
                  <a:cubicBezTo>
                    <a:pt x="20" y="6"/>
                    <a:pt x="16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1" y="17"/>
                    <a:pt x="13" y="17"/>
                    <a:pt x="15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29"/>
                    <a:pt x="10" y="39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49"/>
                    <a:pt x="5" y="49"/>
                  </a:cubicBezTo>
                  <a:cubicBezTo>
                    <a:pt x="7" y="49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5" name="Freeform 44">
              <a:extLst>
                <a:ext uri="{FF2B5EF4-FFF2-40B4-BE49-F238E27FC236}">
                  <a16:creationId xmlns:a16="http://schemas.microsoft.com/office/drawing/2014/main" id="{30A78D5F-6B94-43C7-AEF6-8FDC8848EB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8634" y="1547670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6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2 w 68"/>
                <a:gd name="T29" fmla="*/ 100 h 106"/>
                <a:gd name="T30" fmla="*/ 44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1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6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6" name="Freeform 45">
              <a:extLst>
                <a:ext uri="{FF2B5EF4-FFF2-40B4-BE49-F238E27FC236}">
                  <a16:creationId xmlns:a16="http://schemas.microsoft.com/office/drawing/2014/main" id="{548BA56A-2513-4BFA-B438-BF2F2A800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734" y="1446070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8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8" y="48"/>
                    <a:pt x="28" y="83"/>
                  </a:cubicBezTo>
                  <a:cubicBezTo>
                    <a:pt x="28" y="111"/>
                    <a:pt x="22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7" name="Freeform 46">
              <a:extLst>
                <a:ext uri="{FF2B5EF4-FFF2-40B4-BE49-F238E27FC236}">
                  <a16:creationId xmlns:a16="http://schemas.microsoft.com/office/drawing/2014/main" id="{6A96D1D2-C6A7-4861-AF1D-78F19A3BBA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9634" y="1534970"/>
              <a:ext cx="215900" cy="139700"/>
            </a:xfrm>
            <a:custGeom>
              <a:avLst/>
              <a:gdLst>
                <a:gd name="T0" fmla="*/ 105 w 111"/>
                <a:gd name="T1" fmla="*/ 7 h 71"/>
                <a:gd name="T2" fmla="*/ 111 w 111"/>
                <a:gd name="T3" fmla="*/ 4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4 h 71"/>
                <a:gd name="T10" fmla="*/ 6 w 111"/>
                <a:gd name="T11" fmla="*/ 7 h 71"/>
                <a:gd name="T12" fmla="*/ 105 w 111"/>
                <a:gd name="T13" fmla="*/ 7 h 71"/>
                <a:gd name="T14" fmla="*/ 105 w 111"/>
                <a:gd name="T15" fmla="*/ 71 h 71"/>
                <a:gd name="T16" fmla="*/ 111 w 111"/>
                <a:gd name="T17" fmla="*/ 68 h 71"/>
                <a:gd name="T18" fmla="*/ 105 w 111"/>
                <a:gd name="T19" fmla="*/ 65 h 71"/>
                <a:gd name="T20" fmla="*/ 6 w 111"/>
                <a:gd name="T21" fmla="*/ 65 h 71"/>
                <a:gd name="T22" fmla="*/ 0 w 111"/>
                <a:gd name="T23" fmla="*/ 68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9 h 71"/>
                <a:gd name="T30" fmla="*/ 111 w 111"/>
                <a:gd name="T31" fmla="*/ 36 h 71"/>
                <a:gd name="T32" fmla="*/ 105 w 111"/>
                <a:gd name="T33" fmla="*/ 33 h 71"/>
                <a:gd name="T34" fmla="*/ 6 w 111"/>
                <a:gd name="T35" fmla="*/ 33 h 71"/>
                <a:gd name="T36" fmla="*/ 0 w 111"/>
                <a:gd name="T37" fmla="*/ 36 h 71"/>
                <a:gd name="T38" fmla="*/ 6 w 111"/>
                <a:gd name="T39" fmla="*/ 39 h 71"/>
                <a:gd name="T40" fmla="*/ 105 w 111"/>
                <a:gd name="T4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7"/>
                  </a:moveTo>
                  <a:cubicBezTo>
                    <a:pt x="107" y="7"/>
                    <a:pt x="111" y="7"/>
                    <a:pt x="111" y="4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8"/>
                  </a:cubicBezTo>
                  <a:cubicBezTo>
                    <a:pt x="111" y="65"/>
                    <a:pt x="107" y="65"/>
                    <a:pt x="105" y="65"/>
                  </a:cubicBezTo>
                  <a:lnTo>
                    <a:pt x="6" y="65"/>
                  </a:lnTo>
                  <a:cubicBezTo>
                    <a:pt x="3" y="65"/>
                    <a:pt x="0" y="65"/>
                    <a:pt x="0" y="68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9"/>
                  </a:moveTo>
                  <a:cubicBezTo>
                    <a:pt x="108" y="39"/>
                    <a:pt x="111" y="39"/>
                    <a:pt x="111" y="36"/>
                  </a:cubicBezTo>
                  <a:cubicBezTo>
                    <a:pt x="111" y="33"/>
                    <a:pt x="108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8" name="Freeform 47">
              <a:extLst>
                <a:ext uri="{FF2B5EF4-FFF2-40B4-BE49-F238E27FC236}">
                  <a16:creationId xmlns:a16="http://schemas.microsoft.com/office/drawing/2014/main" id="{DDCA2DD4-D713-4970-9AFF-B96220C02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3482" y="1547670"/>
              <a:ext cx="190500" cy="146052"/>
            </a:xfrm>
            <a:custGeom>
              <a:avLst/>
              <a:gdLst>
                <a:gd name="T0" fmla="*/ 98 w 98"/>
                <a:gd name="T1" fmla="*/ 12 h 75"/>
                <a:gd name="T2" fmla="*/ 92 w 98"/>
                <a:gd name="T3" fmla="*/ 0 h 75"/>
                <a:gd name="T4" fmla="*/ 83 w 98"/>
                <a:gd name="T5" fmla="*/ 8 h 75"/>
                <a:gd name="T6" fmla="*/ 86 w 98"/>
                <a:gd name="T7" fmla="*/ 13 h 75"/>
                <a:gd name="T8" fmla="*/ 91 w 98"/>
                <a:gd name="T9" fmla="*/ 27 h 75"/>
                <a:gd name="T10" fmla="*/ 83 w 98"/>
                <a:gd name="T11" fmla="*/ 50 h 75"/>
                <a:gd name="T12" fmla="*/ 64 w 98"/>
                <a:gd name="T13" fmla="*/ 63 h 75"/>
                <a:gd name="T14" fmla="*/ 48 w 98"/>
                <a:gd name="T15" fmla="*/ 48 h 75"/>
                <a:gd name="T16" fmla="*/ 54 w 98"/>
                <a:gd name="T17" fmla="*/ 29 h 75"/>
                <a:gd name="T18" fmla="*/ 51 w 98"/>
                <a:gd name="T19" fmla="*/ 25 h 75"/>
                <a:gd name="T20" fmla="*/ 46 w 98"/>
                <a:gd name="T21" fmla="*/ 28 h 75"/>
                <a:gd name="T22" fmla="*/ 42 w 98"/>
                <a:gd name="T23" fmla="*/ 48 h 75"/>
                <a:gd name="T24" fmla="*/ 20 w 98"/>
                <a:gd name="T25" fmla="*/ 63 h 75"/>
                <a:gd name="T26" fmla="*/ 5 w 98"/>
                <a:gd name="T27" fmla="*/ 44 h 75"/>
                <a:gd name="T28" fmla="*/ 22 w 98"/>
                <a:gd name="T29" fmla="*/ 4 h 75"/>
                <a:gd name="T30" fmla="*/ 19 w 98"/>
                <a:gd name="T31" fmla="*/ 1 h 75"/>
                <a:gd name="T32" fmla="*/ 15 w 98"/>
                <a:gd name="T33" fmla="*/ 4 h 75"/>
                <a:gd name="T34" fmla="*/ 0 w 98"/>
                <a:gd name="T35" fmla="*/ 51 h 75"/>
                <a:gd name="T36" fmla="*/ 17 w 98"/>
                <a:gd name="T37" fmla="*/ 75 h 75"/>
                <a:gd name="T38" fmla="*/ 43 w 98"/>
                <a:gd name="T39" fmla="*/ 58 h 75"/>
                <a:gd name="T40" fmla="*/ 61 w 98"/>
                <a:gd name="T41" fmla="*/ 75 h 75"/>
                <a:gd name="T42" fmla="*/ 88 w 98"/>
                <a:gd name="T43" fmla="*/ 53 h 75"/>
                <a:gd name="T44" fmla="*/ 98 w 98"/>
                <a:gd name="T45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75">
                  <a:moveTo>
                    <a:pt x="98" y="12"/>
                  </a:moveTo>
                  <a:cubicBezTo>
                    <a:pt x="98" y="4"/>
                    <a:pt x="95" y="0"/>
                    <a:pt x="92" y="0"/>
                  </a:cubicBezTo>
                  <a:cubicBezTo>
                    <a:pt x="88" y="0"/>
                    <a:pt x="83" y="4"/>
                    <a:pt x="83" y="8"/>
                  </a:cubicBezTo>
                  <a:cubicBezTo>
                    <a:pt x="83" y="9"/>
                    <a:pt x="84" y="11"/>
                    <a:pt x="86" y="13"/>
                  </a:cubicBezTo>
                  <a:cubicBezTo>
                    <a:pt x="88" y="15"/>
                    <a:pt x="91" y="20"/>
                    <a:pt x="91" y="27"/>
                  </a:cubicBezTo>
                  <a:cubicBezTo>
                    <a:pt x="91" y="33"/>
                    <a:pt x="88" y="43"/>
                    <a:pt x="83" y="50"/>
                  </a:cubicBezTo>
                  <a:cubicBezTo>
                    <a:pt x="78" y="58"/>
                    <a:pt x="72" y="63"/>
                    <a:pt x="64" y="63"/>
                  </a:cubicBezTo>
                  <a:cubicBezTo>
                    <a:pt x="55" y="63"/>
                    <a:pt x="49" y="57"/>
                    <a:pt x="48" y="48"/>
                  </a:cubicBezTo>
                  <a:cubicBezTo>
                    <a:pt x="50" y="44"/>
                    <a:pt x="54" y="33"/>
                    <a:pt x="54" y="29"/>
                  </a:cubicBezTo>
                  <a:cubicBezTo>
                    <a:pt x="54" y="27"/>
                    <a:pt x="53" y="25"/>
                    <a:pt x="51" y="25"/>
                  </a:cubicBezTo>
                  <a:cubicBezTo>
                    <a:pt x="49" y="25"/>
                    <a:pt x="47" y="25"/>
                    <a:pt x="46" y="28"/>
                  </a:cubicBezTo>
                  <a:cubicBezTo>
                    <a:pt x="44" y="31"/>
                    <a:pt x="42" y="42"/>
                    <a:pt x="42" y="48"/>
                  </a:cubicBezTo>
                  <a:cubicBezTo>
                    <a:pt x="37" y="56"/>
                    <a:pt x="30" y="63"/>
                    <a:pt x="20" y="63"/>
                  </a:cubicBezTo>
                  <a:cubicBezTo>
                    <a:pt x="9" y="63"/>
                    <a:pt x="5" y="53"/>
                    <a:pt x="5" y="44"/>
                  </a:cubicBezTo>
                  <a:cubicBezTo>
                    <a:pt x="5" y="23"/>
                    <a:pt x="22" y="6"/>
                    <a:pt x="22" y="4"/>
                  </a:cubicBezTo>
                  <a:cubicBezTo>
                    <a:pt x="22" y="2"/>
                    <a:pt x="21" y="1"/>
                    <a:pt x="19" y="1"/>
                  </a:cubicBezTo>
                  <a:cubicBezTo>
                    <a:pt x="17" y="1"/>
                    <a:pt x="16" y="3"/>
                    <a:pt x="15" y="4"/>
                  </a:cubicBezTo>
                  <a:cubicBezTo>
                    <a:pt x="6" y="17"/>
                    <a:pt x="0" y="36"/>
                    <a:pt x="0" y="51"/>
                  </a:cubicBezTo>
                  <a:cubicBezTo>
                    <a:pt x="0" y="63"/>
                    <a:pt x="4" y="75"/>
                    <a:pt x="17" y="75"/>
                  </a:cubicBezTo>
                  <a:cubicBezTo>
                    <a:pt x="29" y="75"/>
                    <a:pt x="37" y="67"/>
                    <a:pt x="43" y="58"/>
                  </a:cubicBezTo>
                  <a:cubicBezTo>
                    <a:pt x="45" y="67"/>
                    <a:pt x="51" y="75"/>
                    <a:pt x="61" y="75"/>
                  </a:cubicBezTo>
                  <a:cubicBezTo>
                    <a:pt x="74" y="75"/>
                    <a:pt x="82" y="65"/>
                    <a:pt x="88" y="53"/>
                  </a:cubicBezTo>
                  <a:cubicBezTo>
                    <a:pt x="92" y="44"/>
                    <a:pt x="98" y="22"/>
                    <a:pt x="98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9" name="Freeform 48">
              <a:extLst>
                <a:ext uri="{FF2B5EF4-FFF2-40B4-BE49-F238E27FC236}">
                  <a16:creationId xmlns:a16="http://schemas.microsoft.com/office/drawing/2014/main" id="{99E126E6-1A1C-4E4D-A987-CD6B105B93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33034" y="1585770"/>
              <a:ext cx="107952" cy="158752"/>
            </a:xfrm>
            <a:custGeom>
              <a:avLst/>
              <a:gdLst>
                <a:gd name="T0" fmla="*/ 54 w 54"/>
                <a:gd name="T1" fmla="*/ 40 h 80"/>
                <a:gd name="T2" fmla="*/ 47 w 54"/>
                <a:gd name="T3" fmla="*/ 10 h 80"/>
                <a:gd name="T4" fmla="*/ 27 w 54"/>
                <a:gd name="T5" fmla="*/ 0 h 80"/>
                <a:gd name="T6" fmla="*/ 0 w 54"/>
                <a:gd name="T7" fmla="*/ 40 h 80"/>
                <a:gd name="T8" fmla="*/ 27 w 54"/>
                <a:gd name="T9" fmla="*/ 80 h 80"/>
                <a:gd name="T10" fmla="*/ 54 w 54"/>
                <a:gd name="T11" fmla="*/ 40 h 80"/>
                <a:gd name="T12" fmla="*/ 27 w 54"/>
                <a:gd name="T13" fmla="*/ 76 h 80"/>
                <a:gd name="T14" fmla="*/ 13 w 54"/>
                <a:gd name="T15" fmla="*/ 64 h 80"/>
                <a:gd name="T16" fmla="*/ 11 w 54"/>
                <a:gd name="T17" fmla="*/ 39 h 80"/>
                <a:gd name="T18" fmla="*/ 13 w 54"/>
                <a:gd name="T19" fmla="*/ 15 h 80"/>
                <a:gd name="T20" fmla="*/ 27 w 54"/>
                <a:gd name="T21" fmla="*/ 3 h 80"/>
                <a:gd name="T22" fmla="*/ 42 w 54"/>
                <a:gd name="T23" fmla="*/ 14 h 80"/>
                <a:gd name="T24" fmla="*/ 44 w 54"/>
                <a:gd name="T25" fmla="*/ 39 h 80"/>
                <a:gd name="T26" fmla="*/ 42 w 54"/>
                <a:gd name="T27" fmla="*/ 63 h 80"/>
                <a:gd name="T28" fmla="*/ 27 w 54"/>
                <a:gd name="T29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0">
                  <a:moveTo>
                    <a:pt x="54" y="40"/>
                  </a:moveTo>
                  <a:cubicBezTo>
                    <a:pt x="54" y="27"/>
                    <a:pt x="53" y="18"/>
                    <a:pt x="47" y="10"/>
                  </a:cubicBezTo>
                  <a:cubicBezTo>
                    <a:pt x="44" y="5"/>
                    <a:pt x="37" y="0"/>
                    <a:pt x="27" y="0"/>
                  </a:cubicBezTo>
                  <a:cubicBezTo>
                    <a:pt x="0" y="0"/>
                    <a:pt x="0" y="32"/>
                    <a:pt x="0" y="40"/>
                  </a:cubicBezTo>
                  <a:cubicBezTo>
                    <a:pt x="0" y="49"/>
                    <a:pt x="0" y="80"/>
                    <a:pt x="27" y="80"/>
                  </a:cubicBezTo>
                  <a:cubicBezTo>
                    <a:pt x="54" y="80"/>
                    <a:pt x="54" y="49"/>
                    <a:pt x="54" y="40"/>
                  </a:cubicBezTo>
                  <a:close/>
                  <a:moveTo>
                    <a:pt x="27" y="76"/>
                  </a:moveTo>
                  <a:cubicBezTo>
                    <a:pt x="22" y="76"/>
                    <a:pt x="15" y="73"/>
                    <a:pt x="13" y="64"/>
                  </a:cubicBezTo>
                  <a:cubicBezTo>
                    <a:pt x="11" y="57"/>
                    <a:pt x="11" y="47"/>
                    <a:pt x="11" y="39"/>
                  </a:cubicBezTo>
                  <a:cubicBezTo>
                    <a:pt x="11" y="30"/>
                    <a:pt x="11" y="21"/>
                    <a:pt x="13" y="15"/>
                  </a:cubicBezTo>
                  <a:cubicBezTo>
                    <a:pt x="15" y="6"/>
                    <a:pt x="23" y="3"/>
                    <a:pt x="27" y="3"/>
                  </a:cubicBezTo>
                  <a:cubicBezTo>
                    <a:pt x="34" y="3"/>
                    <a:pt x="40" y="7"/>
                    <a:pt x="42" y="14"/>
                  </a:cubicBezTo>
                  <a:cubicBezTo>
                    <a:pt x="44" y="20"/>
                    <a:pt x="44" y="29"/>
                    <a:pt x="44" y="39"/>
                  </a:cubicBezTo>
                  <a:cubicBezTo>
                    <a:pt x="44" y="47"/>
                    <a:pt x="44" y="56"/>
                    <a:pt x="42" y="63"/>
                  </a:cubicBezTo>
                  <a:cubicBezTo>
                    <a:pt x="40" y="74"/>
                    <a:pt x="32" y="76"/>
                    <a:pt x="27" y="7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0" name="Freeform 49">
              <a:extLst>
                <a:ext uri="{FF2B5EF4-FFF2-40B4-BE49-F238E27FC236}">
                  <a16:creationId xmlns:a16="http://schemas.microsoft.com/office/drawing/2014/main" id="{AE61650D-F2E9-4C80-B134-EDD1992732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0034" y="1547670"/>
              <a:ext cx="165100" cy="203200"/>
            </a:xfrm>
            <a:custGeom>
              <a:avLst/>
              <a:gdLst>
                <a:gd name="T0" fmla="*/ 12 w 86"/>
                <a:gd name="T1" fmla="*/ 94 h 106"/>
                <a:gd name="T2" fmla="*/ 3 w 86"/>
                <a:gd name="T3" fmla="*/ 100 h 106"/>
                <a:gd name="T4" fmla="*/ 0 w 86"/>
                <a:gd name="T5" fmla="*/ 104 h 106"/>
                <a:gd name="T6" fmla="*/ 2 w 86"/>
                <a:gd name="T7" fmla="*/ 106 h 106"/>
                <a:gd name="T8" fmla="*/ 16 w 86"/>
                <a:gd name="T9" fmla="*/ 105 h 106"/>
                <a:gd name="T10" fmla="*/ 32 w 86"/>
                <a:gd name="T11" fmla="*/ 106 h 106"/>
                <a:gd name="T12" fmla="*/ 35 w 86"/>
                <a:gd name="T13" fmla="*/ 102 h 106"/>
                <a:gd name="T14" fmla="*/ 31 w 86"/>
                <a:gd name="T15" fmla="*/ 100 h 106"/>
                <a:gd name="T16" fmla="*/ 23 w 86"/>
                <a:gd name="T17" fmla="*/ 98 h 106"/>
                <a:gd name="T18" fmla="*/ 31 w 86"/>
                <a:gd name="T19" fmla="*/ 65 h 106"/>
                <a:gd name="T20" fmla="*/ 46 w 86"/>
                <a:gd name="T21" fmla="*/ 75 h 106"/>
                <a:gd name="T22" fmla="*/ 86 w 86"/>
                <a:gd name="T23" fmla="*/ 27 h 106"/>
                <a:gd name="T24" fmla="*/ 64 w 86"/>
                <a:gd name="T25" fmla="*/ 0 h 106"/>
                <a:gd name="T26" fmla="*/ 42 w 86"/>
                <a:gd name="T27" fmla="*/ 12 h 106"/>
                <a:gd name="T28" fmla="*/ 27 w 86"/>
                <a:gd name="T29" fmla="*/ 0 h 106"/>
                <a:gd name="T30" fmla="*/ 15 w 86"/>
                <a:gd name="T31" fmla="*/ 9 h 106"/>
                <a:gd name="T32" fmla="*/ 10 w 86"/>
                <a:gd name="T33" fmla="*/ 26 h 106"/>
                <a:gd name="T34" fmla="*/ 12 w 86"/>
                <a:gd name="T35" fmla="*/ 27 h 106"/>
                <a:gd name="T36" fmla="*/ 15 w 86"/>
                <a:gd name="T37" fmla="*/ 23 h 106"/>
                <a:gd name="T38" fmla="*/ 27 w 86"/>
                <a:gd name="T39" fmla="*/ 4 h 106"/>
                <a:gd name="T40" fmla="*/ 32 w 86"/>
                <a:gd name="T41" fmla="*/ 11 h 106"/>
                <a:gd name="T42" fmla="*/ 31 w 86"/>
                <a:gd name="T43" fmla="*/ 20 h 106"/>
                <a:gd name="T44" fmla="*/ 12 w 86"/>
                <a:gd name="T45" fmla="*/ 94 h 106"/>
                <a:gd name="T46" fmla="*/ 42 w 86"/>
                <a:gd name="T47" fmla="*/ 22 h 106"/>
                <a:gd name="T48" fmla="*/ 50 w 86"/>
                <a:gd name="T49" fmla="*/ 10 h 106"/>
                <a:gd name="T50" fmla="*/ 64 w 86"/>
                <a:gd name="T51" fmla="*/ 4 h 106"/>
                <a:gd name="T52" fmla="*/ 74 w 86"/>
                <a:gd name="T53" fmla="*/ 19 h 106"/>
                <a:gd name="T54" fmla="*/ 66 w 86"/>
                <a:gd name="T55" fmla="*/ 54 h 106"/>
                <a:gd name="T56" fmla="*/ 46 w 86"/>
                <a:gd name="T57" fmla="*/ 72 h 106"/>
                <a:gd name="T58" fmla="*/ 33 w 86"/>
                <a:gd name="T59" fmla="*/ 57 h 106"/>
                <a:gd name="T60" fmla="*/ 33 w 86"/>
                <a:gd name="T61" fmla="*/ 54 h 106"/>
                <a:gd name="T62" fmla="*/ 42 w 86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106">
                  <a:moveTo>
                    <a:pt x="12" y="94"/>
                  </a:moveTo>
                  <a:cubicBezTo>
                    <a:pt x="11" y="99"/>
                    <a:pt x="11" y="100"/>
                    <a:pt x="3" y="100"/>
                  </a:cubicBezTo>
                  <a:cubicBezTo>
                    <a:pt x="1" y="100"/>
                    <a:pt x="0" y="100"/>
                    <a:pt x="0" y="104"/>
                  </a:cubicBezTo>
                  <a:cubicBezTo>
                    <a:pt x="0" y="105"/>
                    <a:pt x="0" y="106"/>
                    <a:pt x="2" y="106"/>
                  </a:cubicBezTo>
                  <a:cubicBezTo>
                    <a:pt x="6" y="106"/>
                    <a:pt x="11" y="105"/>
                    <a:pt x="16" y="105"/>
                  </a:cubicBezTo>
                  <a:cubicBezTo>
                    <a:pt x="21" y="105"/>
                    <a:pt x="27" y="106"/>
                    <a:pt x="32" y="106"/>
                  </a:cubicBezTo>
                  <a:cubicBezTo>
                    <a:pt x="33" y="106"/>
                    <a:pt x="35" y="106"/>
                    <a:pt x="35" y="102"/>
                  </a:cubicBezTo>
                  <a:cubicBezTo>
                    <a:pt x="35" y="100"/>
                    <a:pt x="33" y="100"/>
                    <a:pt x="31" y="100"/>
                  </a:cubicBezTo>
                  <a:cubicBezTo>
                    <a:pt x="23" y="100"/>
                    <a:pt x="23" y="99"/>
                    <a:pt x="23" y="98"/>
                  </a:cubicBezTo>
                  <a:cubicBezTo>
                    <a:pt x="23" y="96"/>
                    <a:pt x="30" y="69"/>
                    <a:pt x="31" y="65"/>
                  </a:cubicBezTo>
                  <a:cubicBezTo>
                    <a:pt x="33" y="69"/>
                    <a:pt x="38" y="75"/>
                    <a:pt x="46" y="75"/>
                  </a:cubicBezTo>
                  <a:cubicBezTo>
                    <a:pt x="65" y="75"/>
                    <a:pt x="86" y="51"/>
                    <a:pt x="86" y="27"/>
                  </a:cubicBezTo>
                  <a:cubicBezTo>
                    <a:pt x="86" y="11"/>
                    <a:pt x="77" y="0"/>
                    <a:pt x="64" y="0"/>
                  </a:cubicBezTo>
                  <a:cubicBezTo>
                    <a:pt x="56" y="0"/>
                    <a:pt x="48" y="6"/>
                    <a:pt x="42" y="12"/>
                  </a:cubicBezTo>
                  <a:cubicBezTo>
                    <a:pt x="41" y="3"/>
                    <a:pt x="34" y="0"/>
                    <a:pt x="27" y="0"/>
                  </a:cubicBezTo>
                  <a:cubicBezTo>
                    <a:pt x="20" y="0"/>
                    <a:pt x="17" y="6"/>
                    <a:pt x="15" y="9"/>
                  </a:cubicBezTo>
                  <a:cubicBezTo>
                    <a:pt x="12" y="15"/>
                    <a:pt x="10" y="25"/>
                    <a:pt x="10" y="26"/>
                  </a:cubicBezTo>
                  <a:cubicBezTo>
                    <a:pt x="10" y="27"/>
                    <a:pt x="12" y="27"/>
                    <a:pt x="12" y="27"/>
                  </a:cubicBezTo>
                  <a:cubicBezTo>
                    <a:pt x="14" y="27"/>
                    <a:pt x="14" y="27"/>
                    <a:pt x="15" y="23"/>
                  </a:cubicBezTo>
                  <a:cubicBezTo>
                    <a:pt x="18" y="12"/>
                    <a:pt x="21" y="4"/>
                    <a:pt x="27" y="4"/>
                  </a:cubicBezTo>
                  <a:cubicBezTo>
                    <a:pt x="30" y="4"/>
                    <a:pt x="32" y="5"/>
                    <a:pt x="32" y="11"/>
                  </a:cubicBezTo>
                  <a:cubicBezTo>
                    <a:pt x="32" y="15"/>
                    <a:pt x="32" y="17"/>
                    <a:pt x="31" y="20"/>
                  </a:cubicBezTo>
                  <a:lnTo>
                    <a:pt x="12" y="94"/>
                  </a:lnTo>
                  <a:close/>
                  <a:moveTo>
                    <a:pt x="42" y="22"/>
                  </a:moveTo>
                  <a:cubicBezTo>
                    <a:pt x="43" y="17"/>
                    <a:pt x="47" y="12"/>
                    <a:pt x="50" y="10"/>
                  </a:cubicBezTo>
                  <a:cubicBezTo>
                    <a:pt x="56" y="5"/>
                    <a:pt x="61" y="4"/>
                    <a:pt x="64" y="4"/>
                  </a:cubicBezTo>
                  <a:cubicBezTo>
                    <a:pt x="70" y="4"/>
                    <a:pt x="74" y="9"/>
                    <a:pt x="74" y="19"/>
                  </a:cubicBezTo>
                  <a:cubicBezTo>
                    <a:pt x="74" y="29"/>
                    <a:pt x="69" y="48"/>
                    <a:pt x="66" y="54"/>
                  </a:cubicBezTo>
                  <a:cubicBezTo>
                    <a:pt x="60" y="66"/>
                    <a:pt x="52" y="72"/>
                    <a:pt x="46" y="72"/>
                  </a:cubicBezTo>
                  <a:cubicBezTo>
                    <a:pt x="35" y="72"/>
                    <a:pt x="33" y="58"/>
                    <a:pt x="33" y="57"/>
                  </a:cubicBezTo>
                  <a:cubicBezTo>
                    <a:pt x="33" y="56"/>
                    <a:pt x="33" y="56"/>
                    <a:pt x="33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1" name="Freeform 50">
              <a:extLst>
                <a:ext uri="{FF2B5EF4-FFF2-40B4-BE49-F238E27FC236}">
                  <a16:creationId xmlns:a16="http://schemas.microsoft.com/office/drawing/2014/main" id="{143A544C-D70F-4FF2-AAD7-CAD54BED3F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64834" y="1236518"/>
              <a:ext cx="165100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1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6 h 123"/>
                <a:gd name="T16" fmla="*/ 26 w 87"/>
                <a:gd name="T17" fmla="*/ 32 h 123"/>
                <a:gd name="T18" fmla="*/ 35 w 87"/>
                <a:gd name="T19" fmla="*/ 23 h 123"/>
                <a:gd name="T20" fmla="*/ 27 w 87"/>
                <a:gd name="T21" fmla="*/ 18 h 123"/>
                <a:gd name="T22" fmla="*/ 51 w 87"/>
                <a:gd name="T23" fmla="*/ 4 h 123"/>
                <a:gd name="T24" fmla="*/ 75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99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7" y="123"/>
                    <a:pt x="31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2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5" y="5"/>
                    <a:pt x="46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9" y="47"/>
                    <a:pt x="49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2" name="Rectangle 51">
              <a:extLst>
                <a:ext uri="{FF2B5EF4-FFF2-40B4-BE49-F238E27FC236}">
                  <a16:creationId xmlns:a16="http://schemas.microsoft.com/office/drawing/2014/main" id="{5AB7CBD1-8E6D-40E8-A924-771A743C0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9582" y="1604818"/>
              <a:ext cx="349252" cy="6352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3" name="Freeform 52">
              <a:extLst>
                <a:ext uri="{FF2B5EF4-FFF2-40B4-BE49-F238E27FC236}">
                  <a16:creationId xmlns:a16="http://schemas.microsoft.com/office/drawing/2014/main" id="{CF3DE9C5-5BA7-4980-90F6-B1B52D9C59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2282" y="1674670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1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5 h 123"/>
                <a:gd name="T24" fmla="*/ 75 w 87"/>
                <a:gd name="T25" fmla="*/ 35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100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9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1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2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5" y="6"/>
                    <a:pt x="46" y="5"/>
                    <a:pt x="51" y="5"/>
                  </a:cubicBezTo>
                  <a:cubicBezTo>
                    <a:pt x="63" y="5"/>
                    <a:pt x="75" y="13"/>
                    <a:pt x="75" y="35"/>
                  </a:cubicBezTo>
                  <a:cubicBezTo>
                    <a:pt x="75" y="41"/>
                    <a:pt x="74" y="50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100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4" name="Freeform 53">
              <a:extLst>
                <a:ext uri="{FF2B5EF4-FFF2-40B4-BE49-F238E27FC236}">
                  <a16:creationId xmlns:a16="http://schemas.microsoft.com/office/drawing/2014/main" id="{9D833F03-1BF8-4F7C-942F-6FCCC10B5C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72782" y="1769918"/>
              <a:ext cx="133352" cy="203200"/>
            </a:xfrm>
            <a:custGeom>
              <a:avLst/>
              <a:gdLst>
                <a:gd name="T0" fmla="*/ 69 w 69"/>
                <a:gd name="T1" fmla="*/ 2 h 105"/>
                <a:gd name="T2" fmla="*/ 67 w 69"/>
                <a:gd name="T3" fmla="*/ 0 h 105"/>
                <a:gd name="T4" fmla="*/ 56 w 69"/>
                <a:gd name="T5" fmla="*/ 11 h 105"/>
                <a:gd name="T6" fmla="*/ 40 w 69"/>
                <a:gd name="T7" fmla="*/ 0 h 105"/>
                <a:gd name="T8" fmla="*/ 0 w 69"/>
                <a:gd name="T9" fmla="*/ 49 h 105"/>
                <a:gd name="T10" fmla="*/ 22 w 69"/>
                <a:gd name="T11" fmla="*/ 75 h 105"/>
                <a:gd name="T12" fmla="*/ 42 w 69"/>
                <a:gd name="T13" fmla="*/ 65 h 105"/>
                <a:gd name="T14" fmla="*/ 34 w 69"/>
                <a:gd name="T15" fmla="*/ 95 h 105"/>
                <a:gd name="T16" fmla="*/ 22 w 69"/>
                <a:gd name="T17" fmla="*/ 100 h 105"/>
                <a:gd name="T18" fmla="*/ 19 w 69"/>
                <a:gd name="T19" fmla="*/ 104 h 105"/>
                <a:gd name="T20" fmla="*/ 21 w 69"/>
                <a:gd name="T21" fmla="*/ 105 h 105"/>
                <a:gd name="T22" fmla="*/ 37 w 69"/>
                <a:gd name="T23" fmla="*/ 105 h 105"/>
                <a:gd name="T24" fmla="*/ 54 w 69"/>
                <a:gd name="T25" fmla="*/ 105 h 105"/>
                <a:gd name="T26" fmla="*/ 57 w 69"/>
                <a:gd name="T27" fmla="*/ 102 h 105"/>
                <a:gd name="T28" fmla="*/ 53 w 69"/>
                <a:gd name="T29" fmla="*/ 100 h 105"/>
                <a:gd name="T30" fmla="*/ 45 w 69"/>
                <a:gd name="T31" fmla="*/ 98 h 105"/>
                <a:gd name="T32" fmla="*/ 46 w 69"/>
                <a:gd name="T33" fmla="*/ 94 h 105"/>
                <a:gd name="T34" fmla="*/ 69 w 69"/>
                <a:gd name="T35" fmla="*/ 2 h 105"/>
                <a:gd name="T36" fmla="*/ 23 w 69"/>
                <a:gd name="T37" fmla="*/ 71 h 105"/>
                <a:gd name="T38" fmla="*/ 12 w 69"/>
                <a:gd name="T39" fmla="*/ 56 h 105"/>
                <a:gd name="T40" fmla="*/ 20 w 69"/>
                <a:gd name="T41" fmla="*/ 23 h 105"/>
                <a:gd name="T42" fmla="*/ 40 w 69"/>
                <a:gd name="T43" fmla="*/ 4 h 105"/>
                <a:gd name="T44" fmla="*/ 53 w 69"/>
                <a:gd name="T45" fmla="*/ 18 h 105"/>
                <a:gd name="T46" fmla="*/ 44 w 69"/>
                <a:gd name="T47" fmla="*/ 56 h 105"/>
                <a:gd name="T48" fmla="*/ 23 w 69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5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1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99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5"/>
                    <a:pt x="21" y="105"/>
                  </a:cubicBezTo>
                  <a:cubicBezTo>
                    <a:pt x="26" y="105"/>
                    <a:pt x="32" y="105"/>
                    <a:pt x="37" y="105"/>
                  </a:cubicBezTo>
                  <a:cubicBezTo>
                    <a:pt x="43" y="105"/>
                    <a:pt x="49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0"/>
                    <a:pt x="34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5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5" name="Freeform 54">
              <a:extLst>
                <a:ext uri="{FF2B5EF4-FFF2-40B4-BE49-F238E27FC236}">
                  <a16:creationId xmlns:a16="http://schemas.microsoft.com/office/drawing/2014/main" id="{7D8895EE-37DB-43B9-BEDF-737E08CC5B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5982" y="1465118"/>
              <a:ext cx="368300" cy="228600"/>
            </a:xfrm>
            <a:custGeom>
              <a:avLst/>
              <a:gdLst>
                <a:gd name="T0" fmla="*/ 170 w 189"/>
                <a:gd name="T1" fmla="*/ 15 h 117"/>
                <a:gd name="T2" fmla="*/ 184 w 189"/>
                <a:gd name="T3" fmla="*/ 8 h 117"/>
                <a:gd name="T4" fmla="*/ 189 w 189"/>
                <a:gd name="T5" fmla="*/ 3 h 117"/>
                <a:gd name="T6" fmla="*/ 186 w 189"/>
                <a:gd name="T7" fmla="*/ 0 h 117"/>
                <a:gd name="T8" fmla="*/ 172 w 189"/>
                <a:gd name="T9" fmla="*/ 1 h 117"/>
                <a:gd name="T10" fmla="*/ 153 w 189"/>
                <a:gd name="T11" fmla="*/ 0 h 117"/>
                <a:gd name="T12" fmla="*/ 148 w 189"/>
                <a:gd name="T13" fmla="*/ 5 h 117"/>
                <a:gd name="T14" fmla="*/ 153 w 189"/>
                <a:gd name="T15" fmla="*/ 8 h 117"/>
                <a:gd name="T16" fmla="*/ 164 w 189"/>
                <a:gd name="T17" fmla="*/ 10 h 117"/>
                <a:gd name="T18" fmla="*/ 116 w 189"/>
                <a:gd name="T19" fmla="*/ 86 h 117"/>
                <a:gd name="T20" fmla="*/ 106 w 189"/>
                <a:gd name="T21" fmla="*/ 9 h 117"/>
                <a:gd name="T22" fmla="*/ 117 w 189"/>
                <a:gd name="T23" fmla="*/ 8 h 117"/>
                <a:gd name="T24" fmla="*/ 123 w 189"/>
                <a:gd name="T25" fmla="*/ 3 h 117"/>
                <a:gd name="T26" fmla="*/ 120 w 189"/>
                <a:gd name="T27" fmla="*/ 0 h 117"/>
                <a:gd name="T28" fmla="*/ 95 w 189"/>
                <a:gd name="T29" fmla="*/ 1 h 117"/>
                <a:gd name="T30" fmla="*/ 85 w 189"/>
                <a:gd name="T31" fmla="*/ 1 h 117"/>
                <a:gd name="T32" fmla="*/ 74 w 189"/>
                <a:gd name="T33" fmla="*/ 0 h 117"/>
                <a:gd name="T34" fmla="*/ 69 w 189"/>
                <a:gd name="T35" fmla="*/ 5 h 117"/>
                <a:gd name="T36" fmla="*/ 75 w 189"/>
                <a:gd name="T37" fmla="*/ 8 h 117"/>
                <a:gd name="T38" fmla="*/ 83 w 189"/>
                <a:gd name="T39" fmla="*/ 9 h 117"/>
                <a:gd name="T40" fmla="*/ 85 w 189"/>
                <a:gd name="T41" fmla="*/ 25 h 117"/>
                <a:gd name="T42" fmla="*/ 83 w 189"/>
                <a:gd name="T43" fmla="*/ 28 h 117"/>
                <a:gd name="T44" fmla="*/ 47 w 189"/>
                <a:gd name="T45" fmla="*/ 86 h 117"/>
                <a:gd name="T46" fmla="*/ 37 w 189"/>
                <a:gd name="T47" fmla="*/ 9 h 117"/>
                <a:gd name="T48" fmla="*/ 47 w 189"/>
                <a:gd name="T49" fmla="*/ 8 h 117"/>
                <a:gd name="T50" fmla="*/ 52 w 189"/>
                <a:gd name="T51" fmla="*/ 7 h 117"/>
                <a:gd name="T52" fmla="*/ 54 w 189"/>
                <a:gd name="T53" fmla="*/ 3 h 117"/>
                <a:gd name="T54" fmla="*/ 50 w 189"/>
                <a:gd name="T55" fmla="*/ 0 h 117"/>
                <a:gd name="T56" fmla="*/ 26 w 189"/>
                <a:gd name="T57" fmla="*/ 1 h 117"/>
                <a:gd name="T58" fmla="*/ 15 w 189"/>
                <a:gd name="T59" fmla="*/ 1 h 117"/>
                <a:gd name="T60" fmla="*/ 4 w 189"/>
                <a:gd name="T61" fmla="*/ 0 h 117"/>
                <a:gd name="T62" fmla="*/ 0 w 189"/>
                <a:gd name="T63" fmla="*/ 5 h 117"/>
                <a:gd name="T64" fmla="*/ 5 w 189"/>
                <a:gd name="T65" fmla="*/ 8 h 117"/>
                <a:gd name="T66" fmla="*/ 13 w 189"/>
                <a:gd name="T67" fmla="*/ 9 h 117"/>
                <a:gd name="T68" fmla="*/ 26 w 189"/>
                <a:gd name="T69" fmla="*/ 112 h 117"/>
                <a:gd name="T70" fmla="*/ 31 w 189"/>
                <a:gd name="T71" fmla="*/ 117 h 117"/>
                <a:gd name="T72" fmla="*/ 38 w 189"/>
                <a:gd name="T73" fmla="*/ 113 h 117"/>
                <a:gd name="T74" fmla="*/ 86 w 189"/>
                <a:gd name="T75" fmla="*/ 37 h 117"/>
                <a:gd name="T76" fmla="*/ 96 w 189"/>
                <a:gd name="T77" fmla="*/ 112 h 117"/>
                <a:gd name="T78" fmla="*/ 101 w 189"/>
                <a:gd name="T79" fmla="*/ 117 h 117"/>
                <a:gd name="T80" fmla="*/ 108 w 189"/>
                <a:gd name="T81" fmla="*/ 113 h 117"/>
                <a:gd name="T82" fmla="*/ 170 w 189"/>
                <a:gd name="T83" fmla="*/ 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9" h="117">
                  <a:moveTo>
                    <a:pt x="170" y="15"/>
                  </a:moveTo>
                  <a:cubicBezTo>
                    <a:pt x="172" y="11"/>
                    <a:pt x="174" y="8"/>
                    <a:pt x="184" y="8"/>
                  </a:cubicBezTo>
                  <a:cubicBezTo>
                    <a:pt x="186" y="8"/>
                    <a:pt x="189" y="8"/>
                    <a:pt x="189" y="3"/>
                  </a:cubicBezTo>
                  <a:cubicBezTo>
                    <a:pt x="189" y="2"/>
                    <a:pt x="188" y="0"/>
                    <a:pt x="186" y="0"/>
                  </a:cubicBezTo>
                  <a:cubicBezTo>
                    <a:pt x="182" y="0"/>
                    <a:pt x="177" y="1"/>
                    <a:pt x="172" y="1"/>
                  </a:cubicBezTo>
                  <a:cubicBezTo>
                    <a:pt x="166" y="1"/>
                    <a:pt x="159" y="0"/>
                    <a:pt x="153" y="0"/>
                  </a:cubicBezTo>
                  <a:cubicBezTo>
                    <a:pt x="152" y="0"/>
                    <a:pt x="148" y="0"/>
                    <a:pt x="148" y="5"/>
                  </a:cubicBezTo>
                  <a:cubicBezTo>
                    <a:pt x="148" y="8"/>
                    <a:pt x="151" y="8"/>
                    <a:pt x="153" y="8"/>
                  </a:cubicBezTo>
                  <a:cubicBezTo>
                    <a:pt x="153" y="8"/>
                    <a:pt x="160" y="8"/>
                    <a:pt x="164" y="10"/>
                  </a:cubicBezTo>
                  <a:lnTo>
                    <a:pt x="116" y="86"/>
                  </a:lnTo>
                  <a:lnTo>
                    <a:pt x="106" y="9"/>
                  </a:lnTo>
                  <a:cubicBezTo>
                    <a:pt x="109" y="8"/>
                    <a:pt x="115" y="8"/>
                    <a:pt x="117" y="8"/>
                  </a:cubicBezTo>
                  <a:cubicBezTo>
                    <a:pt x="121" y="8"/>
                    <a:pt x="123" y="8"/>
                    <a:pt x="123" y="3"/>
                  </a:cubicBezTo>
                  <a:cubicBezTo>
                    <a:pt x="123" y="3"/>
                    <a:pt x="123" y="0"/>
                    <a:pt x="120" y="0"/>
                  </a:cubicBezTo>
                  <a:cubicBezTo>
                    <a:pt x="114" y="0"/>
                    <a:pt x="101" y="1"/>
                    <a:pt x="95" y="1"/>
                  </a:cubicBezTo>
                  <a:cubicBezTo>
                    <a:pt x="92" y="1"/>
                    <a:pt x="88" y="1"/>
                    <a:pt x="85" y="1"/>
                  </a:cubicBezTo>
                  <a:cubicBezTo>
                    <a:pt x="80" y="1"/>
                    <a:pt x="74" y="0"/>
                    <a:pt x="74" y="0"/>
                  </a:cubicBezTo>
                  <a:cubicBezTo>
                    <a:pt x="72" y="0"/>
                    <a:pt x="69" y="0"/>
                    <a:pt x="69" y="5"/>
                  </a:cubicBezTo>
                  <a:cubicBezTo>
                    <a:pt x="69" y="8"/>
                    <a:pt x="72" y="8"/>
                    <a:pt x="75" y="8"/>
                  </a:cubicBezTo>
                  <a:cubicBezTo>
                    <a:pt x="77" y="8"/>
                    <a:pt x="80" y="8"/>
                    <a:pt x="83" y="9"/>
                  </a:cubicBezTo>
                  <a:lnTo>
                    <a:pt x="85" y="25"/>
                  </a:lnTo>
                  <a:cubicBezTo>
                    <a:pt x="85" y="26"/>
                    <a:pt x="85" y="26"/>
                    <a:pt x="83" y="28"/>
                  </a:cubicBezTo>
                  <a:lnTo>
                    <a:pt x="47" y="86"/>
                  </a:lnTo>
                  <a:lnTo>
                    <a:pt x="37" y="9"/>
                  </a:lnTo>
                  <a:cubicBezTo>
                    <a:pt x="40" y="8"/>
                    <a:pt x="45" y="8"/>
                    <a:pt x="47" y="8"/>
                  </a:cubicBezTo>
                  <a:cubicBezTo>
                    <a:pt x="51" y="8"/>
                    <a:pt x="51" y="8"/>
                    <a:pt x="52" y="7"/>
                  </a:cubicBezTo>
                  <a:cubicBezTo>
                    <a:pt x="53" y="6"/>
                    <a:pt x="54" y="4"/>
                    <a:pt x="54" y="3"/>
                  </a:cubicBezTo>
                  <a:cubicBezTo>
                    <a:pt x="54" y="3"/>
                    <a:pt x="54" y="0"/>
                    <a:pt x="50" y="0"/>
                  </a:cubicBezTo>
                  <a:cubicBezTo>
                    <a:pt x="45" y="0"/>
                    <a:pt x="31" y="1"/>
                    <a:pt x="26" y="1"/>
                  </a:cubicBezTo>
                  <a:cubicBezTo>
                    <a:pt x="22" y="1"/>
                    <a:pt x="18" y="1"/>
                    <a:pt x="15" y="1"/>
                  </a:cubicBezTo>
                  <a:cubicBezTo>
                    <a:pt x="10" y="1"/>
                    <a:pt x="4" y="0"/>
                    <a:pt x="4" y="0"/>
                  </a:cubicBezTo>
                  <a:cubicBezTo>
                    <a:pt x="3" y="0"/>
                    <a:pt x="0" y="0"/>
                    <a:pt x="0" y="5"/>
                  </a:cubicBezTo>
                  <a:cubicBezTo>
                    <a:pt x="0" y="8"/>
                    <a:pt x="2" y="8"/>
                    <a:pt x="5" y="8"/>
                  </a:cubicBezTo>
                  <a:cubicBezTo>
                    <a:pt x="7" y="8"/>
                    <a:pt x="11" y="8"/>
                    <a:pt x="13" y="9"/>
                  </a:cubicBezTo>
                  <a:lnTo>
                    <a:pt x="26" y="112"/>
                  </a:lnTo>
                  <a:cubicBezTo>
                    <a:pt x="27" y="116"/>
                    <a:pt x="27" y="117"/>
                    <a:pt x="31" y="117"/>
                  </a:cubicBezTo>
                  <a:cubicBezTo>
                    <a:pt x="35" y="117"/>
                    <a:pt x="36" y="116"/>
                    <a:pt x="38" y="113"/>
                  </a:cubicBezTo>
                  <a:lnTo>
                    <a:pt x="86" y="37"/>
                  </a:lnTo>
                  <a:lnTo>
                    <a:pt x="96" y="112"/>
                  </a:lnTo>
                  <a:cubicBezTo>
                    <a:pt x="96" y="116"/>
                    <a:pt x="97" y="117"/>
                    <a:pt x="101" y="117"/>
                  </a:cubicBezTo>
                  <a:cubicBezTo>
                    <a:pt x="105" y="117"/>
                    <a:pt x="106" y="116"/>
                    <a:pt x="108" y="113"/>
                  </a:cubicBezTo>
                  <a:lnTo>
                    <a:pt x="170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6" name="Freeform 55">
              <a:extLst>
                <a:ext uri="{FF2B5EF4-FFF2-40B4-BE49-F238E27FC236}">
                  <a16:creationId xmlns:a16="http://schemas.microsoft.com/office/drawing/2014/main" id="{BD5C362C-4735-416B-B7E0-373C0E2BE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5082" y="1446070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7" name="Freeform 56">
              <a:extLst>
                <a:ext uri="{FF2B5EF4-FFF2-40B4-BE49-F238E27FC236}">
                  <a16:creationId xmlns:a16="http://schemas.microsoft.com/office/drawing/2014/main" id="{9B1A31D9-1473-46E6-8102-96667C434E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7634" y="1547670"/>
              <a:ext cx="171452" cy="203200"/>
            </a:xfrm>
            <a:custGeom>
              <a:avLst/>
              <a:gdLst>
                <a:gd name="T0" fmla="*/ 13 w 87"/>
                <a:gd name="T1" fmla="*/ 94 h 106"/>
                <a:gd name="T2" fmla="*/ 4 w 87"/>
                <a:gd name="T3" fmla="*/ 100 h 106"/>
                <a:gd name="T4" fmla="*/ 0 w 87"/>
                <a:gd name="T5" fmla="*/ 104 h 106"/>
                <a:gd name="T6" fmla="*/ 2 w 87"/>
                <a:gd name="T7" fmla="*/ 106 h 106"/>
                <a:gd name="T8" fmla="*/ 16 w 87"/>
                <a:gd name="T9" fmla="*/ 105 h 106"/>
                <a:gd name="T10" fmla="*/ 33 w 87"/>
                <a:gd name="T11" fmla="*/ 106 h 106"/>
                <a:gd name="T12" fmla="*/ 36 w 87"/>
                <a:gd name="T13" fmla="*/ 102 h 106"/>
                <a:gd name="T14" fmla="*/ 32 w 87"/>
                <a:gd name="T15" fmla="*/ 100 h 106"/>
                <a:gd name="T16" fmla="*/ 23 w 87"/>
                <a:gd name="T17" fmla="*/ 98 h 106"/>
                <a:gd name="T18" fmla="*/ 31 w 87"/>
                <a:gd name="T19" fmla="*/ 65 h 106"/>
                <a:gd name="T20" fmla="*/ 47 w 87"/>
                <a:gd name="T21" fmla="*/ 75 h 106"/>
                <a:gd name="T22" fmla="*/ 87 w 87"/>
                <a:gd name="T23" fmla="*/ 27 h 106"/>
                <a:gd name="T24" fmla="*/ 65 w 87"/>
                <a:gd name="T25" fmla="*/ 0 h 106"/>
                <a:gd name="T26" fmla="*/ 43 w 87"/>
                <a:gd name="T27" fmla="*/ 12 h 106"/>
                <a:gd name="T28" fmla="*/ 28 w 87"/>
                <a:gd name="T29" fmla="*/ 0 h 106"/>
                <a:gd name="T30" fmla="*/ 16 w 87"/>
                <a:gd name="T31" fmla="*/ 9 h 106"/>
                <a:gd name="T32" fmla="*/ 10 w 87"/>
                <a:gd name="T33" fmla="*/ 26 h 106"/>
                <a:gd name="T34" fmla="*/ 12 w 87"/>
                <a:gd name="T35" fmla="*/ 27 h 106"/>
                <a:gd name="T36" fmla="*/ 15 w 87"/>
                <a:gd name="T37" fmla="*/ 23 h 106"/>
                <a:gd name="T38" fmla="*/ 27 w 87"/>
                <a:gd name="T39" fmla="*/ 4 h 106"/>
                <a:gd name="T40" fmla="*/ 33 w 87"/>
                <a:gd name="T41" fmla="*/ 11 h 106"/>
                <a:gd name="T42" fmla="*/ 31 w 87"/>
                <a:gd name="T43" fmla="*/ 20 h 106"/>
                <a:gd name="T44" fmla="*/ 13 w 87"/>
                <a:gd name="T45" fmla="*/ 94 h 106"/>
                <a:gd name="T46" fmla="*/ 42 w 87"/>
                <a:gd name="T47" fmla="*/ 22 h 106"/>
                <a:gd name="T48" fmla="*/ 51 w 87"/>
                <a:gd name="T49" fmla="*/ 10 h 106"/>
                <a:gd name="T50" fmla="*/ 64 w 87"/>
                <a:gd name="T51" fmla="*/ 4 h 106"/>
                <a:gd name="T52" fmla="*/ 75 w 87"/>
                <a:gd name="T53" fmla="*/ 19 h 106"/>
                <a:gd name="T54" fmla="*/ 66 w 87"/>
                <a:gd name="T55" fmla="*/ 54 h 106"/>
                <a:gd name="T56" fmla="*/ 46 w 87"/>
                <a:gd name="T57" fmla="*/ 72 h 106"/>
                <a:gd name="T58" fmla="*/ 33 w 87"/>
                <a:gd name="T59" fmla="*/ 57 h 106"/>
                <a:gd name="T60" fmla="*/ 34 w 87"/>
                <a:gd name="T61" fmla="*/ 54 h 106"/>
                <a:gd name="T62" fmla="*/ 42 w 87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" h="106">
                  <a:moveTo>
                    <a:pt x="13" y="94"/>
                  </a:moveTo>
                  <a:cubicBezTo>
                    <a:pt x="11" y="99"/>
                    <a:pt x="11" y="100"/>
                    <a:pt x="4" y="100"/>
                  </a:cubicBezTo>
                  <a:cubicBezTo>
                    <a:pt x="2" y="100"/>
                    <a:pt x="0" y="100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7" y="106"/>
                    <a:pt x="11" y="105"/>
                    <a:pt x="16" y="105"/>
                  </a:cubicBezTo>
                  <a:cubicBezTo>
                    <a:pt x="22" y="105"/>
                    <a:pt x="27" y="106"/>
                    <a:pt x="33" y="106"/>
                  </a:cubicBezTo>
                  <a:cubicBezTo>
                    <a:pt x="33" y="106"/>
                    <a:pt x="36" y="106"/>
                    <a:pt x="36" y="102"/>
                  </a:cubicBezTo>
                  <a:cubicBezTo>
                    <a:pt x="36" y="100"/>
                    <a:pt x="34" y="100"/>
                    <a:pt x="32" y="100"/>
                  </a:cubicBezTo>
                  <a:cubicBezTo>
                    <a:pt x="23" y="100"/>
                    <a:pt x="23" y="99"/>
                    <a:pt x="23" y="98"/>
                  </a:cubicBezTo>
                  <a:cubicBezTo>
                    <a:pt x="23" y="96"/>
                    <a:pt x="30" y="69"/>
                    <a:pt x="31" y="65"/>
                  </a:cubicBezTo>
                  <a:cubicBezTo>
                    <a:pt x="34" y="69"/>
                    <a:pt x="38" y="75"/>
                    <a:pt x="47" y="75"/>
                  </a:cubicBezTo>
                  <a:cubicBezTo>
                    <a:pt x="66" y="75"/>
                    <a:pt x="87" y="51"/>
                    <a:pt x="87" y="27"/>
                  </a:cubicBezTo>
                  <a:cubicBezTo>
                    <a:pt x="87" y="11"/>
                    <a:pt x="77" y="0"/>
                    <a:pt x="65" y="0"/>
                  </a:cubicBezTo>
                  <a:cubicBezTo>
                    <a:pt x="56" y="0"/>
                    <a:pt x="48" y="6"/>
                    <a:pt x="43" y="12"/>
                  </a:cubicBezTo>
                  <a:cubicBezTo>
                    <a:pt x="41" y="3"/>
                    <a:pt x="34" y="0"/>
                    <a:pt x="28" y="0"/>
                  </a:cubicBezTo>
                  <a:cubicBezTo>
                    <a:pt x="20" y="0"/>
                    <a:pt x="17" y="6"/>
                    <a:pt x="16" y="9"/>
                  </a:cubicBezTo>
                  <a:cubicBezTo>
                    <a:pt x="13" y="15"/>
                    <a:pt x="10" y="25"/>
                    <a:pt x="10" y="26"/>
                  </a:cubicBezTo>
                  <a:cubicBezTo>
                    <a:pt x="10" y="27"/>
                    <a:pt x="12" y="27"/>
                    <a:pt x="12" y="27"/>
                  </a:cubicBezTo>
                  <a:cubicBezTo>
                    <a:pt x="14" y="27"/>
                    <a:pt x="14" y="27"/>
                    <a:pt x="15" y="23"/>
                  </a:cubicBezTo>
                  <a:cubicBezTo>
                    <a:pt x="18" y="12"/>
                    <a:pt x="21" y="4"/>
                    <a:pt x="27" y="4"/>
                  </a:cubicBezTo>
                  <a:cubicBezTo>
                    <a:pt x="30" y="4"/>
                    <a:pt x="33" y="5"/>
                    <a:pt x="33" y="11"/>
                  </a:cubicBezTo>
                  <a:cubicBezTo>
                    <a:pt x="33" y="15"/>
                    <a:pt x="32" y="17"/>
                    <a:pt x="31" y="20"/>
                  </a:cubicBezTo>
                  <a:lnTo>
                    <a:pt x="13" y="94"/>
                  </a:lnTo>
                  <a:close/>
                  <a:moveTo>
                    <a:pt x="42" y="22"/>
                  </a:moveTo>
                  <a:cubicBezTo>
                    <a:pt x="43" y="17"/>
                    <a:pt x="48" y="12"/>
                    <a:pt x="51" y="10"/>
                  </a:cubicBezTo>
                  <a:cubicBezTo>
                    <a:pt x="56" y="5"/>
                    <a:pt x="61" y="4"/>
                    <a:pt x="64" y="4"/>
                  </a:cubicBezTo>
                  <a:cubicBezTo>
                    <a:pt x="71" y="4"/>
                    <a:pt x="75" y="9"/>
                    <a:pt x="75" y="19"/>
                  </a:cubicBezTo>
                  <a:cubicBezTo>
                    <a:pt x="75" y="29"/>
                    <a:pt x="69" y="48"/>
                    <a:pt x="66" y="54"/>
                  </a:cubicBezTo>
                  <a:cubicBezTo>
                    <a:pt x="61" y="66"/>
                    <a:pt x="53" y="72"/>
                    <a:pt x="46" y="72"/>
                  </a:cubicBezTo>
                  <a:cubicBezTo>
                    <a:pt x="36" y="72"/>
                    <a:pt x="33" y="58"/>
                    <a:pt x="33" y="57"/>
                  </a:cubicBezTo>
                  <a:cubicBezTo>
                    <a:pt x="33" y="56"/>
                    <a:pt x="33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8" name="Freeform 57">
              <a:extLst>
                <a:ext uri="{FF2B5EF4-FFF2-40B4-BE49-F238E27FC236}">
                  <a16:creationId xmlns:a16="http://schemas.microsoft.com/office/drawing/2014/main" id="{88018FBD-F222-4DAA-AFA8-006549B1F0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834" y="1655618"/>
              <a:ext cx="38100" cy="95252"/>
            </a:xfrm>
            <a:custGeom>
              <a:avLst/>
              <a:gdLst>
                <a:gd name="T0" fmla="*/ 20 w 20"/>
                <a:gd name="T1" fmla="*/ 17 h 49"/>
                <a:gd name="T2" fmla="*/ 9 w 20"/>
                <a:gd name="T3" fmla="*/ 0 h 49"/>
                <a:gd name="T4" fmla="*/ 0 w 20"/>
                <a:gd name="T5" fmla="*/ 9 h 49"/>
                <a:gd name="T6" fmla="*/ 9 w 20"/>
                <a:gd name="T7" fmla="*/ 17 h 49"/>
                <a:gd name="T8" fmla="*/ 15 w 20"/>
                <a:gd name="T9" fmla="*/ 15 h 49"/>
                <a:gd name="T10" fmla="*/ 16 w 20"/>
                <a:gd name="T11" fmla="*/ 15 h 49"/>
                <a:gd name="T12" fmla="*/ 16 w 20"/>
                <a:gd name="T13" fmla="*/ 17 h 49"/>
                <a:gd name="T14" fmla="*/ 5 w 20"/>
                <a:gd name="T15" fmla="*/ 45 h 49"/>
                <a:gd name="T16" fmla="*/ 3 w 20"/>
                <a:gd name="T17" fmla="*/ 48 h 49"/>
                <a:gd name="T18" fmla="*/ 4 w 20"/>
                <a:gd name="T19" fmla="*/ 49 h 49"/>
                <a:gd name="T20" fmla="*/ 20 w 20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9">
                  <a:moveTo>
                    <a:pt x="20" y="17"/>
                  </a:moveTo>
                  <a:cubicBezTo>
                    <a:pt x="20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9" y="17"/>
                  </a:cubicBezTo>
                  <a:cubicBezTo>
                    <a:pt x="11" y="17"/>
                    <a:pt x="13" y="17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29"/>
                    <a:pt x="10" y="39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49"/>
                    <a:pt x="4" y="49"/>
                  </a:cubicBezTo>
                  <a:cubicBezTo>
                    <a:pt x="6" y="49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9" name="Freeform 58">
              <a:extLst>
                <a:ext uri="{FF2B5EF4-FFF2-40B4-BE49-F238E27FC236}">
                  <a16:creationId xmlns:a16="http://schemas.microsoft.com/office/drawing/2014/main" id="{C81BE262-A7E4-4ECC-94BE-91A998BD8E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07834" y="1547670"/>
              <a:ext cx="133352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0" name="Freeform 59">
              <a:extLst>
                <a:ext uri="{FF2B5EF4-FFF2-40B4-BE49-F238E27FC236}">
                  <a16:creationId xmlns:a16="http://schemas.microsoft.com/office/drawing/2014/main" id="{BF17B784-86B1-4F18-9D3B-FAF8A0B1F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2934" y="1446070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8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51" name="グループ化 250">
            <a:extLst>
              <a:ext uri="{FF2B5EF4-FFF2-40B4-BE49-F238E27FC236}">
                <a16:creationId xmlns:a16="http://schemas.microsoft.com/office/drawing/2014/main" id="{69F40398-F3FB-4743-A44C-D3401C385AD0}"/>
              </a:ext>
            </a:extLst>
          </p:cNvPr>
          <p:cNvGrpSpPr/>
          <p:nvPr/>
        </p:nvGrpSpPr>
        <p:grpSpPr>
          <a:xfrm>
            <a:off x="6286003" y="2181068"/>
            <a:ext cx="1023348" cy="393821"/>
            <a:chOff x="8018986" y="3931688"/>
            <a:chExt cx="2006600" cy="736600"/>
          </a:xfrm>
        </p:grpSpPr>
        <p:sp>
          <p:nvSpPr>
            <p:cNvPr id="252" name="Freeform 113">
              <a:extLst>
                <a:ext uri="{FF2B5EF4-FFF2-40B4-BE49-F238E27FC236}">
                  <a16:creationId xmlns:a16="http://schemas.microsoft.com/office/drawing/2014/main" id="{E77FA150-8D3D-41E7-8DCB-4B1742825F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8986" y="4160288"/>
              <a:ext cx="196852" cy="222252"/>
            </a:xfrm>
            <a:custGeom>
              <a:avLst/>
              <a:gdLst>
                <a:gd name="T0" fmla="*/ 57 w 101"/>
                <a:gd name="T1" fmla="*/ 91 h 113"/>
                <a:gd name="T2" fmla="*/ 101 w 101"/>
                <a:gd name="T3" fmla="*/ 57 h 113"/>
                <a:gd name="T4" fmla="*/ 57 w 101"/>
                <a:gd name="T5" fmla="*/ 22 h 113"/>
                <a:gd name="T6" fmla="*/ 57 w 101"/>
                <a:gd name="T7" fmla="*/ 13 h 113"/>
                <a:gd name="T8" fmla="*/ 73 w 101"/>
                <a:gd name="T9" fmla="*/ 5 h 113"/>
                <a:gd name="T10" fmla="*/ 78 w 101"/>
                <a:gd name="T11" fmla="*/ 5 h 113"/>
                <a:gd name="T12" fmla="*/ 78 w 101"/>
                <a:gd name="T13" fmla="*/ 0 h 113"/>
                <a:gd name="T14" fmla="*/ 50 w 101"/>
                <a:gd name="T15" fmla="*/ 0 h 113"/>
                <a:gd name="T16" fmla="*/ 22 w 101"/>
                <a:gd name="T17" fmla="*/ 0 h 113"/>
                <a:gd name="T18" fmla="*/ 22 w 101"/>
                <a:gd name="T19" fmla="*/ 5 h 113"/>
                <a:gd name="T20" fmla="*/ 27 w 101"/>
                <a:gd name="T21" fmla="*/ 5 h 113"/>
                <a:gd name="T22" fmla="*/ 43 w 101"/>
                <a:gd name="T23" fmla="*/ 13 h 113"/>
                <a:gd name="T24" fmla="*/ 43 w 101"/>
                <a:gd name="T25" fmla="*/ 22 h 113"/>
                <a:gd name="T26" fmla="*/ 0 w 101"/>
                <a:gd name="T27" fmla="*/ 57 h 113"/>
                <a:gd name="T28" fmla="*/ 43 w 101"/>
                <a:gd name="T29" fmla="*/ 91 h 113"/>
                <a:gd name="T30" fmla="*/ 43 w 101"/>
                <a:gd name="T31" fmla="*/ 100 h 113"/>
                <a:gd name="T32" fmla="*/ 27 w 101"/>
                <a:gd name="T33" fmla="*/ 108 h 113"/>
                <a:gd name="T34" fmla="*/ 22 w 101"/>
                <a:gd name="T35" fmla="*/ 108 h 113"/>
                <a:gd name="T36" fmla="*/ 22 w 101"/>
                <a:gd name="T37" fmla="*/ 113 h 113"/>
                <a:gd name="T38" fmla="*/ 50 w 101"/>
                <a:gd name="T39" fmla="*/ 113 h 113"/>
                <a:gd name="T40" fmla="*/ 78 w 101"/>
                <a:gd name="T41" fmla="*/ 113 h 113"/>
                <a:gd name="T42" fmla="*/ 78 w 101"/>
                <a:gd name="T43" fmla="*/ 108 h 113"/>
                <a:gd name="T44" fmla="*/ 73 w 101"/>
                <a:gd name="T45" fmla="*/ 108 h 113"/>
                <a:gd name="T46" fmla="*/ 57 w 101"/>
                <a:gd name="T47" fmla="*/ 100 h 113"/>
                <a:gd name="T48" fmla="*/ 57 w 101"/>
                <a:gd name="T49" fmla="*/ 91 h 113"/>
                <a:gd name="T50" fmla="*/ 43 w 101"/>
                <a:gd name="T51" fmla="*/ 87 h 113"/>
                <a:gd name="T52" fmla="*/ 16 w 101"/>
                <a:gd name="T53" fmla="*/ 57 h 113"/>
                <a:gd name="T54" fmla="*/ 43 w 101"/>
                <a:gd name="T55" fmla="*/ 26 h 113"/>
                <a:gd name="T56" fmla="*/ 43 w 101"/>
                <a:gd name="T57" fmla="*/ 87 h 113"/>
                <a:gd name="T58" fmla="*/ 57 w 101"/>
                <a:gd name="T59" fmla="*/ 26 h 113"/>
                <a:gd name="T60" fmla="*/ 84 w 101"/>
                <a:gd name="T61" fmla="*/ 57 h 113"/>
                <a:gd name="T62" fmla="*/ 57 w 101"/>
                <a:gd name="T63" fmla="*/ 87 h 113"/>
                <a:gd name="T64" fmla="*/ 57 w 101"/>
                <a:gd name="T65" fmla="*/ 2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13">
                  <a:moveTo>
                    <a:pt x="57" y="91"/>
                  </a:moveTo>
                  <a:cubicBezTo>
                    <a:pt x="82" y="89"/>
                    <a:pt x="101" y="74"/>
                    <a:pt x="101" y="57"/>
                  </a:cubicBezTo>
                  <a:cubicBezTo>
                    <a:pt x="101" y="39"/>
                    <a:pt x="82" y="24"/>
                    <a:pt x="57" y="22"/>
                  </a:cubicBezTo>
                  <a:lnTo>
                    <a:pt x="57" y="13"/>
                  </a:lnTo>
                  <a:cubicBezTo>
                    <a:pt x="57" y="7"/>
                    <a:pt x="57" y="5"/>
                    <a:pt x="73" y="5"/>
                  </a:cubicBezTo>
                  <a:lnTo>
                    <a:pt x="78" y="5"/>
                  </a:lnTo>
                  <a:lnTo>
                    <a:pt x="78" y="0"/>
                  </a:lnTo>
                  <a:cubicBezTo>
                    <a:pt x="72" y="0"/>
                    <a:pt x="57" y="0"/>
                    <a:pt x="50" y="0"/>
                  </a:cubicBezTo>
                  <a:cubicBezTo>
                    <a:pt x="43" y="0"/>
                    <a:pt x="28" y="0"/>
                    <a:pt x="22" y="0"/>
                  </a:cubicBezTo>
                  <a:lnTo>
                    <a:pt x="22" y="5"/>
                  </a:lnTo>
                  <a:lnTo>
                    <a:pt x="27" y="5"/>
                  </a:lnTo>
                  <a:cubicBezTo>
                    <a:pt x="43" y="5"/>
                    <a:pt x="43" y="7"/>
                    <a:pt x="43" y="13"/>
                  </a:cubicBezTo>
                  <a:lnTo>
                    <a:pt x="43" y="22"/>
                  </a:lnTo>
                  <a:cubicBezTo>
                    <a:pt x="18" y="25"/>
                    <a:pt x="0" y="40"/>
                    <a:pt x="0" y="57"/>
                  </a:cubicBezTo>
                  <a:cubicBezTo>
                    <a:pt x="0" y="74"/>
                    <a:pt x="18" y="88"/>
                    <a:pt x="43" y="91"/>
                  </a:cubicBezTo>
                  <a:lnTo>
                    <a:pt x="43" y="100"/>
                  </a:lnTo>
                  <a:cubicBezTo>
                    <a:pt x="43" y="106"/>
                    <a:pt x="43" y="108"/>
                    <a:pt x="27" y="108"/>
                  </a:cubicBezTo>
                  <a:lnTo>
                    <a:pt x="22" y="108"/>
                  </a:lnTo>
                  <a:lnTo>
                    <a:pt x="22" y="113"/>
                  </a:lnTo>
                  <a:cubicBezTo>
                    <a:pt x="28" y="113"/>
                    <a:pt x="43" y="113"/>
                    <a:pt x="50" y="113"/>
                  </a:cubicBezTo>
                  <a:cubicBezTo>
                    <a:pt x="57" y="113"/>
                    <a:pt x="72" y="113"/>
                    <a:pt x="78" y="113"/>
                  </a:cubicBezTo>
                  <a:lnTo>
                    <a:pt x="78" y="108"/>
                  </a:lnTo>
                  <a:lnTo>
                    <a:pt x="73" y="108"/>
                  </a:lnTo>
                  <a:cubicBezTo>
                    <a:pt x="57" y="108"/>
                    <a:pt x="57" y="106"/>
                    <a:pt x="57" y="100"/>
                  </a:cubicBezTo>
                  <a:lnTo>
                    <a:pt x="57" y="91"/>
                  </a:lnTo>
                  <a:close/>
                  <a:moveTo>
                    <a:pt x="43" y="87"/>
                  </a:moveTo>
                  <a:cubicBezTo>
                    <a:pt x="19" y="84"/>
                    <a:pt x="16" y="67"/>
                    <a:pt x="16" y="57"/>
                  </a:cubicBezTo>
                  <a:cubicBezTo>
                    <a:pt x="16" y="48"/>
                    <a:pt x="18" y="30"/>
                    <a:pt x="43" y="26"/>
                  </a:cubicBezTo>
                  <a:lnTo>
                    <a:pt x="43" y="87"/>
                  </a:lnTo>
                  <a:close/>
                  <a:moveTo>
                    <a:pt x="57" y="26"/>
                  </a:moveTo>
                  <a:cubicBezTo>
                    <a:pt x="80" y="29"/>
                    <a:pt x="84" y="44"/>
                    <a:pt x="84" y="57"/>
                  </a:cubicBezTo>
                  <a:cubicBezTo>
                    <a:pt x="84" y="67"/>
                    <a:pt x="82" y="84"/>
                    <a:pt x="57" y="87"/>
                  </a:cubicBezTo>
                  <a:lnTo>
                    <a:pt x="57" y="2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3" name="Freeform 114">
              <a:extLst>
                <a:ext uri="{FF2B5EF4-FFF2-40B4-BE49-F238E27FC236}">
                  <a16:creationId xmlns:a16="http://schemas.microsoft.com/office/drawing/2014/main" id="{AD0AEA92-F8C4-4013-81A8-62524E014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6634" y="4141240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6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4" name="Freeform 115">
              <a:extLst>
                <a:ext uri="{FF2B5EF4-FFF2-40B4-BE49-F238E27FC236}">
                  <a16:creationId xmlns:a16="http://schemas.microsoft.com/office/drawing/2014/main" id="{57654769-F7E7-421F-83C4-D8D7EB2519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49186" y="4242840"/>
              <a:ext cx="171452" cy="203200"/>
            </a:xfrm>
            <a:custGeom>
              <a:avLst/>
              <a:gdLst>
                <a:gd name="T0" fmla="*/ 12 w 86"/>
                <a:gd name="T1" fmla="*/ 94 h 106"/>
                <a:gd name="T2" fmla="*/ 3 w 86"/>
                <a:gd name="T3" fmla="*/ 100 h 106"/>
                <a:gd name="T4" fmla="*/ 0 w 86"/>
                <a:gd name="T5" fmla="*/ 104 h 106"/>
                <a:gd name="T6" fmla="*/ 2 w 86"/>
                <a:gd name="T7" fmla="*/ 106 h 106"/>
                <a:gd name="T8" fmla="*/ 16 w 86"/>
                <a:gd name="T9" fmla="*/ 105 h 106"/>
                <a:gd name="T10" fmla="*/ 32 w 86"/>
                <a:gd name="T11" fmla="*/ 106 h 106"/>
                <a:gd name="T12" fmla="*/ 35 w 86"/>
                <a:gd name="T13" fmla="*/ 102 h 106"/>
                <a:gd name="T14" fmla="*/ 31 w 86"/>
                <a:gd name="T15" fmla="*/ 100 h 106"/>
                <a:gd name="T16" fmla="*/ 23 w 86"/>
                <a:gd name="T17" fmla="*/ 98 h 106"/>
                <a:gd name="T18" fmla="*/ 31 w 86"/>
                <a:gd name="T19" fmla="*/ 65 h 106"/>
                <a:gd name="T20" fmla="*/ 46 w 86"/>
                <a:gd name="T21" fmla="*/ 75 h 106"/>
                <a:gd name="T22" fmla="*/ 86 w 86"/>
                <a:gd name="T23" fmla="*/ 27 h 106"/>
                <a:gd name="T24" fmla="*/ 64 w 86"/>
                <a:gd name="T25" fmla="*/ 0 h 106"/>
                <a:gd name="T26" fmla="*/ 43 w 86"/>
                <a:gd name="T27" fmla="*/ 12 h 106"/>
                <a:gd name="T28" fmla="*/ 28 w 86"/>
                <a:gd name="T29" fmla="*/ 0 h 106"/>
                <a:gd name="T30" fmla="*/ 15 w 86"/>
                <a:gd name="T31" fmla="*/ 9 h 106"/>
                <a:gd name="T32" fmla="*/ 10 w 86"/>
                <a:gd name="T33" fmla="*/ 26 h 106"/>
                <a:gd name="T34" fmla="*/ 12 w 86"/>
                <a:gd name="T35" fmla="*/ 27 h 106"/>
                <a:gd name="T36" fmla="*/ 15 w 86"/>
                <a:gd name="T37" fmla="*/ 23 h 106"/>
                <a:gd name="T38" fmla="*/ 27 w 86"/>
                <a:gd name="T39" fmla="*/ 4 h 106"/>
                <a:gd name="T40" fmla="*/ 32 w 86"/>
                <a:gd name="T41" fmla="*/ 11 h 106"/>
                <a:gd name="T42" fmla="*/ 31 w 86"/>
                <a:gd name="T43" fmla="*/ 20 h 106"/>
                <a:gd name="T44" fmla="*/ 12 w 86"/>
                <a:gd name="T45" fmla="*/ 94 h 106"/>
                <a:gd name="T46" fmla="*/ 42 w 86"/>
                <a:gd name="T47" fmla="*/ 22 h 106"/>
                <a:gd name="T48" fmla="*/ 50 w 86"/>
                <a:gd name="T49" fmla="*/ 10 h 106"/>
                <a:gd name="T50" fmla="*/ 64 w 86"/>
                <a:gd name="T51" fmla="*/ 4 h 106"/>
                <a:gd name="T52" fmla="*/ 74 w 86"/>
                <a:gd name="T53" fmla="*/ 19 h 106"/>
                <a:gd name="T54" fmla="*/ 66 w 86"/>
                <a:gd name="T55" fmla="*/ 54 h 106"/>
                <a:gd name="T56" fmla="*/ 46 w 86"/>
                <a:gd name="T57" fmla="*/ 72 h 106"/>
                <a:gd name="T58" fmla="*/ 33 w 86"/>
                <a:gd name="T59" fmla="*/ 57 h 106"/>
                <a:gd name="T60" fmla="*/ 34 w 86"/>
                <a:gd name="T61" fmla="*/ 54 h 106"/>
                <a:gd name="T62" fmla="*/ 42 w 86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106">
                  <a:moveTo>
                    <a:pt x="12" y="94"/>
                  </a:moveTo>
                  <a:cubicBezTo>
                    <a:pt x="11" y="99"/>
                    <a:pt x="11" y="100"/>
                    <a:pt x="3" y="100"/>
                  </a:cubicBezTo>
                  <a:cubicBezTo>
                    <a:pt x="1" y="100"/>
                    <a:pt x="0" y="100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6" y="106"/>
                    <a:pt x="11" y="105"/>
                    <a:pt x="16" y="105"/>
                  </a:cubicBezTo>
                  <a:cubicBezTo>
                    <a:pt x="21" y="105"/>
                    <a:pt x="27" y="106"/>
                    <a:pt x="32" y="106"/>
                  </a:cubicBezTo>
                  <a:cubicBezTo>
                    <a:pt x="33" y="106"/>
                    <a:pt x="35" y="106"/>
                    <a:pt x="35" y="102"/>
                  </a:cubicBezTo>
                  <a:cubicBezTo>
                    <a:pt x="35" y="100"/>
                    <a:pt x="34" y="100"/>
                    <a:pt x="31" y="100"/>
                  </a:cubicBezTo>
                  <a:cubicBezTo>
                    <a:pt x="23" y="100"/>
                    <a:pt x="23" y="99"/>
                    <a:pt x="23" y="98"/>
                  </a:cubicBezTo>
                  <a:cubicBezTo>
                    <a:pt x="23" y="96"/>
                    <a:pt x="30" y="69"/>
                    <a:pt x="31" y="65"/>
                  </a:cubicBezTo>
                  <a:cubicBezTo>
                    <a:pt x="33" y="69"/>
                    <a:pt x="38" y="75"/>
                    <a:pt x="46" y="75"/>
                  </a:cubicBezTo>
                  <a:cubicBezTo>
                    <a:pt x="66" y="75"/>
                    <a:pt x="86" y="51"/>
                    <a:pt x="86" y="27"/>
                  </a:cubicBezTo>
                  <a:cubicBezTo>
                    <a:pt x="86" y="11"/>
                    <a:pt x="77" y="0"/>
                    <a:pt x="64" y="0"/>
                  </a:cubicBezTo>
                  <a:cubicBezTo>
                    <a:pt x="56" y="0"/>
                    <a:pt x="48" y="6"/>
                    <a:pt x="43" y="12"/>
                  </a:cubicBezTo>
                  <a:cubicBezTo>
                    <a:pt x="41" y="3"/>
                    <a:pt x="34" y="0"/>
                    <a:pt x="28" y="0"/>
                  </a:cubicBezTo>
                  <a:cubicBezTo>
                    <a:pt x="20" y="0"/>
                    <a:pt x="17" y="6"/>
                    <a:pt x="15" y="9"/>
                  </a:cubicBezTo>
                  <a:cubicBezTo>
                    <a:pt x="12" y="15"/>
                    <a:pt x="10" y="25"/>
                    <a:pt x="10" y="26"/>
                  </a:cubicBezTo>
                  <a:cubicBezTo>
                    <a:pt x="10" y="27"/>
                    <a:pt x="12" y="27"/>
                    <a:pt x="12" y="27"/>
                  </a:cubicBezTo>
                  <a:cubicBezTo>
                    <a:pt x="14" y="27"/>
                    <a:pt x="14" y="27"/>
                    <a:pt x="15" y="23"/>
                  </a:cubicBezTo>
                  <a:cubicBezTo>
                    <a:pt x="18" y="12"/>
                    <a:pt x="21" y="4"/>
                    <a:pt x="27" y="4"/>
                  </a:cubicBezTo>
                  <a:cubicBezTo>
                    <a:pt x="30" y="4"/>
                    <a:pt x="32" y="5"/>
                    <a:pt x="32" y="11"/>
                  </a:cubicBezTo>
                  <a:cubicBezTo>
                    <a:pt x="32" y="15"/>
                    <a:pt x="32" y="17"/>
                    <a:pt x="31" y="20"/>
                  </a:cubicBezTo>
                  <a:lnTo>
                    <a:pt x="12" y="94"/>
                  </a:lnTo>
                  <a:close/>
                  <a:moveTo>
                    <a:pt x="42" y="22"/>
                  </a:moveTo>
                  <a:cubicBezTo>
                    <a:pt x="43" y="17"/>
                    <a:pt x="47" y="12"/>
                    <a:pt x="50" y="10"/>
                  </a:cubicBezTo>
                  <a:cubicBezTo>
                    <a:pt x="56" y="5"/>
                    <a:pt x="61" y="4"/>
                    <a:pt x="64" y="4"/>
                  </a:cubicBezTo>
                  <a:cubicBezTo>
                    <a:pt x="70" y="4"/>
                    <a:pt x="74" y="9"/>
                    <a:pt x="74" y="19"/>
                  </a:cubicBezTo>
                  <a:cubicBezTo>
                    <a:pt x="74" y="29"/>
                    <a:pt x="69" y="48"/>
                    <a:pt x="66" y="54"/>
                  </a:cubicBezTo>
                  <a:cubicBezTo>
                    <a:pt x="60" y="66"/>
                    <a:pt x="52" y="72"/>
                    <a:pt x="46" y="72"/>
                  </a:cubicBezTo>
                  <a:cubicBezTo>
                    <a:pt x="35" y="72"/>
                    <a:pt x="33" y="58"/>
                    <a:pt x="33" y="57"/>
                  </a:cubicBezTo>
                  <a:cubicBezTo>
                    <a:pt x="33" y="56"/>
                    <a:pt x="33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5" name="Freeform 116">
              <a:extLst>
                <a:ext uri="{FF2B5EF4-FFF2-40B4-BE49-F238E27FC236}">
                  <a16:creationId xmlns:a16="http://schemas.microsoft.com/office/drawing/2014/main" id="{CCDB350A-E13F-49DA-8A26-8C4F57A23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2386" y="4350788"/>
              <a:ext cx="38100" cy="95252"/>
            </a:xfrm>
            <a:custGeom>
              <a:avLst/>
              <a:gdLst>
                <a:gd name="T0" fmla="*/ 19 w 19"/>
                <a:gd name="T1" fmla="*/ 17 h 49"/>
                <a:gd name="T2" fmla="*/ 9 w 19"/>
                <a:gd name="T3" fmla="*/ 0 h 49"/>
                <a:gd name="T4" fmla="*/ 0 w 19"/>
                <a:gd name="T5" fmla="*/ 9 h 49"/>
                <a:gd name="T6" fmla="*/ 9 w 19"/>
                <a:gd name="T7" fmla="*/ 17 h 49"/>
                <a:gd name="T8" fmla="*/ 14 w 19"/>
                <a:gd name="T9" fmla="*/ 15 h 49"/>
                <a:gd name="T10" fmla="*/ 15 w 19"/>
                <a:gd name="T11" fmla="*/ 15 h 49"/>
                <a:gd name="T12" fmla="*/ 16 w 19"/>
                <a:gd name="T13" fmla="*/ 17 h 49"/>
                <a:gd name="T14" fmla="*/ 4 w 19"/>
                <a:gd name="T15" fmla="*/ 45 h 49"/>
                <a:gd name="T16" fmla="*/ 2 w 19"/>
                <a:gd name="T17" fmla="*/ 48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9" y="17"/>
                  </a:cubicBezTo>
                  <a:cubicBezTo>
                    <a:pt x="11" y="17"/>
                    <a:pt x="13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5"/>
                    <a:pt x="16" y="17"/>
                  </a:cubicBezTo>
                  <a:cubicBezTo>
                    <a:pt x="16" y="29"/>
                    <a:pt x="10" y="39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49"/>
                    <a:pt x="4" y="49"/>
                  </a:cubicBezTo>
                  <a:cubicBezTo>
                    <a:pt x="6" y="49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6" name="Freeform 117">
              <a:extLst>
                <a:ext uri="{FF2B5EF4-FFF2-40B4-BE49-F238E27FC236}">
                  <a16:creationId xmlns:a16="http://schemas.microsoft.com/office/drawing/2014/main" id="{F220E4B8-B288-4B2F-BED1-DD3EDAB273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79386" y="4242840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1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7" name="Freeform 118">
              <a:extLst>
                <a:ext uri="{FF2B5EF4-FFF2-40B4-BE49-F238E27FC236}">
                  <a16:creationId xmlns:a16="http://schemas.microsoft.com/office/drawing/2014/main" id="{F8F24699-AF5F-4265-A4BA-A739AE625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4486" y="4141240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2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1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8" name="Freeform 119">
              <a:extLst>
                <a:ext uri="{FF2B5EF4-FFF2-40B4-BE49-F238E27FC236}">
                  <a16:creationId xmlns:a16="http://schemas.microsoft.com/office/drawing/2014/main" id="{8127DC95-AF5B-419F-B548-3BEFC4DDDD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60386" y="4230140"/>
              <a:ext cx="215900" cy="139700"/>
            </a:xfrm>
            <a:custGeom>
              <a:avLst/>
              <a:gdLst>
                <a:gd name="T0" fmla="*/ 105 w 111"/>
                <a:gd name="T1" fmla="*/ 7 h 71"/>
                <a:gd name="T2" fmla="*/ 111 w 111"/>
                <a:gd name="T3" fmla="*/ 4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4 h 71"/>
                <a:gd name="T10" fmla="*/ 6 w 111"/>
                <a:gd name="T11" fmla="*/ 7 h 71"/>
                <a:gd name="T12" fmla="*/ 105 w 111"/>
                <a:gd name="T13" fmla="*/ 7 h 71"/>
                <a:gd name="T14" fmla="*/ 105 w 111"/>
                <a:gd name="T15" fmla="*/ 71 h 71"/>
                <a:gd name="T16" fmla="*/ 111 w 111"/>
                <a:gd name="T17" fmla="*/ 68 h 71"/>
                <a:gd name="T18" fmla="*/ 105 w 111"/>
                <a:gd name="T19" fmla="*/ 65 h 71"/>
                <a:gd name="T20" fmla="*/ 6 w 111"/>
                <a:gd name="T21" fmla="*/ 65 h 71"/>
                <a:gd name="T22" fmla="*/ 0 w 111"/>
                <a:gd name="T23" fmla="*/ 68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9 h 71"/>
                <a:gd name="T30" fmla="*/ 111 w 111"/>
                <a:gd name="T31" fmla="*/ 36 h 71"/>
                <a:gd name="T32" fmla="*/ 105 w 111"/>
                <a:gd name="T33" fmla="*/ 33 h 71"/>
                <a:gd name="T34" fmla="*/ 6 w 111"/>
                <a:gd name="T35" fmla="*/ 33 h 71"/>
                <a:gd name="T36" fmla="*/ 0 w 111"/>
                <a:gd name="T37" fmla="*/ 36 h 71"/>
                <a:gd name="T38" fmla="*/ 6 w 111"/>
                <a:gd name="T39" fmla="*/ 39 h 71"/>
                <a:gd name="T40" fmla="*/ 105 w 111"/>
                <a:gd name="T4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7"/>
                  </a:moveTo>
                  <a:cubicBezTo>
                    <a:pt x="108" y="7"/>
                    <a:pt x="111" y="7"/>
                    <a:pt x="111" y="4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4" y="7"/>
                    <a:pt x="6" y="7"/>
                  </a:cubicBezTo>
                  <a:lnTo>
                    <a:pt x="105" y="7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8"/>
                  </a:cubicBezTo>
                  <a:cubicBezTo>
                    <a:pt x="111" y="65"/>
                    <a:pt x="108" y="65"/>
                    <a:pt x="105" y="65"/>
                  </a:cubicBezTo>
                  <a:lnTo>
                    <a:pt x="6" y="65"/>
                  </a:lnTo>
                  <a:cubicBezTo>
                    <a:pt x="4" y="65"/>
                    <a:pt x="0" y="65"/>
                    <a:pt x="0" y="68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9"/>
                  </a:moveTo>
                  <a:cubicBezTo>
                    <a:pt x="108" y="39"/>
                    <a:pt x="111" y="39"/>
                    <a:pt x="111" y="36"/>
                  </a:cubicBezTo>
                  <a:cubicBezTo>
                    <a:pt x="111" y="33"/>
                    <a:pt x="108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9" name="Freeform 120">
              <a:extLst>
                <a:ext uri="{FF2B5EF4-FFF2-40B4-BE49-F238E27FC236}">
                  <a16:creationId xmlns:a16="http://schemas.microsoft.com/office/drawing/2014/main" id="{FC4FD934-2B8C-45BA-B7EA-284AF1390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9634" y="4299988"/>
              <a:ext cx="196852" cy="6352"/>
            </a:xfrm>
            <a:custGeom>
              <a:avLst/>
              <a:gdLst>
                <a:gd name="T0" fmla="*/ 96 w 102"/>
                <a:gd name="T1" fmla="*/ 6 h 6"/>
                <a:gd name="T2" fmla="*/ 102 w 102"/>
                <a:gd name="T3" fmla="*/ 3 h 6"/>
                <a:gd name="T4" fmla="*/ 96 w 102"/>
                <a:gd name="T5" fmla="*/ 0 h 6"/>
                <a:gd name="T6" fmla="*/ 6 w 102"/>
                <a:gd name="T7" fmla="*/ 0 h 6"/>
                <a:gd name="T8" fmla="*/ 0 w 102"/>
                <a:gd name="T9" fmla="*/ 3 h 6"/>
                <a:gd name="T10" fmla="*/ 6 w 102"/>
                <a:gd name="T11" fmla="*/ 6 h 6"/>
                <a:gd name="T12" fmla="*/ 96 w 10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6">
                  <a:moveTo>
                    <a:pt x="96" y="6"/>
                  </a:moveTo>
                  <a:cubicBezTo>
                    <a:pt x="99" y="6"/>
                    <a:pt x="102" y="6"/>
                    <a:pt x="102" y="3"/>
                  </a:cubicBezTo>
                  <a:cubicBezTo>
                    <a:pt x="102" y="0"/>
                    <a:pt x="99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96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0" name="Freeform 121">
              <a:extLst>
                <a:ext uri="{FF2B5EF4-FFF2-40B4-BE49-F238E27FC236}">
                  <a16:creationId xmlns:a16="http://schemas.microsoft.com/office/drawing/2014/main" id="{D57F00A1-471C-45B1-A02C-48B585FA67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71586" y="3931688"/>
              <a:ext cx="165100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6 h 123"/>
                <a:gd name="T16" fmla="*/ 26 w 87"/>
                <a:gd name="T17" fmla="*/ 32 h 123"/>
                <a:gd name="T18" fmla="*/ 35 w 87"/>
                <a:gd name="T19" fmla="*/ 23 h 123"/>
                <a:gd name="T20" fmla="*/ 27 w 87"/>
                <a:gd name="T21" fmla="*/ 18 h 123"/>
                <a:gd name="T22" fmla="*/ 51 w 87"/>
                <a:gd name="T23" fmla="*/ 4 h 123"/>
                <a:gd name="T24" fmla="*/ 75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99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5"/>
                    <a:pt x="46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1" name="Rectangle 122">
              <a:extLst>
                <a:ext uri="{FF2B5EF4-FFF2-40B4-BE49-F238E27FC236}">
                  <a16:creationId xmlns:a16="http://schemas.microsoft.com/office/drawing/2014/main" id="{0734F4E2-BB41-4D6D-8226-24C6FDBB0F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76334" y="4299988"/>
              <a:ext cx="349252" cy="6352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2" name="Freeform 123">
              <a:extLst>
                <a:ext uri="{FF2B5EF4-FFF2-40B4-BE49-F238E27FC236}">
                  <a16:creationId xmlns:a16="http://schemas.microsoft.com/office/drawing/2014/main" id="{2A37C5D2-9D5E-4ED4-BAF6-0FDE492408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9034" y="4369840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1 w 87"/>
                <a:gd name="T9" fmla="*/ 123 h 123"/>
                <a:gd name="T10" fmla="*/ 87 w 87"/>
                <a:gd name="T11" fmla="*/ 43 h 123"/>
                <a:gd name="T12" fmla="*/ 52 w 87"/>
                <a:gd name="T13" fmla="*/ 0 h 123"/>
                <a:gd name="T14" fmla="*/ 20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5 h 123"/>
                <a:gd name="T24" fmla="*/ 75 w 87"/>
                <a:gd name="T25" fmla="*/ 35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100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9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1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2" y="0"/>
                  </a:cubicBezTo>
                  <a:cubicBezTo>
                    <a:pt x="27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2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5" y="6"/>
                    <a:pt x="46" y="5"/>
                    <a:pt x="51" y="5"/>
                  </a:cubicBezTo>
                  <a:cubicBezTo>
                    <a:pt x="63" y="5"/>
                    <a:pt x="75" y="13"/>
                    <a:pt x="75" y="35"/>
                  </a:cubicBezTo>
                  <a:cubicBezTo>
                    <a:pt x="75" y="41"/>
                    <a:pt x="74" y="50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100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9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3" name="Freeform 124">
              <a:extLst>
                <a:ext uri="{FF2B5EF4-FFF2-40B4-BE49-F238E27FC236}">
                  <a16:creationId xmlns:a16="http://schemas.microsoft.com/office/drawing/2014/main" id="{6D55E542-72B0-4DC8-8746-2B6E9057A9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54134" y="4465088"/>
              <a:ext cx="171452" cy="203200"/>
            </a:xfrm>
            <a:custGeom>
              <a:avLst/>
              <a:gdLst>
                <a:gd name="T0" fmla="*/ 12 w 86"/>
                <a:gd name="T1" fmla="*/ 94 h 105"/>
                <a:gd name="T2" fmla="*/ 3 w 86"/>
                <a:gd name="T3" fmla="*/ 100 h 105"/>
                <a:gd name="T4" fmla="*/ 0 w 86"/>
                <a:gd name="T5" fmla="*/ 103 h 105"/>
                <a:gd name="T6" fmla="*/ 2 w 86"/>
                <a:gd name="T7" fmla="*/ 105 h 105"/>
                <a:gd name="T8" fmla="*/ 16 w 86"/>
                <a:gd name="T9" fmla="*/ 105 h 105"/>
                <a:gd name="T10" fmla="*/ 32 w 86"/>
                <a:gd name="T11" fmla="*/ 105 h 105"/>
                <a:gd name="T12" fmla="*/ 35 w 86"/>
                <a:gd name="T13" fmla="*/ 102 h 105"/>
                <a:gd name="T14" fmla="*/ 31 w 86"/>
                <a:gd name="T15" fmla="*/ 100 h 105"/>
                <a:gd name="T16" fmla="*/ 23 w 86"/>
                <a:gd name="T17" fmla="*/ 98 h 105"/>
                <a:gd name="T18" fmla="*/ 31 w 86"/>
                <a:gd name="T19" fmla="*/ 64 h 105"/>
                <a:gd name="T20" fmla="*/ 46 w 86"/>
                <a:gd name="T21" fmla="*/ 75 h 105"/>
                <a:gd name="T22" fmla="*/ 86 w 86"/>
                <a:gd name="T23" fmla="*/ 26 h 105"/>
                <a:gd name="T24" fmla="*/ 64 w 86"/>
                <a:gd name="T25" fmla="*/ 0 h 105"/>
                <a:gd name="T26" fmla="*/ 42 w 86"/>
                <a:gd name="T27" fmla="*/ 12 h 105"/>
                <a:gd name="T28" fmla="*/ 27 w 86"/>
                <a:gd name="T29" fmla="*/ 0 h 105"/>
                <a:gd name="T30" fmla="*/ 15 w 86"/>
                <a:gd name="T31" fmla="*/ 9 h 105"/>
                <a:gd name="T32" fmla="*/ 10 w 86"/>
                <a:gd name="T33" fmla="*/ 25 h 105"/>
                <a:gd name="T34" fmla="*/ 12 w 86"/>
                <a:gd name="T35" fmla="*/ 27 h 105"/>
                <a:gd name="T36" fmla="*/ 15 w 86"/>
                <a:gd name="T37" fmla="*/ 23 h 105"/>
                <a:gd name="T38" fmla="*/ 27 w 86"/>
                <a:gd name="T39" fmla="*/ 4 h 105"/>
                <a:gd name="T40" fmla="*/ 32 w 86"/>
                <a:gd name="T41" fmla="*/ 11 h 105"/>
                <a:gd name="T42" fmla="*/ 31 w 86"/>
                <a:gd name="T43" fmla="*/ 20 h 105"/>
                <a:gd name="T44" fmla="*/ 12 w 86"/>
                <a:gd name="T45" fmla="*/ 94 h 105"/>
                <a:gd name="T46" fmla="*/ 42 w 86"/>
                <a:gd name="T47" fmla="*/ 21 h 105"/>
                <a:gd name="T48" fmla="*/ 50 w 86"/>
                <a:gd name="T49" fmla="*/ 10 h 105"/>
                <a:gd name="T50" fmla="*/ 64 w 86"/>
                <a:gd name="T51" fmla="*/ 4 h 105"/>
                <a:gd name="T52" fmla="*/ 74 w 86"/>
                <a:gd name="T53" fmla="*/ 19 h 105"/>
                <a:gd name="T54" fmla="*/ 66 w 86"/>
                <a:gd name="T55" fmla="*/ 54 h 105"/>
                <a:gd name="T56" fmla="*/ 46 w 86"/>
                <a:gd name="T57" fmla="*/ 71 h 105"/>
                <a:gd name="T58" fmla="*/ 33 w 86"/>
                <a:gd name="T59" fmla="*/ 57 h 105"/>
                <a:gd name="T60" fmla="*/ 33 w 86"/>
                <a:gd name="T61" fmla="*/ 54 h 105"/>
                <a:gd name="T62" fmla="*/ 42 w 86"/>
                <a:gd name="T63" fmla="*/ 2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105">
                  <a:moveTo>
                    <a:pt x="12" y="94"/>
                  </a:moveTo>
                  <a:cubicBezTo>
                    <a:pt x="11" y="99"/>
                    <a:pt x="11" y="100"/>
                    <a:pt x="3" y="100"/>
                  </a:cubicBezTo>
                  <a:cubicBezTo>
                    <a:pt x="1" y="100"/>
                    <a:pt x="0" y="100"/>
                    <a:pt x="0" y="103"/>
                  </a:cubicBezTo>
                  <a:cubicBezTo>
                    <a:pt x="0" y="105"/>
                    <a:pt x="0" y="105"/>
                    <a:pt x="2" y="105"/>
                  </a:cubicBezTo>
                  <a:cubicBezTo>
                    <a:pt x="6" y="105"/>
                    <a:pt x="11" y="105"/>
                    <a:pt x="16" y="105"/>
                  </a:cubicBezTo>
                  <a:cubicBezTo>
                    <a:pt x="21" y="105"/>
                    <a:pt x="27" y="105"/>
                    <a:pt x="32" y="105"/>
                  </a:cubicBezTo>
                  <a:cubicBezTo>
                    <a:pt x="33" y="105"/>
                    <a:pt x="35" y="105"/>
                    <a:pt x="35" y="102"/>
                  </a:cubicBezTo>
                  <a:cubicBezTo>
                    <a:pt x="35" y="100"/>
                    <a:pt x="33" y="100"/>
                    <a:pt x="31" y="100"/>
                  </a:cubicBezTo>
                  <a:cubicBezTo>
                    <a:pt x="23" y="100"/>
                    <a:pt x="23" y="99"/>
                    <a:pt x="23" y="98"/>
                  </a:cubicBezTo>
                  <a:cubicBezTo>
                    <a:pt x="23" y="96"/>
                    <a:pt x="30" y="69"/>
                    <a:pt x="31" y="64"/>
                  </a:cubicBezTo>
                  <a:cubicBezTo>
                    <a:pt x="33" y="69"/>
                    <a:pt x="38" y="75"/>
                    <a:pt x="46" y="75"/>
                  </a:cubicBezTo>
                  <a:cubicBezTo>
                    <a:pt x="65" y="75"/>
                    <a:pt x="86" y="51"/>
                    <a:pt x="86" y="26"/>
                  </a:cubicBezTo>
                  <a:cubicBezTo>
                    <a:pt x="86" y="11"/>
                    <a:pt x="77" y="0"/>
                    <a:pt x="64" y="0"/>
                  </a:cubicBezTo>
                  <a:cubicBezTo>
                    <a:pt x="56" y="0"/>
                    <a:pt x="48" y="6"/>
                    <a:pt x="42" y="12"/>
                  </a:cubicBezTo>
                  <a:cubicBezTo>
                    <a:pt x="41" y="3"/>
                    <a:pt x="34" y="0"/>
                    <a:pt x="27" y="0"/>
                  </a:cubicBezTo>
                  <a:cubicBezTo>
                    <a:pt x="20" y="0"/>
                    <a:pt x="17" y="6"/>
                    <a:pt x="15" y="9"/>
                  </a:cubicBezTo>
                  <a:cubicBezTo>
                    <a:pt x="12" y="15"/>
                    <a:pt x="10" y="25"/>
                    <a:pt x="10" y="25"/>
                  </a:cubicBezTo>
                  <a:cubicBezTo>
                    <a:pt x="10" y="27"/>
                    <a:pt x="12" y="27"/>
                    <a:pt x="12" y="27"/>
                  </a:cubicBezTo>
                  <a:cubicBezTo>
                    <a:pt x="14" y="27"/>
                    <a:pt x="14" y="27"/>
                    <a:pt x="15" y="23"/>
                  </a:cubicBezTo>
                  <a:cubicBezTo>
                    <a:pt x="18" y="11"/>
                    <a:pt x="21" y="4"/>
                    <a:pt x="27" y="4"/>
                  </a:cubicBezTo>
                  <a:cubicBezTo>
                    <a:pt x="30" y="4"/>
                    <a:pt x="32" y="5"/>
                    <a:pt x="32" y="11"/>
                  </a:cubicBezTo>
                  <a:cubicBezTo>
                    <a:pt x="32" y="15"/>
                    <a:pt x="32" y="17"/>
                    <a:pt x="31" y="20"/>
                  </a:cubicBezTo>
                  <a:lnTo>
                    <a:pt x="12" y="94"/>
                  </a:lnTo>
                  <a:close/>
                  <a:moveTo>
                    <a:pt x="42" y="21"/>
                  </a:moveTo>
                  <a:cubicBezTo>
                    <a:pt x="43" y="17"/>
                    <a:pt x="47" y="12"/>
                    <a:pt x="50" y="10"/>
                  </a:cubicBezTo>
                  <a:cubicBezTo>
                    <a:pt x="56" y="5"/>
                    <a:pt x="61" y="4"/>
                    <a:pt x="64" y="4"/>
                  </a:cubicBezTo>
                  <a:cubicBezTo>
                    <a:pt x="70" y="4"/>
                    <a:pt x="74" y="9"/>
                    <a:pt x="74" y="19"/>
                  </a:cubicBezTo>
                  <a:cubicBezTo>
                    <a:pt x="74" y="29"/>
                    <a:pt x="69" y="48"/>
                    <a:pt x="66" y="54"/>
                  </a:cubicBezTo>
                  <a:cubicBezTo>
                    <a:pt x="60" y="66"/>
                    <a:pt x="52" y="71"/>
                    <a:pt x="46" y="71"/>
                  </a:cubicBezTo>
                  <a:cubicBezTo>
                    <a:pt x="35" y="71"/>
                    <a:pt x="33" y="58"/>
                    <a:pt x="33" y="57"/>
                  </a:cubicBezTo>
                  <a:cubicBezTo>
                    <a:pt x="33" y="56"/>
                    <a:pt x="33" y="56"/>
                    <a:pt x="33" y="54"/>
                  </a:cubicBez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64" name="グループ化 263">
            <a:extLst>
              <a:ext uri="{FF2B5EF4-FFF2-40B4-BE49-F238E27FC236}">
                <a16:creationId xmlns:a16="http://schemas.microsoft.com/office/drawing/2014/main" id="{8771D06B-287C-4F60-B0D2-F0FB8223C49F}"/>
              </a:ext>
            </a:extLst>
          </p:cNvPr>
          <p:cNvGrpSpPr/>
          <p:nvPr/>
        </p:nvGrpSpPr>
        <p:grpSpPr>
          <a:xfrm>
            <a:off x="6310680" y="3205072"/>
            <a:ext cx="1531883" cy="365435"/>
            <a:chOff x="7841186" y="5792240"/>
            <a:chExt cx="3155948" cy="736600"/>
          </a:xfrm>
        </p:grpSpPr>
        <p:sp>
          <p:nvSpPr>
            <p:cNvPr id="265" name="Freeform 129">
              <a:extLst>
                <a:ext uri="{FF2B5EF4-FFF2-40B4-BE49-F238E27FC236}">
                  <a16:creationId xmlns:a16="http://schemas.microsoft.com/office/drawing/2014/main" id="{AE33F355-147C-42CE-A5B0-918436E8C2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41186" y="6014488"/>
              <a:ext cx="215900" cy="234952"/>
            </a:xfrm>
            <a:custGeom>
              <a:avLst/>
              <a:gdLst>
                <a:gd name="T0" fmla="*/ 110 w 110"/>
                <a:gd name="T1" fmla="*/ 61 h 121"/>
                <a:gd name="T2" fmla="*/ 55 w 110"/>
                <a:gd name="T3" fmla="*/ 0 h 121"/>
                <a:gd name="T4" fmla="*/ 0 w 110"/>
                <a:gd name="T5" fmla="*/ 61 h 121"/>
                <a:gd name="T6" fmla="*/ 55 w 110"/>
                <a:gd name="T7" fmla="*/ 121 h 121"/>
                <a:gd name="T8" fmla="*/ 110 w 110"/>
                <a:gd name="T9" fmla="*/ 61 h 121"/>
                <a:gd name="T10" fmla="*/ 55 w 110"/>
                <a:gd name="T11" fmla="*/ 117 h 121"/>
                <a:gd name="T12" fmla="*/ 16 w 110"/>
                <a:gd name="T13" fmla="*/ 61 h 121"/>
                <a:gd name="T14" fmla="*/ 55 w 110"/>
                <a:gd name="T15" fmla="*/ 4 h 121"/>
                <a:gd name="T16" fmla="*/ 94 w 110"/>
                <a:gd name="T17" fmla="*/ 61 h 121"/>
                <a:gd name="T18" fmla="*/ 55 w 110"/>
                <a:gd name="T19" fmla="*/ 117 h 121"/>
                <a:gd name="T20" fmla="*/ 85 w 110"/>
                <a:gd name="T21" fmla="*/ 49 h 121"/>
                <a:gd name="T22" fmla="*/ 81 w 110"/>
                <a:gd name="T23" fmla="*/ 49 h 121"/>
                <a:gd name="T24" fmla="*/ 81 w 110"/>
                <a:gd name="T25" fmla="*/ 54 h 121"/>
                <a:gd name="T26" fmla="*/ 30 w 110"/>
                <a:gd name="T27" fmla="*/ 54 h 121"/>
                <a:gd name="T28" fmla="*/ 30 w 110"/>
                <a:gd name="T29" fmla="*/ 49 h 121"/>
                <a:gd name="T30" fmla="*/ 25 w 110"/>
                <a:gd name="T31" fmla="*/ 49 h 121"/>
                <a:gd name="T32" fmla="*/ 25 w 110"/>
                <a:gd name="T33" fmla="*/ 73 h 121"/>
                <a:gd name="T34" fmla="*/ 30 w 110"/>
                <a:gd name="T35" fmla="*/ 73 h 121"/>
                <a:gd name="T36" fmla="*/ 30 w 110"/>
                <a:gd name="T37" fmla="*/ 67 h 121"/>
                <a:gd name="T38" fmla="*/ 81 w 110"/>
                <a:gd name="T39" fmla="*/ 67 h 121"/>
                <a:gd name="T40" fmla="*/ 81 w 110"/>
                <a:gd name="T41" fmla="*/ 73 h 121"/>
                <a:gd name="T42" fmla="*/ 85 w 110"/>
                <a:gd name="T43" fmla="*/ 73 h 121"/>
                <a:gd name="T44" fmla="*/ 85 w 110"/>
                <a:gd name="T45" fmla="*/ 4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1">
                  <a:moveTo>
                    <a:pt x="110" y="61"/>
                  </a:moveTo>
                  <a:cubicBezTo>
                    <a:pt x="110" y="27"/>
                    <a:pt x="85" y="0"/>
                    <a:pt x="55" y="0"/>
                  </a:cubicBezTo>
                  <a:cubicBezTo>
                    <a:pt x="25" y="0"/>
                    <a:pt x="0" y="27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ubicBezTo>
                    <a:pt x="85" y="121"/>
                    <a:pt x="110" y="95"/>
                    <a:pt x="110" y="61"/>
                  </a:cubicBezTo>
                  <a:close/>
                  <a:moveTo>
                    <a:pt x="55" y="117"/>
                  </a:moveTo>
                  <a:cubicBezTo>
                    <a:pt x="39" y="117"/>
                    <a:pt x="16" y="103"/>
                    <a:pt x="16" y="61"/>
                  </a:cubicBezTo>
                  <a:cubicBezTo>
                    <a:pt x="16" y="18"/>
                    <a:pt x="39" y="4"/>
                    <a:pt x="55" y="4"/>
                  </a:cubicBezTo>
                  <a:cubicBezTo>
                    <a:pt x="72" y="4"/>
                    <a:pt x="94" y="19"/>
                    <a:pt x="94" y="61"/>
                  </a:cubicBezTo>
                  <a:cubicBezTo>
                    <a:pt x="94" y="103"/>
                    <a:pt x="71" y="117"/>
                    <a:pt x="55" y="117"/>
                  </a:cubicBezTo>
                  <a:close/>
                  <a:moveTo>
                    <a:pt x="85" y="49"/>
                  </a:moveTo>
                  <a:lnTo>
                    <a:pt x="81" y="49"/>
                  </a:lnTo>
                  <a:lnTo>
                    <a:pt x="81" y="54"/>
                  </a:lnTo>
                  <a:lnTo>
                    <a:pt x="30" y="54"/>
                  </a:lnTo>
                  <a:lnTo>
                    <a:pt x="30" y="49"/>
                  </a:lnTo>
                  <a:lnTo>
                    <a:pt x="25" y="49"/>
                  </a:lnTo>
                  <a:lnTo>
                    <a:pt x="25" y="73"/>
                  </a:lnTo>
                  <a:lnTo>
                    <a:pt x="30" y="73"/>
                  </a:lnTo>
                  <a:lnTo>
                    <a:pt x="30" y="67"/>
                  </a:lnTo>
                  <a:lnTo>
                    <a:pt x="81" y="67"/>
                  </a:lnTo>
                  <a:lnTo>
                    <a:pt x="81" y="73"/>
                  </a:lnTo>
                  <a:lnTo>
                    <a:pt x="85" y="73"/>
                  </a:lnTo>
                  <a:lnTo>
                    <a:pt x="85" y="4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6" name="Freeform 130">
              <a:extLst>
                <a:ext uri="{FF2B5EF4-FFF2-40B4-BE49-F238E27FC236}">
                  <a16:creationId xmlns:a16="http://schemas.microsoft.com/office/drawing/2014/main" id="{7618FA95-BF88-4451-A2CD-4BAE86619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5186" y="6135140"/>
              <a:ext cx="107952" cy="158752"/>
            </a:xfrm>
            <a:custGeom>
              <a:avLst/>
              <a:gdLst>
                <a:gd name="T0" fmla="*/ 28 w 58"/>
                <a:gd name="T1" fmla="*/ 3 h 81"/>
                <a:gd name="T2" fmla="*/ 29 w 58"/>
                <a:gd name="T3" fmla="*/ 1 h 81"/>
                <a:gd name="T4" fmla="*/ 27 w 58"/>
                <a:gd name="T5" fmla="*/ 0 h 81"/>
                <a:gd name="T6" fmla="*/ 12 w 58"/>
                <a:gd name="T7" fmla="*/ 1 h 81"/>
                <a:gd name="T8" fmla="*/ 9 w 58"/>
                <a:gd name="T9" fmla="*/ 3 h 81"/>
                <a:gd name="T10" fmla="*/ 12 w 58"/>
                <a:gd name="T11" fmla="*/ 5 h 81"/>
                <a:gd name="T12" fmla="*/ 18 w 58"/>
                <a:gd name="T13" fmla="*/ 7 h 81"/>
                <a:gd name="T14" fmla="*/ 17 w 58"/>
                <a:gd name="T15" fmla="*/ 9 h 81"/>
                <a:gd name="T16" fmla="*/ 1 w 58"/>
                <a:gd name="T17" fmla="*/ 75 h 81"/>
                <a:gd name="T18" fmla="*/ 0 w 58"/>
                <a:gd name="T19" fmla="*/ 78 h 81"/>
                <a:gd name="T20" fmla="*/ 4 w 58"/>
                <a:gd name="T21" fmla="*/ 81 h 81"/>
                <a:gd name="T22" fmla="*/ 10 w 58"/>
                <a:gd name="T23" fmla="*/ 77 h 81"/>
                <a:gd name="T24" fmla="*/ 15 w 58"/>
                <a:gd name="T25" fmla="*/ 54 h 81"/>
                <a:gd name="T26" fmla="*/ 30 w 58"/>
                <a:gd name="T27" fmla="*/ 64 h 81"/>
                <a:gd name="T28" fmla="*/ 30 w 58"/>
                <a:gd name="T29" fmla="*/ 66 h 81"/>
                <a:gd name="T30" fmla="*/ 30 w 58"/>
                <a:gd name="T31" fmla="*/ 70 h 81"/>
                <a:gd name="T32" fmla="*/ 42 w 58"/>
                <a:gd name="T33" fmla="*/ 81 h 81"/>
                <a:gd name="T34" fmla="*/ 57 w 58"/>
                <a:gd name="T35" fmla="*/ 64 h 81"/>
                <a:gd name="T36" fmla="*/ 55 w 58"/>
                <a:gd name="T37" fmla="*/ 62 h 81"/>
                <a:gd name="T38" fmla="*/ 53 w 58"/>
                <a:gd name="T39" fmla="*/ 65 h 81"/>
                <a:gd name="T40" fmla="*/ 42 w 58"/>
                <a:gd name="T41" fmla="*/ 78 h 81"/>
                <a:gd name="T42" fmla="*/ 38 w 58"/>
                <a:gd name="T43" fmla="*/ 72 h 81"/>
                <a:gd name="T44" fmla="*/ 39 w 58"/>
                <a:gd name="T45" fmla="*/ 67 h 81"/>
                <a:gd name="T46" fmla="*/ 39 w 58"/>
                <a:gd name="T47" fmla="*/ 63 h 81"/>
                <a:gd name="T48" fmla="*/ 21 w 58"/>
                <a:gd name="T49" fmla="*/ 51 h 81"/>
                <a:gd name="T50" fmla="*/ 30 w 58"/>
                <a:gd name="T51" fmla="*/ 43 h 81"/>
                <a:gd name="T52" fmla="*/ 49 w 58"/>
                <a:gd name="T53" fmla="*/ 32 h 81"/>
                <a:gd name="T54" fmla="*/ 52 w 58"/>
                <a:gd name="T55" fmla="*/ 34 h 81"/>
                <a:gd name="T56" fmla="*/ 46 w 58"/>
                <a:gd name="T57" fmla="*/ 40 h 81"/>
                <a:gd name="T58" fmla="*/ 51 w 58"/>
                <a:gd name="T59" fmla="*/ 45 h 81"/>
                <a:gd name="T60" fmla="*/ 58 w 58"/>
                <a:gd name="T61" fmla="*/ 37 h 81"/>
                <a:gd name="T62" fmla="*/ 49 w 58"/>
                <a:gd name="T63" fmla="*/ 29 h 81"/>
                <a:gd name="T64" fmla="*/ 30 w 58"/>
                <a:gd name="T65" fmla="*/ 39 h 81"/>
                <a:gd name="T66" fmla="*/ 17 w 58"/>
                <a:gd name="T67" fmla="*/ 50 h 81"/>
                <a:gd name="T68" fmla="*/ 28 w 58"/>
                <a:gd name="T69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" h="81">
                  <a:moveTo>
                    <a:pt x="28" y="3"/>
                  </a:moveTo>
                  <a:cubicBezTo>
                    <a:pt x="28" y="3"/>
                    <a:pt x="29" y="1"/>
                    <a:pt x="29" y="1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24" y="0"/>
                    <a:pt x="15" y="1"/>
                    <a:pt x="12" y="1"/>
                  </a:cubicBezTo>
                  <a:cubicBezTo>
                    <a:pt x="11" y="1"/>
                    <a:pt x="9" y="1"/>
                    <a:pt x="9" y="3"/>
                  </a:cubicBezTo>
                  <a:cubicBezTo>
                    <a:pt x="9" y="5"/>
                    <a:pt x="11" y="5"/>
                    <a:pt x="12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8" y="8"/>
                    <a:pt x="17" y="9"/>
                  </a:cubicBezTo>
                  <a:lnTo>
                    <a:pt x="1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80"/>
                    <a:pt x="2" y="81"/>
                    <a:pt x="4" y="81"/>
                  </a:cubicBezTo>
                  <a:cubicBezTo>
                    <a:pt x="8" y="81"/>
                    <a:pt x="9" y="79"/>
                    <a:pt x="10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4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30" y="68"/>
                    <a:pt x="30" y="68"/>
                    <a:pt x="30" y="70"/>
                  </a:cubicBezTo>
                  <a:cubicBezTo>
                    <a:pt x="30" y="78"/>
                    <a:pt x="36" y="81"/>
                    <a:pt x="42" y="81"/>
                  </a:cubicBezTo>
                  <a:cubicBezTo>
                    <a:pt x="53" y="81"/>
                    <a:pt x="57" y="64"/>
                    <a:pt x="57" y="64"/>
                  </a:cubicBezTo>
                  <a:cubicBezTo>
                    <a:pt x="57" y="62"/>
                    <a:pt x="55" y="62"/>
                    <a:pt x="55" y="62"/>
                  </a:cubicBezTo>
                  <a:cubicBezTo>
                    <a:pt x="53" y="62"/>
                    <a:pt x="53" y="63"/>
                    <a:pt x="53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9" y="67"/>
                  </a:cubicBezTo>
                  <a:cubicBezTo>
                    <a:pt x="39" y="67"/>
                    <a:pt x="39" y="65"/>
                    <a:pt x="39" y="63"/>
                  </a:cubicBezTo>
                  <a:cubicBezTo>
                    <a:pt x="39" y="53"/>
                    <a:pt x="26" y="51"/>
                    <a:pt x="21" y="51"/>
                  </a:cubicBezTo>
                  <a:cubicBezTo>
                    <a:pt x="24" y="49"/>
                    <a:pt x="28" y="45"/>
                    <a:pt x="30" y="43"/>
                  </a:cubicBezTo>
                  <a:cubicBezTo>
                    <a:pt x="36" y="38"/>
                    <a:pt x="42" y="32"/>
                    <a:pt x="49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8" y="42"/>
                    <a:pt x="58" y="37"/>
                  </a:cubicBezTo>
                  <a:cubicBezTo>
                    <a:pt x="58" y="33"/>
                    <a:pt x="55" y="29"/>
                    <a:pt x="49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8"/>
                    <a:pt x="17" y="50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7" name="Freeform 131">
              <a:extLst>
                <a:ext uri="{FF2B5EF4-FFF2-40B4-BE49-F238E27FC236}">
                  <a16:creationId xmlns:a16="http://schemas.microsoft.com/office/drawing/2014/main" id="{F6078C83-ED1D-406A-AA0C-0571A6990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6634" y="6001788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6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8" name="Freeform 132">
              <a:extLst>
                <a:ext uri="{FF2B5EF4-FFF2-40B4-BE49-F238E27FC236}">
                  <a16:creationId xmlns:a16="http://schemas.microsoft.com/office/drawing/2014/main" id="{A3B40302-5E3C-4A40-AB97-4F5FD263B4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49186" y="6097040"/>
              <a:ext cx="171452" cy="209552"/>
            </a:xfrm>
            <a:custGeom>
              <a:avLst/>
              <a:gdLst>
                <a:gd name="T0" fmla="*/ 12 w 86"/>
                <a:gd name="T1" fmla="*/ 94 h 106"/>
                <a:gd name="T2" fmla="*/ 3 w 86"/>
                <a:gd name="T3" fmla="*/ 100 h 106"/>
                <a:gd name="T4" fmla="*/ 0 w 86"/>
                <a:gd name="T5" fmla="*/ 104 h 106"/>
                <a:gd name="T6" fmla="*/ 2 w 86"/>
                <a:gd name="T7" fmla="*/ 106 h 106"/>
                <a:gd name="T8" fmla="*/ 16 w 86"/>
                <a:gd name="T9" fmla="*/ 105 h 106"/>
                <a:gd name="T10" fmla="*/ 32 w 86"/>
                <a:gd name="T11" fmla="*/ 106 h 106"/>
                <a:gd name="T12" fmla="*/ 35 w 86"/>
                <a:gd name="T13" fmla="*/ 102 h 106"/>
                <a:gd name="T14" fmla="*/ 31 w 86"/>
                <a:gd name="T15" fmla="*/ 100 h 106"/>
                <a:gd name="T16" fmla="*/ 23 w 86"/>
                <a:gd name="T17" fmla="*/ 98 h 106"/>
                <a:gd name="T18" fmla="*/ 31 w 86"/>
                <a:gd name="T19" fmla="*/ 65 h 106"/>
                <a:gd name="T20" fmla="*/ 46 w 86"/>
                <a:gd name="T21" fmla="*/ 75 h 106"/>
                <a:gd name="T22" fmla="*/ 86 w 86"/>
                <a:gd name="T23" fmla="*/ 27 h 106"/>
                <a:gd name="T24" fmla="*/ 64 w 86"/>
                <a:gd name="T25" fmla="*/ 0 h 106"/>
                <a:gd name="T26" fmla="*/ 43 w 86"/>
                <a:gd name="T27" fmla="*/ 12 h 106"/>
                <a:gd name="T28" fmla="*/ 28 w 86"/>
                <a:gd name="T29" fmla="*/ 0 h 106"/>
                <a:gd name="T30" fmla="*/ 15 w 86"/>
                <a:gd name="T31" fmla="*/ 9 h 106"/>
                <a:gd name="T32" fmla="*/ 10 w 86"/>
                <a:gd name="T33" fmla="*/ 26 h 106"/>
                <a:gd name="T34" fmla="*/ 12 w 86"/>
                <a:gd name="T35" fmla="*/ 27 h 106"/>
                <a:gd name="T36" fmla="*/ 15 w 86"/>
                <a:gd name="T37" fmla="*/ 23 h 106"/>
                <a:gd name="T38" fmla="*/ 27 w 86"/>
                <a:gd name="T39" fmla="*/ 4 h 106"/>
                <a:gd name="T40" fmla="*/ 32 w 86"/>
                <a:gd name="T41" fmla="*/ 11 h 106"/>
                <a:gd name="T42" fmla="*/ 31 w 86"/>
                <a:gd name="T43" fmla="*/ 20 h 106"/>
                <a:gd name="T44" fmla="*/ 12 w 86"/>
                <a:gd name="T45" fmla="*/ 94 h 106"/>
                <a:gd name="T46" fmla="*/ 42 w 86"/>
                <a:gd name="T47" fmla="*/ 22 h 106"/>
                <a:gd name="T48" fmla="*/ 50 w 86"/>
                <a:gd name="T49" fmla="*/ 10 h 106"/>
                <a:gd name="T50" fmla="*/ 64 w 86"/>
                <a:gd name="T51" fmla="*/ 4 h 106"/>
                <a:gd name="T52" fmla="*/ 74 w 86"/>
                <a:gd name="T53" fmla="*/ 19 h 106"/>
                <a:gd name="T54" fmla="*/ 66 w 86"/>
                <a:gd name="T55" fmla="*/ 54 h 106"/>
                <a:gd name="T56" fmla="*/ 46 w 86"/>
                <a:gd name="T57" fmla="*/ 72 h 106"/>
                <a:gd name="T58" fmla="*/ 33 w 86"/>
                <a:gd name="T59" fmla="*/ 57 h 106"/>
                <a:gd name="T60" fmla="*/ 34 w 86"/>
                <a:gd name="T61" fmla="*/ 54 h 106"/>
                <a:gd name="T62" fmla="*/ 42 w 86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106">
                  <a:moveTo>
                    <a:pt x="12" y="94"/>
                  </a:moveTo>
                  <a:cubicBezTo>
                    <a:pt x="11" y="99"/>
                    <a:pt x="11" y="100"/>
                    <a:pt x="3" y="100"/>
                  </a:cubicBezTo>
                  <a:cubicBezTo>
                    <a:pt x="1" y="100"/>
                    <a:pt x="0" y="100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6" y="106"/>
                    <a:pt x="11" y="105"/>
                    <a:pt x="16" y="105"/>
                  </a:cubicBezTo>
                  <a:cubicBezTo>
                    <a:pt x="21" y="105"/>
                    <a:pt x="27" y="106"/>
                    <a:pt x="32" y="106"/>
                  </a:cubicBezTo>
                  <a:cubicBezTo>
                    <a:pt x="33" y="106"/>
                    <a:pt x="35" y="106"/>
                    <a:pt x="35" y="102"/>
                  </a:cubicBezTo>
                  <a:cubicBezTo>
                    <a:pt x="35" y="100"/>
                    <a:pt x="34" y="100"/>
                    <a:pt x="31" y="100"/>
                  </a:cubicBezTo>
                  <a:cubicBezTo>
                    <a:pt x="23" y="100"/>
                    <a:pt x="23" y="99"/>
                    <a:pt x="23" y="98"/>
                  </a:cubicBezTo>
                  <a:cubicBezTo>
                    <a:pt x="23" y="96"/>
                    <a:pt x="30" y="69"/>
                    <a:pt x="31" y="65"/>
                  </a:cubicBezTo>
                  <a:cubicBezTo>
                    <a:pt x="33" y="69"/>
                    <a:pt x="38" y="75"/>
                    <a:pt x="46" y="75"/>
                  </a:cubicBezTo>
                  <a:cubicBezTo>
                    <a:pt x="66" y="75"/>
                    <a:pt x="86" y="51"/>
                    <a:pt x="86" y="27"/>
                  </a:cubicBezTo>
                  <a:cubicBezTo>
                    <a:pt x="86" y="11"/>
                    <a:pt x="77" y="0"/>
                    <a:pt x="64" y="0"/>
                  </a:cubicBezTo>
                  <a:cubicBezTo>
                    <a:pt x="56" y="0"/>
                    <a:pt x="48" y="6"/>
                    <a:pt x="43" y="12"/>
                  </a:cubicBezTo>
                  <a:cubicBezTo>
                    <a:pt x="41" y="4"/>
                    <a:pt x="34" y="0"/>
                    <a:pt x="28" y="0"/>
                  </a:cubicBezTo>
                  <a:cubicBezTo>
                    <a:pt x="20" y="0"/>
                    <a:pt x="17" y="7"/>
                    <a:pt x="15" y="9"/>
                  </a:cubicBezTo>
                  <a:cubicBezTo>
                    <a:pt x="12" y="15"/>
                    <a:pt x="10" y="25"/>
                    <a:pt x="10" y="26"/>
                  </a:cubicBezTo>
                  <a:cubicBezTo>
                    <a:pt x="10" y="27"/>
                    <a:pt x="12" y="27"/>
                    <a:pt x="12" y="27"/>
                  </a:cubicBezTo>
                  <a:cubicBezTo>
                    <a:pt x="14" y="27"/>
                    <a:pt x="14" y="27"/>
                    <a:pt x="15" y="23"/>
                  </a:cubicBezTo>
                  <a:cubicBezTo>
                    <a:pt x="18" y="12"/>
                    <a:pt x="21" y="4"/>
                    <a:pt x="27" y="4"/>
                  </a:cubicBezTo>
                  <a:cubicBezTo>
                    <a:pt x="30" y="4"/>
                    <a:pt x="32" y="5"/>
                    <a:pt x="32" y="11"/>
                  </a:cubicBezTo>
                  <a:cubicBezTo>
                    <a:pt x="32" y="15"/>
                    <a:pt x="32" y="17"/>
                    <a:pt x="31" y="20"/>
                  </a:cubicBezTo>
                  <a:lnTo>
                    <a:pt x="12" y="94"/>
                  </a:lnTo>
                  <a:close/>
                  <a:moveTo>
                    <a:pt x="42" y="22"/>
                  </a:moveTo>
                  <a:cubicBezTo>
                    <a:pt x="43" y="17"/>
                    <a:pt x="47" y="12"/>
                    <a:pt x="50" y="10"/>
                  </a:cubicBezTo>
                  <a:cubicBezTo>
                    <a:pt x="56" y="5"/>
                    <a:pt x="61" y="4"/>
                    <a:pt x="64" y="4"/>
                  </a:cubicBezTo>
                  <a:cubicBezTo>
                    <a:pt x="70" y="4"/>
                    <a:pt x="74" y="9"/>
                    <a:pt x="74" y="19"/>
                  </a:cubicBezTo>
                  <a:cubicBezTo>
                    <a:pt x="74" y="29"/>
                    <a:pt x="69" y="48"/>
                    <a:pt x="66" y="54"/>
                  </a:cubicBezTo>
                  <a:cubicBezTo>
                    <a:pt x="60" y="66"/>
                    <a:pt x="52" y="72"/>
                    <a:pt x="46" y="72"/>
                  </a:cubicBezTo>
                  <a:cubicBezTo>
                    <a:pt x="35" y="72"/>
                    <a:pt x="33" y="58"/>
                    <a:pt x="33" y="57"/>
                  </a:cubicBezTo>
                  <a:cubicBezTo>
                    <a:pt x="33" y="56"/>
                    <a:pt x="33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9" name="Freeform 133">
              <a:extLst>
                <a:ext uri="{FF2B5EF4-FFF2-40B4-BE49-F238E27FC236}">
                  <a16:creationId xmlns:a16="http://schemas.microsoft.com/office/drawing/2014/main" id="{A4E31138-05FD-4AE9-8DDD-49B818D34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2386" y="6211340"/>
              <a:ext cx="38100" cy="95252"/>
            </a:xfrm>
            <a:custGeom>
              <a:avLst/>
              <a:gdLst>
                <a:gd name="T0" fmla="*/ 19 w 19"/>
                <a:gd name="T1" fmla="*/ 17 h 49"/>
                <a:gd name="T2" fmla="*/ 9 w 19"/>
                <a:gd name="T3" fmla="*/ 0 h 49"/>
                <a:gd name="T4" fmla="*/ 0 w 19"/>
                <a:gd name="T5" fmla="*/ 9 h 49"/>
                <a:gd name="T6" fmla="*/ 9 w 19"/>
                <a:gd name="T7" fmla="*/ 17 h 49"/>
                <a:gd name="T8" fmla="*/ 14 w 19"/>
                <a:gd name="T9" fmla="*/ 15 h 49"/>
                <a:gd name="T10" fmla="*/ 15 w 19"/>
                <a:gd name="T11" fmla="*/ 15 h 49"/>
                <a:gd name="T12" fmla="*/ 16 w 19"/>
                <a:gd name="T13" fmla="*/ 17 h 49"/>
                <a:gd name="T14" fmla="*/ 4 w 19"/>
                <a:gd name="T15" fmla="*/ 45 h 49"/>
                <a:gd name="T16" fmla="*/ 2 w 19"/>
                <a:gd name="T17" fmla="*/ 48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9" y="17"/>
                  </a:cubicBezTo>
                  <a:cubicBezTo>
                    <a:pt x="11" y="17"/>
                    <a:pt x="13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5"/>
                    <a:pt x="16" y="17"/>
                  </a:cubicBezTo>
                  <a:cubicBezTo>
                    <a:pt x="16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49"/>
                    <a:pt x="4" y="49"/>
                  </a:cubicBezTo>
                  <a:cubicBezTo>
                    <a:pt x="6" y="49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0" name="Freeform 134">
              <a:extLst>
                <a:ext uri="{FF2B5EF4-FFF2-40B4-BE49-F238E27FC236}">
                  <a16:creationId xmlns:a16="http://schemas.microsoft.com/office/drawing/2014/main" id="{5A7F8BF4-EDA9-46AF-9F1C-D4E8DD1A20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79386" y="6097040"/>
              <a:ext cx="133352" cy="209552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1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1" name="Freeform 135">
              <a:extLst>
                <a:ext uri="{FF2B5EF4-FFF2-40B4-BE49-F238E27FC236}">
                  <a16:creationId xmlns:a16="http://schemas.microsoft.com/office/drawing/2014/main" id="{53B513B0-E1E5-4794-8EF7-12A795CD2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4486" y="6001788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2 w 38"/>
                <a:gd name="T5" fmla="*/ 0 h 166"/>
                <a:gd name="T6" fmla="*/ 0 w 38"/>
                <a:gd name="T7" fmla="*/ 2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2" name="Freeform 136">
              <a:extLst>
                <a:ext uri="{FF2B5EF4-FFF2-40B4-BE49-F238E27FC236}">
                  <a16:creationId xmlns:a16="http://schemas.microsoft.com/office/drawing/2014/main" id="{5ED51A73-F0CD-48EF-90BF-6B035D7F64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60386" y="6090688"/>
              <a:ext cx="215900" cy="139700"/>
            </a:xfrm>
            <a:custGeom>
              <a:avLst/>
              <a:gdLst>
                <a:gd name="T0" fmla="*/ 105 w 111"/>
                <a:gd name="T1" fmla="*/ 7 h 71"/>
                <a:gd name="T2" fmla="*/ 111 w 111"/>
                <a:gd name="T3" fmla="*/ 4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4 h 71"/>
                <a:gd name="T10" fmla="*/ 6 w 111"/>
                <a:gd name="T11" fmla="*/ 7 h 71"/>
                <a:gd name="T12" fmla="*/ 105 w 111"/>
                <a:gd name="T13" fmla="*/ 7 h 71"/>
                <a:gd name="T14" fmla="*/ 105 w 111"/>
                <a:gd name="T15" fmla="*/ 71 h 71"/>
                <a:gd name="T16" fmla="*/ 111 w 111"/>
                <a:gd name="T17" fmla="*/ 68 h 71"/>
                <a:gd name="T18" fmla="*/ 105 w 111"/>
                <a:gd name="T19" fmla="*/ 65 h 71"/>
                <a:gd name="T20" fmla="*/ 6 w 111"/>
                <a:gd name="T21" fmla="*/ 65 h 71"/>
                <a:gd name="T22" fmla="*/ 0 w 111"/>
                <a:gd name="T23" fmla="*/ 68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9 h 71"/>
                <a:gd name="T30" fmla="*/ 111 w 111"/>
                <a:gd name="T31" fmla="*/ 36 h 71"/>
                <a:gd name="T32" fmla="*/ 105 w 111"/>
                <a:gd name="T33" fmla="*/ 33 h 71"/>
                <a:gd name="T34" fmla="*/ 6 w 111"/>
                <a:gd name="T35" fmla="*/ 33 h 71"/>
                <a:gd name="T36" fmla="*/ 0 w 111"/>
                <a:gd name="T37" fmla="*/ 36 h 71"/>
                <a:gd name="T38" fmla="*/ 6 w 111"/>
                <a:gd name="T39" fmla="*/ 39 h 71"/>
                <a:gd name="T40" fmla="*/ 105 w 111"/>
                <a:gd name="T4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7"/>
                  </a:moveTo>
                  <a:cubicBezTo>
                    <a:pt x="108" y="7"/>
                    <a:pt x="111" y="7"/>
                    <a:pt x="111" y="4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4" y="7"/>
                    <a:pt x="6" y="7"/>
                  </a:cubicBezTo>
                  <a:lnTo>
                    <a:pt x="105" y="7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8"/>
                  </a:cubicBezTo>
                  <a:cubicBezTo>
                    <a:pt x="111" y="65"/>
                    <a:pt x="108" y="65"/>
                    <a:pt x="105" y="65"/>
                  </a:cubicBezTo>
                  <a:lnTo>
                    <a:pt x="6" y="65"/>
                  </a:lnTo>
                  <a:cubicBezTo>
                    <a:pt x="4" y="65"/>
                    <a:pt x="0" y="65"/>
                    <a:pt x="0" y="68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9"/>
                  </a:moveTo>
                  <a:cubicBezTo>
                    <a:pt x="108" y="39"/>
                    <a:pt x="111" y="39"/>
                    <a:pt x="111" y="36"/>
                  </a:cubicBezTo>
                  <a:cubicBezTo>
                    <a:pt x="111" y="33"/>
                    <a:pt x="108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3" name="Freeform 137">
              <a:extLst>
                <a:ext uri="{FF2B5EF4-FFF2-40B4-BE49-F238E27FC236}">
                  <a16:creationId xmlns:a16="http://schemas.microsoft.com/office/drawing/2014/main" id="{3B412920-2DEC-485B-A274-13B8E15E36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30286" y="5798588"/>
              <a:ext cx="133352" cy="292100"/>
            </a:xfrm>
            <a:custGeom>
              <a:avLst/>
              <a:gdLst>
                <a:gd name="T0" fmla="*/ 47 w 71"/>
                <a:gd name="T1" fmla="*/ 20 h 150"/>
                <a:gd name="T2" fmla="*/ 57 w 71"/>
                <a:gd name="T3" fmla="*/ 23 h 150"/>
                <a:gd name="T4" fmla="*/ 71 w 71"/>
                <a:gd name="T5" fmla="*/ 18 h 150"/>
                <a:gd name="T6" fmla="*/ 58 w 71"/>
                <a:gd name="T7" fmla="*/ 13 h 150"/>
                <a:gd name="T8" fmla="*/ 48 w 71"/>
                <a:gd name="T9" fmla="*/ 15 h 150"/>
                <a:gd name="T10" fmla="*/ 46 w 71"/>
                <a:gd name="T11" fmla="*/ 9 h 150"/>
                <a:gd name="T12" fmla="*/ 47 w 71"/>
                <a:gd name="T13" fmla="*/ 3 h 150"/>
                <a:gd name="T14" fmla="*/ 45 w 71"/>
                <a:gd name="T15" fmla="*/ 0 h 150"/>
                <a:gd name="T16" fmla="*/ 42 w 71"/>
                <a:gd name="T17" fmla="*/ 8 h 150"/>
                <a:gd name="T18" fmla="*/ 44 w 71"/>
                <a:gd name="T19" fmla="*/ 17 h 150"/>
                <a:gd name="T20" fmla="*/ 0 w 71"/>
                <a:gd name="T21" fmla="*/ 88 h 150"/>
                <a:gd name="T22" fmla="*/ 27 w 71"/>
                <a:gd name="T23" fmla="*/ 121 h 150"/>
                <a:gd name="T24" fmla="*/ 38 w 71"/>
                <a:gd name="T25" fmla="*/ 124 h 150"/>
                <a:gd name="T26" fmla="*/ 48 w 71"/>
                <a:gd name="T27" fmla="*/ 136 h 150"/>
                <a:gd name="T28" fmla="*/ 39 w 71"/>
                <a:gd name="T29" fmla="*/ 146 h 150"/>
                <a:gd name="T30" fmla="*/ 26 w 71"/>
                <a:gd name="T31" fmla="*/ 141 h 150"/>
                <a:gd name="T32" fmla="*/ 24 w 71"/>
                <a:gd name="T33" fmla="*/ 140 h 150"/>
                <a:gd name="T34" fmla="*/ 23 w 71"/>
                <a:gd name="T35" fmla="*/ 142 h 150"/>
                <a:gd name="T36" fmla="*/ 39 w 71"/>
                <a:gd name="T37" fmla="*/ 150 h 150"/>
                <a:gd name="T38" fmla="*/ 57 w 71"/>
                <a:gd name="T39" fmla="*/ 130 h 150"/>
                <a:gd name="T40" fmla="*/ 52 w 71"/>
                <a:gd name="T41" fmla="*/ 119 h 150"/>
                <a:gd name="T42" fmla="*/ 36 w 71"/>
                <a:gd name="T43" fmla="*/ 111 h 150"/>
                <a:gd name="T44" fmla="*/ 17 w 71"/>
                <a:gd name="T45" fmla="*/ 103 h 150"/>
                <a:gd name="T46" fmla="*/ 10 w 71"/>
                <a:gd name="T47" fmla="*/ 84 h 150"/>
                <a:gd name="T48" fmla="*/ 47 w 71"/>
                <a:gd name="T49" fmla="*/ 20 h 150"/>
                <a:gd name="T50" fmla="*/ 50 w 71"/>
                <a:gd name="T51" fmla="*/ 18 h 150"/>
                <a:gd name="T52" fmla="*/ 58 w 71"/>
                <a:gd name="T53" fmla="*/ 17 h 150"/>
                <a:gd name="T54" fmla="*/ 67 w 71"/>
                <a:gd name="T55" fmla="*/ 18 h 150"/>
                <a:gd name="T56" fmla="*/ 57 w 71"/>
                <a:gd name="T57" fmla="*/ 19 h 150"/>
                <a:gd name="T58" fmla="*/ 50 w 71"/>
                <a:gd name="T59" fmla="*/ 1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1" h="150">
                  <a:moveTo>
                    <a:pt x="47" y="20"/>
                  </a:moveTo>
                  <a:cubicBezTo>
                    <a:pt x="50" y="23"/>
                    <a:pt x="53" y="23"/>
                    <a:pt x="57" y="23"/>
                  </a:cubicBezTo>
                  <a:cubicBezTo>
                    <a:pt x="61" y="23"/>
                    <a:pt x="71" y="23"/>
                    <a:pt x="71" y="18"/>
                  </a:cubicBezTo>
                  <a:cubicBezTo>
                    <a:pt x="71" y="14"/>
                    <a:pt x="65" y="13"/>
                    <a:pt x="58" y="13"/>
                  </a:cubicBezTo>
                  <a:cubicBezTo>
                    <a:pt x="56" y="13"/>
                    <a:pt x="52" y="13"/>
                    <a:pt x="48" y="15"/>
                  </a:cubicBezTo>
                  <a:cubicBezTo>
                    <a:pt x="47" y="13"/>
                    <a:pt x="46" y="12"/>
                    <a:pt x="46" y="9"/>
                  </a:cubicBezTo>
                  <a:cubicBezTo>
                    <a:pt x="46" y="6"/>
                    <a:pt x="47" y="3"/>
                    <a:pt x="47" y="3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2" y="0"/>
                    <a:pt x="42" y="8"/>
                    <a:pt x="42" y="8"/>
                  </a:cubicBezTo>
                  <a:cubicBezTo>
                    <a:pt x="42" y="11"/>
                    <a:pt x="43" y="14"/>
                    <a:pt x="44" y="17"/>
                  </a:cubicBezTo>
                  <a:cubicBezTo>
                    <a:pt x="27" y="26"/>
                    <a:pt x="0" y="56"/>
                    <a:pt x="0" y="88"/>
                  </a:cubicBezTo>
                  <a:cubicBezTo>
                    <a:pt x="0" y="112"/>
                    <a:pt x="16" y="117"/>
                    <a:pt x="27" y="121"/>
                  </a:cubicBezTo>
                  <a:cubicBezTo>
                    <a:pt x="32" y="123"/>
                    <a:pt x="33" y="123"/>
                    <a:pt x="38" y="124"/>
                  </a:cubicBezTo>
                  <a:cubicBezTo>
                    <a:pt x="41" y="125"/>
                    <a:pt x="48" y="128"/>
                    <a:pt x="48" y="136"/>
                  </a:cubicBezTo>
                  <a:cubicBezTo>
                    <a:pt x="48" y="140"/>
                    <a:pt x="45" y="146"/>
                    <a:pt x="39" y="146"/>
                  </a:cubicBezTo>
                  <a:cubicBezTo>
                    <a:pt x="34" y="146"/>
                    <a:pt x="30" y="144"/>
                    <a:pt x="26" y="141"/>
                  </a:cubicBezTo>
                  <a:cubicBezTo>
                    <a:pt x="25" y="140"/>
                    <a:pt x="25" y="140"/>
                    <a:pt x="24" y="140"/>
                  </a:cubicBezTo>
                  <a:cubicBezTo>
                    <a:pt x="23" y="140"/>
                    <a:pt x="23" y="141"/>
                    <a:pt x="23" y="142"/>
                  </a:cubicBezTo>
                  <a:cubicBezTo>
                    <a:pt x="23" y="144"/>
                    <a:pt x="30" y="150"/>
                    <a:pt x="39" y="150"/>
                  </a:cubicBezTo>
                  <a:cubicBezTo>
                    <a:pt x="49" y="150"/>
                    <a:pt x="57" y="139"/>
                    <a:pt x="57" y="130"/>
                  </a:cubicBezTo>
                  <a:cubicBezTo>
                    <a:pt x="57" y="124"/>
                    <a:pt x="54" y="120"/>
                    <a:pt x="52" y="119"/>
                  </a:cubicBezTo>
                  <a:cubicBezTo>
                    <a:pt x="49" y="116"/>
                    <a:pt x="46" y="115"/>
                    <a:pt x="36" y="111"/>
                  </a:cubicBezTo>
                  <a:cubicBezTo>
                    <a:pt x="23" y="107"/>
                    <a:pt x="20" y="106"/>
                    <a:pt x="17" y="103"/>
                  </a:cubicBezTo>
                  <a:cubicBezTo>
                    <a:pt x="10" y="96"/>
                    <a:pt x="10" y="87"/>
                    <a:pt x="10" y="84"/>
                  </a:cubicBezTo>
                  <a:cubicBezTo>
                    <a:pt x="10" y="58"/>
                    <a:pt x="30" y="29"/>
                    <a:pt x="47" y="20"/>
                  </a:cubicBezTo>
                  <a:close/>
                  <a:moveTo>
                    <a:pt x="50" y="18"/>
                  </a:moveTo>
                  <a:cubicBezTo>
                    <a:pt x="53" y="17"/>
                    <a:pt x="56" y="17"/>
                    <a:pt x="58" y="17"/>
                  </a:cubicBezTo>
                  <a:cubicBezTo>
                    <a:pt x="64" y="17"/>
                    <a:pt x="64" y="17"/>
                    <a:pt x="67" y="18"/>
                  </a:cubicBezTo>
                  <a:cubicBezTo>
                    <a:pt x="66" y="18"/>
                    <a:pt x="64" y="19"/>
                    <a:pt x="57" y="19"/>
                  </a:cubicBezTo>
                  <a:cubicBezTo>
                    <a:pt x="53" y="19"/>
                    <a:pt x="52" y="19"/>
                    <a:pt x="50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4" name="Rectangle 138">
              <a:extLst>
                <a:ext uri="{FF2B5EF4-FFF2-40B4-BE49-F238E27FC236}">
                  <a16:creationId xmlns:a16="http://schemas.microsoft.com/office/drawing/2014/main" id="{B31F673B-4DA7-4757-8AD3-895EC355B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2334" y="6154188"/>
              <a:ext cx="349252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5" name="Freeform 139">
              <a:extLst>
                <a:ext uri="{FF2B5EF4-FFF2-40B4-BE49-F238E27FC236}">
                  <a16:creationId xmlns:a16="http://schemas.microsoft.com/office/drawing/2014/main" id="{BFD299C9-86D5-42E5-8A85-EAD261B59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8686" y="6319288"/>
              <a:ext cx="190500" cy="146052"/>
            </a:xfrm>
            <a:custGeom>
              <a:avLst/>
              <a:gdLst>
                <a:gd name="T0" fmla="*/ 99 w 99"/>
                <a:gd name="T1" fmla="*/ 12 h 75"/>
                <a:gd name="T2" fmla="*/ 92 w 99"/>
                <a:gd name="T3" fmla="*/ 0 h 75"/>
                <a:gd name="T4" fmla="*/ 83 w 99"/>
                <a:gd name="T5" fmla="*/ 8 h 75"/>
                <a:gd name="T6" fmla="*/ 86 w 99"/>
                <a:gd name="T7" fmla="*/ 13 h 75"/>
                <a:gd name="T8" fmla="*/ 92 w 99"/>
                <a:gd name="T9" fmla="*/ 27 h 75"/>
                <a:gd name="T10" fmla="*/ 83 w 99"/>
                <a:gd name="T11" fmla="*/ 50 h 75"/>
                <a:gd name="T12" fmla="*/ 64 w 99"/>
                <a:gd name="T13" fmla="*/ 63 h 75"/>
                <a:gd name="T14" fmla="*/ 48 w 99"/>
                <a:gd name="T15" fmla="*/ 48 h 75"/>
                <a:gd name="T16" fmla="*/ 54 w 99"/>
                <a:gd name="T17" fmla="*/ 29 h 75"/>
                <a:gd name="T18" fmla="*/ 51 w 99"/>
                <a:gd name="T19" fmla="*/ 25 h 75"/>
                <a:gd name="T20" fmla="*/ 46 w 99"/>
                <a:gd name="T21" fmla="*/ 28 h 75"/>
                <a:gd name="T22" fmla="*/ 43 w 99"/>
                <a:gd name="T23" fmla="*/ 48 h 75"/>
                <a:gd name="T24" fmla="*/ 20 w 99"/>
                <a:gd name="T25" fmla="*/ 63 h 75"/>
                <a:gd name="T26" fmla="*/ 6 w 99"/>
                <a:gd name="T27" fmla="*/ 44 h 75"/>
                <a:gd name="T28" fmla="*/ 23 w 99"/>
                <a:gd name="T29" fmla="*/ 4 h 75"/>
                <a:gd name="T30" fmla="*/ 19 w 99"/>
                <a:gd name="T31" fmla="*/ 1 h 75"/>
                <a:gd name="T32" fmla="*/ 15 w 99"/>
                <a:gd name="T33" fmla="*/ 4 h 75"/>
                <a:gd name="T34" fmla="*/ 0 w 99"/>
                <a:gd name="T35" fmla="*/ 51 h 75"/>
                <a:gd name="T36" fmla="*/ 18 w 99"/>
                <a:gd name="T37" fmla="*/ 75 h 75"/>
                <a:gd name="T38" fmla="*/ 43 w 99"/>
                <a:gd name="T39" fmla="*/ 58 h 75"/>
                <a:gd name="T40" fmla="*/ 62 w 99"/>
                <a:gd name="T41" fmla="*/ 75 h 75"/>
                <a:gd name="T42" fmla="*/ 88 w 99"/>
                <a:gd name="T43" fmla="*/ 53 h 75"/>
                <a:gd name="T44" fmla="*/ 99 w 99"/>
                <a:gd name="T45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9" h="75">
                  <a:moveTo>
                    <a:pt x="99" y="12"/>
                  </a:moveTo>
                  <a:cubicBezTo>
                    <a:pt x="99" y="4"/>
                    <a:pt x="96" y="0"/>
                    <a:pt x="92" y="0"/>
                  </a:cubicBezTo>
                  <a:cubicBezTo>
                    <a:pt x="88" y="0"/>
                    <a:pt x="83" y="4"/>
                    <a:pt x="83" y="8"/>
                  </a:cubicBezTo>
                  <a:cubicBezTo>
                    <a:pt x="83" y="9"/>
                    <a:pt x="84" y="11"/>
                    <a:pt x="86" y="13"/>
                  </a:cubicBezTo>
                  <a:cubicBezTo>
                    <a:pt x="89" y="15"/>
                    <a:pt x="92" y="20"/>
                    <a:pt x="92" y="27"/>
                  </a:cubicBezTo>
                  <a:cubicBezTo>
                    <a:pt x="92" y="33"/>
                    <a:pt x="88" y="43"/>
                    <a:pt x="83" y="50"/>
                  </a:cubicBezTo>
                  <a:cubicBezTo>
                    <a:pt x="78" y="58"/>
                    <a:pt x="72" y="63"/>
                    <a:pt x="64" y="63"/>
                  </a:cubicBezTo>
                  <a:cubicBezTo>
                    <a:pt x="55" y="63"/>
                    <a:pt x="50" y="57"/>
                    <a:pt x="48" y="48"/>
                  </a:cubicBezTo>
                  <a:cubicBezTo>
                    <a:pt x="50" y="44"/>
                    <a:pt x="54" y="33"/>
                    <a:pt x="54" y="29"/>
                  </a:cubicBezTo>
                  <a:cubicBezTo>
                    <a:pt x="54" y="27"/>
                    <a:pt x="53" y="25"/>
                    <a:pt x="51" y="25"/>
                  </a:cubicBezTo>
                  <a:cubicBezTo>
                    <a:pt x="50" y="25"/>
                    <a:pt x="48" y="25"/>
                    <a:pt x="46" y="28"/>
                  </a:cubicBezTo>
                  <a:cubicBezTo>
                    <a:pt x="45" y="31"/>
                    <a:pt x="43" y="42"/>
                    <a:pt x="43" y="48"/>
                  </a:cubicBezTo>
                  <a:cubicBezTo>
                    <a:pt x="37" y="56"/>
                    <a:pt x="31" y="63"/>
                    <a:pt x="20" y="63"/>
                  </a:cubicBezTo>
                  <a:cubicBezTo>
                    <a:pt x="9" y="63"/>
                    <a:pt x="6" y="53"/>
                    <a:pt x="6" y="44"/>
                  </a:cubicBezTo>
                  <a:cubicBezTo>
                    <a:pt x="6" y="23"/>
                    <a:pt x="23" y="6"/>
                    <a:pt x="23" y="4"/>
                  </a:cubicBezTo>
                  <a:cubicBezTo>
                    <a:pt x="23" y="2"/>
                    <a:pt x="21" y="1"/>
                    <a:pt x="19" y="1"/>
                  </a:cubicBezTo>
                  <a:cubicBezTo>
                    <a:pt x="17" y="1"/>
                    <a:pt x="16" y="3"/>
                    <a:pt x="15" y="4"/>
                  </a:cubicBezTo>
                  <a:cubicBezTo>
                    <a:pt x="7" y="17"/>
                    <a:pt x="0" y="36"/>
                    <a:pt x="0" y="51"/>
                  </a:cubicBezTo>
                  <a:cubicBezTo>
                    <a:pt x="0" y="63"/>
                    <a:pt x="4" y="75"/>
                    <a:pt x="18" y="75"/>
                  </a:cubicBezTo>
                  <a:cubicBezTo>
                    <a:pt x="30" y="75"/>
                    <a:pt x="37" y="67"/>
                    <a:pt x="43" y="58"/>
                  </a:cubicBezTo>
                  <a:cubicBezTo>
                    <a:pt x="45" y="67"/>
                    <a:pt x="51" y="75"/>
                    <a:pt x="62" y="75"/>
                  </a:cubicBezTo>
                  <a:cubicBezTo>
                    <a:pt x="75" y="75"/>
                    <a:pt x="82" y="65"/>
                    <a:pt x="88" y="53"/>
                  </a:cubicBezTo>
                  <a:cubicBezTo>
                    <a:pt x="92" y="44"/>
                    <a:pt x="99" y="22"/>
                    <a:pt x="99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6" name="Freeform 140">
              <a:extLst>
                <a:ext uri="{FF2B5EF4-FFF2-40B4-BE49-F238E27FC236}">
                  <a16:creationId xmlns:a16="http://schemas.microsoft.com/office/drawing/2014/main" id="{62CFE83A-69FC-4EFA-8616-E36B0E5E23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38234" y="6363740"/>
              <a:ext cx="101600" cy="152400"/>
            </a:xfrm>
            <a:custGeom>
              <a:avLst/>
              <a:gdLst>
                <a:gd name="T0" fmla="*/ 54 w 54"/>
                <a:gd name="T1" fmla="*/ 40 h 80"/>
                <a:gd name="T2" fmla="*/ 47 w 54"/>
                <a:gd name="T3" fmla="*/ 10 h 80"/>
                <a:gd name="T4" fmla="*/ 27 w 54"/>
                <a:gd name="T5" fmla="*/ 0 h 80"/>
                <a:gd name="T6" fmla="*/ 0 w 54"/>
                <a:gd name="T7" fmla="*/ 40 h 80"/>
                <a:gd name="T8" fmla="*/ 27 w 54"/>
                <a:gd name="T9" fmla="*/ 80 h 80"/>
                <a:gd name="T10" fmla="*/ 54 w 54"/>
                <a:gd name="T11" fmla="*/ 40 h 80"/>
                <a:gd name="T12" fmla="*/ 27 w 54"/>
                <a:gd name="T13" fmla="*/ 76 h 80"/>
                <a:gd name="T14" fmla="*/ 12 w 54"/>
                <a:gd name="T15" fmla="*/ 64 h 80"/>
                <a:gd name="T16" fmla="*/ 10 w 54"/>
                <a:gd name="T17" fmla="*/ 39 h 80"/>
                <a:gd name="T18" fmla="*/ 12 w 54"/>
                <a:gd name="T19" fmla="*/ 15 h 80"/>
                <a:gd name="T20" fmla="*/ 27 w 54"/>
                <a:gd name="T21" fmla="*/ 3 h 80"/>
                <a:gd name="T22" fmla="*/ 41 w 54"/>
                <a:gd name="T23" fmla="*/ 14 h 80"/>
                <a:gd name="T24" fmla="*/ 43 w 54"/>
                <a:gd name="T25" fmla="*/ 39 h 80"/>
                <a:gd name="T26" fmla="*/ 42 w 54"/>
                <a:gd name="T27" fmla="*/ 63 h 80"/>
                <a:gd name="T28" fmla="*/ 27 w 54"/>
                <a:gd name="T29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0">
                  <a:moveTo>
                    <a:pt x="54" y="40"/>
                  </a:moveTo>
                  <a:cubicBezTo>
                    <a:pt x="54" y="27"/>
                    <a:pt x="52" y="18"/>
                    <a:pt x="47" y="10"/>
                  </a:cubicBezTo>
                  <a:cubicBezTo>
                    <a:pt x="43" y="5"/>
                    <a:pt x="36" y="0"/>
                    <a:pt x="27" y="0"/>
                  </a:cubicBezTo>
                  <a:cubicBezTo>
                    <a:pt x="0" y="0"/>
                    <a:pt x="0" y="32"/>
                    <a:pt x="0" y="40"/>
                  </a:cubicBezTo>
                  <a:cubicBezTo>
                    <a:pt x="0" y="49"/>
                    <a:pt x="0" y="80"/>
                    <a:pt x="27" y="80"/>
                  </a:cubicBezTo>
                  <a:cubicBezTo>
                    <a:pt x="54" y="80"/>
                    <a:pt x="54" y="49"/>
                    <a:pt x="54" y="40"/>
                  </a:cubicBezTo>
                  <a:close/>
                  <a:moveTo>
                    <a:pt x="27" y="76"/>
                  </a:moveTo>
                  <a:cubicBezTo>
                    <a:pt x="21" y="76"/>
                    <a:pt x="14" y="73"/>
                    <a:pt x="12" y="64"/>
                  </a:cubicBezTo>
                  <a:cubicBezTo>
                    <a:pt x="10" y="57"/>
                    <a:pt x="10" y="47"/>
                    <a:pt x="10" y="39"/>
                  </a:cubicBezTo>
                  <a:cubicBezTo>
                    <a:pt x="10" y="30"/>
                    <a:pt x="10" y="21"/>
                    <a:pt x="12" y="15"/>
                  </a:cubicBezTo>
                  <a:cubicBezTo>
                    <a:pt x="14" y="6"/>
                    <a:pt x="22" y="3"/>
                    <a:pt x="27" y="3"/>
                  </a:cubicBezTo>
                  <a:cubicBezTo>
                    <a:pt x="33" y="3"/>
                    <a:pt x="39" y="7"/>
                    <a:pt x="41" y="14"/>
                  </a:cubicBezTo>
                  <a:cubicBezTo>
                    <a:pt x="43" y="20"/>
                    <a:pt x="43" y="29"/>
                    <a:pt x="43" y="39"/>
                  </a:cubicBezTo>
                  <a:cubicBezTo>
                    <a:pt x="43" y="47"/>
                    <a:pt x="43" y="56"/>
                    <a:pt x="42" y="63"/>
                  </a:cubicBezTo>
                  <a:cubicBezTo>
                    <a:pt x="39" y="74"/>
                    <a:pt x="31" y="76"/>
                    <a:pt x="27" y="7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7" name="Oval 141">
              <a:extLst>
                <a:ext uri="{FF2B5EF4-FFF2-40B4-BE49-F238E27FC236}">
                  <a16:creationId xmlns:a16="http://schemas.microsoft.com/office/drawing/2014/main" id="{3E93B9CD-A153-443A-84C6-095073FF6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11286" y="6141488"/>
              <a:ext cx="31752" cy="38100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8" name="Freeform 142">
              <a:extLst>
                <a:ext uri="{FF2B5EF4-FFF2-40B4-BE49-F238E27FC236}">
                  <a16:creationId xmlns:a16="http://schemas.microsoft.com/office/drawing/2014/main" id="{8F69F3A6-FC42-4E48-A2A5-B7A5B2310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7304" y="5804941"/>
              <a:ext cx="133351" cy="215899"/>
            </a:xfrm>
            <a:custGeom>
              <a:avLst/>
              <a:gdLst>
                <a:gd name="T0" fmla="*/ 13 w 66"/>
                <a:gd name="T1" fmla="*/ 98 h 111"/>
                <a:gd name="T2" fmla="*/ 31 w 66"/>
                <a:gd name="T3" fmla="*/ 81 h 111"/>
                <a:gd name="T4" fmla="*/ 66 w 66"/>
                <a:gd name="T5" fmla="*/ 33 h 111"/>
                <a:gd name="T6" fmla="*/ 31 w 66"/>
                <a:gd name="T7" fmla="*/ 0 h 111"/>
                <a:gd name="T8" fmla="*/ 0 w 66"/>
                <a:gd name="T9" fmla="*/ 31 h 111"/>
                <a:gd name="T10" fmla="*/ 9 w 66"/>
                <a:gd name="T11" fmla="*/ 40 h 111"/>
                <a:gd name="T12" fmla="*/ 18 w 66"/>
                <a:gd name="T13" fmla="*/ 31 h 111"/>
                <a:gd name="T14" fmla="*/ 9 w 66"/>
                <a:gd name="T15" fmla="*/ 22 h 111"/>
                <a:gd name="T16" fmla="*/ 7 w 66"/>
                <a:gd name="T17" fmla="*/ 23 h 111"/>
                <a:gd name="T18" fmla="*/ 29 w 66"/>
                <a:gd name="T19" fmla="*/ 6 h 111"/>
                <a:gd name="T20" fmla="*/ 51 w 66"/>
                <a:gd name="T21" fmla="*/ 33 h 111"/>
                <a:gd name="T22" fmla="*/ 34 w 66"/>
                <a:gd name="T23" fmla="*/ 69 h 111"/>
                <a:gd name="T24" fmla="*/ 2 w 66"/>
                <a:gd name="T25" fmla="*/ 105 h 111"/>
                <a:gd name="T26" fmla="*/ 0 w 66"/>
                <a:gd name="T27" fmla="*/ 111 h 111"/>
                <a:gd name="T28" fmla="*/ 62 w 66"/>
                <a:gd name="T29" fmla="*/ 111 h 111"/>
                <a:gd name="T30" fmla="*/ 66 w 66"/>
                <a:gd name="T31" fmla="*/ 82 h 111"/>
                <a:gd name="T32" fmla="*/ 62 w 66"/>
                <a:gd name="T33" fmla="*/ 82 h 111"/>
                <a:gd name="T34" fmla="*/ 59 w 66"/>
                <a:gd name="T35" fmla="*/ 97 h 111"/>
                <a:gd name="T36" fmla="*/ 43 w 66"/>
                <a:gd name="T37" fmla="*/ 98 h 111"/>
                <a:gd name="T38" fmla="*/ 13 w 66"/>
                <a:gd name="T39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111">
                  <a:moveTo>
                    <a:pt x="13" y="98"/>
                  </a:moveTo>
                  <a:lnTo>
                    <a:pt x="31" y="81"/>
                  </a:lnTo>
                  <a:cubicBezTo>
                    <a:pt x="57" y="58"/>
                    <a:pt x="66" y="49"/>
                    <a:pt x="66" y="33"/>
                  </a:cubicBezTo>
                  <a:cubicBezTo>
                    <a:pt x="66" y="14"/>
                    <a:pt x="52" y="0"/>
                    <a:pt x="31" y="0"/>
                  </a:cubicBezTo>
                  <a:cubicBezTo>
                    <a:pt x="13" y="0"/>
                    <a:pt x="0" y="16"/>
                    <a:pt x="0" y="31"/>
                  </a:cubicBezTo>
                  <a:cubicBezTo>
                    <a:pt x="0" y="40"/>
                    <a:pt x="9" y="40"/>
                    <a:pt x="9" y="40"/>
                  </a:cubicBezTo>
                  <a:cubicBezTo>
                    <a:pt x="12" y="40"/>
                    <a:pt x="18" y="38"/>
                    <a:pt x="18" y="31"/>
                  </a:cubicBezTo>
                  <a:cubicBezTo>
                    <a:pt x="18" y="27"/>
                    <a:pt x="15" y="22"/>
                    <a:pt x="9" y="22"/>
                  </a:cubicBezTo>
                  <a:cubicBezTo>
                    <a:pt x="8" y="22"/>
                    <a:pt x="7" y="22"/>
                    <a:pt x="7" y="23"/>
                  </a:cubicBezTo>
                  <a:cubicBezTo>
                    <a:pt x="11" y="12"/>
                    <a:pt x="19" y="6"/>
                    <a:pt x="29" y="6"/>
                  </a:cubicBezTo>
                  <a:cubicBezTo>
                    <a:pt x="44" y="6"/>
                    <a:pt x="51" y="19"/>
                    <a:pt x="51" y="33"/>
                  </a:cubicBezTo>
                  <a:cubicBezTo>
                    <a:pt x="51" y="46"/>
                    <a:pt x="43" y="59"/>
                    <a:pt x="34" y="69"/>
                  </a:cubicBezTo>
                  <a:lnTo>
                    <a:pt x="2" y="105"/>
                  </a:lnTo>
                  <a:cubicBezTo>
                    <a:pt x="0" y="107"/>
                    <a:pt x="0" y="107"/>
                    <a:pt x="0" y="111"/>
                  </a:cubicBezTo>
                  <a:lnTo>
                    <a:pt x="62" y="111"/>
                  </a:lnTo>
                  <a:lnTo>
                    <a:pt x="66" y="82"/>
                  </a:lnTo>
                  <a:lnTo>
                    <a:pt x="62" y="82"/>
                  </a:lnTo>
                  <a:cubicBezTo>
                    <a:pt x="61" y="87"/>
                    <a:pt x="60" y="94"/>
                    <a:pt x="59" y="97"/>
                  </a:cubicBezTo>
                  <a:cubicBezTo>
                    <a:pt x="58" y="98"/>
                    <a:pt x="47" y="98"/>
                    <a:pt x="43" y="98"/>
                  </a:cubicBezTo>
                  <a:lnTo>
                    <a:pt x="13" y="9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1" name="Rectangle 145">
              <a:extLst>
                <a:ext uri="{FF2B5EF4-FFF2-40B4-BE49-F238E27FC236}">
                  <a16:creationId xmlns:a16="http://schemas.microsoft.com/office/drawing/2014/main" id="{BBCAAE4C-62FF-4105-98D7-BD78D24F14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2734" y="6154188"/>
              <a:ext cx="482600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2" name="Freeform 146">
              <a:extLst>
                <a:ext uri="{FF2B5EF4-FFF2-40B4-BE49-F238E27FC236}">
                  <a16:creationId xmlns:a16="http://schemas.microsoft.com/office/drawing/2014/main" id="{6DB17C0C-B2F9-410A-AA33-8AC7036A86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6234" y="6236740"/>
              <a:ext cx="177800" cy="292100"/>
            </a:xfrm>
            <a:custGeom>
              <a:avLst/>
              <a:gdLst>
                <a:gd name="T0" fmla="*/ 91 w 91"/>
                <a:gd name="T1" fmla="*/ 23 h 150"/>
                <a:gd name="T2" fmla="*/ 68 w 91"/>
                <a:gd name="T3" fmla="*/ 0 h 150"/>
                <a:gd name="T4" fmla="*/ 48 w 91"/>
                <a:gd name="T5" fmla="*/ 7 h 150"/>
                <a:gd name="T6" fmla="*/ 27 w 91"/>
                <a:gd name="T7" fmla="*/ 42 h 150"/>
                <a:gd name="T8" fmla="*/ 0 w 91"/>
                <a:gd name="T9" fmla="*/ 148 h 150"/>
                <a:gd name="T10" fmla="*/ 2 w 91"/>
                <a:gd name="T11" fmla="*/ 150 h 150"/>
                <a:gd name="T12" fmla="*/ 4 w 91"/>
                <a:gd name="T13" fmla="*/ 149 h 150"/>
                <a:gd name="T14" fmla="*/ 16 w 91"/>
                <a:gd name="T15" fmla="*/ 103 h 150"/>
                <a:gd name="T16" fmla="*/ 38 w 91"/>
                <a:gd name="T17" fmla="*/ 119 h 150"/>
                <a:gd name="T18" fmla="*/ 71 w 91"/>
                <a:gd name="T19" fmla="*/ 106 h 150"/>
                <a:gd name="T20" fmla="*/ 84 w 91"/>
                <a:gd name="T21" fmla="*/ 75 h 150"/>
                <a:gd name="T22" fmla="*/ 72 w 91"/>
                <a:gd name="T23" fmla="*/ 51 h 150"/>
                <a:gd name="T24" fmla="*/ 91 w 91"/>
                <a:gd name="T25" fmla="*/ 23 h 150"/>
                <a:gd name="T26" fmla="*/ 61 w 91"/>
                <a:gd name="T27" fmla="*/ 50 h 150"/>
                <a:gd name="T28" fmla="*/ 53 w 91"/>
                <a:gd name="T29" fmla="*/ 52 h 150"/>
                <a:gd name="T30" fmla="*/ 46 w 91"/>
                <a:gd name="T31" fmla="*/ 51 h 150"/>
                <a:gd name="T32" fmla="*/ 54 w 91"/>
                <a:gd name="T33" fmla="*/ 50 h 150"/>
                <a:gd name="T34" fmla="*/ 61 w 91"/>
                <a:gd name="T35" fmla="*/ 50 h 150"/>
                <a:gd name="T36" fmla="*/ 81 w 91"/>
                <a:gd name="T37" fmla="*/ 19 h 150"/>
                <a:gd name="T38" fmla="*/ 67 w 91"/>
                <a:gd name="T39" fmla="*/ 48 h 150"/>
                <a:gd name="T40" fmla="*/ 54 w 91"/>
                <a:gd name="T41" fmla="*/ 46 h 150"/>
                <a:gd name="T42" fmla="*/ 41 w 91"/>
                <a:gd name="T43" fmla="*/ 51 h 150"/>
                <a:gd name="T44" fmla="*/ 52 w 91"/>
                <a:gd name="T45" fmla="*/ 55 h 150"/>
                <a:gd name="T46" fmla="*/ 66 w 91"/>
                <a:gd name="T47" fmla="*/ 53 h 150"/>
                <a:gd name="T48" fmla="*/ 73 w 91"/>
                <a:gd name="T49" fmla="*/ 72 h 150"/>
                <a:gd name="T50" fmla="*/ 65 w 91"/>
                <a:gd name="T51" fmla="*/ 100 h 150"/>
                <a:gd name="T52" fmla="*/ 38 w 91"/>
                <a:gd name="T53" fmla="*/ 115 h 150"/>
                <a:gd name="T54" fmla="*/ 19 w 91"/>
                <a:gd name="T55" fmla="*/ 94 h 150"/>
                <a:gd name="T56" fmla="*/ 20 w 91"/>
                <a:gd name="T57" fmla="*/ 87 h 150"/>
                <a:gd name="T58" fmla="*/ 31 w 91"/>
                <a:gd name="T59" fmla="*/ 45 h 150"/>
                <a:gd name="T60" fmla="*/ 66 w 91"/>
                <a:gd name="T61" fmla="*/ 4 h 150"/>
                <a:gd name="T62" fmla="*/ 81 w 91"/>
                <a:gd name="T63" fmla="*/ 1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50">
                  <a:moveTo>
                    <a:pt x="91" y="23"/>
                  </a:moveTo>
                  <a:cubicBezTo>
                    <a:pt x="91" y="10"/>
                    <a:pt x="82" y="0"/>
                    <a:pt x="68" y="0"/>
                  </a:cubicBezTo>
                  <a:cubicBezTo>
                    <a:pt x="59" y="0"/>
                    <a:pt x="54" y="3"/>
                    <a:pt x="48" y="7"/>
                  </a:cubicBezTo>
                  <a:cubicBezTo>
                    <a:pt x="39" y="14"/>
                    <a:pt x="30" y="30"/>
                    <a:pt x="27" y="42"/>
                  </a:cubicBezTo>
                  <a:lnTo>
                    <a:pt x="0" y="148"/>
                  </a:lnTo>
                  <a:cubicBezTo>
                    <a:pt x="0" y="149"/>
                    <a:pt x="1" y="150"/>
                    <a:pt x="2" y="150"/>
                  </a:cubicBezTo>
                  <a:cubicBezTo>
                    <a:pt x="4" y="150"/>
                    <a:pt x="4" y="149"/>
                    <a:pt x="4" y="149"/>
                  </a:cubicBezTo>
                  <a:lnTo>
                    <a:pt x="16" y="103"/>
                  </a:lnTo>
                  <a:cubicBezTo>
                    <a:pt x="19" y="113"/>
                    <a:pt x="26" y="119"/>
                    <a:pt x="38" y="119"/>
                  </a:cubicBezTo>
                  <a:cubicBezTo>
                    <a:pt x="51" y="119"/>
                    <a:pt x="63" y="113"/>
                    <a:pt x="71" y="106"/>
                  </a:cubicBezTo>
                  <a:cubicBezTo>
                    <a:pt x="78" y="98"/>
                    <a:pt x="84" y="88"/>
                    <a:pt x="84" y="75"/>
                  </a:cubicBezTo>
                  <a:cubicBezTo>
                    <a:pt x="84" y="63"/>
                    <a:pt x="78" y="55"/>
                    <a:pt x="72" y="51"/>
                  </a:cubicBezTo>
                  <a:cubicBezTo>
                    <a:pt x="81" y="45"/>
                    <a:pt x="91" y="35"/>
                    <a:pt x="91" y="23"/>
                  </a:cubicBezTo>
                  <a:close/>
                  <a:moveTo>
                    <a:pt x="61" y="50"/>
                  </a:moveTo>
                  <a:cubicBezTo>
                    <a:pt x="59" y="51"/>
                    <a:pt x="57" y="52"/>
                    <a:pt x="53" y="52"/>
                  </a:cubicBezTo>
                  <a:cubicBezTo>
                    <a:pt x="51" y="52"/>
                    <a:pt x="47" y="52"/>
                    <a:pt x="46" y="51"/>
                  </a:cubicBezTo>
                  <a:cubicBezTo>
                    <a:pt x="46" y="49"/>
                    <a:pt x="52" y="50"/>
                    <a:pt x="54" y="50"/>
                  </a:cubicBezTo>
                  <a:cubicBezTo>
                    <a:pt x="57" y="50"/>
                    <a:pt x="59" y="50"/>
                    <a:pt x="61" y="50"/>
                  </a:cubicBezTo>
                  <a:close/>
                  <a:moveTo>
                    <a:pt x="81" y="19"/>
                  </a:moveTo>
                  <a:cubicBezTo>
                    <a:pt x="81" y="31"/>
                    <a:pt x="75" y="43"/>
                    <a:pt x="67" y="48"/>
                  </a:cubicBezTo>
                  <a:cubicBezTo>
                    <a:pt x="62" y="46"/>
                    <a:pt x="59" y="46"/>
                    <a:pt x="54" y="46"/>
                  </a:cubicBezTo>
                  <a:cubicBezTo>
                    <a:pt x="50" y="46"/>
                    <a:pt x="41" y="46"/>
                    <a:pt x="41" y="51"/>
                  </a:cubicBezTo>
                  <a:cubicBezTo>
                    <a:pt x="41" y="56"/>
                    <a:pt x="49" y="55"/>
                    <a:pt x="52" y="55"/>
                  </a:cubicBezTo>
                  <a:cubicBezTo>
                    <a:pt x="59" y="55"/>
                    <a:pt x="61" y="55"/>
                    <a:pt x="66" y="53"/>
                  </a:cubicBezTo>
                  <a:cubicBezTo>
                    <a:pt x="72" y="59"/>
                    <a:pt x="73" y="64"/>
                    <a:pt x="73" y="72"/>
                  </a:cubicBezTo>
                  <a:cubicBezTo>
                    <a:pt x="74" y="81"/>
                    <a:pt x="70" y="94"/>
                    <a:pt x="65" y="100"/>
                  </a:cubicBezTo>
                  <a:cubicBezTo>
                    <a:pt x="59" y="109"/>
                    <a:pt x="47" y="115"/>
                    <a:pt x="38" y="115"/>
                  </a:cubicBezTo>
                  <a:cubicBezTo>
                    <a:pt x="25" y="115"/>
                    <a:pt x="19" y="106"/>
                    <a:pt x="19" y="94"/>
                  </a:cubicBezTo>
                  <a:cubicBezTo>
                    <a:pt x="19" y="92"/>
                    <a:pt x="19" y="90"/>
                    <a:pt x="20" y="87"/>
                  </a:cubicBezTo>
                  <a:lnTo>
                    <a:pt x="31" y="45"/>
                  </a:lnTo>
                  <a:cubicBezTo>
                    <a:pt x="34" y="30"/>
                    <a:pt x="46" y="4"/>
                    <a:pt x="66" y="4"/>
                  </a:cubicBezTo>
                  <a:cubicBezTo>
                    <a:pt x="76" y="4"/>
                    <a:pt x="81" y="9"/>
                    <a:pt x="81" y="1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3" name="Freeform 147">
              <a:extLst>
                <a:ext uri="{FF2B5EF4-FFF2-40B4-BE49-F238E27FC236}">
                  <a16:creationId xmlns:a16="http://schemas.microsoft.com/office/drawing/2014/main" id="{1BA8500E-5343-4696-B7B1-DAF3AFDD4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5786" y="6236740"/>
              <a:ext cx="158752" cy="228600"/>
            </a:xfrm>
            <a:custGeom>
              <a:avLst/>
              <a:gdLst>
                <a:gd name="T0" fmla="*/ 33 w 82"/>
                <a:gd name="T1" fmla="*/ 24 h 117"/>
                <a:gd name="T2" fmla="*/ 66 w 82"/>
                <a:gd name="T3" fmla="*/ 24 h 117"/>
                <a:gd name="T4" fmla="*/ 70 w 82"/>
                <a:gd name="T5" fmla="*/ 22 h 117"/>
                <a:gd name="T6" fmla="*/ 65 w 82"/>
                <a:gd name="T7" fmla="*/ 20 h 117"/>
                <a:gd name="T8" fmla="*/ 34 w 82"/>
                <a:gd name="T9" fmla="*/ 20 h 117"/>
                <a:gd name="T10" fmla="*/ 36 w 82"/>
                <a:gd name="T11" fmla="*/ 11 h 117"/>
                <a:gd name="T12" fmla="*/ 39 w 82"/>
                <a:gd name="T13" fmla="*/ 2 h 117"/>
                <a:gd name="T14" fmla="*/ 36 w 82"/>
                <a:gd name="T15" fmla="*/ 0 h 117"/>
                <a:gd name="T16" fmla="*/ 16 w 82"/>
                <a:gd name="T17" fmla="*/ 2 h 117"/>
                <a:gd name="T18" fmla="*/ 13 w 82"/>
                <a:gd name="T19" fmla="*/ 5 h 117"/>
                <a:gd name="T20" fmla="*/ 17 w 82"/>
                <a:gd name="T21" fmla="*/ 7 h 117"/>
                <a:gd name="T22" fmla="*/ 25 w 82"/>
                <a:gd name="T23" fmla="*/ 10 h 117"/>
                <a:gd name="T24" fmla="*/ 23 w 82"/>
                <a:gd name="T25" fmla="*/ 20 h 117"/>
                <a:gd name="T26" fmla="*/ 14 w 82"/>
                <a:gd name="T27" fmla="*/ 20 h 117"/>
                <a:gd name="T28" fmla="*/ 9 w 82"/>
                <a:gd name="T29" fmla="*/ 22 h 117"/>
                <a:gd name="T30" fmla="*/ 13 w 82"/>
                <a:gd name="T31" fmla="*/ 24 h 117"/>
                <a:gd name="T32" fmla="*/ 22 w 82"/>
                <a:gd name="T33" fmla="*/ 24 h 117"/>
                <a:gd name="T34" fmla="*/ 1 w 82"/>
                <a:gd name="T35" fmla="*/ 109 h 117"/>
                <a:gd name="T36" fmla="*/ 0 w 82"/>
                <a:gd name="T37" fmla="*/ 112 h 117"/>
                <a:gd name="T38" fmla="*/ 5 w 82"/>
                <a:gd name="T39" fmla="*/ 117 h 117"/>
                <a:gd name="T40" fmla="*/ 11 w 82"/>
                <a:gd name="T41" fmla="*/ 113 h 117"/>
                <a:gd name="T42" fmla="*/ 14 w 82"/>
                <a:gd name="T43" fmla="*/ 100 h 117"/>
                <a:gd name="T44" fmla="*/ 18 w 82"/>
                <a:gd name="T45" fmla="*/ 85 h 117"/>
                <a:gd name="T46" fmla="*/ 21 w 82"/>
                <a:gd name="T47" fmla="*/ 74 h 117"/>
                <a:gd name="T48" fmla="*/ 23 w 82"/>
                <a:gd name="T49" fmla="*/ 66 h 117"/>
                <a:gd name="T50" fmla="*/ 50 w 82"/>
                <a:gd name="T51" fmla="*/ 46 h 117"/>
                <a:gd name="T52" fmla="*/ 59 w 82"/>
                <a:gd name="T53" fmla="*/ 57 h 117"/>
                <a:gd name="T54" fmla="*/ 48 w 82"/>
                <a:gd name="T55" fmla="*/ 95 h 117"/>
                <a:gd name="T56" fmla="*/ 46 w 82"/>
                <a:gd name="T57" fmla="*/ 103 h 117"/>
                <a:gd name="T58" fmla="*/ 60 w 82"/>
                <a:gd name="T59" fmla="*/ 117 h 117"/>
                <a:gd name="T60" fmla="*/ 82 w 82"/>
                <a:gd name="T61" fmla="*/ 92 h 117"/>
                <a:gd name="T62" fmla="*/ 80 w 82"/>
                <a:gd name="T63" fmla="*/ 90 h 117"/>
                <a:gd name="T64" fmla="*/ 77 w 82"/>
                <a:gd name="T65" fmla="*/ 93 h 117"/>
                <a:gd name="T66" fmla="*/ 60 w 82"/>
                <a:gd name="T67" fmla="*/ 113 h 117"/>
                <a:gd name="T68" fmla="*/ 56 w 82"/>
                <a:gd name="T69" fmla="*/ 108 h 117"/>
                <a:gd name="T70" fmla="*/ 59 w 82"/>
                <a:gd name="T71" fmla="*/ 96 h 117"/>
                <a:gd name="T72" fmla="*/ 69 w 82"/>
                <a:gd name="T73" fmla="*/ 60 h 117"/>
                <a:gd name="T74" fmla="*/ 50 w 82"/>
                <a:gd name="T75" fmla="*/ 42 h 117"/>
                <a:gd name="T76" fmla="*/ 26 w 82"/>
                <a:gd name="T77" fmla="*/ 55 h 117"/>
                <a:gd name="T78" fmla="*/ 33 w 82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117">
                  <a:moveTo>
                    <a:pt x="33" y="24"/>
                  </a:moveTo>
                  <a:lnTo>
                    <a:pt x="66" y="24"/>
                  </a:lnTo>
                  <a:cubicBezTo>
                    <a:pt x="68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4" y="20"/>
                  </a:lnTo>
                  <a:cubicBezTo>
                    <a:pt x="35" y="16"/>
                    <a:pt x="35" y="15"/>
                    <a:pt x="36" y="11"/>
                  </a:cubicBezTo>
                  <a:cubicBezTo>
                    <a:pt x="37" y="8"/>
                    <a:pt x="39" y="2"/>
                    <a:pt x="39" y="2"/>
                  </a:cubicBezTo>
                  <a:cubicBezTo>
                    <a:pt x="39" y="1"/>
                    <a:pt x="38" y="0"/>
                    <a:pt x="36" y="0"/>
                  </a:cubicBezTo>
                  <a:cubicBezTo>
                    <a:pt x="33" y="0"/>
                    <a:pt x="20" y="1"/>
                    <a:pt x="16" y="2"/>
                  </a:cubicBezTo>
                  <a:cubicBezTo>
                    <a:pt x="15" y="2"/>
                    <a:pt x="13" y="2"/>
                    <a:pt x="13" y="5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25" y="7"/>
                    <a:pt x="25" y="8"/>
                    <a:pt x="25" y="10"/>
                  </a:cubicBezTo>
                  <a:cubicBezTo>
                    <a:pt x="25" y="11"/>
                    <a:pt x="24" y="17"/>
                    <a:pt x="23" y="20"/>
                  </a:cubicBezTo>
                  <a:lnTo>
                    <a:pt x="14" y="20"/>
                  </a:lnTo>
                  <a:cubicBezTo>
                    <a:pt x="10" y="20"/>
                    <a:pt x="9" y="20"/>
                    <a:pt x="9" y="22"/>
                  </a:cubicBezTo>
                  <a:cubicBezTo>
                    <a:pt x="9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1" y="109"/>
                  </a:lnTo>
                  <a:cubicBezTo>
                    <a:pt x="0" y="111"/>
                    <a:pt x="0" y="111"/>
                    <a:pt x="0" y="112"/>
                  </a:cubicBezTo>
                  <a:cubicBezTo>
                    <a:pt x="0" y="116"/>
                    <a:pt x="3" y="117"/>
                    <a:pt x="5" y="117"/>
                  </a:cubicBezTo>
                  <a:cubicBezTo>
                    <a:pt x="8" y="117"/>
                    <a:pt x="10" y="115"/>
                    <a:pt x="11" y="113"/>
                  </a:cubicBezTo>
                  <a:cubicBezTo>
                    <a:pt x="11" y="112"/>
                    <a:pt x="13" y="104"/>
                    <a:pt x="14" y="100"/>
                  </a:cubicBezTo>
                  <a:lnTo>
                    <a:pt x="18" y="85"/>
                  </a:lnTo>
                  <a:cubicBezTo>
                    <a:pt x="19" y="83"/>
                    <a:pt x="20" y="77"/>
                    <a:pt x="21" y="74"/>
                  </a:cubicBezTo>
                  <a:cubicBezTo>
                    <a:pt x="22" y="71"/>
                    <a:pt x="23" y="66"/>
                    <a:pt x="23" y="66"/>
                  </a:cubicBezTo>
                  <a:cubicBezTo>
                    <a:pt x="24" y="63"/>
                    <a:pt x="33" y="46"/>
                    <a:pt x="50" y="46"/>
                  </a:cubicBezTo>
                  <a:cubicBezTo>
                    <a:pt x="57" y="46"/>
                    <a:pt x="59" y="52"/>
                    <a:pt x="59" y="57"/>
                  </a:cubicBezTo>
                  <a:cubicBezTo>
                    <a:pt x="59" y="67"/>
                    <a:pt x="51" y="88"/>
                    <a:pt x="48" y="95"/>
                  </a:cubicBezTo>
                  <a:cubicBezTo>
                    <a:pt x="47" y="98"/>
                    <a:pt x="46" y="100"/>
                    <a:pt x="46" y="103"/>
                  </a:cubicBezTo>
                  <a:cubicBezTo>
                    <a:pt x="46" y="112"/>
                    <a:pt x="52" y="117"/>
                    <a:pt x="60" y="117"/>
                  </a:cubicBezTo>
                  <a:cubicBezTo>
                    <a:pt x="76" y="117"/>
                    <a:pt x="82" y="93"/>
                    <a:pt x="82" y="92"/>
                  </a:cubicBezTo>
                  <a:cubicBezTo>
                    <a:pt x="82" y="90"/>
                    <a:pt x="80" y="90"/>
                    <a:pt x="80" y="90"/>
                  </a:cubicBezTo>
                  <a:cubicBezTo>
                    <a:pt x="78" y="90"/>
                    <a:pt x="78" y="90"/>
                    <a:pt x="77" y="93"/>
                  </a:cubicBezTo>
                  <a:cubicBezTo>
                    <a:pt x="72" y="110"/>
                    <a:pt x="65" y="113"/>
                    <a:pt x="60" y="113"/>
                  </a:cubicBezTo>
                  <a:cubicBezTo>
                    <a:pt x="57" y="113"/>
                    <a:pt x="56" y="111"/>
                    <a:pt x="56" y="108"/>
                  </a:cubicBezTo>
                  <a:cubicBezTo>
                    <a:pt x="56" y="104"/>
                    <a:pt x="58" y="99"/>
                    <a:pt x="59" y="96"/>
                  </a:cubicBezTo>
                  <a:cubicBezTo>
                    <a:pt x="62" y="89"/>
                    <a:pt x="69" y="69"/>
                    <a:pt x="69" y="60"/>
                  </a:cubicBezTo>
                  <a:cubicBezTo>
                    <a:pt x="69" y="48"/>
                    <a:pt x="62" y="42"/>
                    <a:pt x="50" y="42"/>
                  </a:cubicBezTo>
                  <a:cubicBezTo>
                    <a:pt x="45" y="42"/>
                    <a:pt x="35" y="43"/>
                    <a:pt x="26" y="55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4" name="Freeform 148">
              <a:extLst>
                <a:ext uri="{FF2B5EF4-FFF2-40B4-BE49-F238E27FC236}">
                  <a16:creationId xmlns:a16="http://schemas.microsoft.com/office/drawing/2014/main" id="{9A69B6D3-7C45-40F1-9822-DABDE5AF80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36786" y="5792240"/>
              <a:ext cx="171452" cy="241300"/>
            </a:xfrm>
            <a:custGeom>
              <a:avLst/>
              <a:gdLst>
                <a:gd name="T0" fmla="*/ 71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6 h 123"/>
                <a:gd name="T16" fmla="*/ 26 w 88"/>
                <a:gd name="T17" fmla="*/ 32 h 123"/>
                <a:gd name="T18" fmla="*/ 35 w 88"/>
                <a:gd name="T19" fmla="*/ 23 h 123"/>
                <a:gd name="T20" fmla="*/ 28 w 88"/>
                <a:gd name="T21" fmla="*/ 18 h 123"/>
                <a:gd name="T22" fmla="*/ 51 w 88"/>
                <a:gd name="T23" fmla="*/ 4 h 123"/>
                <a:gd name="T24" fmla="*/ 75 w 88"/>
                <a:gd name="T25" fmla="*/ 34 h 123"/>
                <a:gd name="T26" fmla="*/ 71 w 88"/>
                <a:gd name="T27" fmla="*/ 63 h 123"/>
                <a:gd name="T28" fmla="*/ 31 w 88"/>
                <a:gd name="T29" fmla="*/ 118 h 123"/>
                <a:gd name="T30" fmla="*/ 13 w 88"/>
                <a:gd name="T31" fmla="*/ 99 h 123"/>
                <a:gd name="T32" fmla="*/ 24 w 88"/>
                <a:gd name="T33" fmla="*/ 62 h 123"/>
                <a:gd name="T34" fmla="*/ 49 w 88"/>
                <a:gd name="T35" fmla="*/ 47 h 123"/>
                <a:gd name="T36" fmla="*/ 68 w 88"/>
                <a:gd name="T37" fmla="*/ 69 h 123"/>
                <a:gd name="T38" fmla="*/ 31 w 88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123">
                  <a:moveTo>
                    <a:pt x="71" y="63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2" y="73"/>
                    <a:pt x="0" y="88"/>
                    <a:pt x="0" y="93"/>
                  </a:cubicBezTo>
                  <a:cubicBezTo>
                    <a:pt x="0" y="103"/>
                    <a:pt x="8" y="123"/>
                    <a:pt x="31" y="123"/>
                  </a:cubicBezTo>
                  <a:cubicBezTo>
                    <a:pt x="70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2" y="32"/>
                    <a:pt x="35" y="27"/>
                    <a:pt x="35" y="23"/>
                  </a:cubicBezTo>
                  <a:cubicBezTo>
                    <a:pt x="35" y="18"/>
                    <a:pt x="30" y="18"/>
                    <a:pt x="28" y="18"/>
                  </a:cubicBezTo>
                  <a:cubicBezTo>
                    <a:pt x="35" y="5"/>
                    <a:pt x="47" y="4"/>
                    <a:pt x="51" y="4"/>
                  </a:cubicBezTo>
                  <a:cubicBezTo>
                    <a:pt x="64" y="4"/>
                    <a:pt x="75" y="13"/>
                    <a:pt x="75" y="34"/>
                  </a:cubicBezTo>
                  <a:cubicBezTo>
                    <a:pt x="75" y="41"/>
                    <a:pt x="74" y="49"/>
                    <a:pt x="71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8" y="65"/>
                    <a:pt x="68" y="69"/>
                  </a:cubicBezTo>
                  <a:cubicBezTo>
                    <a:pt x="68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5" name="Rectangle 149">
              <a:extLst>
                <a:ext uri="{FF2B5EF4-FFF2-40B4-BE49-F238E27FC236}">
                  <a16:creationId xmlns:a16="http://schemas.microsoft.com/office/drawing/2014/main" id="{D0F9AC5F-FBEB-4952-A616-542C07DAFA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41534" y="6154188"/>
              <a:ext cx="355600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6" name="Freeform 150">
              <a:extLst>
                <a:ext uri="{FF2B5EF4-FFF2-40B4-BE49-F238E27FC236}">
                  <a16:creationId xmlns:a16="http://schemas.microsoft.com/office/drawing/2014/main" id="{FC04A82A-56C7-453C-9D6D-550C10AEE8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54234" y="6230388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8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19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5 h 123"/>
                <a:gd name="T24" fmla="*/ 74 w 87"/>
                <a:gd name="T25" fmla="*/ 35 h 123"/>
                <a:gd name="T26" fmla="*/ 70 w 87"/>
                <a:gd name="T27" fmla="*/ 63 h 123"/>
                <a:gd name="T28" fmla="*/ 31 w 87"/>
                <a:gd name="T29" fmla="*/ 118 h 123"/>
                <a:gd name="T30" fmla="*/ 12 w 87"/>
                <a:gd name="T31" fmla="*/ 100 h 123"/>
                <a:gd name="T32" fmla="*/ 23 w 87"/>
                <a:gd name="T33" fmla="*/ 62 h 123"/>
                <a:gd name="T34" fmla="*/ 48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3"/>
                    <a:pt x="61" y="43"/>
                    <a:pt x="48" y="43"/>
                  </a:cubicBezTo>
                  <a:cubicBezTo>
                    <a:pt x="38" y="43"/>
                    <a:pt x="27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1" y="0"/>
                    <a:pt x="51" y="0"/>
                  </a:cubicBezTo>
                  <a:cubicBezTo>
                    <a:pt x="27" y="0"/>
                    <a:pt x="19" y="22"/>
                    <a:pt x="19" y="27"/>
                  </a:cubicBezTo>
                  <a:cubicBezTo>
                    <a:pt x="19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4"/>
                  </a:cubicBezTo>
                  <a:cubicBezTo>
                    <a:pt x="35" y="18"/>
                    <a:pt x="29" y="18"/>
                    <a:pt x="27" y="18"/>
                  </a:cubicBezTo>
                  <a:cubicBezTo>
                    <a:pt x="34" y="6"/>
                    <a:pt x="46" y="5"/>
                    <a:pt x="51" y="5"/>
                  </a:cubicBezTo>
                  <a:cubicBezTo>
                    <a:pt x="63" y="5"/>
                    <a:pt x="74" y="13"/>
                    <a:pt x="74" y="35"/>
                  </a:cubicBezTo>
                  <a:cubicBezTo>
                    <a:pt x="74" y="41"/>
                    <a:pt x="73" y="50"/>
                    <a:pt x="70" y="63"/>
                  </a:cubicBezTo>
                  <a:close/>
                  <a:moveTo>
                    <a:pt x="31" y="118"/>
                  </a:moveTo>
                  <a:cubicBezTo>
                    <a:pt x="12" y="118"/>
                    <a:pt x="12" y="101"/>
                    <a:pt x="12" y="100"/>
                  </a:cubicBezTo>
                  <a:cubicBezTo>
                    <a:pt x="12" y="95"/>
                    <a:pt x="16" y="72"/>
                    <a:pt x="23" y="62"/>
                  </a:cubicBezTo>
                  <a:cubicBezTo>
                    <a:pt x="30" y="52"/>
                    <a:pt x="38" y="47"/>
                    <a:pt x="48" y="47"/>
                  </a:cubicBezTo>
                  <a:cubicBezTo>
                    <a:pt x="66" y="47"/>
                    <a:pt x="67" y="66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7" name="Freeform 151">
              <a:extLst>
                <a:ext uri="{FF2B5EF4-FFF2-40B4-BE49-F238E27FC236}">
                  <a16:creationId xmlns:a16="http://schemas.microsoft.com/office/drawing/2014/main" id="{1957EE88-93DC-4ECE-BE00-8D3C3D47A2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19334" y="6319288"/>
              <a:ext cx="171452" cy="209552"/>
            </a:xfrm>
            <a:custGeom>
              <a:avLst/>
              <a:gdLst>
                <a:gd name="T0" fmla="*/ 13 w 87"/>
                <a:gd name="T1" fmla="*/ 94 h 106"/>
                <a:gd name="T2" fmla="*/ 4 w 87"/>
                <a:gd name="T3" fmla="*/ 100 h 106"/>
                <a:gd name="T4" fmla="*/ 0 w 87"/>
                <a:gd name="T5" fmla="*/ 104 h 106"/>
                <a:gd name="T6" fmla="*/ 2 w 87"/>
                <a:gd name="T7" fmla="*/ 106 h 106"/>
                <a:gd name="T8" fmla="*/ 16 w 87"/>
                <a:gd name="T9" fmla="*/ 105 h 106"/>
                <a:gd name="T10" fmla="*/ 33 w 87"/>
                <a:gd name="T11" fmla="*/ 106 h 106"/>
                <a:gd name="T12" fmla="*/ 36 w 87"/>
                <a:gd name="T13" fmla="*/ 102 h 106"/>
                <a:gd name="T14" fmla="*/ 32 w 87"/>
                <a:gd name="T15" fmla="*/ 100 h 106"/>
                <a:gd name="T16" fmla="*/ 23 w 87"/>
                <a:gd name="T17" fmla="*/ 98 h 106"/>
                <a:gd name="T18" fmla="*/ 31 w 87"/>
                <a:gd name="T19" fmla="*/ 65 h 106"/>
                <a:gd name="T20" fmla="*/ 47 w 87"/>
                <a:gd name="T21" fmla="*/ 75 h 106"/>
                <a:gd name="T22" fmla="*/ 87 w 87"/>
                <a:gd name="T23" fmla="*/ 26 h 106"/>
                <a:gd name="T24" fmla="*/ 65 w 87"/>
                <a:gd name="T25" fmla="*/ 0 h 106"/>
                <a:gd name="T26" fmla="*/ 43 w 87"/>
                <a:gd name="T27" fmla="*/ 12 h 106"/>
                <a:gd name="T28" fmla="*/ 28 w 87"/>
                <a:gd name="T29" fmla="*/ 0 h 106"/>
                <a:gd name="T30" fmla="*/ 16 w 87"/>
                <a:gd name="T31" fmla="*/ 9 h 106"/>
                <a:gd name="T32" fmla="*/ 10 w 87"/>
                <a:gd name="T33" fmla="*/ 25 h 106"/>
                <a:gd name="T34" fmla="*/ 12 w 87"/>
                <a:gd name="T35" fmla="*/ 27 h 106"/>
                <a:gd name="T36" fmla="*/ 15 w 87"/>
                <a:gd name="T37" fmla="*/ 23 h 106"/>
                <a:gd name="T38" fmla="*/ 27 w 87"/>
                <a:gd name="T39" fmla="*/ 4 h 106"/>
                <a:gd name="T40" fmla="*/ 33 w 87"/>
                <a:gd name="T41" fmla="*/ 11 h 106"/>
                <a:gd name="T42" fmla="*/ 31 w 87"/>
                <a:gd name="T43" fmla="*/ 20 h 106"/>
                <a:gd name="T44" fmla="*/ 13 w 87"/>
                <a:gd name="T45" fmla="*/ 94 h 106"/>
                <a:gd name="T46" fmla="*/ 42 w 87"/>
                <a:gd name="T47" fmla="*/ 22 h 106"/>
                <a:gd name="T48" fmla="*/ 51 w 87"/>
                <a:gd name="T49" fmla="*/ 10 h 106"/>
                <a:gd name="T50" fmla="*/ 64 w 87"/>
                <a:gd name="T51" fmla="*/ 4 h 106"/>
                <a:gd name="T52" fmla="*/ 75 w 87"/>
                <a:gd name="T53" fmla="*/ 19 h 106"/>
                <a:gd name="T54" fmla="*/ 66 w 87"/>
                <a:gd name="T55" fmla="*/ 54 h 106"/>
                <a:gd name="T56" fmla="*/ 46 w 87"/>
                <a:gd name="T57" fmla="*/ 71 h 106"/>
                <a:gd name="T58" fmla="*/ 33 w 87"/>
                <a:gd name="T59" fmla="*/ 57 h 106"/>
                <a:gd name="T60" fmla="*/ 34 w 87"/>
                <a:gd name="T61" fmla="*/ 54 h 106"/>
                <a:gd name="T62" fmla="*/ 42 w 87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" h="106">
                  <a:moveTo>
                    <a:pt x="13" y="94"/>
                  </a:moveTo>
                  <a:cubicBezTo>
                    <a:pt x="11" y="99"/>
                    <a:pt x="11" y="100"/>
                    <a:pt x="4" y="100"/>
                  </a:cubicBezTo>
                  <a:cubicBezTo>
                    <a:pt x="2" y="100"/>
                    <a:pt x="0" y="100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7" y="106"/>
                    <a:pt x="11" y="105"/>
                    <a:pt x="16" y="105"/>
                  </a:cubicBezTo>
                  <a:cubicBezTo>
                    <a:pt x="22" y="105"/>
                    <a:pt x="27" y="106"/>
                    <a:pt x="33" y="106"/>
                  </a:cubicBezTo>
                  <a:cubicBezTo>
                    <a:pt x="33" y="106"/>
                    <a:pt x="36" y="106"/>
                    <a:pt x="36" y="102"/>
                  </a:cubicBezTo>
                  <a:cubicBezTo>
                    <a:pt x="36" y="100"/>
                    <a:pt x="34" y="100"/>
                    <a:pt x="32" y="100"/>
                  </a:cubicBezTo>
                  <a:cubicBezTo>
                    <a:pt x="23" y="100"/>
                    <a:pt x="23" y="99"/>
                    <a:pt x="23" y="98"/>
                  </a:cubicBezTo>
                  <a:cubicBezTo>
                    <a:pt x="23" y="96"/>
                    <a:pt x="30" y="69"/>
                    <a:pt x="31" y="65"/>
                  </a:cubicBezTo>
                  <a:cubicBezTo>
                    <a:pt x="34" y="69"/>
                    <a:pt x="38" y="75"/>
                    <a:pt x="47" y="75"/>
                  </a:cubicBezTo>
                  <a:cubicBezTo>
                    <a:pt x="66" y="75"/>
                    <a:pt x="87" y="51"/>
                    <a:pt x="87" y="26"/>
                  </a:cubicBezTo>
                  <a:cubicBezTo>
                    <a:pt x="87" y="11"/>
                    <a:pt x="77" y="0"/>
                    <a:pt x="65" y="0"/>
                  </a:cubicBezTo>
                  <a:cubicBezTo>
                    <a:pt x="56" y="0"/>
                    <a:pt x="48" y="6"/>
                    <a:pt x="43" y="12"/>
                  </a:cubicBezTo>
                  <a:cubicBezTo>
                    <a:pt x="41" y="3"/>
                    <a:pt x="34" y="0"/>
                    <a:pt x="28" y="0"/>
                  </a:cubicBezTo>
                  <a:cubicBezTo>
                    <a:pt x="20" y="0"/>
                    <a:pt x="17" y="6"/>
                    <a:pt x="16" y="9"/>
                  </a:cubicBezTo>
                  <a:cubicBezTo>
                    <a:pt x="13" y="15"/>
                    <a:pt x="10" y="25"/>
                    <a:pt x="10" y="25"/>
                  </a:cubicBezTo>
                  <a:cubicBezTo>
                    <a:pt x="10" y="27"/>
                    <a:pt x="12" y="27"/>
                    <a:pt x="12" y="27"/>
                  </a:cubicBezTo>
                  <a:cubicBezTo>
                    <a:pt x="14" y="27"/>
                    <a:pt x="14" y="27"/>
                    <a:pt x="15" y="23"/>
                  </a:cubicBezTo>
                  <a:cubicBezTo>
                    <a:pt x="18" y="12"/>
                    <a:pt x="21" y="4"/>
                    <a:pt x="27" y="4"/>
                  </a:cubicBezTo>
                  <a:cubicBezTo>
                    <a:pt x="30" y="4"/>
                    <a:pt x="33" y="5"/>
                    <a:pt x="33" y="11"/>
                  </a:cubicBezTo>
                  <a:cubicBezTo>
                    <a:pt x="33" y="15"/>
                    <a:pt x="32" y="17"/>
                    <a:pt x="31" y="20"/>
                  </a:cubicBezTo>
                  <a:lnTo>
                    <a:pt x="13" y="94"/>
                  </a:lnTo>
                  <a:close/>
                  <a:moveTo>
                    <a:pt x="42" y="22"/>
                  </a:moveTo>
                  <a:cubicBezTo>
                    <a:pt x="43" y="17"/>
                    <a:pt x="48" y="12"/>
                    <a:pt x="51" y="10"/>
                  </a:cubicBezTo>
                  <a:cubicBezTo>
                    <a:pt x="56" y="5"/>
                    <a:pt x="61" y="4"/>
                    <a:pt x="64" y="4"/>
                  </a:cubicBezTo>
                  <a:cubicBezTo>
                    <a:pt x="71" y="4"/>
                    <a:pt x="75" y="9"/>
                    <a:pt x="75" y="19"/>
                  </a:cubicBezTo>
                  <a:cubicBezTo>
                    <a:pt x="75" y="29"/>
                    <a:pt x="69" y="48"/>
                    <a:pt x="66" y="54"/>
                  </a:cubicBezTo>
                  <a:cubicBezTo>
                    <a:pt x="61" y="66"/>
                    <a:pt x="53" y="71"/>
                    <a:pt x="46" y="71"/>
                  </a:cubicBezTo>
                  <a:cubicBezTo>
                    <a:pt x="36" y="71"/>
                    <a:pt x="33" y="58"/>
                    <a:pt x="33" y="57"/>
                  </a:cubicBezTo>
                  <a:cubicBezTo>
                    <a:pt x="33" y="56"/>
                    <a:pt x="33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sp>
        <p:nvSpPr>
          <p:cNvPr id="291" name="正方形/長方形 290"/>
          <p:cNvSpPr/>
          <p:nvPr/>
        </p:nvSpPr>
        <p:spPr>
          <a:xfrm>
            <a:off x="296742" y="4534400"/>
            <a:ext cx="6647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Caldeira-</a:t>
            </a:r>
            <a:r>
              <a:rPr lang="en-US" altLang="ja-JP" dirty="0" err="1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Legget</a:t>
            </a:r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(Markovian) q. Fokker-Planck </a:t>
            </a:r>
            <a:r>
              <a:rPr lang="en-US" altLang="ja-JP" dirty="0" err="1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at high temp</a:t>
            </a:r>
          </a:p>
        </p:txBody>
      </p:sp>
      <p:pic>
        <p:nvPicPr>
          <p:cNvPr id="293" name="図 29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037" y="954024"/>
            <a:ext cx="786064" cy="1156645"/>
          </a:xfrm>
          <a:prstGeom prst="rect">
            <a:avLst/>
          </a:prstGeom>
        </p:spPr>
      </p:pic>
      <p:sp>
        <p:nvSpPr>
          <p:cNvPr id="169" name="正方形/長方形 168">
            <a:extLst>
              <a:ext uri="{FF2B5EF4-FFF2-40B4-BE49-F238E27FC236}">
                <a16:creationId xmlns:a16="http://schemas.microsoft.com/office/drawing/2014/main" id="{358B1A31-45F0-2B33-5CD1-76DE9DCA1E21}"/>
              </a:ext>
            </a:extLst>
          </p:cNvPr>
          <p:cNvSpPr/>
          <p:nvPr/>
        </p:nvSpPr>
        <p:spPr>
          <a:xfrm>
            <a:off x="467544" y="5167818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4"/>
              </a:rPr>
              <a:t>T. Ikeda and Y. Tanimura, </a:t>
            </a:r>
            <a:r>
              <a:rPr lang="en-US" altLang="ja-JP" dirty="0">
                <a:hlinkClick r:id="rId4"/>
              </a:rPr>
              <a:t>JCTC </a:t>
            </a:r>
            <a:r>
              <a:rPr lang="en-US" altLang="ja-JP" b="1" dirty="0">
                <a:hlinkClick r:id="rId4"/>
              </a:rPr>
              <a:t>15</a:t>
            </a:r>
            <a:r>
              <a:rPr lang="en-US" altLang="ja-JP" dirty="0">
                <a:hlinkClick r:id="rId4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3233820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図 145">
            <a:extLst>
              <a:ext uri="{FF2B5EF4-FFF2-40B4-BE49-F238E27FC236}">
                <a16:creationId xmlns:a16="http://schemas.microsoft.com/office/drawing/2014/main" id="{C1C6B5D9-5B11-4A72-980D-F20C3E166F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88" y="1765996"/>
            <a:ext cx="6548928" cy="2674465"/>
          </a:xfrm>
          <a:prstGeom prst="rect">
            <a:avLst/>
          </a:prstGeom>
        </p:spPr>
      </p:pic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165D23FA-3D3E-45C3-951A-0CF00F26E40A}"/>
              </a:ext>
            </a:extLst>
          </p:cNvPr>
          <p:cNvGrpSpPr/>
          <p:nvPr/>
        </p:nvGrpSpPr>
        <p:grpSpPr>
          <a:xfrm>
            <a:off x="3665273" y="1052075"/>
            <a:ext cx="2833689" cy="542925"/>
            <a:chOff x="2012950" y="1182688"/>
            <a:chExt cx="944563" cy="18097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FBE777-0894-4272-BA3E-EAAA17512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2950" y="1236663"/>
              <a:ext cx="46038" cy="73025"/>
            </a:xfrm>
            <a:custGeom>
              <a:avLst/>
              <a:gdLst>
                <a:gd name="T0" fmla="*/ 61 w 93"/>
                <a:gd name="T1" fmla="*/ 51 h 150"/>
                <a:gd name="T2" fmla="*/ 80 w 93"/>
                <a:gd name="T3" fmla="*/ 51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8 w 93"/>
                <a:gd name="T11" fmla="*/ 13 h 150"/>
                <a:gd name="T12" fmla="*/ 70 w 93"/>
                <a:gd name="T13" fmla="*/ 8 h 150"/>
                <a:gd name="T14" fmla="*/ 75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6 h 150"/>
                <a:gd name="T22" fmla="*/ 93 w 93"/>
                <a:gd name="T23" fmla="*/ 13 h 150"/>
                <a:gd name="T24" fmla="*/ 75 w 93"/>
                <a:gd name="T25" fmla="*/ 0 h 150"/>
                <a:gd name="T26" fmla="*/ 52 w 93"/>
                <a:gd name="T27" fmla="*/ 13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8 h 150"/>
                <a:gd name="T34" fmla="*/ 27 w 93"/>
                <a:gd name="T35" fmla="*/ 51 h 150"/>
                <a:gd name="T36" fmla="*/ 42 w 93"/>
                <a:gd name="T37" fmla="*/ 51 h 150"/>
                <a:gd name="T38" fmla="*/ 30 w 93"/>
                <a:gd name="T39" fmla="*/ 122 h 150"/>
                <a:gd name="T40" fmla="*/ 27 w 93"/>
                <a:gd name="T41" fmla="*/ 136 h 150"/>
                <a:gd name="T42" fmla="*/ 18 w 93"/>
                <a:gd name="T43" fmla="*/ 144 h 150"/>
                <a:gd name="T44" fmla="*/ 13 w 93"/>
                <a:gd name="T45" fmla="*/ 143 h 150"/>
                <a:gd name="T46" fmla="*/ 20 w 93"/>
                <a:gd name="T47" fmla="*/ 132 h 150"/>
                <a:gd name="T48" fmla="*/ 12 w 93"/>
                <a:gd name="T49" fmla="*/ 125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6 h 150"/>
                <a:gd name="T56" fmla="*/ 52 w 93"/>
                <a:gd name="T57" fmla="*/ 101 h 150"/>
                <a:gd name="T58" fmla="*/ 61 w 93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10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4"/>
                    <a:pt x="73" y="18"/>
                  </a:cubicBezTo>
                  <a:cubicBezTo>
                    <a:pt x="73" y="23"/>
                    <a:pt x="77" y="26"/>
                    <a:pt x="81" y="26"/>
                  </a:cubicBezTo>
                  <a:cubicBezTo>
                    <a:pt x="88" y="26"/>
                    <a:pt x="93" y="20"/>
                    <a:pt x="93" y="13"/>
                  </a:cubicBezTo>
                  <a:cubicBezTo>
                    <a:pt x="93" y="5"/>
                    <a:pt x="85" y="0"/>
                    <a:pt x="75" y="0"/>
                  </a:cubicBezTo>
                  <a:cubicBezTo>
                    <a:pt x="67" y="0"/>
                    <a:pt x="57" y="3"/>
                    <a:pt x="52" y="13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30" y="122"/>
                  </a:lnTo>
                  <a:cubicBezTo>
                    <a:pt x="29" y="123"/>
                    <a:pt x="27" y="134"/>
                    <a:pt x="27" y="136"/>
                  </a:cubicBezTo>
                  <a:cubicBezTo>
                    <a:pt x="26" y="137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7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0C7F5E1-8DB8-4034-A8AB-1479276D9E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925" y="1220788"/>
              <a:ext cx="30163" cy="39688"/>
            </a:xfrm>
            <a:custGeom>
              <a:avLst/>
              <a:gdLst>
                <a:gd name="T0" fmla="*/ 36 w 62"/>
                <a:gd name="T1" fmla="*/ 1 h 81"/>
                <a:gd name="T2" fmla="*/ 36 w 62"/>
                <a:gd name="T3" fmla="*/ 5 h 81"/>
                <a:gd name="T4" fmla="*/ 44 w 62"/>
                <a:gd name="T5" fmla="*/ 11 h 81"/>
                <a:gd name="T6" fmla="*/ 44 w 62"/>
                <a:gd name="T7" fmla="*/ 36 h 81"/>
                <a:gd name="T8" fmla="*/ 28 w 62"/>
                <a:gd name="T9" fmla="*/ 29 h 81"/>
                <a:gd name="T10" fmla="*/ 0 w 62"/>
                <a:gd name="T11" fmla="*/ 55 h 81"/>
                <a:gd name="T12" fmla="*/ 27 w 62"/>
                <a:gd name="T13" fmla="*/ 81 h 81"/>
                <a:gd name="T14" fmla="*/ 44 w 62"/>
                <a:gd name="T15" fmla="*/ 74 h 81"/>
                <a:gd name="T16" fmla="*/ 44 w 62"/>
                <a:gd name="T17" fmla="*/ 81 h 81"/>
                <a:gd name="T18" fmla="*/ 62 w 62"/>
                <a:gd name="T19" fmla="*/ 80 h 81"/>
                <a:gd name="T20" fmla="*/ 62 w 62"/>
                <a:gd name="T21" fmla="*/ 76 h 81"/>
                <a:gd name="T22" fmla="*/ 53 w 62"/>
                <a:gd name="T23" fmla="*/ 69 h 81"/>
                <a:gd name="T24" fmla="*/ 53 w 62"/>
                <a:gd name="T25" fmla="*/ 0 h 81"/>
                <a:gd name="T26" fmla="*/ 36 w 62"/>
                <a:gd name="T27" fmla="*/ 1 h 81"/>
                <a:gd name="T28" fmla="*/ 44 w 62"/>
                <a:gd name="T29" fmla="*/ 68 h 81"/>
                <a:gd name="T30" fmla="*/ 27 w 62"/>
                <a:gd name="T31" fmla="*/ 78 h 81"/>
                <a:gd name="T32" fmla="*/ 14 w 62"/>
                <a:gd name="T33" fmla="*/ 71 h 81"/>
                <a:gd name="T34" fmla="*/ 10 w 62"/>
                <a:gd name="T35" fmla="*/ 55 h 81"/>
                <a:gd name="T36" fmla="*/ 15 w 62"/>
                <a:gd name="T37" fmla="*/ 38 h 81"/>
                <a:gd name="T38" fmla="*/ 29 w 62"/>
                <a:gd name="T39" fmla="*/ 32 h 81"/>
                <a:gd name="T40" fmla="*/ 42 w 62"/>
                <a:gd name="T41" fmla="*/ 39 h 81"/>
                <a:gd name="T42" fmla="*/ 44 w 62"/>
                <a:gd name="T43" fmla="*/ 43 h 81"/>
                <a:gd name="T44" fmla="*/ 44 w 62"/>
                <a:gd name="T45" fmla="*/ 6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1">
                  <a:moveTo>
                    <a:pt x="36" y="1"/>
                  </a:moveTo>
                  <a:lnTo>
                    <a:pt x="36" y="5"/>
                  </a:lnTo>
                  <a:cubicBezTo>
                    <a:pt x="43" y="5"/>
                    <a:pt x="44" y="6"/>
                    <a:pt x="44" y="11"/>
                  </a:cubicBezTo>
                  <a:lnTo>
                    <a:pt x="44" y="36"/>
                  </a:lnTo>
                  <a:cubicBezTo>
                    <a:pt x="40" y="31"/>
                    <a:pt x="34" y="29"/>
                    <a:pt x="28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2" y="81"/>
                    <a:pt x="27" y="81"/>
                  </a:cubicBezTo>
                  <a:cubicBezTo>
                    <a:pt x="36" y="81"/>
                    <a:pt x="42" y="76"/>
                    <a:pt x="44" y="74"/>
                  </a:cubicBezTo>
                  <a:lnTo>
                    <a:pt x="44" y="81"/>
                  </a:lnTo>
                  <a:lnTo>
                    <a:pt x="62" y="80"/>
                  </a:lnTo>
                  <a:lnTo>
                    <a:pt x="62" y="76"/>
                  </a:lnTo>
                  <a:cubicBezTo>
                    <a:pt x="54" y="76"/>
                    <a:pt x="53" y="75"/>
                    <a:pt x="53" y="69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3"/>
                    <a:pt x="35" y="78"/>
                    <a:pt x="27" y="78"/>
                  </a:cubicBezTo>
                  <a:cubicBezTo>
                    <a:pt x="21" y="78"/>
                    <a:pt x="16" y="74"/>
                    <a:pt x="14" y="71"/>
                  </a:cubicBezTo>
                  <a:cubicBezTo>
                    <a:pt x="11" y="67"/>
                    <a:pt x="10" y="63"/>
                    <a:pt x="10" y="55"/>
                  </a:cubicBezTo>
                  <a:cubicBezTo>
                    <a:pt x="10" y="53"/>
                    <a:pt x="10" y="44"/>
                    <a:pt x="15" y="38"/>
                  </a:cubicBezTo>
                  <a:cubicBezTo>
                    <a:pt x="20" y="33"/>
                    <a:pt x="25" y="32"/>
                    <a:pt x="29" y="32"/>
                  </a:cubicBezTo>
                  <a:cubicBezTo>
                    <a:pt x="34" y="32"/>
                    <a:pt x="39" y="35"/>
                    <a:pt x="42" y="39"/>
                  </a:cubicBezTo>
                  <a:cubicBezTo>
                    <a:pt x="44" y="41"/>
                    <a:pt x="44" y="41"/>
                    <a:pt x="44" y="43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E780369-2ACA-4D94-8561-E4EEDDAE4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1231900"/>
              <a:ext cx="19050" cy="80963"/>
            </a:xfrm>
            <a:custGeom>
              <a:avLst/>
              <a:gdLst>
                <a:gd name="T0" fmla="*/ 39 w 39"/>
                <a:gd name="T1" fmla="*/ 165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3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5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9"/>
                    <a:pt x="10" y="83"/>
                  </a:cubicBezTo>
                  <a:cubicBezTo>
                    <a:pt x="10" y="54"/>
                    <a:pt x="16" y="25"/>
                    <a:pt x="37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EAB5D3EC-1268-48F4-9A05-4AFDA90295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363" y="1257300"/>
              <a:ext cx="33338" cy="52388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1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6 h 106"/>
                <a:gd name="T12" fmla="*/ 42 w 68"/>
                <a:gd name="T13" fmla="*/ 66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3 h 106"/>
                <a:gd name="T28" fmla="*/ 53 w 68"/>
                <a:gd name="T29" fmla="*/ 101 h 106"/>
                <a:gd name="T30" fmla="*/ 45 w 68"/>
                <a:gd name="T31" fmla="*/ 98 h 106"/>
                <a:gd name="T32" fmla="*/ 46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9 h 106"/>
                <a:gd name="T46" fmla="*/ 44 w 68"/>
                <a:gd name="T47" fmla="*/ 57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2"/>
                    <a:pt x="68" y="1"/>
                    <a:pt x="67" y="1"/>
                  </a:cubicBezTo>
                  <a:cubicBezTo>
                    <a:pt x="65" y="1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6"/>
                    <a:pt x="22" y="76"/>
                  </a:cubicBezTo>
                  <a:cubicBezTo>
                    <a:pt x="29" y="76"/>
                    <a:pt x="36" y="72"/>
                    <a:pt x="42" y="66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1" y="101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3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9"/>
                  </a:cubicBezTo>
                  <a:cubicBezTo>
                    <a:pt x="53" y="20"/>
                    <a:pt x="44" y="56"/>
                    <a:pt x="44" y="57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167D5D5-1AA8-43ED-90F9-F360C528A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225" y="1284288"/>
              <a:ext cx="9525" cy="25400"/>
            </a:xfrm>
            <a:custGeom>
              <a:avLst/>
              <a:gdLst>
                <a:gd name="T0" fmla="*/ 19 w 19"/>
                <a:gd name="T1" fmla="*/ 18 h 50"/>
                <a:gd name="T2" fmla="*/ 9 w 19"/>
                <a:gd name="T3" fmla="*/ 0 h 50"/>
                <a:gd name="T4" fmla="*/ 0 w 19"/>
                <a:gd name="T5" fmla="*/ 9 h 50"/>
                <a:gd name="T6" fmla="*/ 9 w 19"/>
                <a:gd name="T7" fmla="*/ 18 h 50"/>
                <a:gd name="T8" fmla="*/ 14 w 19"/>
                <a:gd name="T9" fmla="*/ 16 h 50"/>
                <a:gd name="T10" fmla="*/ 15 w 19"/>
                <a:gd name="T11" fmla="*/ 15 h 50"/>
                <a:gd name="T12" fmla="*/ 16 w 19"/>
                <a:gd name="T13" fmla="*/ 18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8"/>
                  </a:moveTo>
                  <a:cubicBezTo>
                    <a:pt x="19" y="7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5"/>
                    <a:pt x="16" y="18"/>
                  </a:cubicBezTo>
                  <a:cubicBezTo>
                    <a:pt x="16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66386FF-F703-4983-A755-74DB5A02C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1388" y="1243013"/>
              <a:ext cx="25400" cy="50800"/>
            </a:xfrm>
            <a:custGeom>
              <a:avLst/>
              <a:gdLst>
                <a:gd name="T0" fmla="*/ 30 w 51"/>
                <a:gd name="T1" fmla="*/ 37 h 106"/>
                <a:gd name="T2" fmla="*/ 46 w 51"/>
                <a:gd name="T3" fmla="*/ 37 h 106"/>
                <a:gd name="T4" fmla="*/ 51 w 51"/>
                <a:gd name="T5" fmla="*/ 34 h 106"/>
                <a:gd name="T6" fmla="*/ 46 w 51"/>
                <a:gd name="T7" fmla="*/ 32 h 106"/>
                <a:gd name="T8" fmla="*/ 32 w 51"/>
                <a:gd name="T9" fmla="*/ 32 h 106"/>
                <a:gd name="T10" fmla="*/ 39 w 51"/>
                <a:gd name="T11" fmla="*/ 4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2 h 106"/>
                <a:gd name="T18" fmla="*/ 5 w 51"/>
                <a:gd name="T19" fmla="*/ 32 h 106"/>
                <a:gd name="T20" fmla="*/ 0 w 51"/>
                <a:gd name="T21" fmla="*/ 35 h 106"/>
                <a:gd name="T22" fmla="*/ 5 w 51"/>
                <a:gd name="T23" fmla="*/ 37 h 106"/>
                <a:gd name="T24" fmla="*/ 19 w 51"/>
                <a:gd name="T25" fmla="*/ 37 h 106"/>
                <a:gd name="T26" fmla="*/ 7 w 51"/>
                <a:gd name="T27" fmla="*/ 90 h 106"/>
                <a:gd name="T28" fmla="*/ 22 w 51"/>
                <a:gd name="T29" fmla="*/ 106 h 106"/>
                <a:gd name="T30" fmla="*/ 48 w 51"/>
                <a:gd name="T31" fmla="*/ 80 h 106"/>
                <a:gd name="T32" fmla="*/ 46 w 51"/>
                <a:gd name="T33" fmla="*/ 78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4 h 106"/>
                <a:gd name="T40" fmla="*/ 18 w 51"/>
                <a:gd name="T41" fmla="*/ 86 h 106"/>
                <a:gd name="T42" fmla="*/ 30 w 51"/>
                <a:gd name="T43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9"/>
                    <a:pt x="39" y="5"/>
                    <a:pt x="39" y="4"/>
                  </a:cubicBezTo>
                  <a:cubicBezTo>
                    <a:pt x="39" y="1"/>
                    <a:pt x="37" y="0"/>
                    <a:pt x="34" y="0"/>
                  </a:cubicBezTo>
                  <a:cubicBezTo>
                    <a:pt x="33" y="0"/>
                    <a:pt x="29" y="0"/>
                    <a:pt x="27" y="6"/>
                  </a:cubicBezTo>
                  <a:lnTo>
                    <a:pt x="21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6"/>
                    <a:pt x="22" y="106"/>
                  </a:cubicBezTo>
                  <a:cubicBezTo>
                    <a:pt x="39" y="106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8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8F71B49-7305-4368-81F0-75865B1B7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138" y="1231900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5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9"/>
                    <a:pt x="29" y="83"/>
                  </a:cubicBezTo>
                  <a:cubicBezTo>
                    <a:pt x="29" y="112"/>
                    <a:pt x="22" y="141"/>
                    <a:pt x="2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6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F4B9AE1-2076-402D-AB83-AD1624AFFF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7113" y="1255713"/>
              <a:ext cx="53975" cy="34925"/>
            </a:xfrm>
            <a:custGeom>
              <a:avLst/>
              <a:gdLst>
                <a:gd name="T0" fmla="*/ 105 w 111"/>
                <a:gd name="T1" fmla="*/ 6 h 71"/>
                <a:gd name="T2" fmla="*/ 111 w 111"/>
                <a:gd name="T3" fmla="*/ 3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3 h 71"/>
                <a:gd name="T10" fmla="*/ 6 w 111"/>
                <a:gd name="T11" fmla="*/ 6 h 71"/>
                <a:gd name="T12" fmla="*/ 105 w 111"/>
                <a:gd name="T13" fmla="*/ 6 h 71"/>
                <a:gd name="T14" fmla="*/ 105 w 111"/>
                <a:gd name="T15" fmla="*/ 71 h 71"/>
                <a:gd name="T16" fmla="*/ 111 w 111"/>
                <a:gd name="T17" fmla="*/ 67 h 71"/>
                <a:gd name="T18" fmla="*/ 105 w 111"/>
                <a:gd name="T19" fmla="*/ 64 h 71"/>
                <a:gd name="T20" fmla="*/ 6 w 111"/>
                <a:gd name="T21" fmla="*/ 64 h 71"/>
                <a:gd name="T22" fmla="*/ 0 w 111"/>
                <a:gd name="T23" fmla="*/ 67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9 h 71"/>
                <a:gd name="T30" fmla="*/ 111 w 111"/>
                <a:gd name="T31" fmla="*/ 35 h 71"/>
                <a:gd name="T32" fmla="*/ 105 w 111"/>
                <a:gd name="T33" fmla="*/ 32 h 71"/>
                <a:gd name="T34" fmla="*/ 6 w 111"/>
                <a:gd name="T35" fmla="*/ 32 h 71"/>
                <a:gd name="T36" fmla="*/ 0 w 111"/>
                <a:gd name="T37" fmla="*/ 35 h 71"/>
                <a:gd name="T38" fmla="*/ 6 w 111"/>
                <a:gd name="T39" fmla="*/ 39 h 71"/>
                <a:gd name="T40" fmla="*/ 105 w 111"/>
                <a:gd name="T4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6"/>
                  </a:moveTo>
                  <a:cubicBezTo>
                    <a:pt x="108" y="6"/>
                    <a:pt x="111" y="6"/>
                    <a:pt x="111" y="3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105" y="6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7"/>
                  </a:cubicBezTo>
                  <a:cubicBezTo>
                    <a:pt x="111" y="64"/>
                    <a:pt x="108" y="64"/>
                    <a:pt x="105" y="64"/>
                  </a:cubicBezTo>
                  <a:lnTo>
                    <a:pt x="6" y="64"/>
                  </a:lnTo>
                  <a:cubicBezTo>
                    <a:pt x="3" y="64"/>
                    <a:pt x="0" y="64"/>
                    <a:pt x="0" y="67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9"/>
                  </a:moveTo>
                  <a:cubicBezTo>
                    <a:pt x="108" y="39"/>
                    <a:pt x="111" y="39"/>
                    <a:pt x="111" y="35"/>
                  </a:cubicBezTo>
                  <a:cubicBezTo>
                    <a:pt x="111" y="32"/>
                    <a:pt x="108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5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CABE5896-8B42-4E70-BDC0-FBD954B42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838" y="1182688"/>
              <a:ext cx="73025" cy="180975"/>
            </a:xfrm>
            <a:custGeom>
              <a:avLst/>
              <a:gdLst>
                <a:gd name="T0" fmla="*/ 8 w 148"/>
                <a:gd name="T1" fmla="*/ 361 h 369"/>
                <a:gd name="T2" fmla="*/ 17 w 148"/>
                <a:gd name="T3" fmla="*/ 353 h 369"/>
                <a:gd name="T4" fmla="*/ 9 w 148"/>
                <a:gd name="T5" fmla="*/ 345 h 369"/>
                <a:gd name="T6" fmla="*/ 0 w 148"/>
                <a:gd name="T7" fmla="*/ 353 h 369"/>
                <a:gd name="T8" fmla="*/ 19 w 148"/>
                <a:gd name="T9" fmla="*/ 369 h 369"/>
                <a:gd name="T10" fmla="*/ 65 w 148"/>
                <a:gd name="T11" fmla="*/ 282 h 369"/>
                <a:gd name="T12" fmla="*/ 98 w 148"/>
                <a:gd name="T13" fmla="*/ 123 h 369"/>
                <a:gd name="T14" fmla="*/ 116 w 148"/>
                <a:gd name="T15" fmla="*/ 33 h 369"/>
                <a:gd name="T16" fmla="*/ 130 w 148"/>
                <a:gd name="T17" fmla="*/ 3 h 369"/>
                <a:gd name="T18" fmla="*/ 140 w 148"/>
                <a:gd name="T19" fmla="*/ 7 h 369"/>
                <a:gd name="T20" fmla="*/ 132 w 148"/>
                <a:gd name="T21" fmla="*/ 15 h 369"/>
                <a:gd name="T22" fmla="*/ 140 w 148"/>
                <a:gd name="T23" fmla="*/ 23 h 369"/>
                <a:gd name="T24" fmla="*/ 148 w 148"/>
                <a:gd name="T25" fmla="*/ 15 h 369"/>
                <a:gd name="T26" fmla="*/ 130 w 148"/>
                <a:gd name="T27" fmla="*/ 0 h 369"/>
                <a:gd name="T28" fmla="*/ 99 w 148"/>
                <a:gd name="T29" fmla="*/ 52 h 369"/>
                <a:gd name="T30" fmla="*/ 57 w 148"/>
                <a:gd name="T31" fmla="*/ 245 h 369"/>
                <a:gd name="T32" fmla="*/ 43 w 148"/>
                <a:gd name="T33" fmla="*/ 322 h 369"/>
                <a:gd name="T34" fmla="*/ 19 w 148"/>
                <a:gd name="T35" fmla="*/ 365 h 369"/>
                <a:gd name="T36" fmla="*/ 8 w 148"/>
                <a:gd name="T37" fmla="*/ 361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8" h="369">
                  <a:moveTo>
                    <a:pt x="8" y="361"/>
                  </a:moveTo>
                  <a:cubicBezTo>
                    <a:pt x="14" y="361"/>
                    <a:pt x="17" y="357"/>
                    <a:pt x="17" y="353"/>
                  </a:cubicBezTo>
                  <a:cubicBezTo>
                    <a:pt x="17" y="348"/>
                    <a:pt x="12" y="345"/>
                    <a:pt x="9" y="345"/>
                  </a:cubicBezTo>
                  <a:cubicBezTo>
                    <a:pt x="5" y="345"/>
                    <a:pt x="0" y="347"/>
                    <a:pt x="0" y="353"/>
                  </a:cubicBezTo>
                  <a:cubicBezTo>
                    <a:pt x="0" y="362"/>
                    <a:pt x="9" y="369"/>
                    <a:pt x="19" y="369"/>
                  </a:cubicBezTo>
                  <a:cubicBezTo>
                    <a:pt x="44" y="369"/>
                    <a:pt x="54" y="330"/>
                    <a:pt x="65" y="282"/>
                  </a:cubicBezTo>
                  <a:cubicBezTo>
                    <a:pt x="78" y="229"/>
                    <a:pt x="89" y="176"/>
                    <a:pt x="98" y="123"/>
                  </a:cubicBezTo>
                  <a:cubicBezTo>
                    <a:pt x="104" y="88"/>
                    <a:pt x="110" y="54"/>
                    <a:pt x="116" y="33"/>
                  </a:cubicBezTo>
                  <a:cubicBezTo>
                    <a:pt x="118" y="25"/>
                    <a:pt x="124" y="3"/>
                    <a:pt x="130" y="3"/>
                  </a:cubicBezTo>
                  <a:cubicBezTo>
                    <a:pt x="135" y="3"/>
                    <a:pt x="139" y="7"/>
                    <a:pt x="140" y="7"/>
                  </a:cubicBezTo>
                  <a:cubicBezTo>
                    <a:pt x="134" y="8"/>
                    <a:pt x="132" y="11"/>
                    <a:pt x="132" y="15"/>
                  </a:cubicBezTo>
                  <a:cubicBezTo>
                    <a:pt x="132" y="21"/>
                    <a:pt x="136" y="23"/>
                    <a:pt x="140" y="23"/>
                  </a:cubicBezTo>
                  <a:cubicBezTo>
                    <a:pt x="144" y="23"/>
                    <a:pt x="148" y="21"/>
                    <a:pt x="148" y="15"/>
                  </a:cubicBezTo>
                  <a:cubicBezTo>
                    <a:pt x="148" y="6"/>
                    <a:pt x="139" y="0"/>
                    <a:pt x="130" y="0"/>
                  </a:cubicBezTo>
                  <a:cubicBezTo>
                    <a:pt x="117" y="0"/>
                    <a:pt x="108" y="18"/>
                    <a:pt x="99" y="52"/>
                  </a:cubicBezTo>
                  <a:cubicBezTo>
                    <a:pt x="98" y="54"/>
                    <a:pt x="76" y="137"/>
                    <a:pt x="57" y="245"/>
                  </a:cubicBezTo>
                  <a:cubicBezTo>
                    <a:pt x="53" y="271"/>
                    <a:pt x="48" y="299"/>
                    <a:pt x="43" y="322"/>
                  </a:cubicBezTo>
                  <a:cubicBezTo>
                    <a:pt x="40" y="334"/>
                    <a:pt x="32" y="365"/>
                    <a:pt x="19" y="365"/>
                  </a:cubicBezTo>
                  <a:cubicBezTo>
                    <a:pt x="13" y="365"/>
                    <a:pt x="9" y="361"/>
                    <a:pt x="8" y="3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BA2DF765-DE45-4DE7-8AC6-B83D6AF73E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00" y="1236663"/>
              <a:ext cx="38100" cy="57150"/>
            </a:xfrm>
            <a:custGeom>
              <a:avLst/>
              <a:gdLst>
                <a:gd name="T0" fmla="*/ 79 w 79"/>
                <a:gd name="T1" fmla="*/ 2 h 118"/>
                <a:gd name="T2" fmla="*/ 77 w 79"/>
                <a:gd name="T3" fmla="*/ 0 h 118"/>
                <a:gd name="T4" fmla="*/ 56 w 79"/>
                <a:gd name="T5" fmla="*/ 2 h 118"/>
                <a:gd name="T6" fmla="*/ 53 w 79"/>
                <a:gd name="T7" fmla="*/ 5 h 118"/>
                <a:gd name="T8" fmla="*/ 57 w 79"/>
                <a:gd name="T9" fmla="*/ 7 h 118"/>
                <a:gd name="T10" fmla="*/ 66 w 79"/>
                <a:gd name="T11" fmla="*/ 10 h 118"/>
                <a:gd name="T12" fmla="*/ 65 w 79"/>
                <a:gd name="T13" fmla="*/ 14 h 118"/>
                <a:gd name="T14" fmla="*/ 55 w 79"/>
                <a:gd name="T15" fmla="*/ 53 h 118"/>
                <a:gd name="T16" fmla="*/ 40 w 79"/>
                <a:gd name="T17" fmla="*/ 42 h 118"/>
                <a:gd name="T18" fmla="*/ 0 w 79"/>
                <a:gd name="T19" fmla="*/ 91 h 118"/>
                <a:gd name="T20" fmla="*/ 22 w 79"/>
                <a:gd name="T21" fmla="*/ 118 h 118"/>
                <a:gd name="T22" fmla="*/ 44 w 79"/>
                <a:gd name="T23" fmla="*/ 105 h 118"/>
                <a:gd name="T24" fmla="*/ 59 w 79"/>
                <a:gd name="T25" fmla="*/ 118 h 118"/>
                <a:gd name="T26" fmla="*/ 71 w 79"/>
                <a:gd name="T27" fmla="*/ 108 h 118"/>
                <a:gd name="T28" fmla="*/ 76 w 79"/>
                <a:gd name="T29" fmla="*/ 92 h 118"/>
                <a:gd name="T30" fmla="*/ 74 w 79"/>
                <a:gd name="T31" fmla="*/ 90 h 118"/>
                <a:gd name="T32" fmla="*/ 72 w 79"/>
                <a:gd name="T33" fmla="*/ 93 h 118"/>
                <a:gd name="T34" fmla="*/ 59 w 79"/>
                <a:gd name="T35" fmla="*/ 114 h 118"/>
                <a:gd name="T36" fmla="*/ 54 w 79"/>
                <a:gd name="T37" fmla="*/ 106 h 118"/>
                <a:gd name="T38" fmla="*/ 55 w 79"/>
                <a:gd name="T39" fmla="*/ 98 h 118"/>
                <a:gd name="T40" fmla="*/ 79 w 79"/>
                <a:gd name="T41" fmla="*/ 2 h 118"/>
                <a:gd name="T42" fmla="*/ 44 w 79"/>
                <a:gd name="T43" fmla="*/ 96 h 118"/>
                <a:gd name="T44" fmla="*/ 41 w 79"/>
                <a:gd name="T45" fmla="*/ 102 h 118"/>
                <a:gd name="T46" fmla="*/ 22 w 79"/>
                <a:gd name="T47" fmla="*/ 114 h 118"/>
                <a:gd name="T48" fmla="*/ 12 w 79"/>
                <a:gd name="T49" fmla="*/ 98 h 118"/>
                <a:gd name="T50" fmla="*/ 21 w 79"/>
                <a:gd name="T51" fmla="*/ 62 h 118"/>
                <a:gd name="T52" fmla="*/ 40 w 79"/>
                <a:gd name="T53" fmla="*/ 46 h 118"/>
                <a:gd name="T54" fmla="*/ 53 w 79"/>
                <a:gd name="T55" fmla="*/ 61 h 118"/>
                <a:gd name="T56" fmla="*/ 53 w 79"/>
                <a:gd name="T57" fmla="*/ 63 h 118"/>
                <a:gd name="T58" fmla="*/ 44 w 79"/>
                <a:gd name="T59" fmla="*/ 9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118">
                  <a:moveTo>
                    <a:pt x="79" y="2"/>
                  </a:moveTo>
                  <a:cubicBezTo>
                    <a:pt x="79" y="2"/>
                    <a:pt x="79" y="0"/>
                    <a:pt x="77" y="0"/>
                  </a:cubicBezTo>
                  <a:cubicBezTo>
                    <a:pt x="74" y="0"/>
                    <a:pt x="58" y="2"/>
                    <a:pt x="56" y="2"/>
                  </a:cubicBezTo>
                  <a:cubicBezTo>
                    <a:pt x="54" y="2"/>
                    <a:pt x="53" y="3"/>
                    <a:pt x="53" y="5"/>
                  </a:cubicBezTo>
                  <a:cubicBezTo>
                    <a:pt x="53" y="7"/>
                    <a:pt x="55" y="7"/>
                    <a:pt x="57" y="7"/>
                  </a:cubicBezTo>
                  <a:cubicBezTo>
                    <a:pt x="65" y="7"/>
                    <a:pt x="66" y="9"/>
                    <a:pt x="66" y="10"/>
                  </a:cubicBezTo>
                  <a:lnTo>
                    <a:pt x="65" y="14"/>
                  </a:lnTo>
                  <a:lnTo>
                    <a:pt x="55" y="53"/>
                  </a:lnTo>
                  <a:cubicBezTo>
                    <a:pt x="52" y="47"/>
                    <a:pt x="47" y="42"/>
                    <a:pt x="40" y="42"/>
                  </a:cubicBezTo>
                  <a:cubicBezTo>
                    <a:pt x="20" y="42"/>
                    <a:pt x="0" y="67"/>
                    <a:pt x="0" y="91"/>
                  </a:cubicBezTo>
                  <a:cubicBezTo>
                    <a:pt x="0" y="107"/>
                    <a:pt x="9" y="118"/>
                    <a:pt x="22" y="118"/>
                  </a:cubicBezTo>
                  <a:cubicBezTo>
                    <a:pt x="25" y="118"/>
                    <a:pt x="34" y="117"/>
                    <a:pt x="44" y="105"/>
                  </a:cubicBezTo>
                  <a:cubicBezTo>
                    <a:pt x="45" y="112"/>
                    <a:pt x="51" y="118"/>
                    <a:pt x="59" y="118"/>
                  </a:cubicBezTo>
                  <a:cubicBezTo>
                    <a:pt x="64" y="118"/>
                    <a:pt x="68" y="114"/>
                    <a:pt x="71" y="108"/>
                  </a:cubicBezTo>
                  <a:cubicBezTo>
                    <a:pt x="74" y="102"/>
                    <a:pt x="76" y="92"/>
                    <a:pt x="76" y="92"/>
                  </a:cubicBezTo>
                  <a:cubicBezTo>
                    <a:pt x="76" y="90"/>
                    <a:pt x="74" y="90"/>
                    <a:pt x="74" y="90"/>
                  </a:cubicBezTo>
                  <a:cubicBezTo>
                    <a:pt x="72" y="90"/>
                    <a:pt x="72" y="91"/>
                    <a:pt x="72" y="93"/>
                  </a:cubicBezTo>
                  <a:cubicBezTo>
                    <a:pt x="69" y="104"/>
                    <a:pt x="66" y="114"/>
                    <a:pt x="59" y="114"/>
                  </a:cubicBezTo>
                  <a:cubicBezTo>
                    <a:pt x="54" y="114"/>
                    <a:pt x="54" y="110"/>
                    <a:pt x="54" y="106"/>
                  </a:cubicBezTo>
                  <a:cubicBezTo>
                    <a:pt x="54" y="102"/>
                    <a:pt x="54" y="101"/>
                    <a:pt x="55" y="98"/>
                  </a:cubicBezTo>
                  <a:lnTo>
                    <a:pt x="79" y="2"/>
                  </a:lnTo>
                  <a:close/>
                  <a:moveTo>
                    <a:pt x="44" y="96"/>
                  </a:moveTo>
                  <a:cubicBezTo>
                    <a:pt x="44" y="99"/>
                    <a:pt x="44" y="99"/>
                    <a:pt x="41" y="102"/>
                  </a:cubicBezTo>
                  <a:cubicBezTo>
                    <a:pt x="34" y="111"/>
                    <a:pt x="27" y="114"/>
                    <a:pt x="22" y="114"/>
                  </a:cubicBezTo>
                  <a:cubicBezTo>
                    <a:pt x="14" y="114"/>
                    <a:pt x="12" y="105"/>
                    <a:pt x="12" y="98"/>
                  </a:cubicBezTo>
                  <a:cubicBezTo>
                    <a:pt x="12" y="90"/>
                    <a:pt x="17" y="70"/>
                    <a:pt x="21" y="62"/>
                  </a:cubicBezTo>
                  <a:cubicBezTo>
                    <a:pt x="26" y="52"/>
                    <a:pt x="33" y="46"/>
                    <a:pt x="40" y="46"/>
                  </a:cubicBezTo>
                  <a:cubicBezTo>
                    <a:pt x="51" y="46"/>
                    <a:pt x="53" y="60"/>
                    <a:pt x="53" y="61"/>
                  </a:cubicBezTo>
                  <a:cubicBezTo>
                    <a:pt x="53" y="62"/>
                    <a:pt x="53" y="63"/>
                    <a:pt x="53" y="63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ECF90701-6CAF-409C-8C9E-3F865D70C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1257300"/>
              <a:ext cx="42863" cy="52388"/>
            </a:xfrm>
            <a:custGeom>
              <a:avLst/>
              <a:gdLst>
                <a:gd name="T0" fmla="*/ 13 w 87"/>
                <a:gd name="T1" fmla="*/ 94 h 106"/>
                <a:gd name="T2" fmla="*/ 4 w 87"/>
                <a:gd name="T3" fmla="*/ 101 h 106"/>
                <a:gd name="T4" fmla="*/ 0 w 87"/>
                <a:gd name="T5" fmla="*/ 104 h 106"/>
                <a:gd name="T6" fmla="*/ 2 w 87"/>
                <a:gd name="T7" fmla="*/ 106 h 106"/>
                <a:gd name="T8" fmla="*/ 16 w 87"/>
                <a:gd name="T9" fmla="*/ 105 h 106"/>
                <a:gd name="T10" fmla="*/ 33 w 87"/>
                <a:gd name="T11" fmla="*/ 106 h 106"/>
                <a:gd name="T12" fmla="*/ 36 w 87"/>
                <a:gd name="T13" fmla="*/ 103 h 106"/>
                <a:gd name="T14" fmla="*/ 32 w 87"/>
                <a:gd name="T15" fmla="*/ 101 h 106"/>
                <a:gd name="T16" fmla="*/ 24 w 87"/>
                <a:gd name="T17" fmla="*/ 98 h 106"/>
                <a:gd name="T18" fmla="*/ 32 w 87"/>
                <a:gd name="T19" fmla="*/ 65 h 106"/>
                <a:gd name="T20" fmla="*/ 47 w 87"/>
                <a:gd name="T21" fmla="*/ 76 h 106"/>
                <a:gd name="T22" fmla="*/ 87 w 87"/>
                <a:gd name="T23" fmla="*/ 27 h 106"/>
                <a:gd name="T24" fmla="*/ 65 w 87"/>
                <a:gd name="T25" fmla="*/ 0 h 106"/>
                <a:gd name="T26" fmla="*/ 43 w 87"/>
                <a:gd name="T27" fmla="*/ 13 h 106"/>
                <a:gd name="T28" fmla="*/ 28 w 87"/>
                <a:gd name="T29" fmla="*/ 0 h 106"/>
                <a:gd name="T30" fmla="*/ 16 w 87"/>
                <a:gd name="T31" fmla="*/ 10 h 106"/>
                <a:gd name="T32" fmla="*/ 11 w 87"/>
                <a:gd name="T33" fmla="*/ 26 h 106"/>
                <a:gd name="T34" fmla="*/ 13 w 87"/>
                <a:gd name="T35" fmla="*/ 28 h 106"/>
                <a:gd name="T36" fmla="*/ 16 w 87"/>
                <a:gd name="T37" fmla="*/ 24 h 106"/>
                <a:gd name="T38" fmla="*/ 28 w 87"/>
                <a:gd name="T39" fmla="*/ 4 h 106"/>
                <a:gd name="T40" fmla="*/ 33 w 87"/>
                <a:gd name="T41" fmla="*/ 12 h 106"/>
                <a:gd name="T42" fmla="*/ 32 w 87"/>
                <a:gd name="T43" fmla="*/ 20 h 106"/>
                <a:gd name="T44" fmla="*/ 13 w 87"/>
                <a:gd name="T45" fmla="*/ 94 h 106"/>
                <a:gd name="T46" fmla="*/ 42 w 87"/>
                <a:gd name="T47" fmla="*/ 22 h 106"/>
                <a:gd name="T48" fmla="*/ 51 w 87"/>
                <a:gd name="T49" fmla="*/ 10 h 106"/>
                <a:gd name="T50" fmla="*/ 64 w 87"/>
                <a:gd name="T51" fmla="*/ 4 h 106"/>
                <a:gd name="T52" fmla="*/ 75 w 87"/>
                <a:gd name="T53" fmla="*/ 20 h 106"/>
                <a:gd name="T54" fmla="*/ 67 w 87"/>
                <a:gd name="T55" fmla="*/ 55 h 106"/>
                <a:gd name="T56" fmla="*/ 47 w 87"/>
                <a:gd name="T57" fmla="*/ 72 h 106"/>
                <a:gd name="T58" fmla="*/ 34 w 87"/>
                <a:gd name="T59" fmla="*/ 57 h 106"/>
                <a:gd name="T60" fmla="*/ 34 w 87"/>
                <a:gd name="T61" fmla="*/ 54 h 106"/>
                <a:gd name="T62" fmla="*/ 42 w 87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" h="106">
                  <a:moveTo>
                    <a:pt x="13" y="94"/>
                  </a:moveTo>
                  <a:cubicBezTo>
                    <a:pt x="12" y="100"/>
                    <a:pt x="11" y="101"/>
                    <a:pt x="4" y="101"/>
                  </a:cubicBezTo>
                  <a:cubicBezTo>
                    <a:pt x="2" y="101"/>
                    <a:pt x="0" y="101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7" y="106"/>
                    <a:pt x="12" y="105"/>
                    <a:pt x="16" y="105"/>
                  </a:cubicBezTo>
                  <a:cubicBezTo>
                    <a:pt x="22" y="105"/>
                    <a:pt x="28" y="106"/>
                    <a:pt x="33" y="106"/>
                  </a:cubicBezTo>
                  <a:cubicBezTo>
                    <a:pt x="34" y="106"/>
                    <a:pt x="36" y="106"/>
                    <a:pt x="36" y="103"/>
                  </a:cubicBezTo>
                  <a:cubicBezTo>
                    <a:pt x="36" y="101"/>
                    <a:pt x="34" y="101"/>
                    <a:pt x="32" y="101"/>
                  </a:cubicBezTo>
                  <a:cubicBezTo>
                    <a:pt x="24" y="101"/>
                    <a:pt x="24" y="100"/>
                    <a:pt x="24" y="98"/>
                  </a:cubicBezTo>
                  <a:cubicBezTo>
                    <a:pt x="24" y="96"/>
                    <a:pt x="31" y="69"/>
                    <a:pt x="32" y="65"/>
                  </a:cubicBezTo>
                  <a:cubicBezTo>
                    <a:pt x="34" y="70"/>
                    <a:pt x="39" y="76"/>
                    <a:pt x="47" y="76"/>
                  </a:cubicBezTo>
                  <a:cubicBezTo>
                    <a:pt x="66" y="76"/>
                    <a:pt x="87" y="51"/>
                    <a:pt x="87" y="27"/>
                  </a:cubicBezTo>
                  <a:cubicBezTo>
                    <a:pt x="87" y="11"/>
                    <a:pt x="78" y="0"/>
                    <a:pt x="65" y="0"/>
                  </a:cubicBezTo>
                  <a:cubicBezTo>
                    <a:pt x="57" y="0"/>
                    <a:pt x="49" y="6"/>
                    <a:pt x="43" y="13"/>
                  </a:cubicBezTo>
                  <a:cubicBezTo>
                    <a:pt x="42" y="4"/>
                    <a:pt x="34" y="0"/>
                    <a:pt x="28" y="0"/>
                  </a:cubicBezTo>
                  <a:cubicBezTo>
                    <a:pt x="21" y="0"/>
                    <a:pt x="17" y="7"/>
                    <a:pt x="16" y="10"/>
                  </a:cubicBezTo>
                  <a:cubicBezTo>
                    <a:pt x="13" y="15"/>
                    <a:pt x="11" y="25"/>
                    <a:pt x="11" y="26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4" y="28"/>
                    <a:pt x="15" y="27"/>
                    <a:pt x="16" y="24"/>
                  </a:cubicBezTo>
                  <a:cubicBezTo>
                    <a:pt x="18" y="12"/>
                    <a:pt x="22" y="4"/>
                    <a:pt x="28" y="4"/>
                  </a:cubicBezTo>
                  <a:cubicBezTo>
                    <a:pt x="31" y="4"/>
                    <a:pt x="33" y="5"/>
                    <a:pt x="33" y="12"/>
                  </a:cubicBezTo>
                  <a:cubicBezTo>
                    <a:pt x="33" y="15"/>
                    <a:pt x="32" y="17"/>
                    <a:pt x="32" y="20"/>
                  </a:cubicBezTo>
                  <a:lnTo>
                    <a:pt x="13" y="94"/>
                  </a:lnTo>
                  <a:close/>
                  <a:moveTo>
                    <a:pt x="42" y="22"/>
                  </a:moveTo>
                  <a:cubicBezTo>
                    <a:pt x="44" y="17"/>
                    <a:pt x="48" y="13"/>
                    <a:pt x="51" y="10"/>
                  </a:cubicBezTo>
                  <a:cubicBezTo>
                    <a:pt x="57" y="5"/>
                    <a:pt x="62" y="4"/>
                    <a:pt x="64" y="4"/>
                  </a:cubicBezTo>
                  <a:cubicBezTo>
                    <a:pt x="71" y="4"/>
                    <a:pt x="75" y="10"/>
                    <a:pt x="75" y="20"/>
                  </a:cubicBezTo>
                  <a:cubicBezTo>
                    <a:pt x="75" y="29"/>
                    <a:pt x="70" y="48"/>
                    <a:pt x="67" y="55"/>
                  </a:cubicBezTo>
                  <a:cubicBezTo>
                    <a:pt x="61" y="66"/>
                    <a:pt x="53" y="72"/>
                    <a:pt x="47" y="72"/>
                  </a:cubicBezTo>
                  <a:cubicBezTo>
                    <a:pt x="36" y="72"/>
                    <a:pt x="34" y="58"/>
                    <a:pt x="34" y="57"/>
                  </a:cubicBezTo>
                  <a:cubicBezTo>
                    <a:pt x="34" y="57"/>
                    <a:pt x="34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E9A7678B-9555-4852-822A-A05C3C483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225" y="1238250"/>
              <a:ext cx="92075" cy="57150"/>
            </a:xfrm>
            <a:custGeom>
              <a:avLst/>
              <a:gdLst>
                <a:gd name="T0" fmla="*/ 170 w 189"/>
                <a:gd name="T1" fmla="*/ 14 h 117"/>
                <a:gd name="T2" fmla="*/ 184 w 189"/>
                <a:gd name="T3" fmla="*/ 8 h 117"/>
                <a:gd name="T4" fmla="*/ 189 w 189"/>
                <a:gd name="T5" fmla="*/ 3 h 117"/>
                <a:gd name="T6" fmla="*/ 186 w 189"/>
                <a:gd name="T7" fmla="*/ 0 h 117"/>
                <a:gd name="T8" fmla="*/ 172 w 189"/>
                <a:gd name="T9" fmla="*/ 0 h 117"/>
                <a:gd name="T10" fmla="*/ 153 w 189"/>
                <a:gd name="T11" fmla="*/ 0 h 117"/>
                <a:gd name="T12" fmla="*/ 149 w 189"/>
                <a:gd name="T13" fmla="*/ 5 h 117"/>
                <a:gd name="T14" fmla="*/ 153 w 189"/>
                <a:gd name="T15" fmla="*/ 8 h 117"/>
                <a:gd name="T16" fmla="*/ 164 w 189"/>
                <a:gd name="T17" fmla="*/ 9 h 117"/>
                <a:gd name="T18" fmla="*/ 116 w 189"/>
                <a:gd name="T19" fmla="*/ 85 h 117"/>
                <a:gd name="T20" fmla="*/ 106 w 189"/>
                <a:gd name="T21" fmla="*/ 8 h 117"/>
                <a:gd name="T22" fmla="*/ 117 w 189"/>
                <a:gd name="T23" fmla="*/ 8 h 117"/>
                <a:gd name="T24" fmla="*/ 123 w 189"/>
                <a:gd name="T25" fmla="*/ 3 h 117"/>
                <a:gd name="T26" fmla="*/ 120 w 189"/>
                <a:gd name="T27" fmla="*/ 0 h 117"/>
                <a:gd name="T28" fmla="*/ 95 w 189"/>
                <a:gd name="T29" fmla="*/ 0 h 117"/>
                <a:gd name="T30" fmla="*/ 85 w 189"/>
                <a:gd name="T31" fmla="*/ 0 h 117"/>
                <a:gd name="T32" fmla="*/ 74 w 189"/>
                <a:gd name="T33" fmla="*/ 0 h 117"/>
                <a:gd name="T34" fmla="*/ 69 w 189"/>
                <a:gd name="T35" fmla="*/ 5 h 117"/>
                <a:gd name="T36" fmla="*/ 75 w 189"/>
                <a:gd name="T37" fmla="*/ 8 h 117"/>
                <a:gd name="T38" fmla="*/ 83 w 189"/>
                <a:gd name="T39" fmla="*/ 8 h 117"/>
                <a:gd name="T40" fmla="*/ 85 w 189"/>
                <a:gd name="T41" fmla="*/ 25 h 117"/>
                <a:gd name="T42" fmla="*/ 84 w 189"/>
                <a:gd name="T43" fmla="*/ 27 h 117"/>
                <a:gd name="T44" fmla="*/ 47 w 189"/>
                <a:gd name="T45" fmla="*/ 85 h 117"/>
                <a:gd name="T46" fmla="*/ 37 w 189"/>
                <a:gd name="T47" fmla="*/ 8 h 117"/>
                <a:gd name="T48" fmla="*/ 48 w 189"/>
                <a:gd name="T49" fmla="*/ 8 h 117"/>
                <a:gd name="T50" fmla="*/ 52 w 189"/>
                <a:gd name="T51" fmla="*/ 7 h 117"/>
                <a:gd name="T52" fmla="*/ 54 w 189"/>
                <a:gd name="T53" fmla="*/ 3 h 117"/>
                <a:gd name="T54" fmla="*/ 50 w 189"/>
                <a:gd name="T55" fmla="*/ 0 h 117"/>
                <a:gd name="T56" fmla="*/ 26 w 189"/>
                <a:gd name="T57" fmla="*/ 0 h 117"/>
                <a:gd name="T58" fmla="*/ 15 w 189"/>
                <a:gd name="T59" fmla="*/ 0 h 117"/>
                <a:gd name="T60" fmla="*/ 4 w 189"/>
                <a:gd name="T61" fmla="*/ 0 h 117"/>
                <a:gd name="T62" fmla="*/ 0 w 189"/>
                <a:gd name="T63" fmla="*/ 5 h 117"/>
                <a:gd name="T64" fmla="*/ 5 w 189"/>
                <a:gd name="T65" fmla="*/ 8 h 117"/>
                <a:gd name="T66" fmla="*/ 13 w 189"/>
                <a:gd name="T67" fmla="*/ 8 h 117"/>
                <a:gd name="T68" fmla="*/ 27 w 189"/>
                <a:gd name="T69" fmla="*/ 112 h 117"/>
                <a:gd name="T70" fmla="*/ 31 w 189"/>
                <a:gd name="T71" fmla="*/ 117 h 117"/>
                <a:gd name="T72" fmla="*/ 38 w 189"/>
                <a:gd name="T73" fmla="*/ 112 h 117"/>
                <a:gd name="T74" fmla="*/ 86 w 189"/>
                <a:gd name="T75" fmla="*/ 36 h 117"/>
                <a:gd name="T76" fmla="*/ 96 w 189"/>
                <a:gd name="T77" fmla="*/ 112 h 117"/>
                <a:gd name="T78" fmla="*/ 101 w 189"/>
                <a:gd name="T79" fmla="*/ 117 h 117"/>
                <a:gd name="T80" fmla="*/ 108 w 189"/>
                <a:gd name="T81" fmla="*/ 112 h 117"/>
                <a:gd name="T82" fmla="*/ 170 w 189"/>
                <a:gd name="T83" fmla="*/ 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9" h="117">
                  <a:moveTo>
                    <a:pt x="170" y="14"/>
                  </a:moveTo>
                  <a:cubicBezTo>
                    <a:pt x="172" y="11"/>
                    <a:pt x="174" y="8"/>
                    <a:pt x="184" y="8"/>
                  </a:cubicBezTo>
                  <a:cubicBezTo>
                    <a:pt x="186" y="8"/>
                    <a:pt x="189" y="8"/>
                    <a:pt x="189" y="3"/>
                  </a:cubicBezTo>
                  <a:cubicBezTo>
                    <a:pt x="189" y="1"/>
                    <a:pt x="188" y="0"/>
                    <a:pt x="186" y="0"/>
                  </a:cubicBezTo>
                  <a:cubicBezTo>
                    <a:pt x="182" y="0"/>
                    <a:pt x="177" y="0"/>
                    <a:pt x="172" y="0"/>
                  </a:cubicBezTo>
                  <a:cubicBezTo>
                    <a:pt x="166" y="0"/>
                    <a:pt x="159" y="0"/>
                    <a:pt x="153" y="0"/>
                  </a:cubicBezTo>
                  <a:cubicBezTo>
                    <a:pt x="152" y="0"/>
                    <a:pt x="149" y="0"/>
                    <a:pt x="149" y="5"/>
                  </a:cubicBezTo>
                  <a:cubicBezTo>
                    <a:pt x="149" y="8"/>
                    <a:pt x="152" y="8"/>
                    <a:pt x="153" y="8"/>
                  </a:cubicBezTo>
                  <a:cubicBezTo>
                    <a:pt x="153" y="8"/>
                    <a:pt x="160" y="8"/>
                    <a:pt x="164" y="9"/>
                  </a:cubicBezTo>
                  <a:lnTo>
                    <a:pt x="116" y="85"/>
                  </a:lnTo>
                  <a:lnTo>
                    <a:pt x="106" y="8"/>
                  </a:lnTo>
                  <a:cubicBezTo>
                    <a:pt x="110" y="8"/>
                    <a:pt x="115" y="8"/>
                    <a:pt x="117" y="8"/>
                  </a:cubicBezTo>
                  <a:cubicBezTo>
                    <a:pt x="121" y="8"/>
                    <a:pt x="123" y="8"/>
                    <a:pt x="123" y="3"/>
                  </a:cubicBezTo>
                  <a:cubicBezTo>
                    <a:pt x="123" y="3"/>
                    <a:pt x="123" y="0"/>
                    <a:pt x="120" y="0"/>
                  </a:cubicBezTo>
                  <a:cubicBezTo>
                    <a:pt x="114" y="0"/>
                    <a:pt x="101" y="0"/>
                    <a:pt x="95" y="0"/>
                  </a:cubicBezTo>
                  <a:cubicBezTo>
                    <a:pt x="92" y="0"/>
                    <a:pt x="88" y="0"/>
                    <a:pt x="85" y="0"/>
                  </a:cubicBezTo>
                  <a:cubicBezTo>
                    <a:pt x="80" y="0"/>
                    <a:pt x="74" y="0"/>
                    <a:pt x="74" y="0"/>
                  </a:cubicBezTo>
                  <a:cubicBezTo>
                    <a:pt x="73" y="0"/>
                    <a:pt x="69" y="0"/>
                    <a:pt x="69" y="5"/>
                  </a:cubicBezTo>
                  <a:cubicBezTo>
                    <a:pt x="69" y="8"/>
                    <a:pt x="72" y="8"/>
                    <a:pt x="75" y="8"/>
                  </a:cubicBezTo>
                  <a:cubicBezTo>
                    <a:pt x="77" y="8"/>
                    <a:pt x="81" y="8"/>
                    <a:pt x="83" y="8"/>
                  </a:cubicBezTo>
                  <a:lnTo>
                    <a:pt x="85" y="25"/>
                  </a:lnTo>
                  <a:cubicBezTo>
                    <a:pt x="85" y="25"/>
                    <a:pt x="85" y="25"/>
                    <a:pt x="84" y="27"/>
                  </a:cubicBezTo>
                  <a:lnTo>
                    <a:pt x="47" y="85"/>
                  </a:lnTo>
                  <a:lnTo>
                    <a:pt x="37" y="8"/>
                  </a:lnTo>
                  <a:cubicBezTo>
                    <a:pt x="40" y="8"/>
                    <a:pt x="45" y="8"/>
                    <a:pt x="48" y="8"/>
                  </a:cubicBezTo>
                  <a:cubicBezTo>
                    <a:pt x="51" y="8"/>
                    <a:pt x="52" y="7"/>
                    <a:pt x="52" y="7"/>
                  </a:cubicBezTo>
                  <a:cubicBezTo>
                    <a:pt x="53" y="6"/>
                    <a:pt x="54" y="3"/>
                    <a:pt x="54" y="3"/>
                  </a:cubicBezTo>
                  <a:cubicBezTo>
                    <a:pt x="54" y="3"/>
                    <a:pt x="54" y="0"/>
                    <a:pt x="50" y="0"/>
                  </a:cubicBezTo>
                  <a:cubicBezTo>
                    <a:pt x="45" y="0"/>
                    <a:pt x="31" y="0"/>
                    <a:pt x="26" y="0"/>
                  </a:cubicBezTo>
                  <a:cubicBezTo>
                    <a:pt x="22" y="0"/>
                    <a:pt x="19" y="0"/>
                    <a:pt x="15" y="0"/>
                  </a:cubicBezTo>
                  <a:cubicBezTo>
                    <a:pt x="11" y="0"/>
                    <a:pt x="4" y="0"/>
                    <a:pt x="4" y="0"/>
                  </a:cubicBezTo>
                  <a:cubicBezTo>
                    <a:pt x="3" y="0"/>
                    <a:pt x="0" y="0"/>
                    <a:pt x="0" y="5"/>
                  </a:cubicBezTo>
                  <a:cubicBezTo>
                    <a:pt x="0" y="8"/>
                    <a:pt x="2" y="8"/>
                    <a:pt x="5" y="8"/>
                  </a:cubicBezTo>
                  <a:cubicBezTo>
                    <a:pt x="8" y="8"/>
                    <a:pt x="11" y="8"/>
                    <a:pt x="13" y="8"/>
                  </a:cubicBezTo>
                  <a:lnTo>
                    <a:pt x="27" y="112"/>
                  </a:lnTo>
                  <a:cubicBezTo>
                    <a:pt x="27" y="115"/>
                    <a:pt x="27" y="117"/>
                    <a:pt x="31" y="117"/>
                  </a:cubicBezTo>
                  <a:cubicBezTo>
                    <a:pt x="35" y="117"/>
                    <a:pt x="36" y="115"/>
                    <a:pt x="38" y="112"/>
                  </a:cubicBezTo>
                  <a:lnTo>
                    <a:pt x="86" y="36"/>
                  </a:lnTo>
                  <a:lnTo>
                    <a:pt x="96" y="112"/>
                  </a:lnTo>
                  <a:cubicBezTo>
                    <a:pt x="97" y="115"/>
                    <a:pt x="97" y="117"/>
                    <a:pt x="101" y="117"/>
                  </a:cubicBezTo>
                  <a:cubicBezTo>
                    <a:pt x="105" y="117"/>
                    <a:pt x="106" y="115"/>
                    <a:pt x="108" y="112"/>
                  </a:cubicBezTo>
                  <a:lnTo>
                    <a:pt x="170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FBBD29C5-FA0D-49BE-8A12-6650484249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1220788"/>
              <a:ext cx="30163" cy="39688"/>
            </a:xfrm>
            <a:custGeom>
              <a:avLst/>
              <a:gdLst>
                <a:gd name="T0" fmla="*/ 36 w 62"/>
                <a:gd name="T1" fmla="*/ 1 h 81"/>
                <a:gd name="T2" fmla="*/ 36 w 62"/>
                <a:gd name="T3" fmla="*/ 5 h 81"/>
                <a:gd name="T4" fmla="*/ 45 w 62"/>
                <a:gd name="T5" fmla="*/ 11 h 81"/>
                <a:gd name="T6" fmla="*/ 45 w 62"/>
                <a:gd name="T7" fmla="*/ 36 h 81"/>
                <a:gd name="T8" fmla="*/ 29 w 62"/>
                <a:gd name="T9" fmla="*/ 29 h 81"/>
                <a:gd name="T10" fmla="*/ 0 w 62"/>
                <a:gd name="T11" fmla="*/ 55 h 81"/>
                <a:gd name="T12" fmla="*/ 27 w 62"/>
                <a:gd name="T13" fmla="*/ 81 h 81"/>
                <a:gd name="T14" fmla="*/ 44 w 62"/>
                <a:gd name="T15" fmla="*/ 74 h 81"/>
                <a:gd name="T16" fmla="*/ 44 w 62"/>
                <a:gd name="T17" fmla="*/ 81 h 81"/>
                <a:gd name="T18" fmla="*/ 62 w 62"/>
                <a:gd name="T19" fmla="*/ 80 h 81"/>
                <a:gd name="T20" fmla="*/ 62 w 62"/>
                <a:gd name="T21" fmla="*/ 76 h 81"/>
                <a:gd name="T22" fmla="*/ 54 w 62"/>
                <a:gd name="T23" fmla="*/ 69 h 81"/>
                <a:gd name="T24" fmla="*/ 54 w 62"/>
                <a:gd name="T25" fmla="*/ 0 h 81"/>
                <a:gd name="T26" fmla="*/ 36 w 62"/>
                <a:gd name="T27" fmla="*/ 1 h 81"/>
                <a:gd name="T28" fmla="*/ 44 w 62"/>
                <a:gd name="T29" fmla="*/ 68 h 81"/>
                <a:gd name="T30" fmla="*/ 28 w 62"/>
                <a:gd name="T31" fmla="*/ 78 h 81"/>
                <a:gd name="T32" fmla="*/ 15 w 62"/>
                <a:gd name="T33" fmla="*/ 71 h 81"/>
                <a:gd name="T34" fmla="*/ 11 w 62"/>
                <a:gd name="T35" fmla="*/ 55 h 81"/>
                <a:gd name="T36" fmla="*/ 16 w 62"/>
                <a:gd name="T37" fmla="*/ 38 h 81"/>
                <a:gd name="T38" fmla="*/ 29 w 62"/>
                <a:gd name="T39" fmla="*/ 32 h 81"/>
                <a:gd name="T40" fmla="*/ 43 w 62"/>
                <a:gd name="T41" fmla="*/ 39 h 81"/>
                <a:gd name="T42" fmla="*/ 44 w 62"/>
                <a:gd name="T43" fmla="*/ 43 h 81"/>
                <a:gd name="T44" fmla="*/ 44 w 62"/>
                <a:gd name="T45" fmla="*/ 6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1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1"/>
                  </a:cubicBezTo>
                  <a:lnTo>
                    <a:pt x="45" y="36"/>
                  </a:lnTo>
                  <a:cubicBezTo>
                    <a:pt x="41" y="31"/>
                    <a:pt x="35" y="29"/>
                    <a:pt x="29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3" y="81"/>
                    <a:pt x="27" y="81"/>
                  </a:cubicBezTo>
                  <a:cubicBezTo>
                    <a:pt x="37" y="81"/>
                    <a:pt x="43" y="76"/>
                    <a:pt x="44" y="74"/>
                  </a:cubicBezTo>
                  <a:lnTo>
                    <a:pt x="44" y="81"/>
                  </a:lnTo>
                  <a:lnTo>
                    <a:pt x="62" y="80"/>
                  </a:lnTo>
                  <a:lnTo>
                    <a:pt x="62" y="76"/>
                  </a:lnTo>
                  <a:cubicBezTo>
                    <a:pt x="55" y="76"/>
                    <a:pt x="54" y="75"/>
                    <a:pt x="54" y="69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3"/>
                    <a:pt x="36" y="78"/>
                    <a:pt x="28" y="78"/>
                  </a:cubicBezTo>
                  <a:cubicBezTo>
                    <a:pt x="21" y="78"/>
                    <a:pt x="17" y="74"/>
                    <a:pt x="15" y="71"/>
                  </a:cubicBezTo>
                  <a:cubicBezTo>
                    <a:pt x="12" y="67"/>
                    <a:pt x="11" y="63"/>
                    <a:pt x="11" y="55"/>
                  </a:cubicBezTo>
                  <a:cubicBezTo>
                    <a:pt x="11" y="53"/>
                    <a:pt x="11" y="44"/>
                    <a:pt x="16" y="38"/>
                  </a:cubicBezTo>
                  <a:cubicBezTo>
                    <a:pt x="20" y="33"/>
                    <a:pt x="26" y="32"/>
                    <a:pt x="29" y="32"/>
                  </a:cubicBezTo>
                  <a:cubicBezTo>
                    <a:pt x="35" y="32"/>
                    <a:pt x="40" y="35"/>
                    <a:pt x="43" y="39"/>
                  </a:cubicBezTo>
                  <a:cubicBezTo>
                    <a:pt x="44" y="41"/>
                    <a:pt x="44" y="41"/>
                    <a:pt x="44" y="43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5D9221E1-17A6-4B3C-9A0E-829371CB1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5100" y="1231900"/>
              <a:ext cx="19050" cy="80963"/>
            </a:xfrm>
            <a:custGeom>
              <a:avLst/>
              <a:gdLst>
                <a:gd name="T0" fmla="*/ 38 w 38"/>
                <a:gd name="T1" fmla="*/ 165 h 166"/>
                <a:gd name="T2" fmla="*/ 36 w 38"/>
                <a:gd name="T3" fmla="*/ 161 h 166"/>
                <a:gd name="T4" fmla="*/ 10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3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5"/>
                  </a:moveTo>
                  <a:cubicBezTo>
                    <a:pt x="38" y="164"/>
                    <a:pt x="38" y="164"/>
                    <a:pt x="36" y="161"/>
                  </a:cubicBezTo>
                  <a:cubicBezTo>
                    <a:pt x="15" y="140"/>
                    <a:pt x="10" y="109"/>
                    <a:pt x="10" y="83"/>
                  </a:cubicBezTo>
                  <a:cubicBezTo>
                    <a:pt x="10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E21E529A-9C28-47D2-9129-12461AC067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7325" y="1257300"/>
              <a:ext cx="41275" cy="52388"/>
            </a:xfrm>
            <a:custGeom>
              <a:avLst/>
              <a:gdLst>
                <a:gd name="T0" fmla="*/ 13 w 86"/>
                <a:gd name="T1" fmla="*/ 94 h 106"/>
                <a:gd name="T2" fmla="*/ 4 w 86"/>
                <a:gd name="T3" fmla="*/ 101 h 106"/>
                <a:gd name="T4" fmla="*/ 0 w 86"/>
                <a:gd name="T5" fmla="*/ 104 h 106"/>
                <a:gd name="T6" fmla="*/ 2 w 86"/>
                <a:gd name="T7" fmla="*/ 106 h 106"/>
                <a:gd name="T8" fmla="*/ 16 w 86"/>
                <a:gd name="T9" fmla="*/ 105 h 106"/>
                <a:gd name="T10" fmla="*/ 32 w 86"/>
                <a:gd name="T11" fmla="*/ 106 h 106"/>
                <a:gd name="T12" fmla="*/ 35 w 86"/>
                <a:gd name="T13" fmla="*/ 103 h 106"/>
                <a:gd name="T14" fmla="*/ 31 w 86"/>
                <a:gd name="T15" fmla="*/ 101 h 106"/>
                <a:gd name="T16" fmla="*/ 23 w 86"/>
                <a:gd name="T17" fmla="*/ 98 h 106"/>
                <a:gd name="T18" fmla="*/ 31 w 86"/>
                <a:gd name="T19" fmla="*/ 65 h 106"/>
                <a:gd name="T20" fmla="*/ 46 w 86"/>
                <a:gd name="T21" fmla="*/ 76 h 106"/>
                <a:gd name="T22" fmla="*/ 86 w 86"/>
                <a:gd name="T23" fmla="*/ 27 h 106"/>
                <a:gd name="T24" fmla="*/ 64 w 86"/>
                <a:gd name="T25" fmla="*/ 0 h 106"/>
                <a:gd name="T26" fmla="*/ 43 w 86"/>
                <a:gd name="T27" fmla="*/ 13 h 106"/>
                <a:gd name="T28" fmla="*/ 28 w 86"/>
                <a:gd name="T29" fmla="*/ 0 h 106"/>
                <a:gd name="T30" fmla="*/ 15 w 86"/>
                <a:gd name="T31" fmla="*/ 10 h 106"/>
                <a:gd name="T32" fmla="*/ 10 w 86"/>
                <a:gd name="T33" fmla="*/ 26 h 106"/>
                <a:gd name="T34" fmla="*/ 12 w 86"/>
                <a:gd name="T35" fmla="*/ 28 h 106"/>
                <a:gd name="T36" fmla="*/ 15 w 86"/>
                <a:gd name="T37" fmla="*/ 24 h 106"/>
                <a:gd name="T38" fmla="*/ 27 w 86"/>
                <a:gd name="T39" fmla="*/ 4 h 106"/>
                <a:gd name="T40" fmla="*/ 32 w 86"/>
                <a:gd name="T41" fmla="*/ 12 h 106"/>
                <a:gd name="T42" fmla="*/ 31 w 86"/>
                <a:gd name="T43" fmla="*/ 20 h 106"/>
                <a:gd name="T44" fmla="*/ 13 w 86"/>
                <a:gd name="T45" fmla="*/ 94 h 106"/>
                <a:gd name="T46" fmla="*/ 42 w 86"/>
                <a:gd name="T47" fmla="*/ 22 h 106"/>
                <a:gd name="T48" fmla="*/ 50 w 86"/>
                <a:gd name="T49" fmla="*/ 10 h 106"/>
                <a:gd name="T50" fmla="*/ 64 w 86"/>
                <a:gd name="T51" fmla="*/ 4 h 106"/>
                <a:gd name="T52" fmla="*/ 74 w 86"/>
                <a:gd name="T53" fmla="*/ 20 h 106"/>
                <a:gd name="T54" fmla="*/ 66 w 86"/>
                <a:gd name="T55" fmla="*/ 55 h 106"/>
                <a:gd name="T56" fmla="*/ 46 w 86"/>
                <a:gd name="T57" fmla="*/ 72 h 106"/>
                <a:gd name="T58" fmla="*/ 33 w 86"/>
                <a:gd name="T59" fmla="*/ 57 h 106"/>
                <a:gd name="T60" fmla="*/ 34 w 86"/>
                <a:gd name="T61" fmla="*/ 54 h 106"/>
                <a:gd name="T62" fmla="*/ 42 w 86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106">
                  <a:moveTo>
                    <a:pt x="13" y="94"/>
                  </a:moveTo>
                  <a:cubicBezTo>
                    <a:pt x="11" y="100"/>
                    <a:pt x="11" y="101"/>
                    <a:pt x="4" y="101"/>
                  </a:cubicBezTo>
                  <a:cubicBezTo>
                    <a:pt x="2" y="101"/>
                    <a:pt x="0" y="101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6" y="106"/>
                    <a:pt x="11" y="105"/>
                    <a:pt x="16" y="105"/>
                  </a:cubicBezTo>
                  <a:cubicBezTo>
                    <a:pt x="21" y="105"/>
                    <a:pt x="27" y="106"/>
                    <a:pt x="32" y="106"/>
                  </a:cubicBezTo>
                  <a:cubicBezTo>
                    <a:pt x="33" y="106"/>
                    <a:pt x="35" y="106"/>
                    <a:pt x="35" y="103"/>
                  </a:cubicBezTo>
                  <a:cubicBezTo>
                    <a:pt x="35" y="101"/>
                    <a:pt x="34" y="101"/>
                    <a:pt x="31" y="101"/>
                  </a:cubicBezTo>
                  <a:cubicBezTo>
                    <a:pt x="23" y="101"/>
                    <a:pt x="23" y="100"/>
                    <a:pt x="23" y="98"/>
                  </a:cubicBezTo>
                  <a:cubicBezTo>
                    <a:pt x="23" y="96"/>
                    <a:pt x="30" y="69"/>
                    <a:pt x="31" y="65"/>
                  </a:cubicBezTo>
                  <a:cubicBezTo>
                    <a:pt x="33" y="70"/>
                    <a:pt x="38" y="76"/>
                    <a:pt x="46" y="76"/>
                  </a:cubicBezTo>
                  <a:cubicBezTo>
                    <a:pt x="66" y="76"/>
                    <a:pt x="86" y="51"/>
                    <a:pt x="86" y="27"/>
                  </a:cubicBezTo>
                  <a:cubicBezTo>
                    <a:pt x="86" y="11"/>
                    <a:pt x="77" y="0"/>
                    <a:pt x="64" y="0"/>
                  </a:cubicBezTo>
                  <a:cubicBezTo>
                    <a:pt x="56" y="0"/>
                    <a:pt x="48" y="6"/>
                    <a:pt x="43" y="13"/>
                  </a:cubicBezTo>
                  <a:cubicBezTo>
                    <a:pt x="41" y="4"/>
                    <a:pt x="34" y="0"/>
                    <a:pt x="28" y="0"/>
                  </a:cubicBezTo>
                  <a:cubicBezTo>
                    <a:pt x="20" y="0"/>
                    <a:pt x="17" y="7"/>
                    <a:pt x="15" y="10"/>
                  </a:cubicBezTo>
                  <a:cubicBezTo>
                    <a:pt x="12" y="15"/>
                    <a:pt x="10" y="25"/>
                    <a:pt x="10" y="26"/>
                  </a:cubicBezTo>
                  <a:cubicBezTo>
                    <a:pt x="10" y="28"/>
                    <a:pt x="12" y="28"/>
                    <a:pt x="12" y="28"/>
                  </a:cubicBezTo>
                  <a:cubicBezTo>
                    <a:pt x="14" y="28"/>
                    <a:pt x="14" y="27"/>
                    <a:pt x="15" y="24"/>
                  </a:cubicBezTo>
                  <a:cubicBezTo>
                    <a:pt x="18" y="12"/>
                    <a:pt x="21" y="4"/>
                    <a:pt x="27" y="4"/>
                  </a:cubicBezTo>
                  <a:cubicBezTo>
                    <a:pt x="30" y="4"/>
                    <a:pt x="32" y="5"/>
                    <a:pt x="32" y="12"/>
                  </a:cubicBezTo>
                  <a:cubicBezTo>
                    <a:pt x="32" y="15"/>
                    <a:pt x="32" y="17"/>
                    <a:pt x="31" y="20"/>
                  </a:cubicBezTo>
                  <a:lnTo>
                    <a:pt x="13" y="94"/>
                  </a:lnTo>
                  <a:close/>
                  <a:moveTo>
                    <a:pt x="42" y="22"/>
                  </a:moveTo>
                  <a:cubicBezTo>
                    <a:pt x="43" y="17"/>
                    <a:pt x="47" y="13"/>
                    <a:pt x="50" y="10"/>
                  </a:cubicBezTo>
                  <a:cubicBezTo>
                    <a:pt x="56" y="5"/>
                    <a:pt x="61" y="4"/>
                    <a:pt x="64" y="4"/>
                  </a:cubicBezTo>
                  <a:cubicBezTo>
                    <a:pt x="71" y="4"/>
                    <a:pt x="74" y="10"/>
                    <a:pt x="74" y="20"/>
                  </a:cubicBezTo>
                  <a:cubicBezTo>
                    <a:pt x="74" y="29"/>
                    <a:pt x="69" y="48"/>
                    <a:pt x="66" y="55"/>
                  </a:cubicBezTo>
                  <a:cubicBezTo>
                    <a:pt x="60" y="66"/>
                    <a:pt x="52" y="72"/>
                    <a:pt x="46" y="72"/>
                  </a:cubicBezTo>
                  <a:cubicBezTo>
                    <a:pt x="35" y="72"/>
                    <a:pt x="33" y="58"/>
                    <a:pt x="33" y="57"/>
                  </a:cubicBezTo>
                  <a:cubicBezTo>
                    <a:pt x="33" y="57"/>
                    <a:pt x="33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173AB33-BEA5-45E8-8536-10EF91B72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6538" y="1284288"/>
              <a:ext cx="9525" cy="25400"/>
            </a:xfrm>
            <a:custGeom>
              <a:avLst/>
              <a:gdLst>
                <a:gd name="T0" fmla="*/ 19 w 19"/>
                <a:gd name="T1" fmla="*/ 18 h 50"/>
                <a:gd name="T2" fmla="*/ 9 w 19"/>
                <a:gd name="T3" fmla="*/ 0 h 50"/>
                <a:gd name="T4" fmla="*/ 0 w 19"/>
                <a:gd name="T5" fmla="*/ 9 h 50"/>
                <a:gd name="T6" fmla="*/ 9 w 19"/>
                <a:gd name="T7" fmla="*/ 18 h 50"/>
                <a:gd name="T8" fmla="*/ 15 w 19"/>
                <a:gd name="T9" fmla="*/ 16 h 50"/>
                <a:gd name="T10" fmla="*/ 15 w 19"/>
                <a:gd name="T11" fmla="*/ 15 h 50"/>
                <a:gd name="T12" fmla="*/ 16 w 19"/>
                <a:gd name="T13" fmla="*/ 18 h 50"/>
                <a:gd name="T14" fmla="*/ 4 w 19"/>
                <a:gd name="T15" fmla="*/ 45 h 50"/>
                <a:gd name="T16" fmla="*/ 3 w 19"/>
                <a:gd name="T17" fmla="*/ 48 h 50"/>
                <a:gd name="T18" fmla="*/ 4 w 19"/>
                <a:gd name="T19" fmla="*/ 50 h 50"/>
                <a:gd name="T20" fmla="*/ 19 w 19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8"/>
                  </a:moveTo>
                  <a:cubicBezTo>
                    <a:pt x="19" y="7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8"/>
                  </a:cubicBezTo>
                  <a:cubicBezTo>
                    <a:pt x="16" y="30"/>
                    <a:pt x="10" y="40"/>
                    <a:pt x="4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15F1EA5F-0861-4EF3-9A8E-327897190E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9875" y="1257300"/>
              <a:ext cx="31750" cy="52388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1 h 106"/>
                <a:gd name="T4" fmla="*/ 56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6 h 106"/>
                <a:gd name="T12" fmla="*/ 42 w 68"/>
                <a:gd name="T13" fmla="*/ 66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3 h 106"/>
                <a:gd name="T28" fmla="*/ 53 w 68"/>
                <a:gd name="T29" fmla="*/ 101 h 106"/>
                <a:gd name="T30" fmla="*/ 45 w 68"/>
                <a:gd name="T31" fmla="*/ 98 h 106"/>
                <a:gd name="T32" fmla="*/ 46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9 h 106"/>
                <a:gd name="T46" fmla="*/ 44 w 68"/>
                <a:gd name="T47" fmla="*/ 57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2"/>
                    <a:pt x="68" y="1"/>
                    <a:pt x="67" y="1"/>
                  </a:cubicBezTo>
                  <a:cubicBezTo>
                    <a:pt x="65" y="1"/>
                    <a:pt x="58" y="7"/>
                    <a:pt x="56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6"/>
                    <a:pt x="22" y="76"/>
                  </a:cubicBezTo>
                  <a:cubicBezTo>
                    <a:pt x="29" y="76"/>
                    <a:pt x="36" y="72"/>
                    <a:pt x="42" y="66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1" y="101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3"/>
                  </a:cubicBezTo>
                  <a:cubicBezTo>
                    <a:pt x="57" y="101"/>
                    <a:pt x="56" y="101"/>
                    <a:pt x="53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9"/>
                  </a:cubicBezTo>
                  <a:cubicBezTo>
                    <a:pt x="53" y="20"/>
                    <a:pt x="44" y="56"/>
                    <a:pt x="44" y="57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66B157AD-994A-44A2-8B63-3C37F9377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738" y="1284288"/>
              <a:ext cx="7938" cy="25400"/>
            </a:xfrm>
            <a:custGeom>
              <a:avLst/>
              <a:gdLst>
                <a:gd name="T0" fmla="*/ 19 w 19"/>
                <a:gd name="T1" fmla="*/ 18 h 50"/>
                <a:gd name="T2" fmla="*/ 9 w 19"/>
                <a:gd name="T3" fmla="*/ 0 h 50"/>
                <a:gd name="T4" fmla="*/ 0 w 19"/>
                <a:gd name="T5" fmla="*/ 9 h 50"/>
                <a:gd name="T6" fmla="*/ 9 w 19"/>
                <a:gd name="T7" fmla="*/ 18 h 50"/>
                <a:gd name="T8" fmla="*/ 14 w 19"/>
                <a:gd name="T9" fmla="*/ 16 h 50"/>
                <a:gd name="T10" fmla="*/ 15 w 19"/>
                <a:gd name="T11" fmla="*/ 15 h 50"/>
                <a:gd name="T12" fmla="*/ 16 w 19"/>
                <a:gd name="T13" fmla="*/ 18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8"/>
                  </a:moveTo>
                  <a:cubicBezTo>
                    <a:pt x="19" y="7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5"/>
                    <a:pt x="16" y="18"/>
                  </a:cubicBezTo>
                  <a:cubicBezTo>
                    <a:pt x="16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E3D8CB8-315A-44C6-88A5-385C8B7B5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1243013"/>
              <a:ext cx="25400" cy="50800"/>
            </a:xfrm>
            <a:custGeom>
              <a:avLst/>
              <a:gdLst>
                <a:gd name="T0" fmla="*/ 31 w 51"/>
                <a:gd name="T1" fmla="*/ 37 h 106"/>
                <a:gd name="T2" fmla="*/ 46 w 51"/>
                <a:gd name="T3" fmla="*/ 37 h 106"/>
                <a:gd name="T4" fmla="*/ 51 w 51"/>
                <a:gd name="T5" fmla="*/ 34 h 106"/>
                <a:gd name="T6" fmla="*/ 46 w 51"/>
                <a:gd name="T7" fmla="*/ 32 h 106"/>
                <a:gd name="T8" fmla="*/ 32 w 51"/>
                <a:gd name="T9" fmla="*/ 32 h 106"/>
                <a:gd name="T10" fmla="*/ 39 w 51"/>
                <a:gd name="T11" fmla="*/ 4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2 h 106"/>
                <a:gd name="T18" fmla="*/ 5 w 51"/>
                <a:gd name="T19" fmla="*/ 32 h 106"/>
                <a:gd name="T20" fmla="*/ 0 w 51"/>
                <a:gd name="T21" fmla="*/ 35 h 106"/>
                <a:gd name="T22" fmla="*/ 5 w 51"/>
                <a:gd name="T23" fmla="*/ 37 h 106"/>
                <a:gd name="T24" fmla="*/ 19 w 51"/>
                <a:gd name="T25" fmla="*/ 37 h 106"/>
                <a:gd name="T26" fmla="*/ 7 w 51"/>
                <a:gd name="T27" fmla="*/ 90 h 106"/>
                <a:gd name="T28" fmla="*/ 22 w 51"/>
                <a:gd name="T29" fmla="*/ 106 h 106"/>
                <a:gd name="T30" fmla="*/ 48 w 51"/>
                <a:gd name="T31" fmla="*/ 80 h 106"/>
                <a:gd name="T32" fmla="*/ 46 w 51"/>
                <a:gd name="T33" fmla="*/ 78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4 h 106"/>
                <a:gd name="T40" fmla="*/ 18 w 51"/>
                <a:gd name="T41" fmla="*/ 86 h 106"/>
                <a:gd name="T42" fmla="*/ 31 w 51"/>
                <a:gd name="T43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1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9"/>
                    <a:pt x="39" y="5"/>
                    <a:pt x="39" y="4"/>
                  </a:cubicBezTo>
                  <a:cubicBezTo>
                    <a:pt x="39" y="1"/>
                    <a:pt x="37" y="0"/>
                    <a:pt x="34" y="0"/>
                  </a:cubicBezTo>
                  <a:cubicBezTo>
                    <a:pt x="33" y="0"/>
                    <a:pt x="29" y="0"/>
                    <a:pt x="27" y="6"/>
                  </a:cubicBezTo>
                  <a:lnTo>
                    <a:pt x="21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6"/>
                    <a:pt x="22" y="106"/>
                  </a:cubicBezTo>
                  <a:cubicBezTo>
                    <a:pt x="39" y="106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8" y="89"/>
                    <a:pt x="18" y="86"/>
                  </a:cubicBezTo>
                  <a:lnTo>
                    <a:pt x="31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4898D5BB-2CEF-4AC1-B881-247A4601D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4650" y="1231900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5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9"/>
                    <a:pt x="29" y="83"/>
                  </a:cubicBezTo>
                  <a:cubicBezTo>
                    <a:pt x="29" y="112"/>
                    <a:pt x="22" y="141"/>
                    <a:pt x="2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6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B91B0FA-4278-4825-BD0F-6E5C74D1F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7988" y="1284288"/>
              <a:ext cx="9525" cy="9525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38" name="グループ化 237">
            <a:extLst>
              <a:ext uri="{FF2B5EF4-FFF2-40B4-BE49-F238E27FC236}">
                <a16:creationId xmlns:a16="http://schemas.microsoft.com/office/drawing/2014/main" id="{F30B6FC8-D62F-4884-96A0-E75AFA2DCC58}"/>
              </a:ext>
            </a:extLst>
          </p:cNvPr>
          <p:cNvGrpSpPr/>
          <p:nvPr/>
        </p:nvGrpSpPr>
        <p:grpSpPr>
          <a:xfrm>
            <a:off x="5507780" y="4144851"/>
            <a:ext cx="3328989" cy="395725"/>
            <a:chOff x="4874148" y="3892835"/>
            <a:chExt cx="6483352" cy="660400"/>
          </a:xfrm>
        </p:grpSpPr>
        <p:sp>
          <p:nvSpPr>
            <p:cNvPr id="149" name="Freeform 144">
              <a:extLst>
                <a:ext uri="{FF2B5EF4-FFF2-40B4-BE49-F238E27FC236}">
                  <a16:creationId xmlns:a16="http://schemas.microsoft.com/office/drawing/2014/main" id="{9C8DF679-2F60-4008-B68D-ADFAC760E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4148" y="4102383"/>
              <a:ext cx="171452" cy="228600"/>
            </a:xfrm>
            <a:custGeom>
              <a:avLst/>
              <a:gdLst>
                <a:gd name="T0" fmla="*/ 35 w 89"/>
                <a:gd name="T1" fmla="*/ 56 h 120"/>
                <a:gd name="T2" fmla="*/ 0 w 89"/>
                <a:gd name="T3" fmla="*/ 100 h 120"/>
                <a:gd name="T4" fmla="*/ 28 w 89"/>
                <a:gd name="T5" fmla="*/ 120 h 120"/>
                <a:gd name="T6" fmla="*/ 78 w 89"/>
                <a:gd name="T7" fmla="*/ 90 h 120"/>
                <a:gd name="T8" fmla="*/ 76 w 89"/>
                <a:gd name="T9" fmla="*/ 89 h 120"/>
                <a:gd name="T10" fmla="*/ 64 w 89"/>
                <a:gd name="T11" fmla="*/ 97 h 120"/>
                <a:gd name="T12" fmla="*/ 39 w 89"/>
                <a:gd name="T13" fmla="*/ 111 h 120"/>
                <a:gd name="T14" fmla="*/ 14 w 89"/>
                <a:gd name="T15" fmla="*/ 92 h 120"/>
                <a:gd name="T16" fmla="*/ 50 w 89"/>
                <a:gd name="T17" fmla="*/ 59 h 120"/>
                <a:gd name="T18" fmla="*/ 63 w 89"/>
                <a:gd name="T19" fmla="*/ 51 h 120"/>
                <a:gd name="T20" fmla="*/ 61 w 89"/>
                <a:gd name="T21" fmla="*/ 50 h 120"/>
                <a:gd name="T22" fmla="*/ 33 w 89"/>
                <a:gd name="T23" fmla="*/ 31 h 120"/>
                <a:gd name="T24" fmla="*/ 59 w 89"/>
                <a:gd name="T25" fmla="*/ 9 h 120"/>
                <a:gd name="T26" fmla="*/ 75 w 89"/>
                <a:gd name="T27" fmla="*/ 18 h 120"/>
                <a:gd name="T28" fmla="*/ 73 w 89"/>
                <a:gd name="T29" fmla="*/ 24 h 120"/>
                <a:gd name="T30" fmla="*/ 72 w 89"/>
                <a:gd name="T31" fmla="*/ 26 h 120"/>
                <a:gd name="T32" fmla="*/ 74 w 89"/>
                <a:gd name="T33" fmla="*/ 27 h 120"/>
                <a:gd name="T34" fmla="*/ 89 w 89"/>
                <a:gd name="T35" fmla="*/ 11 h 120"/>
                <a:gd name="T36" fmla="*/ 70 w 89"/>
                <a:gd name="T37" fmla="*/ 0 h 120"/>
                <a:gd name="T38" fmla="*/ 19 w 89"/>
                <a:gd name="T39" fmla="*/ 38 h 120"/>
                <a:gd name="T40" fmla="*/ 35 w 89"/>
                <a:gd name="T41" fmla="*/ 5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20">
                  <a:moveTo>
                    <a:pt x="35" y="56"/>
                  </a:moveTo>
                  <a:cubicBezTo>
                    <a:pt x="2" y="74"/>
                    <a:pt x="0" y="96"/>
                    <a:pt x="0" y="100"/>
                  </a:cubicBezTo>
                  <a:cubicBezTo>
                    <a:pt x="0" y="112"/>
                    <a:pt x="12" y="120"/>
                    <a:pt x="28" y="120"/>
                  </a:cubicBezTo>
                  <a:cubicBezTo>
                    <a:pt x="56" y="120"/>
                    <a:pt x="78" y="94"/>
                    <a:pt x="78" y="90"/>
                  </a:cubicBezTo>
                  <a:cubicBezTo>
                    <a:pt x="78" y="89"/>
                    <a:pt x="77" y="89"/>
                    <a:pt x="76" y="89"/>
                  </a:cubicBezTo>
                  <a:cubicBezTo>
                    <a:pt x="74" y="89"/>
                    <a:pt x="68" y="91"/>
                    <a:pt x="64" y="97"/>
                  </a:cubicBezTo>
                  <a:cubicBezTo>
                    <a:pt x="61" y="101"/>
                    <a:pt x="54" y="111"/>
                    <a:pt x="39" y="111"/>
                  </a:cubicBezTo>
                  <a:cubicBezTo>
                    <a:pt x="27" y="111"/>
                    <a:pt x="14" y="105"/>
                    <a:pt x="14" y="92"/>
                  </a:cubicBezTo>
                  <a:cubicBezTo>
                    <a:pt x="14" y="84"/>
                    <a:pt x="23" y="60"/>
                    <a:pt x="50" y="59"/>
                  </a:cubicBezTo>
                  <a:cubicBezTo>
                    <a:pt x="57" y="58"/>
                    <a:pt x="63" y="53"/>
                    <a:pt x="63" y="51"/>
                  </a:cubicBezTo>
                  <a:cubicBezTo>
                    <a:pt x="63" y="50"/>
                    <a:pt x="62" y="50"/>
                    <a:pt x="61" y="50"/>
                  </a:cubicBezTo>
                  <a:cubicBezTo>
                    <a:pt x="38" y="49"/>
                    <a:pt x="33" y="37"/>
                    <a:pt x="33" y="31"/>
                  </a:cubicBezTo>
                  <a:cubicBezTo>
                    <a:pt x="33" y="27"/>
                    <a:pt x="36" y="9"/>
                    <a:pt x="59" y="9"/>
                  </a:cubicBezTo>
                  <a:cubicBezTo>
                    <a:pt x="62" y="9"/>
                    <a:pt x="75" y="9"/>
                    <a:pt x="75" y="18"/>
                  </a:cubicBezTo>
                  <a:cubicBezTo>
                    <a:pt x="75" y="20"/>
                    <a:pt x="74" y="23"/>
                    <a:pt x="73" y="24"/>
                  </a:cubicBezTo>
                  <a:cubicBezTo>
                    <a:pt x="73" y="24"/>
                    <a:pt x="72" y="25"/>
                    <a:pt x="72" y="26"/>
                  </a:cubicBezTo>
                  <a:cubicBezTo>
                    <a:pt x="72" y="27"/>
                    <a:pt x="73" y="27"/>
                    <a:pt x="74" y="27"/>
                  </a:cubicBezTo>
                  <a:cubicBezTo>
                    <a:pt x="79" y="27"/>
                    <a:pt x="89" y="20"/>
                    <a:pt x="89" y="11"/>
                  </a:cubicBezTo>
                  <a:cubicBezTo>
                    <a:pt x="89" y="1"/>
                    <a:pt x="78" y="0"/>
                    <a:pt x="70" y="0"/>
                  </a:cubicBezTo>
                  <a:cubicBezTo>
                    <a:pt x="48" y="0"/>
                    <a:pt x="19" y="17"/>
                    <a:pt x="19" y="38"/>
                  </a:cubicBezTo>
                  <a:cubicBezTo>
                    <a:pt x="19" y="47"/>
                    <a:pt x="27" y="53"/>
                    <a:pt x="35" y="5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0" name="Freeform 145">
              <a:extLst>
                <a:ext uri="{FF2B5EF4-FFF2-40B4-BE49-F238E27FC236}">
                  <a16:creationId xmlns:a16="http://schemas.microsoft.com/office/drawing/2014/main" id="{FA071CFE-00BB-44CF-8855-9F1F6A28A5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1000" y="4032535"/>
              <a:ext cx="120652" cy="165100"/>
            </a:xfrm>
            <a:custGeom>
              <a:avLst/>
              <a:gdLst>
                <a:gd name="T0" fmla="*/ 36 w 62"/>
                <a:gd name="T1" fmla="*/ 2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2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2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4" y="42"/>
                    <a:pt x="44" y="42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1" name="Freeform 146">
              <a:extLst>
                <a:ext uri="{FF2B5EF4-FFF2-40B4-BE49-F238E27FC236}">
                  <a16:creationId xmlns:a16="http://schemas.microsoft.com/office/drawing/2014/main" id="{2BDB836C-7AE8-4ECB-A4E0-FB9D717B6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148" y="4083335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2" name="Freeform 147">
              <a:extLst>
                <a:ext uri="{FF2B5EF4-FFF2-40B4-BE49-F238E27FC236}">
                  <a16:creationId xmlns:a16="http://schemas.microsoft.com/office/drawing/2014/main" id="{47E70A2D-19F6-4A49-8A88-C681346713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3100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6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1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2 w 68"/>
                <a:gd name="T29" fmla="*/ 101 h 106"/>
                <a:gd name="T30" fmla="*/ 44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1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58" y="7"/>
                    <a:pt x="55" y="12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9" y="75"/>
                    <a:pt x="21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2" y="100"/>
                    <a:pt x="31" y="100"/>
                    <a:pt x="22" y="101"/>
                  </a:cubicBezTo>
                  <a:cubicBezTo>
                    <a:pt x="19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2" y="101"/>
                  </a:cubicBezTo>
                  <a:cubicBezTo>
                    <a:pt x="44" y="101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3" name="Freeform 148">
              <a:extLst>
                <a:ext uri="{FF2B5EF4-FFF2-40B4-BE49-F238E27FC236}">
                  <a16:creationId xmlns:a16="http://schemas.microsoft.com/office/drawing/2014/main" id="{BBA93786-0137-4A99-86A1-643E7A31D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1848" y="4083335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4 w 39"/>
                <a:gd name="T9" fmla="*/ 6 h 166"/>
                <a:gd name="T10" fmla="*/ 29 w 39"/>
                <a:gd name="T11" fmla="*/ 83 h 166"/>
                <a:gd name="T12" fmla="*/ 3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4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3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4" name="Freeform 149">
              <a:extLst>
                <a:ext uri="{FF2B5EF4-FFF2-40B4-BE49-F238E27FC236}">
                  <a16:creationId xmlns:a16="http://schemas.microsoft.com/office/drawing/2014/main" id="{BC82AD39-E984-41B5-AA11-61537DAD1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8848" y="4102383"/>
              <a:ext cx="184152" cy="292100"/>
            </a:xfrm>
            <a:custGeom>
              <a:avLst/>
              <a:gdLst>
                <a:gd name="T0" fmla="*/ 61 w 94"/>
                <a:gd name="T1" fmla="*/ 51 h 150"/>
                <a:gd name="T2" fmla="*/ 80 w 94"/>
                <a:gd name="T3" fmla="*/ 51 h 150"/>
                <a:gd name="T4" fmla="*/ 86 w 94"/>
                <a:gd name="T5" fmla="*/ 46 h 150"/>
                <a:gd name="T6" fmla="*/ 81 w 94"/>
                <a:gd name="T7" fmla="*/ 43 h 150"/>
                <a:gd name="T8" fmla="*/ 62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0 w 94"/>
                <a:gd name="T17" fmla="*/ 7 h 150"/>
                <a:gd name="T18" fmla="*/ 73 w 94"/>
                <a:gd name="T19" fmla="*/ 18 h 150"/>
                <a:gd name="T20" fmla="*/ 82 w 94"/>
                <a:gd name="T21" fmla="*/ 26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7 w 94"/>
                <a:gd name="T31" fmla="*/ 43 h 150"/>
                <a:gd name="T32" fmla="*/ 21 w 94"/>
                <a:gd name="T33" fmla="*/ 48 h 150"/>
                <a:gd name="T34" fmla="*/ 27 w 94"/>
                <a:gd name="T35" fmla="*/ 51 h 150"/>
                <a:gd name="T36" fmla="*/ 42 w 94"/>
                <a:gd name="T37" fmla="*/ 51 h 150"/>
                <a:gd name="T38" fmla="*/ 30 w 94"/>
                <a:gd name="T39" fmla="*/ 121 h 150"/>
                <a:gd name="T40" fmla="*/ 27 w 94"/>
                <a:gd name="T41" fmla="*/ 136 h 150"/>
                <a:gd name="T42" fmla="*/ 18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5 h 150"/>
                <a:gd name="T50" fmla="*/ 0 w 94"/>
                <a:gd name="T51" fmla="*/ 137 h 150"/>
                <a:gd name="T52" fmla="*/ 18 w 94"/>
                <a:gd name="T53" fmla="*/ 150 h 150"/>
                <a:gd name="T54" fmla="*/ 40 w 94"/>
                <a:gd name="T55" fmla="*/ 136 h 150"/>
                <a:gd name="T56" fmla="*/ 52 w 94"/>
                <a:gd name="T57" fmla="*/ 101 h 150"/>
                <a:gd name="T58" fmla="*/ 61 w 94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4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6"/>
                    <a:pt x="82" y="26"/>
                  </a:cubicBezTo>
                  <a:cubicBezTo>
                    <a:pt x="88" y="26"/>
                    <a:pt x="94" y="20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30" y="121"/>
                  </a:lnTo>
                  <a:cubicBezTo>
                    <a:pt x="29" y="123"/>
                    <a:pt x="27" y="133"/>
                    <a:pt x="27" y="136"/>
                  </a:cubicBezTo>
                  <a:cubicBezTo>
                    <a:pt x="26" y="136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8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5" name="Freeform 150">
              <a:extLst>
                <a:ext uri="{FF2B5EF4-FFF2-40B4-BE49-F238E27FC236}">
                  <a16:creationId xmlns:a16="http://schemas.microsoft.com/office/drawing/2014/main" id="{6204B86F-D370-477B-ADC3-C7B8462F8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3800" y="4083335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6" name="Freeform 151">
              <a:extLst>
                <a:ext uri="{FF2B5EF4-FFF2-40B4-BE49-F238E27FC236}">
                  <a16:creationId xmlns:a16="http://schemas.microsoft.com/office/drawing/2014/main" id="{9FF4010F-E716-483F-9E69-26889393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5400" y="4184935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1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1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2" y="100"/>
                    <a:pt x="23" y="101"/>
                  </a:cubicBezTo>
                  <a:cubicBezTo>
                    <a:pt x="20" y="101"/>
                    <a:pt x="19" y="101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1"/>
                    <a:pt x="56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7" name="Freeform 152">
              <a:extLst>
                <a:ext uri="{FF2B5EF4-FFF2-40B4-BE49-F238E27FC236}">
                  <a16:creationId xmlns:a16="http://schemas.microsoft.com/office/drawing/2014/main" id="{1B3F6328-031E-4B2D-A3AA-B5F63AE7C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3200" y="4292883"/>
              <a:ext cx="38100" cy="95252"/>
            </a:xfrm>
            <a:custGeom>
              <a:avLst/>
              <a:gdLst>
                <a:gd name="T0" fmla="*/ 20 w 20"/>
                <a:gd name="T1" fmla="*/ 17 h 50"/>
                <a:gd name="T2" fmla="*/ 9 w 20"/>
                <a:gd name="T3" fmla="*/ 0 h 50"/>
                <a:gd name="T4" fmla="*/ 0 w 20"/>
                <a:gd name="T5" fmla="*/ 9 h 50"/>
                <a:gd name="T6" fmla="*/ 9 w 20"/>
                <a:gd name="T7" fmla="*/ 18 h 50"/>
                <a:gd name="T8" fmla="*/ 15 w 20"/>
                <a:gd name="T9" fmla="*/ 15 h 50"/>
                <a:gd name="T10" fmla="*/ 16 w 20"/>
                <a:gd name="T11" fmla="*/ 15 h 50"/>
                <a:gd name="T12" fmla="*/ 16 w 20"/>
                <a:gd name="T13" fmla="*/ 17 h 50"/>
                <a:gd name="T14" fmla="*/ 5 w 20"/>
                <a:gd name="T15" fmla="*/ 45 h 50"/>
                <a:gd name="T16" fmla="*/ 3 w 20"/>
                <a:gd name="T17" fmla="*/ 48 h 50"/>
                <a:gd name="T18" fmla="*/ 4 w 20"/>
                <a:gd name="T19" fmla="*/ 50 h 50"/>
                <a:gd name="T20" fmla="*/ 20 w 20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50">
                  <a:moveTo>
                    <a:pt x="20" y="17"/>
                  </a:moveTo>
                  <a:cubicBezTo>
                    <a:pt x="20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30"/>
                    <a:pt x="10" y="40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50"/>
                    <a:pt x="4" y="50"/>
                  </a:cubicBezTo>
                  <a:cubicBezTo>
                    <a:pt x="6" y="50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8" name="Freeform 153">
              <a:extLst>
                <a:ext uri="{FF2B5EF4-FFF2-40B4-BE49-F238E27FC236}">
                  <a16:creationId xmlns:a16="http://schemas.microsoft.com/office/drawing/2014/main" id="{30D8A4F7-2A9B-4160-8156-B96680F07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848" y="4127783"/>
              <a:ext cx="101600" cy="203200"/>
            </a:xfrm>
            <a:custGeom>
              <a:avLst/>
              <a:gdLst>
                <a:gd name="T0" fmla="*/ 30 w 50"/>
                <a:gd name="T1" fmla="*/ 37 h 105"/>
                <a:gd name="T2" fmla="*/ 45 w 50"/>
                <a:gd name="T3" fmla="*/ 37 h 105"/>
                <a:gd name="T4" fmla="*/ 50 w 50"/>
                <a:gd name="T5" fmla="*/ 34 h 105"/>
                <a:gd name="T6" fmla="*/ 46 w 50"/>
                <a:gd name="T7" fmla="*/ 32 h 105"/>
                <a:gd name="T8" fmla="*/ 31 w 50"/>
                <a:gd name="T9" fmla="*/ 32 h 105"/>
                <a:gd name="T10" fmla="*/ 38 w 50"/>
                <a:gd name="T11" fmla="*/ 4 h 105"/>
                <a:gd name="T12" fmla="*/ 33 w 50"/>
                <a:gd name="T13" fmla="*/ 0 h 105"/>
                <a:gd name="T14" fmla="*/ 27 w 50"/>
                <a:gd name="T15" fmla="*/ 6 h 105"/>
                <a:gd name="T16" fmla="*/ 20 w 50"/>
                <a:gd name="T17" fmla="*/ 32 h 105"/>
                <a:gd name="T18" fmla="*/ 4 w 50"/>
                <a:gd name="T19" fmla="*/ 32 h 105"/>
                <a:gd name="T20" fmla="*/ 0 w 50"/>
                <a:gd name="T21" fmla="*/ 35 h 105"/>
                <a:gd name="T22" fmla="*/ 4 w 50"/>
                <a:gd name="T23" fmla="*/ 37 h 105"/>
                <a:gd name="T24" fmla="*/ 19 w 50"/>
                <a:gd name="T25" fmla="*/ 37 h 105"/>
                <a:gd name="T26" fmla="*/ 6 w 50"/>
                <a:gd name="T27" fmla="*/ 90 h 105"/>
                <a:gd name="T28" fmla="*/ 21 w 50"/>
                <a:gd name="T29" fmla="*/ 105 h 105"/>
                <a:gd name="T30" fmla="*/ 48 w 50"/>
                <a:gd name="T31" fmla="*/ 80 h 105"/>
                <a:gd name="T32" fmla="*/ 46 w 50"/>
                <a:gd name="T33" fmla="*/ 78 h 105"/>
                <a:gd name="T34" fmla="*/ 43 w 50"/>
                <a:gd name="T35" fmla="*/ 80 h 105"/>
                <a:gd name="T36" fmla="*/ 22 w 50"/>
                <a:gd name="T37" fmla="*/ 102 h 105"/>
                <a:gd name="T38" fmla="*/ 17 w 50"/>
                <a:gd name="T39" fmla="*/ 94 h 105"/>
                <a:gd name="T40" fmla="*/ 18 w 50"/>
                <a:gd name="T41" fmla="*/ 86 h 105"/>
                <a:gd name="T42" fmla="*/ 30 w 50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05">
                  <a:moveTo>
                    <a:pt x="30" y="37"/>
                  </a:moveTo>
                  <a:lnTo>
                    <a:pt x="45" y="37"/>
                  </a:lnTo>
                  <a:cubicBezTo>
                    <a:pt x="49" y="37"/>
                    <a:pt x="50" y="37"/>
                    <a:pt x="50" y="34"/>
                  </a:cubicBezTo>
                  <a:cubicBezTo>
                    <a:pt x="50" y="32"/>
                    <a:pt x="49" y="32"/>
                    <a:pt x="46" y="32"/>
                  </a:cubicBezTo>
                  <a:lnTo>
                    <a:pt x="31" y="32"/>
                  </a:lnTo>
                  <a:cubicBezTo>
                    <a:pt x="37" y="8"/>
                    <a:pt x="38" y="5"/>
                    <a:pt x="38" y="4"/>
                  </a:cubicBezTo>
                  <a:cubicBezTo>
                    <a:pt x="38" y="1"/>
                    <a:pt x="36" y="0"/>
                    <a:pt x="33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4" y="32"/>
                  </a:lnTo>
                  <a:cubicBezTo>
                    <a:pt x="1" y="32"/>
                    <a:pt x="0" y="32"/>
                    <a:pt x="0" y="35"/>
                  </a:cubicBezTo>
                  <a:cubicBezTo>
                    <a:pt x="0" y="37"/>
                    <a:pt x="1" y="37"/>
                    <a:pt x="4" y="37"/>
                  </a:cubicBezTo>
                  <a:lnTo>
                    <a:pt x="19" y="37"/>
                  </a:lnTo>
                  <a:cubicBezTo>
                    <a:pt x="7" y="84"/>
                    <a:pt x="6" y="87"/>
                    <a:pt x="6" y="90"/>
                  </a:cubicBezTo>
                  <a:cubicBezTo>
                    <a:pt x="6" y="99"/>
                    <a:pt x="12" y="105"/>
                    <a:pt x="21" y="105"/>
                  </a:cubicBezTo>
                  <a:cubicBezTo>
                    <a:pt x="38" y="105"/>
                    <a:pt x="48" y="81"/>
                    <a:pt x="48" y="80"/>
                  </a:cubicBezTo>
                  <a:cubicBezTo>
                    <a:pt x="48" y="78"/>
                    <a:pt x="46" y="78"/>
                    <a:pt x="46" y="78"/>
                  </a:cubicBezTo>
                  <a:cubicBezTo>
                    <a:pt x="44" y="78"/>
                    <a:pt x="44" y="79"/>
                    <a:pt x="43" y="80"/>
                  </a:cubicBezTo>
                  <a:cubicBezTo>
                    <a:pt x="36" y="98"/>
                    <a:pt x="27" y="102"/>
                    <a:pt x="22" y="102"/>
                  </a:cubicBezTo>
                  <a:cubicBezTo>
                    <a:pt x="18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9" name="Freeform 154">
              <a:extLst>
                <a:ext uri="{FF2B5EF4-FFF2-40B4-BE49-F238E27FC236}">
                  <a16:creationId xmlns:a16="http://schemas.microsoft.com/office/drawing/2014/main" id="{556CC7FF-7D54-4EF6-8142-7FD2EB129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848" y="4083335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3 w 39"/>
                <a:gd name="T9" fmla="*/ 6 h 166"/>
                <a:gd name="T10" fmla="*/ 29 w 39"/>
                <a:gd name="T11" fmla="*/ 83 h 166"/>
                <a:gd name="T12" fmla="*/ 2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0" name="Freeform 155">
              <a:extLst>
                <a:ext uri="{FF2B5EF4-FFF2-40B4-BE49-F238E27FC236}">
                  <a16:creationId xmlns:a16="http://schemas.microsoft.com/office/drawing/2014/main" id="{56A86B2F-CF87-43C8-A6E8-2C8C7C94F2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6748" y="4178583"/>
              <a:ext cx="215900" cy="139700"/>
            </a:xfrm>
            <a:custGeom>
              <a:avLst/>
              <a:gdLst>
                <a:gd name="T0" fmla="*/ 105 w 111"/>
                <a:gd name="T1" fmla="*/ 6 h 71"/>
                <a:gd name="T2" fmla="*/ 111 w 111"/>
                <a:gd name="T3" fmla="*/ 3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3 h 71"/>
                <a:gd name="T10" fmla="*/ 6 w 111"/>
                <a:gd name="T11" fmla="*/ 6 h 71"/>
                <a:gd name="T12" fmla="*/ 105 w 111"/>
                <a:gd name="T13" fmla="*/ 6 h 71"/>
                <a:gd name="T14" fmla="*/ 105 w 111"/>
                <a:gd name="T15" fmla="*/ 71 h 71"/>
                <a:gd name="T16" fmla="*/ 111 w 111"/>
                <a:gd name="T17" fmla="*/ 67 h 71"/>
                <a:gd name="T18" fmla="*/ 105 w 111"/>
                <a:gd name="T19" fmla="*/ 64 h 71"/>
                <a:gd name="T20" fmla="*/ 6 w 111"/>
                <a:gd name="T21" fmla="*/ 64 h 71"/>
                <a:gd name="T22" fmla="*/ 0 w 111"/>
                <a:gd name="T23" fmla="*/ 67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8 h 71"/>
                <a:gd name="T30" fmla="*/ 111 w 111"/>
                <a:gd name="T31" fmla="*/ 35 h 71"/>
                <a:gd name="T32" fmla="*/ 105 w 111"/>
                <a:gd name="T33" fmla="*/ 32 h 71"/>
                <a:gd name="T34" fmla="*/ 6 w 111"/>
                <a:gd name="T35" fmla="*/ 32 h 71"/>
                <a:gd name="T36" fmla="*/ 0 w 111"/>
                <a:gd name="T37" fmla="*/ 35 h 71"/>
                <a:gd name="T38" fmla="*/ 6 w 111"/>
                <a:gd name="T39" fmla="*/ 38 h 71"/>
                <a:gd name="T40" fmla="*/ 105 w 111"/>
                <a:gd name="T41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6"/>
                  </a:moveTo>
                  <a:cubicBezTo>
                    <a:pt x="108" y="6"/>
                    <a:pt x="111" y="6"/>
                    <a:pt x="111" y="3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4" y="6"/>
                    <a:pt x="6" y="6"/>
                  </a:cubicBezTo>
                  <a:lnTo>
                    <a:pt x="105" y="6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7"/>
                  </a:cubicBezTo>
                  <a:cubicBezTo>
                    <a:pt x="111" y="64"/>
                    <a:pt x="108" y="64"/>
                    <a:pt x="105" y="64"/>
                  </a:cubicBezTo>
                  <a:lnTo>
                    <a:pt x="6" y="64"/>
                  </a:lnTo>
                  <a:cubicBezTo>
                    <a:pt x="4" y="64"/>
                    <a:pt x="0" y="64"/>
                    <a:pt x="0" y="67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8"/>
                  </a:moveTo>
                  <a:cubicBezTo>
                    <a:pt x="108" y="38"/>
                    <a:pt x="111" y="38"/>
                    <a:pt x="111" y="35"/>
                  </a:cubicBezTo>
                  <a:cubicBezTo>
                    <a:pt x="111" y="32"/>
                    <a:pt x="108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5"/>
                  </a:cubicBezTo>
                  <a:cubicBezTo>
                    <a:pt x="0" y="38"/>
                    <a:pt x="3" y="38"/>
                    <a:pt x="6" y="38"/>
                  </a:cubicBezTo>
                  <a:lnTo>
                    <a:pt x="105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1" name="Freeform 156">
              <a:extLst>
                <a:ext uri="{FF2B5EF4-FFF2-40B4-BE49-F238E27FC236}">
                  <a16:creationId xmlns:a16="http://schemas.microsoft.com/office/drawing/2014/main" id="{8AF802E5-AE46-4501-B093-B6FDC80394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3148" y="3892835"/>
              <a:ext cx="82552" cy="215900"/>
            </a:xfrm>
            <a:custGeom>
              <a:avLst/>
              <a:gdLst>
                <a:gd name="T0" fmla="*/ 42 w 43"/>
                <a:gd name="T1" fmla="*/ 6 h 112"/>
                <a:gd name="T2" fmla="*/ 36 w 43"/>
                <a:gd name="T3" fmla="*/ 0 h 112"/>
                <a:gd name="T4" fmla="*/ 27 w 43"/>
                <a:gd name="T5" fmla="*/ 9 h 112"/>
                <a:gd name="T6" fmla="*/ 33 w 43"/>
                <a:gd name="T7" fmla="*/ 15 h 112"/>
                <a:gd name="T8" fmla="*/ 42 w 43"/>
                <a:gd name="T9" fmla="*/ 6 h 112"/>
                <a:gd name="T10" fmla="*/ 29 w 43"/>
                <a:gd name="T11" fmla="*/ 69 h 112"/>
                <a:gd name="T12" fmla="*/ 33 w 43"/>
                <a:gd name="T13" fmla="*/ 59 h 112"/>
                <a:gd name="T14" fmla="*/ 35 w 43"/>
                <a:gd name="T15" fmla="*/ 50 h 112"/>
                <a:gd name="T16" fmla="*/ 22 w 43"/>
                <a:gd name="T17" fmla="*/ 37 h 112"/>
                <a:gd name="T18" fmla="*/ 0 w 43"/>
                <a:gd name="T19" fmla="*/ 62 h 112"/>
                <a:gd name="T20" fmla="*/ 2 w 43"/>
                <a:gd name="T21" fmla="*/ 64 h 112"/>
                <a:gd name="T22" fmla="*/ 4 w 43"/>
                <a:gd name="T23" fmla="*/ 61 h 112"/>
                <a:gd name="T24" fmla="*/ 21 w 43"/>
                <a:gd name="T25" fmla="*/ 40 h 112"/>
                <a:gd name="T26" fmla="*/ 25 w 43"/>
                <a:gd name="T27" fmla="*/ 46 h 112"/>
                <a:gd name="T28" fmla="*/ 23 w 43"/>
                <a:gd name="T29" fmla="*/ 54 h 112"/>
                <a:gd name="T30" fmla="*/ 12 w 43"/>
                <a:gd name="T31" fmla="*/ 85 h 112"/>
                <a:gd name="T32" fmla="*/ 8 w 43"/>
                <a:gd name="T33" fmla="*/ 98 h 112"/>
                <a:gd name="T34" fmla="*/ 22 w 43"/>
                <a:gd name="T35" fmla="*/ 112 h 112"/>
                <a:gd name="T36" fmla="*/ 43 w 43"/>
                <a:gd name="T37" fmla="*/ 86 h 112"/>
                <a:gd name="T38" fmla="*/ 41 w 43"/>
                <a:gd name="T39" fmla="*/ 85 h 112"/>
                <a:gd name="T40" fmla="*/ 39 w 43"/>
                <a:gd name="T41" fmla="*/ 88 h 112"/>
                <a:gd name="T42" fmla="*/ 22 w 43"/>
                <a:gd name="T43" fmla="*/ 108 h 112"/>
                <a:gd name="T44" fmla="*/ 18 w 43"/>
                <a:gd name="T45" fmla="*/ 103 h 112"/>
                <a:gd name="T46" fmla="*/ 23 w 43"/>
                <a:gd name="T47" fmla="*/ 86 h 112"/>
                <a:gd name="T48" fmla="*/ 29 w 43"/>
                <a:gd name="T49" fmla="*/ 6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" h="112">
                  <a:moveTo>
                    <a:pt x="42" y="6"/>
                  </a:moveTo>
                  <a:cubicBezTo>
                    <a:pt x="42" y="3"/>
                    <a:pt x="40" y="0"/>
                    <a:pt x="36" y="0"/>
                  </a:cubicBezTo>
                  <a:cubicBezTo>
                    <a:pt x="31" y="0"/>
                    <a:pt x="27" y="5"/>
                    <a:pt x="27" y="9"/>
                  </a:cubicBezTo>
                  <a:cubicBezTo>
                    <a:pt x="27" y="12"/>
                    <a:pt x="29" y="15"/>
                    <a:pt x="33" y="15"/>
                  </a:cubicBezTo>
                  <a:cubicBezTo>
                    <a:pt x="37" y="15"/>
                    <a:pt x="42" y="11"/>
                    <a:pt x="42" y="6"/>
                  </a:cubicBezTo>
                  <a:close/>
                  <a:moveTo>
                    <a:pt x="29" y="69"/>
                  </a:moveTo>
                  <a:cubicBezTo>
                    <a:pt x="31" y="64"/>
                    <a:pt x="31" y="64"/>
                    <a:pt x="33" y="59"/>
                  </a:cubicBezTo>
                  <a:cubicBezTo>
                    <a:pt x="34" y="56"/>
                    <a:pt x="35" y="54"/>
                    <a:pt x="35" y="50"/>
                  </a:cubicBezTo>
                  <a:cubicBezTo>
                    <a:pt x="35" y="43"/>
                    <a:pt x="30" y="37"/>
                    <a:pt x="22" y="37"/>
                  </a:cubicBezTo>
                  <a:cubicBezTo>
                    <a:pt x="6" y="37"/>
                    <a:pt x="0" y="61"/>
                    <a:pt x="0" y="62"/>
                  </a:cubicBezTo>
                  <a:cubicBezTo>
                    <a:pt x="0" y="64"/>
                    <a:pt x="1" y="64"/>
                    <a:pt x="2" y="64"/>
                  </a:cubicBezTo>
                  <a:cubicBezTo>
                    <a:pt x="3" y="64"/>
                    <a:pt x="3" y="64"/>
                    <a:pt x="4" y="61"/>
                  </a:cubicBezTo>
                  <a:cubicBezTo>
                    <a:pt x="9" y="45"/>
                    <a:pt x="15" y="40"/>
                    <a:pt x="21" y="40"/>
                  </a:cubicBezTo>
                  <a:cubicBezTo>
                    <a:pt x="22" y="40"/>
                    <a:pt x="25" y="40"/>
                    <a:pt x="25" y="46"/>
                  </a:cubicBezTo>
                  <a:cubicBezTo>
                    <a:pt x="25" y="49"/>
                    <a:pt x="24" y="53"/>
                    <a:pt x="23" y="54"/>
                  </a:cubicBezTo>
                  <a:cubicBezTo>
                    <a:pt x="22" y="59"/>
                    <a:pt x="15" y="78"/>
                    <a:pt x="12" y="85"/>
                  </a:cubicBezTo>
                  <a:cubicBezTo>
                    <a:pt x="10" y="89"/>
                    <a:pt x="8" y="95"/>
                    <a:pt x="8" y="98"/>
                  </a:cubicBezTo>
                  <a:cubicBezTo>
                    <a:pt x="8" y="106"/>
                    <a:pt x="14" y="112"/>
                    <a:pt x="22" y="112"/>
                  </a:cubicBezTo>
                  <a:cubicBezTo>
                    <a:pt x="37" y="112"/>
                    <a:pt x="43" y="88"/>
                    <a:pt x="43" y="86"/>
                  </a:cubicBezTo>
                  <a:cubicBezTo>
                    <a:pt x="43" y="85"/>
                    <a:pt x="42" y="85"/>
                    <a:pt x="41" y="85"/>
                  </a:cubicBezTo>
                  <a:cubicBezTo>
                    <a:pt x="40" y="85"/>
                    <a:pt x="40" y="85"/>
                    <a:pt x="39" y="88"/>
                  </a:cubicBezTo>
                  <a:cubicBezTo>
                    <a:pt x="36" y="98"/>
                    <a:pt x="30" y="108"/>
                    <a:pt x="22" y="108"/>
                  </a:cubicBezTo>
                  <a:cubicBezTo>
                    <a:pt x="19" y="108"/>
                    <a:pt x="18" y="107"/>
                    <a:pt x="18" y="103"/>
                  </a:cubicBezTo>
                  <a:cubicBezTo>
                    <a:pt x="18" y="99"/>
                    <a:pt x="19" y="96"/>
                    <a:pt x="23" y="86"/>
                  </a:cubicBezTo>
                  <a:lnTo>
                    <a:pt x="29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2" name="Rectangle 157">
              <a:extLst>
                <a:ext uri="{FF2B5EF4-FFF2-40B4-BE49-F238E27FC236}">
                  <a16:creationId xmlns:a16="http://schemas.microsoft.com/office/drawing/2014/main" id="{A58AF4A1-A968-41A7-A84A-F3130F365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048" y="4242083"/>
              <a:ext cx="171452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3" name="Freeform 158">
              <a:extLst>
                <a:ext uri="{FF2B5EF4-FFF2-40B4-BE49-F238E27FC236}">
                  <a16:creationId xmlns:a16="http://schemas.microsoft.com/office/drawing/2014/main" id="{E720990E-C1CA-4743-9D34-F7E80ADF1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48" y="4324635"/>
              <a:ext cx="158752" cy="228600"/>
            </a:xfrm>
            <a:custGeom>
              <a:avLst/>
              <a:gdLst>
                <a:gd name="T0" fmla="*/ 33 w 81"/>
                <a:gd name="T1" fmla="*/ 24 h 117"/>
                <a:gd name="T2" fmla="*/ 65 w 81"/>
                <a:gd name="T3" fmla="*/ 24 h 117"/>
                <a:gd name="T4" fmla="*/ 70 w 81"/>
                <a:gd name="T5" fmla="*/ 22 h 117"/>
                <a:gd name="T6" fmla="*/ 65 w 81"/>
                <a:gd name="T7" fmla="*/ 20 h 117"/>
                <a:gd name="T8" fmla="*/ 34 w 81"/>
                <a:gd name="T9" fmla="*/ 20 h 117"/>
                <a:gd name="T10" fmla="*/ 36 w 81"/>
                <a:gd name="T11" fmla="*/ 11 h 117"/>
                <a:gd name="T12" fmla="*/ 38 w 81"/>
                <a:gd name="T13" fmla="*/ 2 h 117"/>
                <a:gd name="T14" fmla="*/ 36 w 81"/>
                <a:gd name="T15" fmla="*/ 0 h 117"/>
                <a:gd name="T16" fmla="*/ 16 w 81"/>
                <a:gd name="T17" fmla="*/ 2 h 117"/>
                <a:gd name="T18" fmla="*/ 13 w 81"/>
                <a:gd name="T19" fmla="*/ 5 h 117"/>
                <a:gd name="T20" fmla="*/ 17 w 81"/>
                <a:gd name="T21" fmla="*/ 7 h 117"/>
                <a:gd name="T22" fmla="*/ 25 w 81"/>
                <a:gd name="T23" fmla="*/ 10 h 117"/>
                <a:gd name="T24" fmla="*/ 23 w 81"/>
                <a:gd name="T25" fmla="*/ 20 h 117"/>
                <a:gd name="T26" fmla="*/ 13 w 81"/>
                <a:gd name="T27" fmla="*/ 20 h 117"/>
                <a:gd name="T28" fmla="*/ 8 w 81"/>
                <a:gd name="T29" fmla="*/ 22 h 117"/>
                <a:gd name="T30" fmla="*/ 13 w 81"/>
                <a:gd name="T31" fmla="*/ 24 h 117"/>
                <a:gd name="T32" fmla="*/ 22 w 81"/>
                <a:gd name="T33" fmla="*/ 24 h 117"/>
                <a:gd name="T34" fmla="*/ 0 w 81"/>
                <a:gd name="T35" fmla="*/ 109 h 117"/>
                <a:gd name="T36" fmla="*/ 0 w 81"/>
                <a:gd name="T37" fmla="*/ 113 h 117"/>
                <a:gd name="T38" fmla="*/ 4 w 81"/>
                <a:gd name="T39" fmla="*/ 117 h 117"/>
                <a:gd name="T40" fmla="*/ 11 w 81"/>
                <a:gd name="T41" fmla="*/ 113 h 117"/>
                <a:gd name="T42" fmla="*/ 14 w 81"/>
                <a:gd name="T43" fmla="*/ 100 h 117"/>
                <a:gd name="T44" fmla="*/ 18 w 81"/>
                <a:gd name="T45" fmla="*/ 86 h 117"/>
                <a:gd name="T46" fmla="*/ 20 w 81"/>
                <a:gd name="T47" fmla="*/ 74 h 117"/>
                <a:gd name="T48" fmla="*/ 22 w 81"/>
                <a:gd name="T49" fmla="*/ 66 h 117"/>
                <a:gd name="T50" fmla="*/ 49 w 81"/>
                <a:gd name="T51" fmla="*/ 46 h 117"/>
                <a:gd name="T52" fmla="*/ 58 w 81"/>
                <a:gd name="T53" fmla="*/ 57 h 117"/>
                <a:gd name="T54" fmla="*/ 48 w 81"/>
                <a:gd name="T55" fmla="*/ 95 h 117"/>
                <a:gd name="T56" fmla="*/ 46 w 81"/>
                <a:gd name="T57" fmla="*/ 104 h 117"/>
                <a:gd name="T58" fmla="*/ 59 w 81"/>
                <a:gd name="T59" fmla="*/ 117 h 117"/>
                <a:gd name="T60" fmla="*/ 81 w 81"/>
                <a:gd name="T61" fmla="*/ 92 h 117"/>
                <a:gd name="T62" fmla="*/ 79 w 81"/>
                <a:gd name="T63" fmla="*/ 90 h 117"/>
                <a:gd name="T64" fmla="*/ 77 w 81"/>
                <a:gd name="T65" fmla="*/ 93 h 117"/>
                <a:gd name="T66" fmla="*/ 60 w 81"/>
                <a:gd name="T67" fmla="*/ 114 h 117"/>
                <a:gd name="T68" fmla="*/ 56 w 81"/>
                <a:gd name="T69" fmla="*/ 108 h 117"/>
                <a:gd name="T70" fmla="*/ 59 w 81"/>
                <a:gd name="T71" fmla="*/ 97 h 117"/>
                <a:gd name="T72" fmla="*/ 69 w 81"/>
                <a:gd name="T73" fmla="*/ 60 h 117"/>
                <a:gd name="T74" fmla="*/ 50 w 81"/>
                <a:gd name="T75" fmla="*/ 42 h 117"/>
                <a:gd name="T76" fmla="*/ 25 w 81"/>
                <a:gd name="T77" fmla="*/ 55 h 117"/>
                <a:gd name="T78" fmla="*/ 33 w 81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1" h="117">
                  <a:moveTo>
                    <a:pt x="33" y="24"/>
                  </a:moveTo>
                  <a:lnTo>
                    <a:pt x="65" y="24"/>
                  </a:lnTo>
                  <a:cubicBezTo>
                    <a:pt x="68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4" y="20"/>
                  </a:lnTo>
                  <a:cubicBezTo>
                    <a:pt x="35" y="16"/>
                    <a:pt x="35" y="16"/>
                    <a:pt x="36" y="11"/>
                  </a:cubicBezTo>
                  <a:cubicBezTo>
                    <a:pt x="37" y="8"/>
                    <a:pt x="38" y="3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33" y="0"/>
                    <a:pt x="20" y="2"/>
                    <a:pt x="16" y="2"/>
                  </a:cubicBezTo>
                  <a:cubicBezTo>
                    <a:pt x="14" y="2"/>
                    <a:pt x="13" y="2"/>
                    <a:pt x="13" y="5"/>
                  </a:cubicBezTo>
                  <a:cubicBezTo>
                    <a:pt x="13" y="7"/>
                    <a:pt x="14" y="7"/>
                    <a:pt x="17" y="7"/>
                  </a:cubicBezTo>
                  <a:cubicBezTo>
                    <a:pt x="25" y="7"/>
                    <a:pt x="25" y="8"/>
                    <a:pt x="25" y="10"/>
                  </a:cubicBezTo>
                  <a:cubicBezTo>
                    <a:pt x="25" y="11"/>
                    <a:pt x="23" y="17"/>
                    <a:pt x="23" y="20"/>
                  </a:cubicBezTo>
                  <a:lnTo>
                    <a:pt x="13" y="20"/>
                  </a:lnTo>
                  <a:cubicBezTo>
                    <a:pt x="10" y="20"/>
                    <a:pt x="8" y="20"/>
                    <a:pt x="8" y="22"/>
                  </a:cubicBezTo>
                  <a:cubicBezTo>
                    <a:pt x="8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0" y="109"/>
                  </a:lnTo>
                  <a:cubicBezTo>
                    <a:pt x="0" y="111"/>
                    <a:pt x="0" y="112"/>
                    <a:pt x="0" y="113"/>
                  </a:cubicBezTo>
                  <a:cubicBezTo>
                    <a:pt x="0" y="116"/>
                    <a:pt x="2" y="117"/>
                    <a:pt x="4" y="117"/>
                  </a:cubicBezTo>
                  <a:cubicBezTo>
                    <a:pt x="8" y="117"/>
                    <a:pt x="10" y="115"/>
                    <a:pt x="11" y="113"/>
                  </a:cubicBezTo>
                  <a:cubicBezTo>
                    <a:pt x="11" y="112"/>
                    <a:pt x="13" y="105"/>
                    <a:pt x="14" y="100"/>
                  </a:cubicBezTo>
                  <a:lnTo>
                    <a:pt x="18" y="86"/>
                  </a:lnTo>
                  <a:cubicBezTo>
                    <a:pt x="18" y="83"/>
                    <a:pt x="20" y="77"/>
                    <a:pt x="20" y="74"/>
                  </a:cubicBezTo>
                  <a:cubicBezTo>
                    <a:pt x="21" y="72"/>
                    <a:pt x="22" y="66"/>
                    <a:pt x="22" y="66"/>
                  </a:cubicBezTo>
                  <a:cubicBezTo>
                    <a:pt x="24" y="63"/>
                    <a:pt x="33" y="46"/>
                    <a:pt x="49" y="46"/>
                  </a:cubicBezTo>
                  <a:cubicBezTo>
                    <a:pt x="57" y="46"/>
                    <a:pt x="58" y="52"/>
                    <a:pt x="58" y="57"/>
                  </a:cubicBezTo>
                  <a:cubicBezTo>
                    <a:pt x="58" y="67"/>
                    <a:pt x="51" y="88"/>
                    <a:pt x="48" y="95"/>
                  </a:cubicBezTo>
                  <a:cubicBezTo>
                    <a:pt x="47" y="98"/>
                    <a:pt x="46" y="100"/>
                    <a:pt x="46" y="104"/>
                  </a:cubicBezTo>
                  <a:cubicBezTo>
                    <a:pt x="46" y="112"/>
                    <a:pt x="52" y="117"/>
                    <a:pt x="59" y="117"/>
                  </a:cubicBezTo>
                  <a:cubicBezTo>
                    <a:pt x="75" y="117"/>
                    <a:pt x="81" y="93"/>
                    <a:pt x="81" y="92"/>
                  </a:cubicBezTo>
                  <a:cubicBezTo>
                    <a:pt x="81" y="90"/>
                    <a:pt x="80" y="90"/>
                    <a:pt x="79" y="90"/>
                  </a:cubicBezTo>
                  <a:cubicBezTo>
                    <a:pt x="78" y="90"/>
                    <a:pt x="78" y="91"/>
                    <a:pt x="77" y="93"/>
                  </a:cubicBezTo>
                  <a:cubicBezTo>
                    <a:pt x="72" y="110"/>
                    <a:pt x="64" y="114"/>
                    <a:pt x="60" y="114"/>
                  </a:cubicBezTo>
                  <a:cubicBezTo>
                    <a:pt x="57" y="114"/>
                    <a:pt x="56" y="112"/>
                    <a:pt x="56" y="108"/>
                  </a:cubicBezTo>
                  <a:cubicBezTo>
                    <a:pt x="56" y="104"/>
                    <a:pt x="58" y="99"/>
                    <a:pt x="59" y="97"/>
                  </a:cubicBezTo>
                  <a:cubicBezTo>
                    <a:pt x="61" y="89"/>
                    <a:pt x="69" y="69"/>
                    <a:pt x="69" y="60"/>
                  </a:cubicBezTo>
                  <a:cubicBezTo>
                    <a:pt x="69" y="48"/>
                    <a:pt x="61" y="42"/>
                    <a:pt x="50" y="42"/>
                  </a:cubicBezTo>
                  <a:cubicBezTo>
                    <a:pt x="45" y="42"/>
                    <a:pt x="35" y="43"/>
                    <a:pt x="25" y="55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4" name="Freeform 159">
              <a:extLst>
                <a:ext uri="{FF2B5EF4-FFF2-40B4-BE49-F238E27FC236}">
                  <a16:creationId xmlns:a16="http://schemas.microsoft.com/office/drawing/2014/main" id="{1979BAE9-CF71-4E77-9C34-1EF89B3C7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5400" y="4051583"/>
              <a:ext cx="82552" cy="387352"/>
            </a:xfrm>
            <a:custGeom>
              <a:avLst/>
              <a:gdLst>
                <a:gd name="T0" fmla="*/ 44 w 44"/>
                <a:gd name="T1" fmla="*/ 198 h 200"/>
                <a:gd name="T2" fmla="*/ 43 w 44"/>
                <a:gd name="T3" fmla="*/ 196 h 200"/>
                <a:gd name="T4" fmla="*/ 17 w 44"/>
                <a:gd name="T5" fmla="*/ 148 h 200"/>
                <a:gd name="T6" fmla="*/ 12 w 44"/>
                <a:gd name="T7" fmla="*/ 100 h 200"/>
                <a:gd name="T8" fmla="*/ 42 w 44"/>
                <a:gd name="T9" fmla="*/ 4 h 200"/>
                <a:gd name="T10" fmla="*/ 44 w 44"/>
                <a:gd name="T11" fmla="*/ 2 h 200"/>
                <a:gd name="T12" fmla="*/ 42 w 44"/>
                <a:gd name="T13" fmla="*/ 0 h 200"/>
                <a:gd name="T14" fmla="*/ 28 w 44"/>
                <a:gd name="T15" fmla="*/ 13 h 200"/>
                <a:gd name="T16" fmla="*/ 0 w 44"/>
                <a:gd name="T17" fmla="*/ 100 h 200"/>
                <a:gd name="T18" fmla="*/ 26 w 44"/>
                <a:gd name="T19" fmla="*/ 185 h 200"/>
                <a:gd name="T20" fmla="*/ 42 w 44"/>
                <a:gd name="T21" fmla="*/ 200 h 200"/>
                <a:gd name="T22" fmla="*/ 44 w 44"/>
                <a:gd name="T23" fmla="*/ 19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200">
                  <a:moveTo>
                    <a:pt x="44" y="198"/>
                  </a:moveTo>
                  <a:cubicBezTo>
                    <a:pt x="44" y="197"/>
                    <a:pt x="43" y="197"/>
                    <a:pt x="43" y="196"/>
                  </a:cubicBezTo>
                  <a:cubicBezTo>
                    <a:pt x="35" y="188"/>
                    <a:pt x="24" y="175"/>
                    <a:pt x="17" y="148"/>
                  </a:cubicBezTo>
                  <a:cubicBezTo>
                    <a:pt x="13" y="133"/>
                    <a:pt x="12" y="115"/>
                    <a:pt x="12" y="100"/>
                  </a:cubicBezTo>
                  <a:cubicBezTo>
                    <a:pt x="12" y="56"/>
                    <a:pt x="22" y="26"/>
                    <a:pt x="42" y="4"/>
                  </a:cubicBezTo>
                  <a:cubicBezTo>
                    <a:pt x="44" y="3"/>
                    <a:pt x="44" y="2"/>
                    <a:pt x="44" y="2"/>
                  </a:cubicBezTo>
                  <a:cubicBezTo>
                    <a:pt x="44" y="0"/>
                    <a:pt x="42" y="0"/>
                    <a:pt x="42" y="0"/>
                  </a:cubicBezTo>
                  <a:cubicBezTo>
                    <a:pt x="39" y="0"/>
                    <a:pt x="30" y="10"/>
                    <a:pt x="28" y="13"/>
                  </a:cubicBezTo>
                  <a:cubicBezTo>
                    <a:pt x="11" y="33"/>
                    <a:pt x="0" y="63"/>
                    <a:pt x="0" y="100"/>
                  </a:cubicBezTo>
                  <a:cubicBezTo>
                    <a:pt x="0" y="123"/>
                    <a:pt x="5" y="157"/>
                    <a:pt x="26" y="185"/>
                  </a:cubicBezTo>
                  <a:cubicBezTo>
                    <a:pt x="28" y="187"/>
                    <a:pt x="39" y="200"/>
                    <a:pt x="42" y="200"/>
                  </a:cubicBezTo>
                  <a:cubicBezTo>
                    <a:pt x="42" y="200"/>
                    <a:pt x="44" y="200"/>
                    <a:pt x="44" y="19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5" name="Freeform 160">
              <a:extLst>
                <a:ext uri="{FF2B5EF4-FFF2-40B4-BE49-F238E27FC236}">
                  <a16:creationId xmlns:a16="http://schemas.microsoft.com/office/drawing/2014/main" id="{757BE81B-C8D5-4F9C-8DC6-16A6D029C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6048" y="4102383"/>
              <a:ext cx="260352" cy="228600"/>
            </a:xfrm>
            <a:custGeom>
              <a:avLst/>
              <a:gdLst>
                <a:gd name="T0" fmla="*/ 115 w 135"/>
                <a:gd name="T1" fmla="*/ 13 h 116"/>
                <a:gd name="T2" fmla="*/ 119 w 135"/>
                <a:gd name="T3" fmla="*/ 8 h 116"/>
                <a:gd name="T4" fmla="*/ 129 w 135"/>
                <a:gd name="T5" fmla="*/ 7 h 116"/>
                <a:gd name="T6" fmla="*/ 135 w 135"/>
                <a:gd name="T7" fmla="*/ 3 h 116"/>
                <a:gd name="T8" fmla="*/ 132 w 135"/>
                <a:gd name="T9" fmla="*/ 0 h 116"/>
                <a:gd name="T10" fmla="*/ 113 w 135"/>
                <a:gd name="T11" fmla="*/ 0 h 116"/>
                <a:gd name="T12" fmla="*/ 94 w 135"/>
                <a:gd name="T13" fmla="*/ 0 h 116"/>
                <a:gd name="T14" fmla="*/ 90 w 135"/>
                <a:gd name="T15" fmla="*/ 4 h 116"/>
                <a:gd name="T16" fmla="*/ 95 w 135"/>
                <a:gd name="T17" fmla="*/ 7 h 116"/>
                <a:gd name="T18" fmla="*/ 106 w 135"/>
                <a:gd name="T19" fmla="*/ 9 h 116"/>
                <a:gd name="T20" fmla="*/ 90 w 135"/>
                <a:gd name="T21" fmla="*/ 75 h 116"/>
                <a:gd name="T22" fmla="*/ 45 w 135"/>
                <a:gd name="T23" fmla="*/ 109 h 116"/>
                <a:gd name="T24" fmla="*/ 22 w 135"/>
                <a:gd name="T25" fmla="*/ 90 h 116"/>
                <a:gd name="T26" fmla="*/ 23 w 135"/>
                <a:gd name="T27" fmla="*/ 78 h 116"/>
                <a:gd name="T28" fmla="*/ 41 w 135"/>
                <a:gd name="T29" fmla="*/ 8 h 116"/>
                <a:gd name="T30" fmla="*/ 52 w 135"/>
                <a:gd name="T31" fmla="*/ 7 h 116"/>
                <a:gd name="T32" fmla="*/ 60 w 135"/>
                <a:gd name="T33" fmla="*/ 3 h 116"/>
                <a:gd name="T34" fmla="*/ 56 w 135"/>
                <a:gd name="T35" fmla="*/ 0 h 116"/>
                <a:gd name="T36" fmla="*/ 44 w 135"/>
                <a:gd name="T37" fmla="*/ 0 h 116"/>
                <a:gd name="T38" fmla="*/ 31 w 135"/>
                <a:gd name="T39" fmla="*/ 0 h 116"/>
                <a:gd name="T40" fmla="*/ 18 w 135"/>
                <a:gd name="T41" fmla="*/ 0 h 116"/>
                <a:gd name="T42" fmla="*/ 5 w 135"/>
                <a:gd name="T43" fmla="*/ 0 h 116"/>
                <a:gd name="T44" fmla="*/ 1 w 135"/>
                <a:gd name="T45" fmla="*/ 4 h 116"/>
                <a:gd name="T46" fmla="*/ 8 w 135"/>
                <a:gd name="T47" fmla="*/ 7 h 116"/>
                <a:gd name="T48" fmla="*/ 17 w 135"/>
                <a:gd name="T49" fmla="*/ 8 h 116"/>
                <a:gd name="T50" fmla="*/ 15 w 135"/>
                <a:gd name="T51" fmla="*/ 18 h 116"/>
                <a:gd name="T52" fmla="*/ 11 w 135"/>
                <a:gd name="T53" fmla="*/ 33 h 116"/>
                <a:gd name="T54" fmla="*/ 1 w 135"/>
                <a:gd name="T55" fmla="*/ 74 h 116"/>
                <a:gd name="T56" fmla="*/ 0 w 135"/>
                <a:gd name="T57" fmla="*/ 84 h 116"/>
                <a:gd name="T58" fmla="*/ 43 w 135"/>
                <a:gd name="T59" fmla="*/ 116 h 116"/>
                <a:gd name="T60" fmla="*/ 99 w 135"/>
                <a:gd name="T61" fmla="*/ 76 h 116"/>
                <a:gd name="T62" fmla="*/ 115 w 135"/>
                <a:gd name="T63" fmla="*/ 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" h="116">
                  <a:moveTo>
                    <a:pt x="115" y="13"/>
                  </a:moveTo>
                  <a:cubicBezTo>
                    <a:pt x="115" y="9"/>
                    <a:pt x="115" y="9"/>
                    <a:pt x="119" y="8"/>
                  </a:cubicBezTo>
                  <a:cubicBezTo>
                    <a:pt x="122" y="8"/>
                    <a:pt x="126" y="7"/>
                    <a:pt x="129" y="7"/>
                  </a:cubicBezTo>
                  <a:cubicBezTo>
                    <a:pt x="132" y="7"/>
                    <a:pt x="135" y="7"/>
                    <a:pt x="135" y="3"/>
                  </a:cubicBezTo>
                  <a:cubicBezTo>
                    <a:pt x="135" y="1"/>
                    <a:pt x="134" y="0"/>
                    <a:pt x="132" y="0"/>
                  </a:cubicBezTo>
                  <a:cubicBezTo>
                    <a:pt x="126" y="0"/>
                    <a:pt x="119" y="0"/>
                    <a:pt x="113" y="0"/>
                  </a:cubicBezTo>
                  <a:cubicBezTo>
                    <a:pt x="109" y="0"/>
                    <a:pt x="98" y="0"/>
                    <a:pt x="94" y="0"/>
                  </a:cubicBezTo>
                  <a:cubicBezTo>
                    <a:pt x="93" y="0"/>
                    <a:pt x="90" y="0"/>
                    <a:pt x="90" y="4"/>
                  </a:cubicBezTo>
                  <a:cubicBezTo>
                    <a:pt x="90" y="7"/>
                    <a:pt x="93" y="7"/>
                    <a:pt x="95" y="7"/>
                  </a:cubicBezTo>
                  <a:cubicBezTo>
                    <a:pt x="96" y="7"/>
                    <a:pt x="103" y="7"/>
                    <a:pt x="106" y="9"/>
                  </a:cubicBezTo>
                  <a:lnTo>
                    <a:pt x="90" y="75"/>
                  </a:lnTo>
                  <a:cubicBezTo>
                    <a:pt x="84" y="99"/>
                    <a:pt x="64" y="109"/>
                    <a:pt x="45" y="109"/>
                  </a:cubicBezTo>
                  <a:cubicBezTo>
                    <a:pt x="29" y="109"/>
                    <a:pt x="22" y="102"/>
                    <a:pt x="22" y="90"/>
                  </a:cubicBezTo>
                  <a:cubicBezTo>
                    <a:pt x="22" y="86"/>
                    <a:pt x="22" y="82"/>
                    <a:pt x="23" y="78"/>
                  </a:cubicBezTo>
                  <a:lnTo>
                    <a:pt x="41" y="8"/>
                  </a:lnTo>
                  <a:cubicBezTo>
                    <a:pt x="44" y="7"/>
                    <a:pt x="50" y="7"/>
                    <a:pt x="52" y="7"/>
                  </a:cubicBezTo>
                  <a:cubicBezTo>
                    <a:pt x="58" y="7"/>
                    <a:pt x="60" y="7"/>
                    <a:pt x="60" y="3"/>
                  </a:cubicBezTo>
                  <a:cubicBezTo>
                    <a:pt x="60" y="0"/>
                    <a:pt x="58" y="0"/>
                    <a:pt x="56" y="0"/>
                  </a:cubicBezTo>
                  <a:cubicBezTo>
                    <a:pt x="52" y="0"/>
                    <a:pt x="48" y="0"/>
                    <a:pt x="44" y="0"/>
                  </a:cubicBezTo>
                  <a:cubicBezTo>
                    <a:pt x="40" y="0"/>
                    <a:pt x="35" y="0"/>
                    <a:pt x="31" y="0"/>
                  </a:cubicBezTo>
                  <a:cubicBezTo>
                    <a:pt x="27" y="0"/>
                    <a:pt x="23" y="0"/>
                    <a:pt x="18" y="0"/>
                  </a:cubicBezTo>
                  <a:cubicBezTo>
                    <a:pt x="14" y="0"/>
                    <a:pt x="10" y="0"/>
                    <a:pt x="5" y="0"/>
                  </a:cubicBezTo>
                  <a:cubicBezTo>
                    <a:pt x="4" y="0"/>
                    <a:pt x="1" y="0"/>
                    <a:pt x="1" y="4"/>
                  </a:cubicBezTo>
                  <a:cubicBezTo>
                    <a:pt x="1" y="7"/>
                    <a:pt x="3" y="7"/>
                    <a:pt x="8" y="7"/>
                  </a:cubicBezTo>
                  <a:cubicBezTo>
                    <a:pt x="12" y="7"/>
                    <a:pt x="17" y="7"/>
                    <a:pt x="17" y="8"/>
                  </a:cubicBezTo>
                  <a:cubicBezTo>
                    <a:pt x="17" y="9"/>
                    <a:pt x="16" y="15"/>
                    <a:pt x="15" y="18"/>
                  </a:cubicBezTo>
                  <a:lnTo>
                    <a:pt x="11" y="33"/>
                  </a:lnTo>
                  <a:lnTo>
                    <a:pt x="1" y="74"/>
                  </a:lnTo>
                  <a:cubicBezTo>
                    <a:pt x="0" y="80"/>
                    <a:pt x="0" y="81"/>
                    <a:pt x="0" y="84"/>
                  </a:cubicBezTo>
                  <a:cubicBezTo>
                    <a:pt x="0" y="106"/>
                    <a:pt x="18" y="116"/>
                    <a:pt x="43" y="116"/>
                  </a:cubicBezTo>
                  <a:cubicBezTo>
                    <a:pt x="73" y="116"/>
                    <a:pt x="93" y="99"/>
                    <a:pt x="99" y="76"/>
                  </a:cubicBezTo>
                  <a:lnTo>
                    <a:pt x="115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6" name="Freeform 161">
              <a:extLst>
                <a:ext uri="{FF2B5EF4-FFF2-40B4-BE49-F238E27FC236}">
                  <a16:creationId xmlns:a16="http://schemas.microsoft.com/office/drawing/2014/main" id="{85CC8721-AEAD-4C98-B348-E7B8547827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1800" y="4032535"/>
              <a:ext cx="120652" cy="165100"/>
            </a:xfrm>
            <a:custGeom>
              <a:avLst/>
              <a:gdLst>
                <a:gd name="T0" fmla="*/ 36 w 63"/>
                <a:gd name="T1" fmla="*/ 2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30 h 82"/>
                <a:gd name="T10" fmla="*/ 0 w 63"/>
                <a:gd name="T11" fmla="*/ 56 h 82"/>
                <a:gd name="T12" fmla="*/ 28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2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2 h 82"/>
                <a:gd name="T34" fmla="*/ 11 w 63"/>
                <a:gd name="T35" fmla="*/ 56 h 82"/>
                <a:gd name="T36" fmla="*/ 16 w 63"/>
                <a:gd name="T37" fmla="*/ 39 h 82"/>
                <a:gd name="T38" fmla="*/ 30 w 63"/>
                <a:gd name="T39" fmla="*/ 33 h 82"/>
                <a:gd name="T40" fmla="*/ 43 w 63"/>
                <a:gd name="T41" fmla="*/ 40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3" y="82"/>
                    <a:pt x="28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30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5" y="42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7" name="Freeform 162">
              <a:extLst>
                <a:ext uri="{FF2B5EF4-FFF2-40B4-BE49-F238E27FC236}">
                  <a16:creationId xmlns:a16="http://schemas.microsoft.com/office/drawing/2014/main" id="{FFDFCC0E-E6E5-40C8-88C7-211C032AF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9600" y="4083335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8" name="Freeform 163">
              <a:extLst>
                <a:ext uri="{FF2B5EF4-FFF2-40B4-BE49-F238E27FC236}">
                  <a16:creationId xmlns:a16="http://schemas.microsoft.com/office/drawing/2014/main" id="{43664A20-C4D0-4AF2-B4FD-40A5E952E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7548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1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9" name="Freeform 164">
              <a:extLst>
                <a:ext uri="{FF2B5EF4-FFF2-40B4-BE49-F238E27FC236}">
                  <a16:creationId xmlns:a16="http://schemas.microsoft.com/office/drawing/2014/main" id="{95103912-0C01-4420-A062-A217AB507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648" y="4083335"/>
              <a:ext cx="69852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2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0" name="Freeform 165">
              <a:extLst>
                <a:ext uri="{FF2B5EF4-FFF2-40B4-BE49-F238E27FC236}">
                  <a16:creationId xmlns:a16="http://schemas.microsoft.com/office/drawing/2014/main" id="{03B258A0-B5B5-49CF-A5B3-BE820451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9648" y="4102383"/>
              <a:ext cx="184152" cy="292100"/>
            </a:xfrm>
            <a:custGeom>
              <a:avLst/>
              <a:gdLst>
                <a:gd name="T0" fmla="*/ 61 w 94"/>
                <a:gd name="T1" fmla="*/ 51 h 150"/>
                <a:gd name="T2" fmla="*/ 81 w 94"/>
                <a:gd name="T3" fmla="*/ 51 h 150"/>
                <a:gd name="T4" fmla="*/ 87 w 94"/>
                <a:gd name="T5" fmla="*/ 46 h 150"/>
                <a:gd name="T6" fmla="*/ 81 w 94"/>
                <a:gd name="T7" fmla="*/ 43 h 150"/>
                <a:gd name="T8" fmla="*/ 63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1 w 94"/>
                <a:gd name="T17" fmla="*/ 7 h 150"/>
                <a:gd name="T18" fmla="*/ 74 w 94"/>
                <a:gd name="T19" fmla="*/ 18 h 150"/>
                <a:gd name="T20" fmla="*/ 82 w 94"/>
                <a:gd name="T21" fmla="*/ 26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8 w 94"/>
                <a:gd name="T31" fmla="*/ 43 h 150"/>
                <a:gd name="T32" fmla="*/ 22 w 94"/>
                <a:gd name="T33" fmla="*/ 48 h 150"/>
                <a:gd name="T34" fmla="*/ 27 w 94"/>
                <a:gd name="T35" fmla="*/ 51 h 150"/>
                <a:gd name="T36" fmla="*/ 43 w 94"/>
                <a:gd name="T37" fmla="*/ 51 h 150"/>
                <a:gd name="T38" fmla="*/ 30 w 94"/>
                <a:gd name="T39" fmla="*/ 121 h 150"/>
                <a:gd name="T40" fmla="*/ 27 w 94"/>
                <a:gd name="T41" fmla="*/ 136 h 150"/>
                <a:gd name="T42" fmla="*/ 19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5 h 150"/>
                <a:gd name="T50" fmla="*/ 0 w 94"/>
                <a:gd name="T51" fmla="*/ 137 h 150"/>
                <a:gd name="T52" fmla="*/ 18 w 94"/>
                <a:gd name="T53" fmla="*/ 150 h 150"/>
                <a:gd name="T54" fmla="*/ 41 w 94"/>
                <a:gd name="T55" fmla="*/ 136 h 150"/>
                <a:gd name="T56" fmla="*/ 52 w 94"/>
                <a:gd name="T57" fmla="*/ 101 h 150"/>
                <a:gd name="T58" fmla="*/ 61 w 94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1"/>
                  </a:moveTo>
                  <a:lnTo>
                    <a:pt x="81" y="51"/>
                  </a:lnTo>
                  <a:cubicBezTo>
                    <a:pt x="84" y="51"/>
                    <a:pt x="87" y="51"/>
                    <a:pt x="87" y="46"/>
                  </a:cubicBezTo>
                  <a:cubicBezTo>
                    <a:pt x="87" y="43"/>
                    <a:pt x="84" y="43"/>
                    <a:pt x="81" y="43"/>
                  </a:cubicBezTo>
                  <a:lnTo>
                    <a:pt x="63" y="43"/>
                  </a:lnTo>
                  <a:lnTo>
                    <a:pt x="68" y="13"/>
                  </a:lnTo>
                  <a:cubicBezTo>
                    <a:pt x="69" y="10"/>
                    <a:pt x="69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9" y="6"/>
                    <a:pt x="81" y="7"/>
                  </a:cubicBezTo>
                  <a:cubicBezTo>
                    <a:pt x="77" y="9"/>
                    <a:pt x="74" y="13"/>
                    <a:pt x="74" y="18"/>
                  </a:cubicBezTo>
                  <a:cubicBezTo>
                    <a:pt x="74" y="23"/>
                    <a:pt x="78" y="26"/>
                    <a:pt x="82" y="26"/>
                  </a:cubicBezTo>
                  <a:cubicBezTo>
                    <a:pt x="89" y="26"/>
                    <a:pt x="94" y="20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8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8" y="43"/>
                  </a:lnTo>
                  <a:cubicBezTo>
                    <a:pt x="25" y="43"/>
                    <a:pt x="22" y="43"/>
                    <a:pt x="22" y="48"/>
                  </a:cubicBezTo>
                  <a:cubicBezTo>
                    <a:pt x="22" y="51"/>
                    <a:pt x="25" y="51"/>
                    <a:pt x="27" y="51"/>
                  </a:cubicBezTo>
                  <a:lnTo>
                    <a:pt x="43" y="51"/>
                  </a:lnTo>
                  <a:lnTo>
                    <a:pt x="30" y="121"/>
                  </a:lnTo>
                  <a:cubicBezTo>
                    <a:pt x="30" y="123"/>
                    <a:pt x="28" y="133"/>
                    <a:pt x="27" y="136"/>
                  </a:cubicBezTo>
                  <a:cubicBezTo>
                    <a:pt x="27" y="136"/>
                    <a:pt x="24" y="144"/>
                    <a:pt x="19" y="144"/>
                  </a:cubicBezTo>
                  <a:cubicBezTo>
                    <a:pt x="16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10" y="150"/>
                    <a:pt x="18" y="150"/>
                  </a:cubicBezTo>
                  <a:cubicBezTo>
                    <a:pt x="31" y="150"/>
                    <a:pt x="39" y="138"/>
                    <a:pt x="41" y="136"/>
                  </a:cubicBezTo>
                  <a:cubicBezTo>
                    <a:pt x="48" y="125"/>
                    <a:pt x="52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1" name="Freeform 166">
              <a:extLst>
                <a:ext uri="{FF2B5EF4-FFF2-40B4-BE49-F238E27FC236}">
                  <a16:creationId xmlns:a16="http://schemas.microsoft.com/office/drawing/2014/main" id="{79859A55-E303-4085-890E-090388D1A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8248" y="4083335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2" name="Freeform 167">
              <a:extLst>
                <a:ext uri="{FF2B5EF4-FFF2-40B4-BE49-F238E27FC236}">
                  <a16:creationId xmlns:a16="http://schemas.microsoft.com/office/drawing/2014/main" id="{4EBF4502-F6CE-40CC-8C84-737E8651C7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76200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3" name="Freeform 168">
              <a:extLst>
                <a:ext uri="{FF2B5EF4-FFF2-40B4-BE49-F238E27FC236}">
                  <a16:creationId xmlns:a16="http://schemas.microsoft.com/office/drawing/2014/main" id="{86423BC3-0FC3-4BF9-B622-1F0C6E84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7648" y="4292883"/>
              <a:ext cx="38100" cy="95252"/>
            </a:xfrm>
            <a:custGeom>
              <a:avLst/>
              <a:gdLst>
                <a:gd name="T0" fmla="*/ 19 w 19"/>
                <a:gd name="T1" fmla="*/ 17 h 50"/>
                <a:gd name="T2" fmla="*/ 8 w 19"/>
                <a:gd name="T3" fmla="*/ 0 h 50"/>
                <a:gd name="T4" fmla="*/ 0 w 19"/>
                <a:gd name="T5" fmla="*/ 9 h 50"/>
                <a:gd name="T6" fmla="*/ 8 w 19"/>
                <a:gd name="T7" fmla="*/ 18 h 50"/>
                <a:gd name="T8" fmla="*/ 14 w 19"/>
                <a:gd name="T9" fmla="*/ 15 h 50"/>
                <a:gd name="T10" fmla="*/ 15 w 19"/>
                <a:gd name="T11" fmla="*/ 15 h 50"/>
                <a:gd name="T12" fmla="*/ 15 w 19"/>
                <a:gd name="T13" fmla="*/ 17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8" y="18"/>
                  </a:cubicBezTo>
                  <a:cubicBezTo>
                    <a:pt x="10" y="18"/>
                    <a:pt x="13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4" name="Freeform 169">
              <a:extLst>
                <a:ext uri="{FF2B5EF4-FFF2-40B4-BE49-F238E27FC236}">
                  <a16:creationId xmlns:a16="http://schemas.microsoft.com/office/drawing/2014/main" id="{5FF9967F-E344-4E9A-A0D9-4B0D2431D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4648" y="4127783"/>
              <a:ext cx="95252" cy="203200"/>
            </a:xfrm>
            <a:custGeom>
              <a:avLst/>
              <a:gdLst>
                <a:gd name="T0" fmla="*/ 30 w 51"/>
                <a:gd name="T1" fmla="*/ 37 h 105"/>
                <a:gd name="T2" fmla="*/ 46 w 51"/>
                <a:gd name="T3" fmla="*/ 37 h 105"/>
                <a:gd name="T4" fmla="*/ 51 w 51"/>
                <a:gd name="T5" fmla="*/ 34 h 105"/>
                <a:gd name="T6" fmla="*/ 46 w 51"/>
                <a:gd name="T7" fmla="*/ 32 h 105"/>
                <a:gd name="T8" fmla="*/ 32 w 51"/>
                <a:gd name="T9" fmla="*/ 32 h 105"/>
                <a:gd name="T10" fmla="*/ 38 w 51"/>
                <a:gd name="T11" fmla="*/ 4 h 105"/>
                <a:gd name="T12" fmla="*/ 34 w 51"/>
                <a:gd name="T13" fmla="*/ 0 h 105"/>
                <a:gd name="T14" fmla="*/ 27 w 51"/>
                <a:gd name="T15" fmla="*/ 6 h 105"/>
                <a:gd name="T16" fmla="*/ 20 w 51"/>
                <a:gd name="T17" fmla="*/ 32 h 105"/>
                <a:gd name="T18" fmla="*/ 5 w 51"/>
                <a:gd name="T19" fmla="*/ 32 h 105"/>
                <a:gd name="T20" fmla="*/ 0 w 51"/>
                <a:gd name="T21" fmla="*/ 35 h 105"/>
                <a:gd name="T22" fmla="*/ 5 w 51"/>
                <a:gd name="T23" fmla="*/ 37 h 105"/>
                <a:gd name="T24" fmla="*/ 19 w 51"/>
                <a:gd name="T25" fmla="*/ 37 h 105"/>
                <a:gd name="T26" fmla="*/ 7 w 51"/>
                <a:gd name="T27" fmla="*/ 90 h 105"/>
                <a:gd name="T28" fmla="*/ 22 w 51"/>
                <a:gd name="T29" fmla="*/ 105 h 105"/>
                <a:gd name="T30" fmla="*/ 48 w 51"/>
                <a:gd name="T31" fmla="*/ 80 h 105"/>
                <a:gd name="T32" fmla="*/ 46 w 51"/>
                <a:gd name="T33" fmla="*/ 78 h 105"/>
                <a:gd name="T34" fmla="*/ 44 w 51"/>
                <a:gd name="T35" fmla="*/ 80 h 105"/>
                <a:gd name="T36" fmla="*/ 22 w 51"/>
                <a:gd name="T37" fmla="*/ 102 h 105"/>
                <a:gd name="T38" fmla="*/ 17 w 51"/>
                <a:gd name="T39" fmla="*/ 94 h 105"/>
                <a:gd name="T40" fmla="*/ 18 w 51"/>
                <a:gd name="T41" fmla="*/ 86 h 105"/>
                <a:gd name="T42" fmla="*/ 30 w 51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5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8"/>
                    <a:pt x="38" y="5"/>
                    <a:pt x="38" y="4"/>
                  </a:cubicBezTo>
                  <a:cubicBezTo>
                    <a:pt x="38" y="1"/>
                    <a:pt x="36" y="0"/>
                    <a:pt x="34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5"/>
                    <a:pt x="22" y="105"/>
                  </a:cubicBezTo>
                  <a:cubicBezTo>
                    <a:pt x="39" y="105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0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5" name="Freeform 170">
              <a:extLst>
                <a:ext uri="{FF2B5EF4-FFF2-40B4-BE49-F238E27FC236}">
                  <a16:creationId xmlns:a16="http://schemas.microsoft.com/office/drawing/2014/main" id="{D89DA7FD-9ADC-4D54-A473-516B39489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1648" y="4083335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8 w 38"/>
                <a:gd name="T11" fmla="*/ 83 h 166"/>
                <a:gd name="T12" fmla="*/ 2 w 38"/>
                <a:gd name="T13" fmla="*/ 162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8" y="48"/>
                    <a:pt x="28" y="83"/>
                  </a:cubicBezTo>
                  <a:cubicBezTo>
                    <a:pt x="28" y="111"/>
                    <a:pt x="22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6" name="Freeform 171">
              <a:extLst>
                <a:ext uri="{FF2B5EF4-FFF2-40B4-BE49-F238E27FC236}">
                  <a16:creationId xmlns:a16="http://schemas.microsoft.com/office/drawing/2014/main" id="{1C05EFC3-E83C-418C-B6FB-7A20DC1EE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4848" y="4242083"/>
              <a:ext cx="203200" cy="12700"/>
            </a:xfrm>
            <a:custGeom>
              <a:avLst/>
              <a:gdLst>
                <a:gd name="T0" fmla="*/ 96 w 102"/>
                <a:gd name="T1" fmla="*/ 6 h 6"/>
                <a:gd name="T2" fmla="*/ 102 w 102"/>
                <a:gd name="T3" fmla="*/ 3 h 6"/>
                <a:gd name="T4" fmla="*/ 96 w 102"/>
                <a:gd name="T5" fmla="*/ 0 h 6"/>
                <a:gd name="T6" fmla="*/ 6 w 102"/>
                <a:gd name="T7" fmla="*/ 0 h 6"/>
                <a:gd name="T8" fmla="*/ 0 w 102"/>
                <a:gd name="T9" fmla="*/ 3 h 6"/>
                <a:gd name="T10" fmla="*/ 6 w 102"/>
                <a:gd name="T11" fmla="*/ 6 h 6"/>
                <a:gd name="T12" fmla="*/ 96 w 10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6">
                  <a:moveTo>
                    <a:pt x="96" y="6"/>
                  </a:moveTo>
                  <a:cubicBezTo>
                    <a:pt x="99" y="6"/>
                    <a:pt x="102" y="6"/>
                    <a:pt x="102" y="3"/>
                  </a:cubicBezTo>
                  <a:cubicBezTo>
                    <a:pt x="102" y="0"/>
                    <a:pt x="99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96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7" name="Freeform 172">
              <a:extLst>
                <a:ext uri="{FF2B5EF4-FFF2-40B4-BE49-F238E27FC236}">
                  <a16:creationId xmlns:a16="http://schemas.microsoft.com/office/drawing/2014/main" id="{75FA645E-1FB8-442B-82BC-D1FFBD3CF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2348" y="4102383"/>
              <a:ext cx="184152" cy="292100"/>
            </a:xfrm>
            <a:custGeom>
              <a:avLst/>
              <a:gdLst>
                <a:gd name="T0" fmla="*/ 61 w 94"/>
                <a:gd name="T1" fmla="*/ 51 h 150"/>
                <a:gd name="T2" fmla="*/ 80 w 94"/>
                <a:gd name="T3" fmla="*/ 51 h 150"/>
                <a:gd name="T4" fmla="*/ 86 w 94"/>
                <a:gd name="T5" fmla="*/ 46 h 150"/>
                <a:gd name="T6" fmla="*/ 81 w 94"/>
                <a:gd name="T7" fmla="*/ 43 h 150"/>
                <a:gd name="T8" fmla="*/ 62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0 w 94"/>
                <a:gd name="T17" fmla="*/ 7 h 150"/>
                <a:gd name="T18" fmla="*/ 73 w 94"/>
                <a:gd name="T19" fmla="*/ 18 h 150"/>
                <a:gd name="T20" fmla="*/ 82 w 94"/>
                <a:gd name="T21" fmla="*/ 26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7 w 94"/>
                <a:gd name="T31" fmla="*/ 43 h 150"/>
                <a:gd name="T32" fmla="*/ 21 w 94"/>
                <a:gd name="T33" fmla="*/ 48 h 150"/>
                <a:gd name="T34" fmla="*/ 27 w 94"/>
                <a:gd name="T35" fmla="*/ 51 h 150"/>
                <a:gd name="T36" fmla="*/ 42 w 94"/>
                <a:gd name="T37" fmla="*/ 51 h 150"/>
                <a:gd name="T38" fmla="*/ 30 w 94"/>
                <a:gd name="T39" fmla="*/ 121 h 150"/>
                <a:gd name="T40" fmla="*/ 27 w 94"/>
                <a:gd name="T41" fmla="*/ 136 h 150"/>
                <a:gd name="T42" fmla="*/ 18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5 h 150"/>
                <a:gd name="T50" fmla="*/ 0 w 94"/>
                <a:gd name="T51" fmla="*/ 137 h 150"/>
                <a:gd name="T52" fmla="*/ 18 w 94"/>
                <a:gd name="T53" fmla="*/ 150 h 150"/>
                <a:gd name="T54" fmla="*/ 40 w 94"/>
                <a:gd name="T55" fmla="*/ 136 h 150"/>
                <a:gd name="T56" fmla="*/ 52 w 94"/>
                <a:gd name="T57" fmla="*/ 101 h 150"/>
                <a:gd name="T58" fmla="*/ 61 w 94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4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6"/>
                    <a:pt x="82" y="26"/>
                  </a:cubicBezTo>
                  <a:cubicBezTo>
                    <a:pt x="88" y="26"/>
                    <a:pt x="94" y="20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30" y="121"/>
                  </a:lnTo>
                  <a:cubicBezTo>
                    <a:pt x="29" y="123"/>
                    <a:pt x="27" y="133"/>
                    <a:pt x="27" y="136"/>
                  </a:cubicBezTo>
                  <a:cubicBezTo>
                    <a:pt x="26" y="136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8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8" name="Freeform 173">
              <a:extLst>
                <a:ext uri="{FF2B5EF4-FFF2-40B4-BE49-F238E27FC236}">
                  <a16:creationId xmlns:a16="http://schemas.microsoft.com/office/drawing/2014/main" id="{9D06A994-094B-43C1-BC4A-A5DB34B84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7300" y="4083335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9" name="Freeform 174">
              <a:extLst>
                <a:ext uri="{FF2B5EF4-FFF2-40B4-BE49-F238E27FC236}">
                  <a16:creationId xmlns:a16="http://schemas.microsoft.com/office/drawing/2014/main" id="{2E360CF8-F57D-48B4-B52D-26BE9D3807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58900" y="4184935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1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1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2" y="100"/>
                    <a:pt x="23" y="101"/>
                  </a:cubicBezTo>
                  <a:cubicBezTo>
                    <a:pt x="20" y="101"/>
                    <a:pt x="19" y="101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1"/>
                    <a:pt x="56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0" name="Freeform 175">
              <a:extLst>
                <a:ext uri="{FF2B5EF4-FFF2-40B4-BE49-F238E27FC236}">
                  <a16:creationId xmlns:a16="http://schemas.microsoft.com/office/drawing/2014/main" id="{BB594211-B04F-47B7-9C9A-D7713873A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6700" y="4292883"/>
              <a:ext cx="38100" cy="95252"/>
            </a:xfrm>
            <a:custGeom>
              <a:avLst/>
              <a:gdLst>
                <a:gd name="T0" fmla="*/ 20 w 20"/>
                <a:gd name="T1" fmla="*/ 17 h 50"/>
                <a:gd name="T2" fmla="*/ 9 w 20"/>
                <a:gd name="T3" fmla="*/ 0 h 50"/>
                <a:gd name="T4" fmla="*/ 0 w 20"/>
                <a:gd name="T5" fmla="*/ 9 h 50"/>
                <a:gd name="T6" fmla="*/ 9 w 20"/>
                <a:gd name="T7" fmla="*/ 18 h 50"/>
                <a:gd name="T8" fmla="*/ 15 w 20"/>
                <a:gd name="T9" fmla="*/ 15 h 50"/>
                <a:gd name="T10" fmla="*/ 16 w 20"/>
                <a:gd name="T11" fmla="*/ 15 h 50"/>
                <a:gd name="T12" fmla="*/ 16 w 20"/>
                <a:gd name="T13" fmla="*/ 17 h 50"/>
                <a:gd name="T14" fmla="*/ 5 w 20"/>
                <a:gd name="T15" fmla="*/ 45 h 50"/>
                <a:gd name="T16" fmla="*/ 3 w 20"/>
                <a:gd name="T17" fmla="*/ 48 h 50"/>
                <a:gd name="T18" fmla="*/ 4 w 20"/>
                <a:gd name="T19" fmla="*/ 50 h 50"/>
                <a:gd name="T20" fmla="*/ 20 w 20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50">
                  <a:moveTo>
                    <a:pt x="20" y="17"/>
                  </a:moveTo>
                  <a:cubicBezTo>
                    <a:pt x="20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30"/>
                    <a:pt x="10" y="40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50"/>
                    <a:pt x="4" y="50"/>
                  </a:cubicBezTo>
                  <a:cubicBezTo>
                    <a:pt x="6" y="50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1" name="Freeform 176">
              <a:extLst>
                <a:ext uri="{FF2B5EF4-FFF2-40B4-BE49-F238E27FC236}">
                  <a16:creationId xmlns:a16="http://schemas.microsoft.com/office/drawing/2014/main" id="{A0FA8BA2-DB57-4036-AE28-09B65135E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7348" y="4127783"/>
              <a:ext cx="101600" cy="203200"/>
            </a:xfrm>
            <a:custGeom>
              <a:avLst/>
              <a:gdLst>
                <a:gd name="T0" fmla="*/ 31 w 51"/>
                <a:gd name="T1" fmla="*/ 37 h 105"/>
                <a:gd name="T2" fmla="*/ 46 w 51"/>
                <a:gd name="T3" fmla="*/ 37 h 105"/>
                <a:gd name="T4" fmla="*/ 51 w 51"/>
                <a:gd name="T5" fmla="*/ 34 h 105"/>
                <a:gd name="T6" fmla="*/ 47 w 51"/>
                <a:gd name="T7" fmla="*/ 32 h 105"/>
                <a:gd name="T8" fmla="*/ 32 w 51"/>
                <a:gd name="T9" fmla="*/ 32 h 105"/>
                <a:gd name="T10" fmla="*/ 39 w 51"/>
                <a:gd name="T11" fmla="*/ 4 h 105"/>
                <a:gd name="T12" fmla="*/ 34 w 51"/>
                <a:gd name="T13" fmla="*/ 0 h 105"/>
                <a:gd name="T14" fmla="*/ 28 w 51"/>
                <a:gd name="T15" fmla="*/ 6 h 105"/>
                <a:gd name="T16" fmla="*/ 21 w 51"/>
                <a:gd name="T17" fmla="*/ 32 h 105"/>
                <a:gd name="T18" fmla="*/ 5 w 51"/>
                <a:gd name="T19" fmla="*/ 32 h 105"/>
                <a:gd name="T20" fmla="*/ 0 w 51"/>
                <a:gd name="T21" fmla="*/ 35 h 105"/>
                <a:gd name="T22" fmla="*/ 5 w 51"/>
                <a:gd name="T23" fmla="*/ 37 h 105"/>
                <a:gd name="T24" fmla="*/ 20 w 51"/>
                <a:gd name="T25" fmla="*/ 37 h 105"/>
                <a:gd name="T26" fmla="*/ 7 w 51"/>
                <a:gd name="T27" fmla="*/ 90 h 105"/>
                <a:gd name="T28" fmla="*/ 22 w 51"/>
                <a:gd name="T29" fmla="*/ 105 h 105"/>
                <a:gd name="T30" fmla="*/ 49 w 51"/>
                <a:gd name="T31" fmla="*/ 80 h 105"/>
                <a:gd name="T32" fmla="*/ 47 w 51"/>
                <a:gd name="T33" fmla="*/ 78 h 105"/>
                <a:gd name="T34" fmla="*/ 44 w 51"/>
                <a:gd name="T35" fmla="*/ 80 h 105"/>
                <a:gd name="T36" fmla="*/ 23 w 51"/>
                <a:gd name="T37" fmla="*/ 102 h 105"/>
                <a:gd name="T38" fmla="*/ 18 w 51"/>
                <a:gd name="T39" fmla="*/ 94 h 105"/>
                <a:gd name="T40" fmla="*/ 19 w 51"/>
                <a:gd name="T41" fmla="*/ 86 h 105"/>
                <a:gd name="T42" fmla="*/ 31 w 51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5">
                  <a:moveTo>
                    <a:pt x="31" y="37"/>
                  </a:moveTo>
                  <a:lnTo>
                    <a:pt x="46" y="37"/>
                  </a:lnTo>
                  <a:cubicBezTo>
                    <a:pt x="50" y="37"/>
                    <a:pt x="51" y="37"/>
                    <a:pt x="51" y="34"/>
                  </a:cubicBezTo>
                  <a:cubicBezTo>
                    <a:pt x="51" y="32"/>
                    <a:pt x="50" y="32"/>
                    <a:pt x="47" y="32"/>
                  </a:cubicBezTo>
                  <a:lnTo>
                    <a:pt x="32" y="32"/>
                  </a:lnTo>
                  <a:cubicBezTo>
                    <a:pt x="38" y="8"/>
                    <a:pt x="39" y="5"/>
                    <a:pt x="39" y="4"/>
                  </a:cubicBezTo>
                  <a:cubicBezTo>
                    <a:pt x="39" y="1"/>
                    <a:pt x="37" y="0"/>
                    <a:pt x="34" y="0"/>
                  </a:cubicBezTo>
                  <a:cubicBezTo>
                    <a:pt x="34" y="0"/>
                    <a:pt x="29" y="0"/>
                    <a:pt x="28" y="6"/>
                  </a:cubicBezTo>
                  <a:lnTo>
                    <a:pt x="21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2" y="37"/>
                    <a:pt x="5" y="37"/>
                  </a:cubicBezTo>
                  <a:lnTo>
                    <a:pt x="20" y="37"/>
                  </a:lnTo>
                  <a:cubicBezTo>
                    <a:pt x="8" y="84"/>
                    <a:pt x="7" y="87"/>
                    <a:pt x="7" y="90"/>
                  </a:cubicBezTo>
                  <a:cubicBezTo>
                    <a:pt x="7" y="99"/>
                    <a:pt x="13" y="105"/>
                    <a:pt x="22" y="105"/>
                  </a:cubicBezTo>
                  <a:cubicBezTo>
                    <a:pt x="39" y="105"/>
                    <a:pt x="49" y="81"/>
                    <a:pt x="49" y="80"/>
                  </a:cubicBezTo>
                  <a:cubicBezTo>
                    <a:pt x="49" y="78"/>
                    <a:pt x="47" y="78"/>
                    <a:pt x="47" y="78"/>
                  </a:cubicBezTo>
                  <a:cubicBezTo>
                    <a:pt x="45" y="78"/>
                    <a:pt x="45" y="79"/>
                    <a:pt x="44" y="80"/>
                  </a:cubicBezTo>
                  <a:cubicBezTo>
                    <a:pt x="37" y="98"/>
                    <a:pt x="28" y="102"/>
                    <a:pt x="23" y="102"/>
                  </a:cubicBezTo>
                  <a:cubicBezTo>
                    <a:pt x="19" y="102"/>
                    <a:pt x="18" y="100"/>
                    <a:pt x="18" y="94"/>
                  </a:cubicBezTo>
                  <a:cubicBezTo>
                    <a:pt x="18" y="90"/>
                    <a:pt x="18" y="89"/>
                    <a:pt x="19" y="86"/>
                  </a:cubicBezTo>
                  <a:lnTo>
                    <a:pt x="31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2" name="Freeform 177">
              <a:extLst>
                <a:ext uri="{FF2B5EF4-FFF2-40B4-BE49-F238E27FC236}">
                  <a16:creationId xmlns:a16="http://schemas.microsoft.com/office/drawing/2014/main" id="{2DD0B2B0-C18B-4FB1-AA28-35D5FE476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4348" y="4083335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3 w 39"/>
                <a:gd name="T9" fmla="*/ 6 h 166"/>
                <a:gd name="T10" fmla="*/ 29 w 39"/>
                <a:gd name="T11" fmla="*/ 83 h 166"/>
                <a:gd name="T12" fmla="*/ 2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3" name="Freeform 178">
              <a:extLst>
                <a:ext uri="{FF2B5EF4-FFF2-40B4-BE49-F238E27FC236}">
                  <a16:creationId xmlns:a16="http://schemas.microsoft.com/office/drawing/2014/main" id="{9F8714FE-5C7D-4D34-977D-0E99C313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7700" y="4102383"/>
              <a:ext cx="260352" cy="228600"/>
            </a:xfrm>
            <a:custGeom>
              <a:avLst/>
              <a:gdLst>
                <a:gd name="T0" fmla="*/ 115 w 135"/>
                <a:gd name="T1" fmla="*/ 13 h 116"/>
                <a:gd name="T2" fmla="*/ 119 w 135"/>
                <a:gd name="T3" fmla="*/ 8 h 116"/>
                <a:gd name="T4" fmla="*/ 129 w 135"/>
                <a:gd name="T5" fmla="*/ 7 h 116"/>
                <a:gd name="T6" fmla="*/ 135 w 135"/>
                <a:gd name="T7" fmla="*/ 3 h 116"/>
                <a:gd name="T8" fmla="*/ 132 w 135"/>
                <a:gd name="T9" fmla="*/ 0 h 116"/>
                <a:gd name="T10" fmla="*/ 113 w 135"/>
                <a:gd name="T11" fmla="*/ 0 h 116"/>
                <a:gd name="T12" fmla="*/ 94 w 135"/>
                <a:gd name="T13" fmla="*/ 0 h 116"/>
                <a:gd name="T14" fmla="*/ 90 w 135"/>
                <a:gd name="T15" fmla="*/ 4 h 116"/>
                <a:gd name="T16" fmla="*/ 95 w 135"/>
                <a:gd name="T17" fmla="*/ 7 h 116"/>
                <a:gd name="T18" fmla="*/ 106 w 135"/>
                <a:gd name="T19" fmla="*/ 9 h 116"/>
                <a:gd name="T20" fmla="*/ 90 w 135"/>
                <a:gd name="T21" fmla="*/ 75 h 116"/>
                <a:gd name="T22" fmla="*/ 44 w 135"/>
                <a:gd name="T23" fmla="*/ 109 h 116"/>
                <a:gd name="T24" fmla="*/ 22 w 135"/>
                <a:gd name="T25" fmla="*/ 90 h 116"/>
                <a:gd name="T26" fmla="*/ 23 w 135"/>
                <a:gd name="T27" fmla="*/ 78 h 116"/>
                <a:gd name="T28" fmla="*/ 41 w 135"/>
                <a:gd name="T29" fmla="*/ 8 h 116"/>
                <a:gd name="T30" fmla="*/ 52 w 135"/>
                <a:gd name="T31" fmla="*/ 7 h 116"/>
                <a:gd name="T32" fmla="*/ 60 w 135"/>
                <a:gd name="T33" fmla="*/ 3 h 116"/>
                <a:gd name="T34" fmla="*/ 56 w 135"/>
                <a:gd name="T35" fmla="*/ 0 h 116"/>
                <a:gd name="T36" fmla="*/ 44 w 135"/>
                <a:gd name="T37" fmla="*/ 0 h 116"/>
                <a:gd name="T38" fmla="*/ 31 w 135"/>
                <a:gd name="T39" fmla="*/ 0 h 116"/>
                <a:gd name="T40" fmla="*/ 18 w 135"/>
                <a:gd name="T41" fmla="*/ 0 h 116"/>
                <a:gd name="T42" fmla="*/ 5 w 135"/>
                <a:gd name="T43" fmla="*/ 0 h 116"/>
                <a:gd name="T44" fmla="*/ 0 w 135"/>
                <a:gd name="T45" fmla="*/ 4 h 116"/>
                <a:gd name="T46" fmla="*/ 8 w 135"/>
                <a:gd name="T47" fmla="*/ 7 h 116"/>
                <a:gd name="T48" fmla="*/ 17 w 135"/>
                <a:gd name="T49" fmla="*/ 8 h 116"/>
                <a:gd name="T50" fmla="*/ 15 w 135"/>
                <a:gd name="T51" fmla="*/ 18 h 116"/>
                <a:gd name="T52" fmla="*/ 11 w 135"/>
                <a:gd name="T53" fmla="*/ 33 h 116"/>
                <a:gd name="T54" fmla="*/ 1 w 135"/>
                <a:gd name="T55" fmla="*/ 74 h 116"/>
                <a:gd name="T56" fmla="*/ 0 w 135"/>
                <a:gd name="T57" fmla="*/ 84 h 116"/>
                <a:gd name="T58" fmla="*/ 43 w 135"/>
                <a:gd name="T59" fmla="*/ 116 h 116"/>
                <a:gd name="T60" fmla="*/ 99 w 135"/>
                <a:gd name="T61" fmla="*/ 76 h 116"/>
                <a:gd name="T62" fmla="*/ 115 w 135"/>
                <a:gd name="T63" fmla="*/ 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" h="116">
                  <a:moveTo>
                    <a:pt x="115" y="13"/>
                  </a:moveTo>
                  <a:cubicBezTo>
                    <a:pt x="115" y="9"/>
                    <a:pt x="115" y="9"/>
                    <a:pt x="119" y="8"/>
                  </a:cubicBezTo>
                  <a:cubicBezTo>
                    <a:pt x="122" y="8"/>
                    <a:pt x="126" y="7"/>
                    <a:pt x="129" y="7"/>
                  </a:cubicBezTo>
                  <a:cubicBezTo>
                    <a:pt x="132" y="7"/>
                    <a:pt x="135" y="7"/>
                    <a:pt x="135" y="3"/>
                  </a:cubicBezTo>
                  <a:cubicBezTo>
                    <a:pt x="135" y="1"/>
                    <a:pt x="133" y="0"/>
                    <a:pt x="132" y="0"/>
                  </a:cubicBezTo>
                  <a:cubicBezTo>
                    <a:pt x="126" y="0"/>
                    <a:pt x="119" y="0"/>
                    <a:pt x="113" y="0"/>
                  </a:cubicBezTo>
                  <a:cubicBezTo>
                    <a:pt x="109" y="0"/>
                    <a:pt x="98" y="0"/>
                    <a:pt x="94" y="0"/>
                  </a:cubicBezTo>
                  <a:cubicBezTo>
                    <a:pt x="93" y="0"/>
                    <a:pt x="90" y="0"/>
                    <a:pt x="90" y="4"/>
                  </a:cubicBezTo>
                  <a:cubicBezTo>
                    <a:pt x="90" y="7"/>
                    <a:pt x="92" y="7"/>
                    <a:pt x="95" y="7"/>
                  </a:cubicBezTo>
                  <a:cubicBezTo>
                    <a:pt x="96" y="7"/>
                    <a:pt x="102" y="7"/>
                    <a:pt x="106" y="9"/>
                  </a:cubicBezTo>
                  <a:lnTo>
                    <a:pt x="90" y="75"/>
                  </a:lnTo>
                  <a:cubicBezTo>
                    <a:pt x="84" y="99"/>
                    <a:pt x="64" y="109"/>
                    <a:pt x="44" y="109"/>
                  </a:cubicBezTo>
                  <a:cubicBezTo>
                    <a:pt x="29" y="109"/>
                    <a:pt x="22" y="102"/>
                    <a:pt x="22" y="90"/>
                  </a:cubicBezTo>
                  <a:cubicBezTo>
                    <a:pt x="22" y="86"/>
                    <a:pt x="22" y="82"/>
                    <a:pt x="23" y="78"/>
                  </a:cubicBezTo>
                  <a:lnTo>
                    <a:pt x="41" y="8"/>
                  </a:lnTo>
                  <a:cubicBezTo>
                    <a:pt x="44" y="7"/>
                    <a:pt x="50" y="7"/>
                    <a:pt x="52" y="7"/>
                  </a:cubicBezTo>
                  <a:cubicBezTo>
                    <a:pt x="58" y="7"/>
                    <a:pt x="60" y="7"/>
                    <a:pt x="60" y="3"/>
                  </a:cubicBezTo>
                  <a:cubicBezTo>
                    <a:pt x="60" y="0"/>
                    <a:pt x="58" y="0"/>
                    <a:pt x="56" y="0"/>
                  </a:cubicBezTo>
                  <a:cubicBezTo>
                    <a:pt x="52" y="0"/>
                    <a:pt x="48" y="0"/>
                    <a:pt x="44" y="0"/>
                  </a:cubicBezTo>
                  <a:cubicBezTo>
                    <a:pt x="40" y="0"/>
                    <a:pt x="35" y="0"/>
                    <a:pt x="31" y="0"/>
                  </a:cubicBezTo>
                  <a:cubicBezTo>
                    <a:pt x="27" y="0"/>
                    <a:pt x="23" y="0"/>
                    <a:pt x="18" y="0"/>
                  </a:cubicBezTo>
                  <a:cubicBezTo>
                    <a:pt x="14" y="0"/>
                    <a:pt x="10" y="0"/>
                    <a:pt x="5" y="0"/>
                  </a:cubicBezTo>
                  <a:cubicBezTo>
                    <a:pt x="4" y="0"/>
                    <a:pt x="0" y="0"/>
                    <a:pt x="0" y="4"/>
                  </a:cubicBezTo>
                  <a:cubicBezTo>
                    <a:pt x="0" y="7"/>
                    <a:pt x="3" y="7"/>
                    <a:pt x="8" y="7"/>
                  </a:cubicBezTo>
                  <a:cubicBezTo>
                    <a:pt x="12" y="7"/>
                    <a:pt x="17" y="7"/>
                    <a:pt x="17" y="8"/>
                  </a:cubicBezTo>
                  <a:cubicBezTo>
                    <a:pt x="17" y="9"/>
                    <a:pt x="16" y="15"/>
                    <a:pt x="15" y="18"/>
                  </a:cubicBezTo>
                  <a:lnTo>
                    <a:pt x="11" y="33"/>
                  </a:lnTo>
                  <a:lnTo>
                    <a:pt x="1" y="74"/>
                  </a:lnTo>
                  <a:cubicBezTo>
                    <a:pt x="0" y="80"/>
                    <a:pt x="0" y="81"/>
                    <a:pt x="0" y="84"/>
                  </a:cubicBezTo>
                  <a:cubicBezTo>
                    <a:pt x="0" y="106"/>
                    <a:pt x="18" y="116"/>
                    <a:pt x="43" y="116"/>
                  </a:cubicBezTo>
                  <a:cubicBezTo>
                    <a:pt x="73" y="116"/>
                    <a:pt x="93" y="99"/>
                    <a:pt x="99" y="76"/>
                  </a:cubicBezTo>
                  <a:lnTo>
                    <a:pt x="115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4" name="Freeform 179">
              <a:extLst>
                <a:ext uri="{FF2B5EF4-FFF2-40B4-BE49-F238E27FC236}">
                  <a16:creationId xmlns:a16="http://schemas.microsoft.com/office/drawing/2014/main" id="{1CFEEAF6-D6D3-4E4C-85D9-970D36AA93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97100" y="4032535"/>
              <a:ext cx="127000" cy="165100"/>
            </a:xfrm>
            <a:custGeom>
              <a:avLst/>
              <a:gdLst>
                <a:gd name="T0" fmla="*/ 36 w 63"/>
                <a:gd name="T1" fmla="*/ 2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30 h 82"/>
                <a:gd name="T10" fmla="*/ 0 w 63"/>
                <a:gd name="T11" fmla="*/ 56 h 82"/>
                <a:gd name="T12" fmla="*/ 27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2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2 h 82"/>
                <a:gd name="T34" fmla="*/ 11 w 63"/>
                <a:gd name="T35" fmla="*/ 56 h 82"/>
                <a:gd name="T36" fmla="*/ 16 w 63"/>
                <a:gd name="T37" fmla="*/ 39 h 82"/>
                <a:gd name="T38" fmla="*/ 29 w 63"/>
                <a:gd name="T39" fmla="*/ 33 h 82"/>
                <a:gd name="T40" fmla="*/ 43 w 63"/>
                <a:gd name="T41" fmla="*/ 40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5" y="42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5" name="Freeform 180">
              <a:extLst>
                <a:ext uri="{FF2B5EF4-FFF2-40B4-BE49-F238E27FC236}">
                  <a16:creationId xmlns:a16="http://schemas.microsoft.com/office/drawing/2014/main" id="{122FC7ED-263D-4C14-94AB-6BE55F905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1248" y="4083335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6" name="Freeform 181">
              <a:extLst>
                <a:ext uri="{FF2B5EF4-FFF2-40B4-BE49-F238E27FC236}">
                  <a16:creationId xmlns:a16="http://schemas.microsoft.com/office/drawing/2014/main" id="{6CC4A742-0A35-4B7D-ABC7-A04D8332E1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89200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7" name="Freeform 182">
              <a:extLst>
                <a:ext uri="{FF2B5EF4-FFF2-40B4-BE49-F238E27FC236}">
                  <a16:creationId xmlns:a16="http://schemas.microsoft.com/office/drawing/2014/main" id="{5F636204-8411-4DAB-AF22-F1092D28C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7948" y="4083335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8" name="Freeform 183">
              <a:extLst>
                <a:ext uri="{FF2B5EF4-FFF2-40B4-BE49-F238E27FC236}">
                  <a16:creationId xmlns:a16="http://schemas.microsoft.com/office/drawing/2014/main" id="{091194C5-A8A1-436C-A840-14911F306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8600" y="4051583"/>
              <a:ext cx="88900" cy="387352"/>
            </a:xfrm>
            <a:custGeom>
              <a:avLst/>
              <a:gdLst>
                <a:gd name="T0" fmla="*/ 44 w 44"/>
                <a:gd name="T1" fmla="*/ 100 h 200"/>
                <a:gd name="T2" fmla="*/ 18 w 44"/>
                <a:gd name="T3" fmla="*/ 15 h 200"/>
                <a:gd name="T4" fmla="*/ 2 w 44"/>
                <a:gd name="T5" fmla="*/ 0 h 200"/>
                <a:gd name="T6" fmla="*/ 0 w 44"/>
                <a:gd name="T7" fmla="*/ 2 h 200"/>
                <a:gd name="T8" fmla="*/ 1 w 44"/>
                <a:gd name="T9" fmla="*/ 4 h 200"/>
                <a:gd name="T10" fmla="*/ 27 w 44"/>
                <a:gd name="T11" fmla="*/ 52 h 200"/>
                <a:gd name="T12" fmla="*/ 32 w 44"/>
                <a:gd name="T13" fmla="*/ 100 h 200"/>
                <a:gd name="T14" fmla="*/ 26 w 44"/>
                <a:gd name="T15" fmla="*/ 150 h 200"/>
                <a:gd name="T16" fmla="*/ 2 w 44"/>
                <a:gd name="T17" fmla="*/ 196 h 200"/>
                <a:gd name="T18" fmla="*/ 0 w 44"/>
                <a:gd name="T19" fmla="*/ 198 h 200"/>
                <a:gd name="T20" fmla="*/ 2 w 44"/>
                <a:gd name="T21" fmla="*/ 200 h 200"/>
                <a:gd name="T22" fmla="*/ 16 w 44"/>
                <a:gd name="T23" fmla="*/ 187 h 200"/>
                <a:gd name="T24" fmla="*/ 44 w 44"/>
                <a:gd name="T25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200">
                  <a:moveTo>
                    <a:pt x="44" y="100"/>
                  </a:moveTo>
                  <a:cubicBezTo>
                    <a:pt x="44" y="76"/>
                    <a:pt x="39" y="43"/>
                    <a:pt x="18" y="15"/>
                  </a:cubicBezTo>
                  <a:cubicBezTo>
                    <a:pt x="16" y="13"/>
                    <a:pt x="5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9" y="12"/>
                    <a:pt x="20" y="26"/>
                    <a:pt x="27" y="52"/>
                  </a:cubicBezTo>
                  <a:cubicBezTo>
                    <a:pt x="31" y="67"/>
                    <a:pt x="32" y="84"/>
                    <a:pt x="32" y="100"/>
                  </a:cubicBezTo>
                  <a:cubicBezTo>
                    <a:pt x="32" y="117"/>
                    <a:pt x="31" y="134"/>
                    <a:pt x="26" y="150"/>
                  </a:cubicBezTo>
                  <a:cubicBezTo>
                    <a:pt x="20" y="173"/>
                    <a:pt x="10" y="186"/>
                    <a:pt x="2" y="196"/>
                  </a:cubicBezTo>
                  <a:cubicBezTo>
                    <a:pt x="0" y="197"/>
                    <a:pt x="0" y="198"/>
                    <a:pt x="0" y="198"/>
                  </a:cubicBezTo>
                  <a:cubicBezTo>
                    <a:pt x="0" y="199"/>
                    <a:pt x="1" y="200"/>
                    <a:pt x="2" y="200"/>
                  </a:cubicBezTo>
                  <a:cubicBezTo>
                    <a:pt x="5" y="200"/>
                    <a:pt x="14" y="189"/>
                    <a:pt x="16" y="187"/>
                  </a:cubicBezTo>
                  <a:cubicBezTo>
                    <a:pt x="33" y="167"/>
                    <a:pt x="44" y="137"/>
                    <a:pt x="44" y="10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39" name="グループ化 238">
            <a:extLst>
              <a:ext uri="{FF2B5EF4-FFF2-40B4-BE49-F238E27FC236}">
                <a16:creationId xmlns:a16="http://schemas.microsoft.com/office/drawing/2014/main" id="{C785A1E6-3F5D-404A-873E-67876AE4E9E5}"/>
              </a:ext>
            </a:extLst>
          </p:cNvPr>
          <p:cNvGrpSpPr/>
          <p:nvPr/>
        </p:nvGrpSpPr>
        <p:grpSpPr>
          <a:xfrm>
            <a:off x="5401944" y="4699552"/>
            <a:ext cx="3762375" cy="435680"/>
            <a:chOff x="4804300" y="5670835"/>
            <a:chExt cx="7175500" cy="736600"/>
          </a:xfrm>
        </p:grpSpPr>
        <p:sp>
          <p:nvSpPr>
            <p:cNvPr id="192" name="Freeform 187">
              <a:extLst>
                <a:ext uri="{FF2B5EF4-FFF2-40B4-BE49-F238E27FC236}">
                  <a16:creationId xmlns:a16="http://schemas.microsoft.com/office/drawing/2014/main" id="{62B14F09-E998-4B16-AA24-D606DDB94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4300" y="5899435"/>
              <a:ext cx="260352" cy="234952"/>
            </a:xfrm>
            <a:custGeom>
              <a:avLst/>
              <a:gdLst>
                <a:gd name="T0" fmla="*/ 135 w 135"/>
                <a:gd name="T1" fmla="*/ 7 h 120"/>
                <a:gd name="T2" fmla="*/ 117 w 135"/>
                <a:gd name="T3" fmla="*/ 1 h 120"/>
                <a:gd name="T4" fmla="*/ 54 w 135"/>
                <a:gd name="T5" fmla="*/ 1 h 120"/>
                <a:gd name="T6" fmla="*/ 28 w 135"/>
                <a:gd name="T7" fmla="*/ 15 h 120"/>
                <a:gd name="T8" fmla="*/ 30 w 135"/>
                <a:gd name="T9" fmla="*/ 16 h 120"/>
                <a:gd name="T10" fmla="*/ 41 w 135"/>
                <a:gd name="T11" fmla="*/ 10 h 120"/>
                <a:gd name="T12" fmla="*/ 56 w 135"/>
                <a:gd name="T13" fmla="*/ 10 h 120"/>
                <a:gd name="T14" fmla="*/ 67 w 135"/>
                <a:gd name="T15" fmla="*/ 10 h 120"/>
                <a:gd name="T16" fmla="*/ 66 w 135"/>
                <a:gd name="T17" fmla="*/ 13 h 120"/>
                <a:gd name="T18" fmla="*/ 42 w 135"/>
                <a:gd name="T19" fmla="*/ 85 h 120"/>
                <a:gd name="T20" fmla="*/ 30 w 135"/>
                <a:gd name="T21" fmla="*/ 110 h 120"/>
                <a:gd name="T22" fmla="*/ 14 w 135"/>
                <a:gd name="T23" fmla="*/ 100 h 120"/>
                <a:gd name="T24" fmla="*/ 13 w 135"/>
                <a:gd name="T25" fmla="*/ 98 h 120"/>
                <a:gd name="T26" fmla="*/ 0 w 135"/>
                <a:gd name="T27" fmla="*/ 106 h 120"/>
                <a:gd name="T28" fmla="*/ 0 w 135"/>
                <a:gd name="T29" fmla="*/ 107 h 120"/>
                <a:gd name="T30" fmla="*/ 19 w 135"/>
                <a:gd name="T31" fmla="*/ 120 h 120"/>
                <a:gd name="T32" fmla="*/ 42 w 135"/>
                <a:gd name="T33" fmla="*/ 107 h 120"/>
                <a:gd name="T34" fmla="*/ 63 w 135"/>
                <a:gd name="T35" fmla="*/ 64 h 120"/>
                <a:gd name="T36" fmla="*/ 95 w 135"/>
                <a:gd name="T37" fmla="*/ 64 h 120"/>
                <a:gd name="T38" fmla="*/ 95 w 135"/>
                <a:gd name="T39" fmla="*/ 64 h 120"/>
                <a:gd name="T40" fmla="*/ 96 w 135"/>
                <a:gd name="T41" fmla="*/ 66 h 120"/>
                <a:gd name="T42" fmla="*/ 109 w 135"/>
                <a:gd name="T43" fmla="*/ 56 h 120"/>
                <a:gd name="T44" fmla="*/ 106 w 135"/>
                <a:gd name="T45" fmla="*/ 55 h 120"/>
                <a:gd name="T46" fmla="*/ 66 w 135"/>
                <a:gd name="T47" fmla="*/ 55 h 120"/>
                <a:gd name="T48" fmla="*/ 79 w 135"/>
                <a:gd name="T49" fmla="*/ 10 h 120"/>
                <a:gd name="T50" fmla="*/ 101 w 135"/>
                <a:gd name="T51" fmla="*/ 10 h 120"/>
                <a:gd name="T52" fmla="*/ 120 w 135"/>
                <a:gd name="T53" fmla="*/ 13 h 120"/>
                <a:gd name="T54" fmla="*/ 120 w 135"/>
                <a:gd name="T55" fmla="*/ 16 h 120"/>
                <a:gd name="T56" fmla="*/ 122 w 135"/>
                <a:gd name="T57" fmla="*/ 17 h 120"/>
                <a:gd name="T58" fmla="*/ 135 w 135"/>
                <a:gd name="T59" fmla="*/ 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5" h="120">
                  <a:moveTo>
                    <a:pt x="135" y="7"/>
                  </a:moveTo>
                  <a:cubicBezTo>
                    <a:pt x="135" y="0"/>
                    <a:pt x="122" y="1"/>
                    <a:pt x="117" y="1"/>
                  </a:cubicBezTo>
                  <a:lnTo>
                    <a:pt x="54" y="1"/>
                  </a:lnTo>
                  <a:cubicBezTo>
                    <a:pt x="46" y="1"/>
                    <a:pt x="31" y="6"/>
                    <a:pt x="28" y="15"/>
                  </a:cubicBezTo>
                  <a:cubicBezTo>
                    <a:pt x="29" y="16"/>
                    <a:pt x="29" y="16"/>
                    <a:pt x="30" y="16"/>
                  </a:cubicBezTo>
                  <a:cubicBezTo>
                    <a:pt x="34" y="16"/>
                    <a:pt x="39" y="13"/>
                    <a:pt x="41" y="10"/>
                  </a:cubicBezTo>
                  <a:cubicBezTo>
                    <a:pt x="46" y="10"/>
                    <a:pt x="51" y="10"/>
                    <a:pt x="56" y="10"/>
                  </a:cubicBezTo>
                  <a:lnTo>
                    <a:pt x="67" y="10"/>
                  </a:lnTo>
                  <a:cubicBezTo>
                    <a:pt x="67" y="10"/>
                    <a:pt x="66" y="13"/>
                    <a:pt x="66" y="13"/>
                  </a:cubicBezTo>
                  <a:cubicBezTo>
                    <a:pt x="59" y="43"/>
                    <a:pt x="50" y="69"/>
                    <a:pt x="42" y="85"/>
                  </a:cubicBezTo>
                  <a:cubicBezTo>
                    <a:pt x="41" y="88"/>
                    <a:pt x="32" y="108"/>
                    <a:pt x="30" y="110"/>
                  </a:cubicBezTo>
                  <a:cubicBezTo>
                    <a:pt x="23" y="110"/>
                    <a:pt x="17" y="106"/>
                    <a:pt x="14" y="100"/>
                  </a:cubicBezTo>
                  <a:cubicBezTo>
                    <a:pt x="14" y="99"/>
                    <a:pt x="14" y="98"/>
                    <a:pt x="13" y="98"/>
                  </a:cubicBezTo>
                  <a:cubicBezTo>
                    <a:pt x="9" y="98"/>
                    <a:pt x="0" y="104"/>
                    <a:pt x="0" y="10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3" y="115"/>
                    <a:pt x="10" y="120"/>
                    <a:pt x="19" y="120"/>
                  </a:cubicBezTo>
                  <a:cubicBezTo>
                    <a:pt x="27" y="120"/>
                    <a:pt x="37" y="114"/>
                    <a:pt x="42" y="107"/>
                  </a:cubicBezTo>
                  <a:cubicBezTo>
                    <a:pt x="48" y="101"/>
                    <a:pt x="59" y="74"/>
                    <a:pt x="63" y="64"/>
                  </a:cubicBezTo>
                  <a:lnTo>
                    <a:pt x="95" y="64"/>
                  </a:ln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6" y="66"/>
                    <a:pt x="96" y="66"/>
                  </a:cubicBezTo>
                  <a:cubicBezTo>
                    <a:pt x="100" y="66"/>
                    <a:pt x="109" y="61"/>
                    <a:pt x="109" y="56"/>
                  </a:cubicBezTo>
                  <a:cubicBezTo>
                    <a:pt x="109" y="55"/>
                    <a:pt x="108" y="55"/>
                    <a:pt x="106" y="55"/>
                  </a:cubicBezTo>
                  <a:lnTo>
                    <a:pt x="66" y="55"/>
                  </a:lnTo>
                  <a:cubicBezTo>
                    <a:pt x="71" y="40"/>
                    <a:pt x="76" y="25"/>
                    <a:pt x="79" y="10"/>
                  </a:cubicBezTo>
                  <a:lnTo>
                    <a:pt x="101" y="10"/>
                  </a:lnTo>
                  <a:cubicBezTo>
                    <a:pt x="105" y="10"/>
                    <a:pt x="117" y="9"/>
                    <a:pt x="120" y="13"/>
                  </a:cubicBezTo>
                  <a:cubicBezTo>
                    <a:pt x="120" y="14"/>
                    <a:pt x="120" y="15"/>
                    <a:pt x="120" y="16"/>
                  </a:cubicBezTo>
                  <a:cubicBezTo>
                    <a:pt x="121" y="17"/>
                    <a:pt x="121" y="17"/>
                    <a:pt x="122" y="17"/>
                  </a:cubicBezTo>
                  <a:cubicBezTo>
                    <a:pt x="126" y="17"/>
                    <a:pt x="135" y="12"/>
                    <a:pt x="135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3" name="Freeform 188">
              <a:extLst>
                <a:ext uri="{FF2B5EF4-FFF2-40B4-BE49-F238E27FC236}">
                  <a16:creationId xmlns:a16="http://schemas.microsoft.com/office/drawing/2014/main" id="{F5E8D58A-95CD-4EEC-8872-F851298BBC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1000" y="5829583"/>
              <a:ext cx="120652" cy="165100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4" name="Freeform 189">
              <a:extLst>
                <a:ext uri="{FF2B5EF4-FFF2-40B4-BE49-F238E27FC236}">
                  <a16:creationId xmlns:a16="http://schemas.microsoft.com/office/drawing/2014/main" id="{E2A20F4B-1F5F-4218-84C2-5B235E11A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148" y="5880383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5" name="Freeform 190">
              <a:extLst>
                <a:ext uri="{FF2B5EF4-FFF2-40B4-BE49-F238E27FC236}">
                  <a16:creationId xmlns:a16="http://schemas.microsoft.com/office/drawing/2014/main" id="{7974D87B-0AC0-4802-BDC7-82EBA318F8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3100" y="5981983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6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1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2 w 68"/>
                <a:gd name="T29" fmla="*/ 100 h 106"/>
                <a:gd name="T30" fmla="*/ 44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1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58" y="7"/>
                    <a:pt x="55" y="12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9" y="75"/>
                    <a:pt x="21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19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6" name="Freeform 191">
              <a:extLst>
                <a:ext uri="{FF2B5EF4-FFF2-40B4-BE49-F238E27FC236}">
                  <a16:creationId xmlns:a16="http://schemas.microsoft.com/office/drawing/2014/main" id="{160B910A-05D9-483A-BCDA-B33928309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1848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4 w 39"/>
                <a:gd name="T9" fmla="*/ 5 h 166"/>
                <a:gd name="T10" fmla="*/ 29 w 39"/>
                <a:gd name="T11" fmla="*/ 83 h 166"/>
                <a:gd name="T12" fmla="*/ 3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4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3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7" name="Freeform 192">
              <a:extLst>
                <a:ext uri="{FF2B5EF4-FFF2-40B4-BE49-F238E27FC236}">
                  <a16:creationId xmlns:a16="http://schemas.microsoft.com/office/drawing/2014/main" id="{CF50CD2E-2AFD-4764-8907-5DA11824D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8848" y="5899435"/>
              <a:ext cx="184152" cy="292100"/>
            </a:xfrm>
            <a:custGeom>
              <a:avLst/>
              <a:gdLst>
                <a:gd name="T0" fmla="*/ 61 w 94"/>
                <a:gd name="T1" fmla="*/ 50 h 150"/>
                <a:gd name="T2" fmla="*/ 80 w 94"/>
                <a:gd name="T3" fmla="*/ 50 h 150"/>
                <a:gd name="T4" fmla="*/ 86 w 94"/>
                <a:gd name="T5" fmla="*/ 46 h 150"/>
                <a:gd name="T6" fmla="*/ 81 w 94"/>
                <a:gd name="T7" fmla="*/ 43 h 150"/>
                <a:gd name="T8" fmla="*/ 62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0 w 94"/>
                <a:gd name="T17" fmla="*/ 7 h 150"/>
                <a:gd name="T18" fmla="*/ 73 w 94"/>
                <a:gd name="T19" fmla="*/ 18 h 150"/>
                <a:gd name="T20" fmla="*/ 82 w 94"/>
                <a:gd name="T21" fmla="*/ 25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7 w 94"/>
                <a:gd name="T31" fmla="*/ 43 h 150"/>
                <a:gd name="T32" fmla="*/ 21 w 94"/>
                <a:gd name="T33" fmla="*/ 47 h 150"/>
                <a:gd name="T34" fmla="*/ 27 w 94"/>
                <a:gd name="T35" fmla="*/ 50 h 150"/>
                <a:gd name="T36" fmla="*/ 42 w 94"/>
                <a:gd name="T37" fmla="*/ 50 h 150"/>
                <a:gd name="T38" fmla="*/ 30 w 94"/>
                <a:gd name="T39" fmla="*/ 121 h 150"/>
                <a:gd name="T40" fmla="*/ 27 w 94"/>
                <a:gd name="T41" fmla="*/ 135 h 150"/>
                <a:gd name="T42" fmla="*/ 18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4 h 150"/>
                <a:gd name="T50" fmla="*/ 0 w 94"/>
                <a:gd name="T51" fmla="*/ 137 h 150"/>
                <a:gd name="T52" fmla="*/ 18 w 94"/>
                <a:gd name="T53" fmla="*/ 150 h 150"/>
                <a:gd name="T54" fmla="*/ 40 w 94"/>
                <a:gd name="T55" fmla="*/ 135 h 150"/>
                <a:gd name="T56" fmla="*/ 52 w 94"/>
                <a:gd name="T57" fmla="*/ 101 h 150"/>
                <a:gd name="T58" fmla="*/ 61 w 94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0"/>
                  </a:moveTo>
                  <a:lnTo>
                    <a:pt x="80" y="50"/>
                  </a:lnTo>
                  <a:cubicBezTo>
                    <a:pt x="83" y="50"/>
                    <a:pt x="86" y="50"/>
                    <a:pt x="86" y="46"/>
                  </a:cubicBezTo>
                  <a:cubicBezTo>
                    <a:pt x="86" y="43"/>
                    <a:pt x="84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5"/>
                    <a:pt x="82" y="25"/>
                  </a:cubicBezTo>
                  <a:cubicBezTo>
                    <a:pt x="88" y="25"/>
                    <a:pt x="94" y="19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7"/>
                  </a:cubicBezTo>
                  <a:cubicBezTo>
                    <a:pt x="21" y="50"/>
                    <a:pt x="24" y="50"/>
                    <a:pt x="27" y="50"/>
                  </a:cubicBezTo>
                  <a:lnTo>
                    <a:pt x="42" y="50"/>
                  </a:lnTo>
                  <a:lnTo>
                    <a:pt x="30" y="121"/>
                  </a:lnTo>
                  <a:cubicBezTo>
                    <a:pt x="29" y="123"/>
                    <a:pt x="27" y="133"/>
                    <a:pt x="27" y="135"/>
                  </a:cubicBezTo>
                  <a:cubicBezTo>
                    <a:pt x="26" y="136"/>
                    <a:pt x="24" y="144"/>
                    <a:pt x="18" y="144"/>
                  </a:cubicBezTo>
                  <a:cubicBezTo>
                    <a:pt x="15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5"/>
                  </a:cubicBezTo>
                  <a:cubicBezTo>
                    <a:pt x="48" y="124"/>
                    <a:pt x="51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8" name="Freeform 193">
              <a:extLst>
                <a:ext uri="{FF2B5EF4-FFF2-40B4-BE49-F238E27FC236}">
                  <a16:creationId xmlns:a16="http://schemas.microsoft.com/office/drawing/2014/main" id="{0E7ECBC4-3F19-4688-A8E9-1D375677F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3800" y="5880383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9" name="Freeform 194">
              <a:extLst>
                <a:ext uri="{FF2B5EF4-FFF2-40B4-BE49-F238E27FC236}">
                  <a16:creationId xmlns:a16="http://schemas.microsoft.com/office/drawing/2014/main" id="{F76860C3-2E2B-4C3F-8681-DA3AB0C885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5400" y="5981983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3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0" name="Freeform 195">
              <a:extLst>
                <a:ext uri="{FF2B5EF4-FFF2-40B4-BE49-F238E27FC236}">
                  <a16:creationId xmlns:a16="http://schemas.microsoft.com/office/drawing/2014/main" id="{777180D2-7483-4154-8DD7-F7F27B6FD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3200" y="6089935"/>
              <a:ext cx="38100" cy="95252"/>
            </a:xfrm>
            <a:custGeom>
              <a:avLst/>
              <a:gdLst>
                <a:gd name="T0" fmla="*/ 20 w 20"/>
                <a:gd name="T1" fmla="*/ 17 h 49"/>
                <a:gd name="T2" fmla="*/ 9 w 20"/>
                <a:gd name="T3" fmla="*/ 0 h 49"/>
                <a:gd name="T4" fmla="*/ 0 w 20"/>
                <a:gd name="T5" fmla="*/ 9 h 49"/>
                <a:gd name="T6" fmla="*/ 9 w 20"/>
                <a:gd name="T7" fmla="*/ 17 h 49"/>
                <a:gd name="T8" fmla="*/ 15 w 20"/>
                <a:gd name="T9" fmla="*/ 15 h 49"/>
                <a:gd name="T10" fmla="*/ 16 w 20"/>
                <a:gd name="T11" fmla="*/ 15 h 49"/>
                <a:gd name="T12" fmla="*/ 16 w 20"/>
                <a:gd name="T13" fmla="*/ 17 h 49"/>
                <a:gd name="T14" fmla="*/ 5 w 20"/>
                <a:gd name="T15" fmla="*/ 45 h 49"/>
                <a:gd name="T16" fmla="*/ 3 w 20"/>
                <a:gd name="T17" fmla="*/ 48 h 49"/>
                <a:gd name="T18" fmla="*/ 4 w 20"/>
                <a:gd name="T19" fmla="*/ 49 h 49"/>
                <a:gd name="T20" fmla="*/ 20 w 20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9">
                  <a:moveTo>
                    <a:pt x="20" y="17"/>
                  </a:moveTo>
                  <a:cubicBezTo>
                    <a:pt x="20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9" y="17"/>
                  </a:cubicBezTo>
                  <a:cubicBezTo>
                    <a:pt x="11" y="17"/>
                    <a:pt x="13" y="17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29"/>
                    <a:pt x="10" y="39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49"/>
                    <a:pt x="4" y="49"/>
                  </a:cubicBezTo>
                  <a:cubicBezTo>
                    <a:pt x="6" y="49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1" name="Freeform 196">
              <a:extLst>
                <a:ext uri="{FF2B5EF4-FFF2-40B4-BE49-F238E27FC236}">
                  <a16:creationId xmlns:a16="http://schemas.microsoft.com/office/drawing/2014/main" id="{980A8543-DA49-49D9-8F00-C1A4F02DC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848" y="5918483"/>
              <a:ext cx="101600" cy="209552"/>
            </a:xfrm>
            <a:custGeom>
              <a:avLst/>
              <a:gdLst>
                <a:gd name="T0" fmla="*/ 30 w 50"/>
                <a:gd name="T1" fmla="*/ 38 h 106"/>
                <a:gd name="T2" fmla="*/ 45 w 50"/>
                <a:gd name="T3" fmla="*/ 38 h 106"/>
                <a:gd name="T4" fmla="*/ 50 w 50"/>
                <a:gd name="T5" fmla="*/ 35 h 106"/>
                <a:gd name="T6" fmla="*/ 46 w 50"/>
                <a:gd name="T7" fmla="*/ 33 h 106"/>
                <a:gd name="T8" fmla="*/ 31 w 50"/>
                <a:gd name="T9" fmla="*/ 33 h 106"/>
                <a:gd name="T10" fmla="*/ 38 w 50"/>
                <a:gd name="T11" fmla="*/ 5 h 106"/>
                <a:gd name="T12" fmla="*/ 33 w 50"/>
                <a:gd name="T13" fmla="*/ 0 h 106"/>
                <a:gd name="T14" fmla="*/ 27 w 50"/>
                <a:gd name="T15" fmla="*/ 6 h 106"/>
                <a:gd name="T16" fmla="*/ 20 w 50"/>
                <a:gd name="T17" fmla="*/ 33 h 106"/>
                <a:gd name="T18" fmla="*/ 4 w 50"/>
                <a:gd name="T19" fmla="*/ 33 h 106"/>
                <a:gd name="T20" fmla="*/ 0 w 50"/>
                <a:gd name="T21" fmla="*/ 36 h 106"/>
                <a:gd name="T22" fmla="*/ 4 w 50"/>
                <a:gd name="T23" fmla="*/ 38 h 106"/>
                <a:gd name="T24" fmla="*/ 19 w 50"/>
                <a:gd name="T25" fmla="*/ 38 h 106"/>
                <a:gd name="T26" fmla="*/ 6 w 50"/>
                <a:gd name="T27" fmla="*/ 91 h 106"/>
                <a:gd name="T28" fmla="*/ 21 w 50"/>
                <a:gd name="T29" fmla="*/ 106 h 106"/>
                <a:gd name="T30" fmla="*/ 48 w 50"/>
                <a:gd name="T31" fmla="*/ 81 h 106"/>
                <a:gd name="T32" fmla="*/ 46 w 50"/>
                <a:gd name="T33" fmla="*/ 79 h 106"/>
                <a:gd name="T34" fmla="*/ 43 w 50"/>
                <a:gd name="T35" fmla="*/ 81 h 106"/>
                <a:gd name="T36" fmla="*/ 22 w 50"/>
                <a:gd name="T37" fmla="*/ 103 h 106"/>
                <a:gd name="T38" fmla="*/ 17 w 50"/>
                <a:gd name="T39" fmla="*/ 95 h 106"/>
                <a:gd name="T40" fmla="*/ 18 w 50"/>
                <a:gd name="T41" fmla="*/ 87 h 106"/>
                <a:gd name="T42" fmla="*/ 30 w 50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06">
                  <a:moveTo>
                    <a:pt x="30" y="38"/>
                  </a:moveTo>
                  <a:lnTo>
                    <a:pt x="45" y="38"/>
                  </a:lnTo>
                  <a:cubicBezTo>
                    <a:pt x="49" y="38"/>
                    <a:pt x="50" y="38"/>
                    <a:pt x="50" y="35"/>
                  </a:cubicBezTo>
                  <a:cubicBezTo>
                    <a:pt x="50" y="33"/>
                    <a:pt x="49" y="33"/>
                    <a:pt x="46" y="33"/>
                  </a:cubicBezTo>
                  <a:lnTo>
                    <a:pt x="31" y="33"/>
                  </a:lnTo>
                  <a:cubicBezTo>
                    <a:pt x="37" y="9"/>
                    <a:pt x="38" y="6"/>
                    <a:pt x="38" y="5"/>
                  </a:cubicBezTo>
                  <a:cubicBezTo>
                    <a:pt x="38" y="2"/>
                    <a:pt x="36" y="0"/>
                    <a:pt x="33" y="0"/>
                  </a:cubicBezTo>
                  <a:cubicBezTo>
                    <a:pt x="33" y="0"/>
                    <a:pt x="28" y="1"/>
                    <a:pt x="27" y="6"/>
                  </a:cubicBezTo>
                  <a:lnTo>
                    <a:pt x="20" y="33"/>
                  </a:lnTo>
                  <a:lnTo>
                    <a:pt x="4" y="33"/>
                  </a:lnTo>
                  <a:cubicBezTo>
                    <a:pt x="1" y="33"/>
                    <a:pt x="0" y="33"/>
                    <a:pt x="0" y="36"/>
                  </a:cubicBezTo>
                  <a:cubicBezTo>
                    <a:pt x="0" y="38"/>
                    <a:pt x="1" y="38"/>
                    <a:pt x="4" y="38"/>
                  </a:cubicBezTo>
                  <a:lnTo>
                    <a:pt x="19" y="38"/>
                  </a:lnTo>
                  <a:cubicBezTo>
                    <a:pt x="7" y="85"/>
                    <a:pt x="6" y="88"/>
                    <a:pt x="6" y="91"/>
                  </a:cubicBezTo>
                  <a:cubicBezTo>
                    <a:pt x="6" y="100"/>
                    <a:pt x="12" y="106"/>
                    <a:pt x="21" y="106"/>
                  </a:cubicBezTo>
                  <a:cubicBezTo>
                    <a:pt x="38" y="106"/>
                    <a:pt x="48" y="82"/>
                    <a:pt x="48" y="81"/>
                  </a:cubicBezTo>
                  <a:cubicBezTo>
                    <a:pt x="48" y="79"/>
                    <a:pt x="46" y="79"/>
                    <a:pt x="46" y="79"/>
                  </a:cubicBezTo>
                  <a:cubicBezTo>
                    <a:pt x="44" y="79"/>
                    <a:pt x="44" y="79"/>
                    <a:pt x="43" y="81"/>
                  </a:cubicBezTo>
                  <a:cubicBezTo>
                    <a:pt x="36" y="99"/>
                    <a:pt x="27" y="103"/>
                    <a:pt x="22" y="103"/>
                  </a:cubicBezTo>
                  <a:cubicBezTo>
                    <a:pt x="18" y="103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2" name="Freeform 197">
              <a:extLst>
                <a:ext uri="{FF2B5EF4-FFF2-40B4-BE49-F238E27FC236}">
                  <a16:creationId xmlns:a16="http://schemas.microsoft.com/office/drawing/2014/main" id="{962F01C7-2479-4FFB-8E5A-88008B283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848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3" name="Freeform 198">
              <a:extLst>
                <a:ext uri="{FF2B5EF4-FFF2-40B4-BE49-F238E27FC236}">
                  <a16:creationId xmlns:a16="http://schemas.microsoft.com/office/drawing/2014/main" id="{A8714CF7-1279-4836-B88D-BBB2248DE1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6748" y="5969283"/>
              <a:ext cx="215900" cy="139700"/>
            </a:xfrm>
            <a:custGeom>
              <a:avLst/>
              <a:gdLst>
                <a:gd name="T0" fmla="*/ 105 w 111"/>
                <a:gd name="T1" fmla="*/ 7 h 71"/>
                <a:gd name="T2" fmla="*/ 111 w 111"/>
                <a:gd name="T3" fmla="*/ 4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4 h 71"/>
                <a:gd name="T10" fmla="*/ 6 w 111"/>
                <a:gd name="T11" fmla="*/ 7 h 71"/>
                <a:gd name="T12" fmla="*/ 105 w 111"/>
                <a:gd name="T13" fmla="*/ 7 h 71"/>
                <a:gd name="T14" fmla="*/ 105 w 111"/>
                <a:gd name="T15" fmla="*/ 71 h 71"/>
                <a:gd name="T16" fmla="*/ 111 w 111"/>
                <a:gd name="T17" fmla="*/ 68 h 71"/>
                <a:gd name="T18" fmla="*/ 105 w 111"/>
                <a:gd name="T19" fmla="*/ 65 h 71"/>
                <a:gd name="T20" fmla="*/ 6 w 111"/>
                <a:gd name="T21" fmla="*/ 65 h 71"/>
                <a:gd name="T22" fmla="*/ 0 w 111"/>
                <a:gd name="T23" fmla="*/ 68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9 h 71"/>
                <a:gd name="T30" fmla="*/ 111 w 111"/>
                <a:gd name="T31" fmla="*/ 36 h 71"/>
                <a:gd name="T32" fmla="*/ 105 w 111"/>
                <a:gd name="T33" fmla="*/ 33 h 71"/>
                <a:gd name="T34" fmla="*/ 6 w 111"/>
                <a:gd name="T35" fmla="*/ 33 h 71"/>
                <a:gd name="T36" fmla="*/ 0 w 111"/>
                <a:gd name="T37" fmla="*/ 36 h 71"/>
                <a:gd name="T38" fmla="*/ 6 w 111"/>
                <a:gd name="T39" fmla="*/ 39 h 71"/>
                <a:gd name="T40" fmla="*/ 105 w 111"/>
                <a:gd name="T4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7"/>
                  </a:moveTo>
                  <a:cubicBezTo>
                    <a:pt x="108" y="7"/>
                    <a:pt x="111" y="7"/>
                    <a:pt x="111" y="4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4" y="7"/>
                    <a:pt x="6" y="7"/>
                  </a:cubicBezTo>
                  <a:lnTo>
                    <a:pt x="105" y="7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8"/>
                  </a:cubicBezTo>
                  <a:cubicBezTo>
                    <a:pt x="111" y="65"/>
                    <a:pt x="108" y="65"/>
                    <a:pt x="105" y="65"/>
                  </a:cubicBezTo>
                  <a:lnTo>
                    <a:pt x="6" y="65"/>
                  </a:lnTo>
                  <a:cubicBezTo>
                    <a:pt x="4" y="65"/>
                    <a:pt x="0" y="65"/>
                    <a:pt x="0" y="68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9"/>
                  </a:moveTo>
                  <a:cubicBezTo>
                    <a:pt x="108" y="39"/>
                    <a:pt x="111" y="39"/>
                    <a:pt x="111" y="36"/>
                  </a:cubicBezTo>
                  <a:cubicBezTo>
                    <a:pt x="111" y="33"/>
                    <a:pt x="108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4" name="Freeform 199">
              <a:extLst>
                <a:ext uri="{FF2B5EF4-FFF2-40B4-BE49-F238E27FC236}">
                  <a16:creationId xmlns:a16="http://schemas.microsoft.com/office/drawing/2014/main" id="{90E51147-3E76-47F5-8A23-A5EF506EBB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3948" y="5670835"/>
              <a:ext cx="171452" cy="241300"/>
            </a:xfrm>
            <a:custGeom>
              <a:avLst/>
              <a:gdLst>
                <a:gd name="T0" fmla="*/ 70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6 h 123"/>
                <a:gd name="T16" fmla="*/ 26 w 88"/>
                <a:gd name="T17" fmla="*/ 32 h 123"/>
                <a:gd name="T18" fmla="*/ 35 w 88"/>
                <a:gd name="T19" fmla="*/ 23 h 123"/>
                <a:gd name="T20" fmla="*/ 27 w 88"/>
                <a:gd name="T21" fmla="*/ 18 h 123"/>
                <a:gd name="T22" fmla="*/ 51 w 88"/>
                <a:gd name="T23" fmla="*/ 4 h 123"/>
                <a:gd name="T24" fmla="*/ 75 w 88"/>
                <a:gd name="T25" fmla="*/ 34 h 123"/>
                <a:gd name="T26" fmla="*/ 71 w 88"/>
                <a:gd name="T27" fmla="*/ 63 h 123"/>
                <a:gd name="T28" fmla="*/ 70 w 88"/>
                <a:gd name="T29" fmla="*/ 63 h 123"/>
                <a:gd name="T30" fmla="*/ 31 w 88"/>
                <a:gd name="T31" fmla="*/ 118 h 123"/>
                <a:gd name="T32" fmla="*/ 13 w 88"/>
                <a:gd name="T33" fmla="*/ 99 h 123"/>
                <a:gd name="T34" fmla="*/ 24 w 88"/>
                <a:gd name="T35" fmla="*/ 62 h 123"/>
                <a:gd name="T36" fmla="*/ 49 w 88"/>
                <a:gd name="T37" fmla="*/ 47 h 123"/>
                <a:gd name="T38" fmla="*/ 67 w 88"/>
                <a:gd name="T39" fmla="*/ 69 h 123"/>
                <a:gd name="T40" fmla="*/ 31 w 88"/>
                <a:gd name="T41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123">
                  <a:moveTo>
                    <a:pt x="70" y="63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8" y="123"/>
                    <a:pt x="31" y="123"/>
                  </a:cubicBezTo>
                  <a:cubicBezTo>
                    <a:pt x="70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2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5" y="5"/>
                    <a:pt x="47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1" y="63"/>
                  </a:cubicBezTo>
                  <a:lnTo>
                    <a:pt x="70" y="63"/>
                  </a:ln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5" name="Rectangle 200">
              <a:extLst>
                <a:ext uri="{FF2B5EF4-FFF2-40B4-BE49-F238E27FC236}">
                  <a16:creationId xmlns:a16="http://schemas.microsoft.com/office/drawing/2014/main" id="{86D6A25F-F639-4E13-943E-014C20073F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048" y="6032783"/>
              <a:ext cx="342900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6" name="Freeform 201">
              <a:extLst>
                <a:ext uri="{FF2B5EF4-FFF2-40B4-BE49-F238E27FC236}">
                  <a16:creationId xmlns:a16="http://schemas.microsoft.com/office/drawing/2014/main" id="{6EDAA56F-2247-4C30-964F-A08A6417F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1400" y="6115335"/>
              <a:ext cx="171452" cy="234952"/>
            </a:xfrm>
            <a:custGeom>
              <a:avLst/>
              <a:gdLst>
                <a:gd name="T0" fmla="*/ 70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7 h 123"/>
                <a:gd name="T16" fmla="*/ 26 w 88"/>
                <a:gd name="T17" fmla="*/ 32 h 123"/>
                <a:gd name="T18" fmla="*/ 35 w 88"/>
                <a:gd name="T19" fmla="*/ 24 h 123"/>
                <a:gd name="T20" fmla="*/ 27 w 88"/>
                <a:gd name="T21" fmla="*/ 18 h 123"/>
                <a:gd name="T22" fmla="*/ 51 w 88"/>
                <a:gd name="T23" fmla="*/ 4 h 123"/>
                <a:gd name="T24" fmla="*/ 75 w 88"/>
                <a:gd name="T25" fmla="*/ 35 h 123"/>
                <a:gd name="T26" fmla="*/ 71 w 88"/>
                <a:gd name="T27" fmla="*/ 63 h 123"/>
                <a:gd name="T28" fmla="*/ 70 w 88"/>
                <a:gd name="T29" fmla="*/ 63 h 123"/>
                <a:gd name="T30" fmla="*/ 31 w 88"/>
                <a:gd name="T31" fmla="*/ 118 h 123"/>
                <a:gd name="T32" fmla="*/ 13 w 88"/>
                <a:gd name="T33" fmla="*/ 99 h 123"/>
                <a:gd name="T34" fmla="*/ 24 w 88"/>
                <a:gd name="T35" fmla="*/ 62 h 123"/>
                <a:gd name="T36" fmla="*/ 49 w 88"/>
                <a:gd name="T37" fmla="*/ 47 h 123"/>
                <a:gd name="T38" fmla="*/ 67 w 88"/>
                <a:gd name="T39" fmla="*/ 69 h 123"/>
                <a:gd name="T40" fmla="*/ 31 w 88"/>
                <a:gd name="T41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123">
                  <a:moveTo>
                    <a:pt x="70" y="63"/>
                  </a:moveTo>
                  <a:cubicBezTo>
                    <a:pt x="69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1" y="123"/>
                  </a:cubicBezTo>
                  <a:cubicBezTo>
                    <a:pt x="70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2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5" y="5"/>
                    <a:pt x="47" y="4"/>
                    <a:pt x="51" y="4"/>
                  </a:cubicBezTo>
                  <a:cubicBezTo>
                    <a:pt x="63" y="4"/>
                    <a:pt x="75" y="13"/>
                    <a:pt x="75" y="35"/>
                  </a:cubicBezTo>
                  <a:cubicBezTo>
                    <a:pt x="75" y="41"/>
                    <a:pt x="74" y="49"/>
                    <a:pt x="71" y="63"/>
                  </a:cubicBezTo>
                  <a:lnTo>
                    <a:pt x="70" y="63"/>
                  </a:ln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7" name="Freeform 202">
              <a:extLst>
                <a:ext uri="{FF2B5EF4-FFF2-40B4-BE49-F238E27FC236}">
                  <a16:creationId xmlns:a16="http://schemas.microsoft.com/office/drawing/2014/main" id="{92FEA87F-18CE-4EAC-9296-9AE5AB8A87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1900" y="6204235"/>
              <a:ext cx="133352" cy="203200"/>
            </a:xfrm>
            <a:custGeom>
              <a:avLst/>
              <a:gdLst>
                <a:gd name="T0" fmla="*/ 68 w 68"/>
                <a:gd name="T1" fmla="*/ 2 h 105"/>
                <a:gd name="T2" fmla="*/ 66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8 h 105"/>
                <a:gd name="T10" fmla="*/ 21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2 w 68"/>
                <a:gd name="T29" fmla="*/ 100 h 105"/>
                <a:gd name="T30" fmla="*/ 44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1 w 68"/>
                <a:gd name="T39" fmla="*/ 56 h 105"/>
                <a:gd name="T40" fmla="*/ 19 w 68"/>
                <a:gd name="T41" fmla="*/ 23 h 105"/>
                <a:gd name="T42" fmla="*/ 40 w 68"/>
                <a:gd name="T43" fmla="*/ 3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58" y="7"/>
                    <a:pt x="55" y="11"/>
                  </a:cubicBezTo>
                  <a:cubicBezTo>
                    <a:pt x="51" y="2"/>
                    <a:pt x="45" y="0"/>
                    <a:pt x="40" y="0"/>
                  </a:cubicBezTo>
                  <a:cubicBezTo>
                    <a:pt x="20" y="0"/>
                    <a:pt x="0" y="24"/>
                    <a:pt x="0" y="48"/>
                  </a:cubicBezTo>
                  <a:cubicBezTo>
                    <a:pt x="0" y="65"/>
                    <a:pt x="9" y="75"/>
                    <a:pt x="21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99"/>
                    <a:pt x="31" y="100"/>
                    <a:pt x="22" y="100"/>
                  </a:cubicBezTo>
                  <a:cubicBezTo>
                    <a:pt x="19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6"/>
                    <a:pt x="45" y="95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0"/>
                    <a:pt x="33" y="3"/>
                    <a:pt x="40" y="3"/>
                  </a:cubicBezTo>
                  <a:cubicBezTo>
                    <a:pt x="50" y="3"/>
                    <a:pt x="53" y="17"/>
                    <a:pt x="53" y="18"/>
                  </a:cubicBezTo>
                  <a:cubicBezTo>
                    <a:pt x="53" y="19"/>
                    <a:pt x="44" y="55"/>
                    <a:pt x="43" y="56"/>
                  </a:cubicBezTo>
                  <a:cubicBezTo>
                    <a:pt x="41" y="61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8" name="Freeform 203">
              <a:extLst>
                <a:ext uri="{FF2B5EF4-FFF2-40B4-BE49-F238E27FC236}">
                  <a16:creationId xmlns:a16="http://schemas.microsoft.com/office/drawing/2014/main" id="{98773AFA-6654-4AB4-873F-A562D62C8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8448" y="5689883"/>
              <a:ext cx="107952" cy="215900"/>
            </a:xfrm>
            <a:custGeom>
              <a:avLst/>
              <a:gdLst>
                <a:gd name="T0" fmla="*/ 35 w 55"/>
                <a:gd name="T1" fmla="*/ 5 h 111"/>
                <a:gd name="T2" fmla="*/ 31 w 55"/>
                <a:gd name="T3" fmla="*/ 0 h 111"/>
                <a:gd name="T4" fmla="*/ 0 w 55"/>
                <a:gd name="T5" fmla="*/ 11 h 111"/>
                <a:gd name="T6" fmla="*/ 0 w 55"/>
                <a:gd name="T7" fmla="*/ 16 h 111"/>
                <a:gd name="T8" fmla="*/ 22 w 55"/>
                <a:gd name="T9" fmla="*/ 12 h 111"/>
                <a:gd name="T10" fmla="*/ 22 w 55"/>
                <a:gd name="T11" fmla="*/ 98 h 111"/>
                <a:gd name="T12" fmla="*/ 7 w 55"/>
                <a:gd name="T13" fmla="*/ 106 h 111"/>
                <a:gd name="T14" fmla="*/ 1 w 55"/>
                <a:gd name="T15" fmla="*/ 106 h 111"/>
                <a:gd name="T16" fmla="*/ 1 w 55"/>
                <a:gd name="T17" fmla="*/ 111 h 111"/>
                <a:gd name="T18" fmla="*/ 28 w 55"/>
                <a:gd name="T19" fmla="*/ 111 h 111"/>
                <a:gd name="T20" fmla="*/ 55 w 55"/>
                <a:gd name="T21" fmla="*/ 111 h 111"/>
                <a:gd name="T22" fmla="*/ 55 w 55"/>
                <a:gd name="T23" fmla="*/ 106 h 111"/>
                <a:gd name="T24" fmla="*/ 50 w 55"/>
                <a:gd name="T25" fmla="*/ 106 h 111"/>
                <a:gd name="T26" fmla="*/ 35 w 55"/>
                <a:gd name="T27" fmla="*/ 98 h 111"/>
                <a:gd name="T28" fmla="*/ 35 w 55"/>
                <a:gd name="T2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11">
                  <a:moveTo>
                    <a:pt x="35" y="5"/>
                  </a:moveTo>
                  <a:cubicBezTo>
                    <a:pt x="35" y="1"/>
                    <a:pt x="35" y="0"/>
                    <a:pt x="31" y="0"/>
                  </a:cubicBezTo>
                  <a:cubicBezTo>
                    <a:pt x="20" y="11"/>
                    <a:pt x="6" y="11"/>
                    <a:pt x="0" y="11"/>
                  </a:cubicBezTo>
                  <a:lnTo>
                    <a:pt x="0" y="16"/>
                  </a:lnTo>
                  <a:cubicBezTo>
                    <a:pt x="4" y="16"/>
                    <a:pt x="14" y="16"/>
                    <a:pt x="22" y="12"/>
                  </a:cubicBezTo>
                  <a:lnTo>
                    <a:pt x="22" y="98"/>
                  </a:lnTo>
                  <a:cubicBezTo>
                    <a:pt x="22" y="104"/>
                    <a:pt x="22" y="106"/>
                    <a:pt x="7" y="106"/>
                  </a:cubicBezTo>
                  <a:lnTo>
                    <a:pt x="1" y="106"/>
                  </a:lnTo>
                  <a:lnTo>
                    <a:pt x="1" y="111"/>
                  </a:lnTo>
                  <a:cubicBezTo>
                    <a:pt x="7" y="111"/>
                    <a:pt x="22" y="111"/>
                    <a:pt x="28" y="111"/>
                  </a:cubicBezTo>
                  <a:cubicBezTo>
                    <a:pt x="35" y="111"/>
                    <a:pt x="49" y="111"/>
                    <a:pt x="55" y="111"/>
                  </a:cubicBezTo>
                  <a:lnTo>
                    <a:pt x="55" y="106"/>
                  </a:lnTo>
                  <a:lnTo>
                    <a:pt x="50" y="106"/>
                  </a:lnTo>
                  <a:cubicBezTo>
                    <a:pt x="35" y="106"/>
                    <a:pt x="35" y="104"/>
                    <a:pt x="35" y="98"/>
                  </a:cubicBezTo>
                  <a:lnTo>
                    <a:pt x="35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9" name="Rectangle 204">
              <a:extLst>
                <a:ext uri="{FF2B5EF4-FFF2-40B4-BE49-F238E27FC236}">
                  <a16:creationId xmlns:a16="http://schemas.microsoft.com/office/drawing/2014/main" id="{C5577AD0-7514-4461-84DA-AE4DE1F4AB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4148" y="6032783"/>
              <a:ext cx="336552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0" name="Freeform 205">
              <a:extLst>
                <a:ext uri="{FF2B5EF4-FFF2-40B4-BE49-F238E27FC236}">
                  <a16:creationId xmlns:a16="http://schemas.microsoft.com/office/drawing/2014/main" id="{A7E1E46D-EA33-4E59-9BE6-EDBC4752D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200" y="6128035"/>
              <a:ext cx="127000" cy="215900"/>
            </a:xfrm>
            <a:custGeom>
              <a:avLst/>
              <a:gdLst>
                <a:gd name="T0" fmla="*/ 13 w 66"/>
                <a:gd name="T1" fmla="*/ 97 h 110"/>
                <a:gd name="T2" fmla="*/ 31 w 66"/>
                <a:gd name="T3" fmla="*/ 80 h 110"/>
                <a:gd name="T4" fmla="*/ 66 w 66"/>
                <a:gd name="T5" fmla="*/ 32 h 110"/>
                <a:gd name="T6" fmla="*/ 31 w 66"/>
                <a:gd name="T7" fmla="*/ 0 h 110"/>
                <a:gd name="T8" fmla="*/ 0 w 66"/>
                <a:gd name="T9" fmla="*/ 30 h 110"/>
                <a:gd name="T10" fmla="*/ 9 w 66"/>
                <a:gd name="T11" fmla="*/ 39 h 110"/>
                <a:gd name="T12" fmla="*/ 18 w 66"/>
                <a:gd name="T13" fmla="*/ 30 h 110"/>
                <a:gd name="T14" fmla="*/ 9 w 66"/>
                <a:gd name="T15" fmla="*/ 22 h 110"/>
                <a:gd name="T16" fmla="*/ 7 w 66"/>
                <a:gd name="T17" fmla="*/ 22 h 110"/>
                <a:gd name="T18" fmla="*/ 29 w 66"/>
                <a:gd name="T19" fmla="*/ 5 h 110"/>
                <a:gd name="T20" fmla="*/ 51 w 66"/>
                <a:gd name="T21" fmla="*/ 32 h 110"/>
                <a:gd name="T22" fmla="*/ 34 w 66"/>
                <a:gd name="T23" fmla="*/ 69 h 110"/>
                <a:gd name="T24" fmla="*/ 2 w 66"/>
                <a:gd name="T25" fmla="*/ 104 h 110"/>
                <a:gd name="T26" fmla="*/ 0 w 66"/>
                <a:gd name="T27" fmla="*/ 110 h 110"/>
                <a:gd name="T28" fmla="*/ 62 w 66"/>
                <a:gd name="T29" fmla="*/ 110 h 110"/>
                <a:gd name="T30" fmla="*/ 66 w 66"/>
                <a:gd name="T31" fmla="*/ 81 h 110"/>
                <a:gd name="T32" fmla="*/ 62 w 66"/>
                <a:gd name="T33" fmla="*/ 81 h 110"/>
                <a:gd name="T34" fmla="*/ 59 w 66"/>
                <a:gd name="T35" fmla="*/ 96 h 110"/>
                <a:gd name="T36" fmla="*/ 43 w 66"/>
                <a:gd name="T37" fmla="*/ 97 h 110"/>
                <a:gd name="T38" fmla="*/ 13 w 66"/>
                <a:gd name="T39" fmla="*/ 9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110">
                  <a:moveTo>
                    <a:pt x="13" y="97"/>
                  </a:moveTo>
                  <a:lnTo>
                    <a:pt x="31" y="80"/>
                  </a:lnTo>
                  <a:cubicBezTo>
                    <a:pt x="56" y="57"/>
                    <a:pt x="66" y="48"/>
                    <a:pt x="66" y="32"/>
                  </a:cubicBezTo>
                  <a:cubicBezTo>
                    <a:pt x="66" y="13"/>
                    <a:pt x="51" y="0"/>
                    <a:pt x="31" y="0"/>
                  </a:cubicBezTo>
                  <a:cubicBezTo>
                    <a:pt x="12" y="0"/>
                    <a:pt x="0" y="15"/>
                    <a:pt x="0" y="30"/>
                  </a:cubicBezTo>
                  <a:cubicBezTo>
                    <a:pt x="0" y="39"/>
                    <a:pt x="8" y="39"/>
                    <a:pt x="9" y="39"/>
                  </a:cubicBezTo>
                  <a:cubicBezTo>
                    <a:pt x="12" y="39"/>
                    <a:pt x="18" y="37"/>
                    <a:pt x="18" y="30"/>
                  </a:cubicBezTo>
                  <a:cubicBezTo>
                    <a:pt x="18" y="26"/>
                    <a:pt x="15" y="22"/>
                    <a:pt x="9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0" y="11"/>
                    <a:pt x="19" y="5"/>
                    <a:pt x="29" y="5"/>
                  </a:cubicBezTo>
                  <a:cubicBezTo>
                    <a:pt x="44" y="5"/>
                    <a:pt x="51" y="18"/>
                    <a:pt x="51" y="32"/>
                  </a:cubicBezTo>
                  <a:cubicBezTo>
                    <a:pt x="51" y="45"/>
                    <a:pt x="43" y="58"/>
                    <a:pt x="34" y="69"/>
                  </a:cubicBezTo>
                  <a:lnTo>
                    <a:pt x="2" y="104"/>
                  </a:lnTo>
                  <a:cubicBezTo>
                    <a:pt x="0" y="106"/>
                    <a:pt x="0" y="106"/>
                    <a:pt x="0" y="110"/>
                  </a:cubicBezTo>
                  <a:lnTo>
                    <a:pt x="62" y="110"/>
                  </a:lnTo>
                  <a:lnTo>
                    <a:pt x="66" y="81"/>
                  </a:lnTo>
                  <a:lnTo>
                    <a:pt x="62" y="81"/>
                  </a:lnTo>
                  <a:cubicBezTo>
                    <a:pt x="61" y="86"/>
                    <a:pt x="60" y="94"/>
                    <a:pt x="59" y="96"/>
                  </a:cubicBezTo>
                  <a:cubicBezTo>
                    <a:pt x="57" y="97"/>
                    <a:pt x="46" y="97"/>
                    <a:pt x="43" y="97"/>
                  </a:cubicBezTo>
                  <a:lnTo>
                    <a:pt x="13" y="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1" name="Freeform 206">
              <a:extLst>
                <a:ext uri="{FF2B5EF4-FFF2-40B4-BE49-F238E27FC236}">
                  <a16:creationId xmlns:a16="http://schemas.microsoft.com/office/drawing/2014/main" id="{52EA9875-8676-4D0E-BB5A-AF85529E5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8300" y="6121683"/>
              <a:ext cx="158752" cy="228600"/>
            </a:xfrm>
            <a:custGeom>
              <a:avLst/>
              <a:gdLst>
                <a:gd name="T0" fmla="*/ 33 w 82"/>
                <a:gd name="T1" fmla="*/ 24 h 117"/>
                <a:gd name="T2" fmla="*/ 65 w 82"/>
                <a:gd name="T3" fmla="*/ 24 h 117"/>
                <a:gd name="T4" fmla="*/ 70 w 82"/>
                <a:gd name="T5" fmla="*/ 22 h 117"/>
                <a:gd name="T6" fmla="*/ 65 w 82"/>
                <a:gd name="T7" fmla="*/ 20 h 117"/>
                <a:gd name="T8" fmla="*/ 34 w 82"/>
                <a:gd name="T9" fmla="*/ 20 h 117"/>
                <a:gd name="T10" fmla="*/ 36 w 82"/>
                <a:gd name="T11" fmla="*/ 11 h 117"/>
                <a:gd name="T12" fmla="*/ 39 w 82"/>
                <a:gd name="T13" fmla="*/ 2 h 117"/>
                <a:gd name="T14" fmla="*/ 36 w 82"/>
                <a:gd name="T15" fmla="*/ 0 h 117"/>
                <a:gd name="T16" fmla="*/ 16 w 82"/>
                <a:gd name="T17" fmla="*/ 2 h 117"/>
                <a:gd name="T18" fmla="*/ 13 w 82"/>
                <a:gd name="T19" fmla="*/ 5 h 117"/>
                <a:gd name="T20" fmla="*/ 17 w 82"/>
                <a:gd name="T21" fmla="*/ 7 h 117"/>
                <a:gd name="T22" fmla="*/ 25 w 82"/>
                <a:gd name="T23" fmla="*/ 10 h 117"/>
                <a:gd name="T24" fmla="*/ 23 w 82"/>
                <a:gd name="T25" fmla="*/ 20 h 117"/>
                <a:gd name="T26" fmla="*/ 14 w 82"/>
                <a:gd name="T27" fmla="*/ 20 h 117"/>
                <a:gd name="T28" fmla="*/ 8 w 82"/>
                <a:gd name="T29" fmla="*/ 22 h 117"/>
                <a:gd name="T30" fmla="*/ 13 w 82"/>
                <a:gd name="T31" fmla="*/ 24 h 117"/>
                <a:gd name="T32" fmla="*/ 22 w 82"/>
                <a:gd name="T33" fmla="*/ 24 h 117"/>
                <a:gd name="T34" fmla="*/ 1 w 82"/>
                <a:gd name="T35" fmla="*/ 109 h 117"/>
                <a:gd name="T36" fmla="*/ 0 w 82"/>
                <a:gd name="T37" fmla="*/ 112 h 117"/>
                <a:gd name="T38" fmla="*/ 5 w 82"/>
                <a:gd name="T39" fmla="*/ 117 h 117"/>
                <a:gd name="T40" fmla="*/ 11 w 82"/>
                <a:gd name="T41" fmla="*/ 113 h 117"/>
                <a:gd name="T42" fmla="*/ 14 w 82"/>
                <a:gd name="T43" fmla="*/ 100 h 117"/>
                <a:gd name="T44" fmla="*/ 18 w 82"/>
                <a:gd name="T45" fmla="*/ 85 h 117"/>
                <a:gd name="T46" fmla="*/ 21 w 82"/>
                <a:gd name="T47" fmla="*/ 74 h 117"/>
                <a:gd name="T48" fmla="*/ 23 w 82"/>
                <a:gd name="T49" fmla="*/ 66 h 117"/>
                <a:gd name="T50" fmla="*/ 50 w 82"/>
                <a:gd name="T51" fmla="*/ 45 h 117"/>
                <a:gd name="T52" fmla="*/ 59 w 82"/>
                <a:gd name="T53" fmla="*/ 57 h 117"/>
                <a:gd name="T54" fmla="*/ 48 w 82"/>
                <a:gd name="T55" fmla="*/ 95 h 117"/>
                <a:gd name="T56" fmla="*/ 46 w 82"/>
                <a:gd name="T57" fmla="*/ 103 h 117"/>
                <a:gd name="T58" fmla="*/ 60 w 82"/>
                <a:gd name="T59" fmla="*/ 117 h 117"/>
                <a:gd name="T60" fmla="*/ 82 w 82"/>
                <a:gd name="T61" fmla="*/ 91 h 117"/>
                <a:gd name="T62" fmla="*/ 80 w 82"/>
                <a:gd name="T63" fmla="*/ 90 h 117"/>
                <a:gd name="T64" fmla="*/ 77 w 82"/>
                <a:gd name="T65" fmla="*/ 93 h 117"/>
                <a:gd name="T66" fmla="*/ 60 w 82"/>
                <a:gd name="T67" fmla="*/ 113 h 117"/>
                <a:gd name="T68" fmla="*/ 56 w 82"/>
                <a:gd name="T69" fmla="*/ 108 h 117"/>
                <a:gd name="T70" fmla="*/ 59 w 82"/>
                <a:gd name="T71" fmla="*/ 96 h 117"/>
                <a:gd name="T72" fmla="*/ 69 w 82"/>
                <a:gd name="T73" fmla="*/ 60 h 117"/>
                <a:gd name="T74" fmla="*/ 50 w 82"/>
                <a:gd name="T75" fmla="*/ 42 h 117"/>
                <a:gd name="T76" fmla="*/ 26 w 82"/>
                <a:gd name="T77" fmla="*/ 54 h 117"/>
                <a:gd name="T78" fmla="*/ 33 w 82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117">
                  <a:moveTo>
                    <a:pt x="33" y="24"/>
                  </a:moveTo>
                  <a:lnTo>
                    <a:pt x="65" y="24"/>
                  </a:lnTo>
                  <a:cubicBezTo>
                    <a:pt x="68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4" y="20"/>
                  </a:lnTo>
                  <a:cubicBezTo>
                    <a:pt x="35" y="16"/>
                    <a:pt x="35" y="15"/>
                    <a:pt x="36" y="11"/>
                  </a:cubicBezTo>
                  <a:cubicBezTo>
                    <a:pt x="37" y="8"/>
                    <a:pt x="39" y="2"/>
                    <a:pt x="39" y="2"/>
                  </a:cubicBezTo>
                  <a:cubicBezTo>
                    <a:pt x="39" y="0"/>
                    <a:pt x="38" y="0"/>
                    <a:pt x="36" y="0"/>
                  </a:cubicBezTo>
                  <a:cubicBezTo>
                    <a:pt x="33" y="0"/>
                    <a:pt x="20" y="1"/>
                    <a:pt x="16" y="2"/>
                  </a:cubicBezTo>
                  <a:cubicBezTo>
                    <a:pt x="15" y="2"/>
                    <a:pt x="13" y="2"/>
                    <a:pt x="13" y="5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25" y="7"/>
                    <a:pt x="25" y="8"/>
                    <a:pt x="25" y="10"/>
                  </a:cubicBezTo>
                  <a:cubicBezTo>
                    <a:pt x="25" y="11"/>
                    <a:pt x="24" y="16"/>
                    <a:pt x="23" y="20"/>
                  </a:cubicBezTo>
                  <a:lnTo>
                    <a:pt x="14" y="20"/>
                  </a:lnTo>
                  <a:cubicBezTo>
                    <a:pt x="10" y="20"/>
                    <a:pt x="8" y="20"/>
                    <a:pt x="8" y="22"/>
                  </a:cubicBezTo>
                  <a:cubicBezTo>
                    <a:pt x="8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1" y="109"/>
                  </a:lnTo>
                  <a:cubicBezTo>
                    <a:pt x="0" y="111"/>
                    <a:pt x="0" y="111"/>
                    <a:pt x="0" y="112"/>
                  </a:cubicBezTo>
                  <a:cubicBezTo>
                    <a:pt x="0" y="116"/>
                    <a:pt x="3" y="117"/>
                    <a:pt x="5" y="117"/>
                  </a:cubicBezTo>
                  <a:cubicBezTo>
                    <a:pt x="8" y="117"/>
                    <a:pt x="10" y="115"/>
                    <a:pt x="11" y="113"/>
                  </a:cubicBezTo>
                  <a:cubicBezTo>
                    <a:pt x="11" y="112"/>
                    <a:pt x="13" y="104"/>
                    <a:pt x="14" y="100"/>
                  </a:cubicBezTo>
                  <a:lnTo>
                    <a:pt x="18" y="85"/>
                  </a:lnTo>
                  <a:cubicBezTo>
                    <a:pt x="18" y="83"/>
                    <a:pt x="20" y="77"/>
                    <a:pt x="21" y="74"/>
                  </a:cubicBezTo>
                  <a:cubicBezTo>
                    <a:pt x="21" y="71"/>
                    <a:pt x="23" y="66"/>
                    <a:pt x="23" y="66"/>
                  </a:cubicBezTo>
                  <a:cubicBezTo>
                    <a:pt x="24" y="63"/>
                    <a:pt x="33" y="45"/>
                    <a:pt x="50" y="45"/>
                  </a:cubicBezTo>
                  <a:cubicBezTo>
                    <a:pt x="57" y="45"/>
                    <a:pt x="59" y="51"/>
                    <a:pt x="59" y="57"/>
                  </a:cubicBezTo>
                  <a:cubicBezTo>
                    <a:pt x="59" y="67"/>
                    <a:pt x="51" y="88"/>
                    <a:pt x="48" y="95"/>
                  </a:cubicBezTo>
                  <a:cubicBezTo>
                    <a:pt x="47" y="98"/>
                    <a:pt x="46" y="100"/>
                    <a:pt x="46" y="103"/>
                  </a:cubicBezTo>
                  <a:cubicBezTo>
                    <a:pt x="46" y="112"/>
                    <a:pt x="52" y="117"/>
                    <a:pt x="60" y="117"/>
                  </a:cubicBezTo>
                  <a:cubicBezTo>
                    <a:pt x="76" y="117"/>
                    <a:pt x="82" y="92"/>
                    <a:pt x="82" y="91"/>
                  </a:cubicBezTo>
                  <a:cubicBezTo>
                    <a:pt x="82" y="90"/>
                    <a:pt x="80" y="90"/>
                    <a:pt x="80" y="90"/>
                  </a:cubicBezTo>
                  <a:cubicBezTo>
                    <a:pt x="78" y="90"/>
                    <a:pt x="78" y="90"/>
                    <a:pt x="77" y="93"/>
                  </a:cubicBezTo>
                  <a:cubicBezTo>
                    <a:pt x="72" y="110"/>
                    <a:pt x="65" y="113"/>
                    <a:pt x="60" y="113"/>
                  </a:cubicBezTo>
                  <a:cubicBezTo>
                    <a:pt x="57" y="113"/>
                    <a:pt x="56" y="111"/>
                    <a:pt x="56" y="108"/>
                  </a:cubicBezTo>
                  <a:cubicBezTo>
                    <a:pt x="56" y="104"/>
                    <a:pt x="58" y="99"/>
                    <a:pt x="59" y="96"/>
                  </a:cubicBezTo>
                  <a:cubicBezTo>
                    <a:pt x="62" y="89"/>
                    <a:pt x="69" y="69"/>
                    <a:pt x="69" y="60"/>
                  </a:cubicBezTo>
                  <a:cubicBezTo>
                    <a:pt x="69" y="48"/>
                    <a:pt x="62" y="42"/>
                    <a:pt x="50" y="42"/>
                  </a:cubicBezTo>
                  <a:cubicBezTo>
                    <a:pt x="45" y="42"/>
                    <a:pt x="35" y="43"/>
                    <a:pt x="26" y="54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2" name="Freeform 207">
              <a:extLst>
                <a:ext uri="{FF2B5EF4-FFF2-40B4-BE49-F238E27FC236}">
                  <a16:creationId xmlns:a16="http://schemas.microsoft.com/office/drawing/2014/main" id="{815295B5-228D-41EA-AB82-623C24D35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5948" y="5747035"/>
              <a:ext cx="127000" cy="584200"/>
            </a:xfrm>
            <a:custGeom>
              <a:avLst/>
              <a:gdLst>
                <a:gd name="T0" fmla="*/ 56 w 63"/>
                <a:gd name="T1" fmla="*/ 297 h 299"/>
                <a:gd name="T2" fmla="*/ 58 w 63"/>
                <a:gd name="T3" fmla="*/ 299 h 299"/>
                <a:gd name="T4" fmla="*/ 62 w 63"/>
                <a:gd name="T5" fmla="*/ 299 h 299"/>
                <a:gd name="T6" fmla="*/ 63 w 63"/>
                <a:gd name="T7" fmla="*/ 297 h 299"/>
                <a:gd name="T8" fmla="*/ 63 w 63"/>
                <a:gd name="T9" fmla="*/ 296 h 299"/>
                <a:gd name="T10" fmla="*/ 38 w 63"/>
                <a:gd name="T11" fmla="*/ 263 h 299"/>
                <a:gd name="T12" fmla="*/ 13 w 63"/>
                <a:gd name="T13" fmla="*/ 150 h 299"/>
                <a:gd name="T14" fmla="*/ 63 w 63"/>
                <a:gd name="T15" fmla="*/ 3 h 299"/>
                <a:gd name="T16" fmla="*/ 63 w 63"/>
                <a:gd name="T17" fmla="*/ 2 h 299"/>
                <a:gd name="T18" fmla="*/ 60 w 63"/>
                <a:gd name="T19" fmla="*/ 0 h 299"/>
                <a:gd name="T20" fmla="*/ 56 w 63"/>
                <a:gd name="T21" fmla="*/ 2 h 299"/>
                <a:gd name="T22" fmla="*/ 11 w 63"/>
                <a:gd name="T23" fmla="*/ 73 h 299"/>
                <a:gd name="T24" fmla="*/ 0 w 63"/>
                <a:gd name="T25" fmla="*/ 150 h 299"/>
                <a:gd name="T26" fmla="*/ 34 w 63"/>
                <a:gd name="T27" fmla="*/ 272 h 299"/>
                <a:gd name="T28" fmla="*/ 44 w 63"/>
                <a:gd name="T29" fmla="*/ 285 h 299"/>
                <a:gd name="T30" fmla="*/ 50 w 63"/>
                <a:gd name="T31" fmla="*/ 291 h 299"/>
                <a:gd name="T32" fmla="*/ 56 w 63"/>
                <a:gd name="T33" fmla="*/ 29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299">
                  <a:moveTo>
                    <a:pt x="56" y="297"/>
                  </a:moveTo>
                  <a:cubicBezTo>
                    <a:pt x="56" y="297"/>
                    <a:pt x="58" y="299"/>
                    <a:pt x="58" y="299"/>
                  </a:cubicBezTo>
                  <a:lnTo>
                    <a:pt x="62" y="299"/>
                  </a:lnTo>
                  <a:cubicBezTo>
                    <a:pt x="62" y="299"/>
                    <a:pt x="63" y="299"/>
                    <a:pt x="63" y="297"/>
                  </a:cubicBezTo>
                  <a:cubicBezTo>
                    <a:pt x="63" y="297"/>
                    <a:pt x="63" y="296"/>
                    <a:pt x="63" y="296"/>
                  </a:cubicBezTo>
                  <a:cubicBezTo>
                    <a:pt x="57" y="290"/>
                    <a:pt x="48" y="281"/>
                    <a:pt x="38" y="263"/>
                  </a:cubicBezTo>
                  <a:cubicBezTo>
                    <a:pt x="20" y="231"/>
                    <a:pt x="13" y="190"/>
                    <a:pt x="13" y="150"/>
                  </a:cubicBezTo>
                  <a:cubicBezTo>
                    <a:pt x="13" y="76"/>
                    <a:pt x="34" y="33"/>
                    <a:pt x="63" y="3"/>
                  </a:cubicBezTo>
                  <a:cubicBezTo>
                    <a:pt x="63" y="3"/>
                    <a:pt x="63" y="2"/>
                    <a:pt x="63" y="2"/>
                  </a:cubicBezTo>
                  <a:cubicBezTo>
                    <a:pt x="63" y="0"/>
                    <a:pt x="62" y="0"/>
                    <a:pt x="60" y="0"/>
                  </a:cubicBezTo>
                  <a:cubicBezTo>
                    <a:pt x="58" y="0"/>
                    <a:pt x="58" y="0"/>
                    <a:pt x="56" y="2"/>
                  </a:cubicBezTo>
                  <a:cubicBezTo>
                    <a:pt x="41" y="15"/>
                    <a:pt x="23" y="38"/>
                    <a:pt x="11" y="73"/>
                  </a:cubicBezTo>
                  <a:cubicBezTo>
                    <a:pt x="4" y="95"/>
                    <a:pt x="0" y="122"/>
                    <a:pt x="0" y="150"/>
                  </a:cubicBezTo>
                  <a:cubicBezTo>
                    <a:pt x="0" y="189"/>
                    <a:pt x="8" y="234"/>
                    <a:pt x="34" y="272"/>
                  </a:cubicBezTo>
                  <a:cubicBezTo>
                    <a:pt x="38" y="278"/>
                    <a:pt x="44" y="285"/>
                    <a:pt x="44" y="285"/>
                  </a:cubicBezTo>
                  <a:cubicBezTo>
                    <a:pt x="46" y="287"/>
                    <a:pt x="48" y="290"/>
                    <a:pt x="50" y="291"/>
                  </a:cubicBezTo>
                  <a:lnTo>
                    <a:pt x="56" y="2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3" name="Freeform 208">
              <a:extLst>
                <a:ext uri="{FF2B5EF4-FFF2-40B4-BE49-F238E27FC236}">
                  <a16:creationId xmlns:a16="http://schemas.microsoft.com/office/drawing/2014/main" id="{B68D49D6-1692-4DA7-8BC5-BBBDFBF34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48" y="5899435"/>
              <a:ext cx="247652" cy="222252"/>
            </a:xfrm>
            <a:custGeom>
              <a:avLst/>
              <a:gdLst>
                <a:gd name="T0" fmla="*/ 53 w 127"/>
                <a:gd name="T1" fmla="*/ 61 h 113"/>
                <a:gd name="T2" fmla="*/ 64 w 127"/>
                <a:gd name="T3" fmla="*/ 61 h 113"/>
                <a:gd name="T4" fmla="*/ 77 w 127"/>
                <a:gd name="T5" fmla="*/ 68 h 113"/>
                <a:gd name="T6" fmla="*/ 76 w 127"/>
                <a:gd name="T7" fmla="*/ 75 h 113"/>
                <a:gd name="T8" fmla="*/ 76 w 127"/>
                <a:gd name="T9" fmla="*/ 77 h 113"/>
                <a:gd name="T10" fmla="*/ 79 w 127"/>
                <a:gd name="T11" fmla="*/ 80 h 113"/>
                <a:gd name="T12" fmla="*/ 83 w 127"/>
                <a:gd name="T13" fmla="*/ 76 h 113"/>
                <a:gd name="T14" fmla="*/ 93 w 127"/>
                <a:gd name="T15" fmla="*/ 39 h 113"/>
                <a:gd name="T16" fmla="*/ 93 w 127"/>
                <a:gd name="T17" fmla="*/ 36 h 113"/>
                <a:gd name="T18" fmla="*/ 89 w 127"/>
                <a:gd name="T19" fmla="*/ 33 h 113"/>
                <a:gd name="T20" fmla="*/ 85 w 127"/>
                <a:gd name="T21" fmla="*/ 38 h 113"/>
                <a:gd name="T22" fmla="*/ 65 w 127"/>
                <a:gd name="T23" fmla="*/ 53 h 113"/>
                <a:gd name="T24" fmla="*/ 55 w 127"/>
                <a:gd name="T25" fmla="*/ 53 h 113"/>
                <a:gd name="T26" fmla="*/ 66 w 127"/>
                <a:gd name="T27" fmla="*/ 9 h 113"/>
                <a:gd name="T28" fmla="*/ 72 w 127"/>
                <a:gd name="T29" fmla="*/ 8 h 113"/>
                <a:gd name="T30" fmla="*/ 92 w 127"/>
                <a:gd name="T31" fmla="*/ 8 h 113"/>
                <a:gd name="T32" fmla="*/ 117 w 127"/>
                <a:gd name="T33" fmla="*/ 28 h 113"/>
                <a:gd name="T34" fmla="*/ 116 w 127"/>
                <a:gd name="T35" fmla="*/ 37 h 113"/>
                <a:gd name="T36" fmla="*/ 120 w 127"/>
                <a:gd name="T37" fmla="*/ 40 h 113"/>
                <a:gd name="T38" fmla="*/ 124 w 127"/>
                <a:gd name="T39" fmla="*/ 36 h 113"/>
                <a:gd name="T40" fmla="*/ 127 w 127"/>
                <a:gd name="T41" fmla="*/ 6 h 113"/>
                <a:gd name="T42" fmla="*/ 127 w 127"/>
                <a:gd name="T43" fmla="*/ 3 h 113"/>
                <a:gd name="T44" fmla="*/ 122 w 127"/>
                <a:gd name="T45" fmla="*/ 0 h 113"/>
                <a:gd name="T46" fmla="*/ 32 w 127"/>
                <a:gd name="T47" fmla="*/ 0 h 113"/>
                <a:gd name="T48" fmla="*/ 28 w 127"/>
                <a:gd name="T49" fmla="*/ 1 h 113"/>
                <a:gd name="T50" fmla="*/ 26 w 127"/>
                <a:gd name="T51" fmla="*/ 5 h 113"/>
                <a:gd name="T52" fmla="*/ 33 w 127"/>
                <a:gd name="T53" fmla="*/ 8 h 113"/>
                <a:gd name="T54" fmla="*/ 43 w 127"/>
                <a:gd name="T55" fmla="*/ 9 h 113"/>
                <a:gd name="T56" fmla="*/ 20 w 127"/>
                <a:gd name="T57" fmla="*/ 102 h 113"/>
                <a:gd name="T58" fmla="*/ 16 w 127"/>
                <a:gd name="T59" fmla="*/ 105 h 113"/>
                <a:gd name="T60" fmla="*/ 7 w 127"/>
                <a:gd name="T61" fmla="*/ 106 h 113"/>
                <a:gd name="T62" fmla="*/ 2 w 127"/>
                <a:gd name="T63" fmla="*/ 106 h 113"/>
                <a:gd name="T64" fmla="*/ 0 w 127"/>
                <a:gd name="T65" fmla="*/ 110 h 113"/>
                <a:gd name="T66" fmla="*/ 3 w 127"/>
                <a:gd name="T67" fmla="*/ 113 h 113"/>
                <a:gd name="T68" fmla="*/ 16 w 127"/>
                <a:gd name="T69" fmla="*/ 113 h 113"/>
                <a:gd name="T70" fmla="*/ 30 w 127"/>
                <a:gd name="T71" fmla="*/ 113 h 113"/>
                <a:gd name="T72" fmla="*/ 44 w 127"/>
                <a:gd name="T73" fmla="*/ 113 h 113"/>
                <a:gd name="T74" fmla="*/ 59 w 127"/>
                <a:gd name="T75" fmla="*/ 113 h 113"/>
                <a:gd name="T76" fmla="*/ 64 w 127"/>
                <a:gd name="T77" fmla="*/ 109 h 113"/>
                <a:gd name="T78" fmla="*/ 58 w 127"/>
                <a:gd name="T79" fmla="*/ 106 h 113"/>
                <a:gd name="T80" fmla="*/ 53 w 127"/>
                <a:gd name="T81" fmla="*/ 106 h 113"/>
                <a:gd name="T82" fmla="*/ 42 w 127"/>
                <a:gd name="T83" fmla="*/ 105 h 113"/>
                <a:gd name="T84" fmla="*/ 53 w 127"/>
                <a:gd name="T85" fmla="*/ 6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" h="113">
                  <a:moveTo>
                    <a:pt x="53" y="61"/>
                  </a:moveTo>
                  <a:lnTo>
                    <a:pt x="64" y="61"/>
                  </a:lnTo>
                  <a:cubicBezTo>
                    <a:pt x="74" y="61"/>
                    <a:pt x="77" y="62"/>
                    <a:pt x="77" y="68"/>
                  </a:cubicBezTo>
                  <a:cubicBezTo>
                    <a:pt x="77" y="70"/>
                    <a:pt x="77" y="73"/>
                    <a:pt x="76" y="75"/>
                  </a:cubicBezTo>
                  <a:cubicBezTo>
                    <a:pt x="76" y="76"/>
                    <a:pt x="76" y="77"/>
                    <a:pt x="76" y="77"/>
                  </a:cubicBezTo>
                  <a:cubicBezTo>
                    <a:pt x="76" y="80"/>
                    <a:pt x="78" y="80"/>
                    <a:pt x="79" y="80"/>
                  </a:cubicBezTo>
                  <a:cubicBezTo>
                    <a:pt x="82" y="80"/>
                    <a:pt x="83" y="79"/>
                    <a:pt x="83" y="76"/>
                  </a:cubicBezTo>
                  <a:lnTo>
                    <a:pt x="93" y="39"/>
                  </a:lnTo>
                  <a:cubicBezTo>
                    <a:pt x="93" y="37"/>
                    <a:pt x="93" y="37"/>
                    <a:pt x="93" y="36"/>
                  </a:cubicBezTo>
                  <a:cubicBezTo>
                    <a:pt x="93" y="33"/>
                    <a:pt x="90" y="33"/>
                    <a:pt x="89" y="33"/>
                  </a:cubicBezTo>
                  <a:cubicBezTo>
                    <a:pt x="86" y="33"/>
                    <a:pt x="86" y="35"/>
                    <a:pt x="85" y="38"/>
                  </a:cubicBezTo>
                  <a:cubicBezTo>
                    <a:pt x="82" y="50"/>
                    <a:pt x="77" y="53"/>
                    <a:pt x="65" y="53"/>
                  </a:cubicBezTo>
                  <a:lnTo>
                    <a:pt x="55" y="53"/>
                  </a:lnTo>
                  <a:lnTo>
                    <a:pt x="66" y="9"/>
                  </a:lnTo>
                  <a:cubicBezTo>
                    <a:pt x="69" y="8"/>
                    <a:pt x="70" y="8"/>
                    <a:pt x="72" y="8"/>
                  </a:cubicBezTo>
                  <a:lnTo>
                    <a:pt x="92" y="8"/>
                  </a:lnTo>
                  <a:cubicBezTo>
                    <a:pt x="111" y="8"/>
                    <a:pt x="117" y="13"/>
                    <a:pt x="117" y="28"/>
                  </a:cubicBezTo>
                  <a:cubicBezTo>
                    <a:pt x="117" y="32"/>
                    <a:pt x="116" y="37"/>
                    <a:pt x="116" y="37"/>
                  </a:cubicBezTo>
                  <a:cubicBezTo>
                    <a:pt x="116" y="40"/>
                    <a:pt x="119" y="40"/>
                    <a:pt x="120" y="40"/>
                  </a:cubicBezTo>
                  <a:cubicBezTo>
                    <a:pt x="123" y="40"/>
                    <a:pt x="124" y="39"/>
                    <a:pt x="124" y="36"/>
                  </a:cubicBezTo>
                  <a:lnTo>
                    <a:pt x="127" y="6"/>
                  </a:lnTo>
                  <a:lnTo>
                    <a:pt x="127" y="3"/>
                  </a:lnTo>
                  <a:cubicBezTo>
                    <a:pt x="127" y="0"/>
                    <a:pt x="124" y="0"/>
                    <a:pt x="122" y="0"/>
                  </a:cubicBezTo>
                  <a:lnTo>
                    <a:pt x="32" y="0"/>
                  </a:lnTo>
                  <a:cubicBezTo>
                    <a:pt x="29" y="0"/>
                    <a:pt x="29" y="1"/>
                    <a:pt x="28" y="1"/>
                  </a:cubicBezTo>
                  <a:cubicBezTo>
                    <a:pt x="27" y="2"/>
                    <a:pt x="26" y="5"/>
                    <a:pt x="26" y="5"/>
                  </a:cubicBezTo>
                  <a:cubicBezTo>
                    <a:pt x="26" y="8"/>
                    <a:pt x="29" y="8"/>
                    <a:pt x="33" y="8"/>
                  </a:cubicBezTo>
                  <a:cubicBezTo>
                    <a:pt x="37" y="8"/>
                    <a:pt x="40" y="8"/>
                    <a:pt x="43" y="9"/>
                  </a:cubicBezTo>
                  <a:lnTo>
                    <a:pt x="20" y="102"/>
                  </a:lnTo>
                  <a:cubicBezTo>
                    <a:pt x="19" y="105"/>
                    <a:pt x="19" y="105"/>
                    <a:pt x="16" y="105"/>
                  </a:cubicBezTo>
                  <a:cubicBezTo>
                    <a:pt x="13" y="106"/>
                    <a:pt x="10" y="106"/>
                    <a:pt x="7" y="106"/>
                  </a:cubicBezTo>
                  <a:cubicBezTo>
                    <a:pt x="3" y="106"/>
                    <a:pt x="2" y="106"/>
                    <a:pt x="2" y="106"/>
                  </a:cubicBezTo>
                  <a:cubicBezTo>
                    <a:pt x="0" y="107"/>
                    <a:pt x="0" y="110"/>
                    <a:pt x="0" y="110"/>
                  </a:cubicBezTo>
                  <a:cubicBezTo>
                    <a:pt x="0" y="111"/>
                    <a:pt x="0" y="113"/>
                    <a:pt x="3" y="113"/>
                  </a:cubicBezTo>
                  <a:cubicBezTo>
                    <a:pt x="8" y="113"/>
                    <a:pt x="12" y="113"/>
                    <a:pt x="16" y="113"/>
                  </a:cubicBezTo>
                  <a:cubicBezTo>
                    <a:pt x="21" y="113"/>
                    <a:pt x="25" y="113"/>
                    <a:pt x="30" y="113"/>
                  </a:cubicBezTo>
                  <a:cubicBezTo>
                    <a:pt x="35" y="113"/>
                    <a:pt x="39" y="113"/>
                    <a:pt x="44" y="113"/>
                  </a:cubicBezTo>
                  <a:cubicBezTo>
                    <a:pt x="49" y="113"/>
                    <a:pt x="54" y="113"/>
                    <a:pt x="59" y="113"/>
                  </a:cubicBezTo>
                  <a:cubicBezTo>
                    <a:pt x="61" y="113"/>
                    <a:pt x="64" y="113"/>
                    <a:pt x="64" y="109"/>
                  </a:cubicBezTo>
                  <a:cubicBezTo>
                    <a:pt x="64" y="106"/>
                    <a:pt x="61" y="106"/>
                    <a:pt x="58" y="106"/>
                  </a:cubicBezTo>
                  <a:lnTo>
                    <a:pt x="53" y="106"/>
                  </a:lnTo>
                  <a:cubicBezTo>
                    <a:pt x="46" y="106"/>
                    <a:pt x="44" y="105"/>
                    <a:pt x="42" y="105"/>
                  </a:cubicBezTo>
                  <a:lnTo>
                    <a:pt x="53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4" name="Freeform 209">
              <a:extLst>
                <a:ext uri="{FF2B5EF4-FFF2-40B4-BE49-F238E27FC236}">
                  <a16:creationId xmlns:a16="http://schemas.microsoft.com/office/drawing/2014/main" id="{5B56F8C6-3ECD-41D3-9FE6-EE8A5D478B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71400" y="5829583"/>
              <a:ext cx="120652" cy="165100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8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5" name="Freeform 210">
              <a:extLst>
                <a:ext uri="{FF2B5EF4-FFF2-40B4-BE49-F238E27FC236}">
                  <a16:creationId xmlns:a16="http://schemas.microsoft.com/office/drawing/2014/main" id="{ACC657C1-8423-4CBD-BE15-D2E8F270B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5548" y="5880383"/>
              <a:ext cx="69852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6" name="Freeform 211">
              <a:extLst>
                <a:ext uri="{FF2B5EF4-FFF2-40B4-BE49-F238E27FC236}">
                  <a16:creationId xmlns:a16="http://schemas.microsoft.com/office/drawing/2014/main" id="{2D7474EC-80B7-4200-B950-094C5FBEB4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7148" y="5981983"/>
              <a:ext cx="133352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3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7" name="Freeform 212">
              <a:extLst>
                <a:ext uri="{FF2B5EF4-FFF2-40B4-BE49-F238E27FC236}">
                  <a16:creationId xmlns:a16="http://schemas.microsoft.com/office/drawing/2014/main" id="{C3C314D0-79BE-4320-911D-73FC1183D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48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8" name="Freeform 213">
              <a:extLst>
                <a:ext uri="{FF2B5EF4-FFF2-40B4-BE49-F238E27FC236}">
                  <a16:creationId xmlns:a16="http://schemas.microsoft.com/office/drawing/2014/main" id="{5CBA1E18-16EE-4086-9276-4D2E49673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9248" y="5899435"/>
              <a:ext cx="184152" cy="292100"/>
            </a:xfrm>
            <a:custGeom>
              <a:avLst/>
              <a:gdLst>
                <a:gd name="T0" fmla="*/ 61 w 93"/>
                <a:gd name="T1" fmla="*/ 50 h 150"/>
                <a:gd name="T2" fmla="*/ 80 w 93"/>
                <a:gd name="T3" fmla="*/ 50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7 w 93"/>
                <a:gd name="T11" fmla="*/ 13 h 150"/>
                <a:gd name="T12" fmla="*/ 70 w 93"/>
                <a:gd name="T13" fmla="*/ 8 h 150"/>
                <a:gd name="T14" fmla="*/ 74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5 h 150"/>
                <a:gd name="T22" fmla="*/ 93 w 93"/>
                <a:gd name="T23" fmla="*/ 13 h 150"/>
                <a:gd name="T24" fmla="*/ 74 w 93"/>
                <a:gd name="T25" fmla="*/ 0 h 150"/>
                <a:gd name="T26" fmla="*/ 52 w 93"/>
                <a:gd name="T27" fmla="*/ 12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7 h 150"/>
                <a:gd name="T34" fmla="*/ 27 w 93"/>
                <a:gd name="T35" fmla="*/ 50 h 150"/>
                <a:gd name="T36" fmla="*/ 42 w 93"/>
                <a:gd name="T37" fmla="*/ 50 h 150"/>
                <a:gd name="T38" fmla="*/ 29 w 93"/>
                <a:gd name="T39" fmla="*/ 121 h 150"/>
                <a:gd name="T40" fmla="*/ 26 w 93"/>
                <a:gd name="T41" fmla="*/ 135 h 150"/>
                <a:gd name="T42" fmla="*/ 18 w 93"/>
                <a:gd name="T43" fmla="*/ 144 h 150"/>
                <a:gd name="T44" fmla="*/ 13 w 93"/>
                <a:gd name="T45" fmla="*/ 143 h 150"/>
                <a:gd name="T46" fmla="*/ 20 w 93"/>
                <a:gd name="T47" fmla="*/ 132 h 150"/>
                <a:gd name="T48" fmla="*/ 12 w 93"/>
                <a:gd name="T49" fmla="*/ 124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5 h 150"/>
                <a:gd name="T56" fmla="*/ 52 w 93"/>
                <a:gd name="T57" fmla="*/ 101 h 150"/>
                <a:gd name="T58" fmla="*/ 61 w 93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0"/>
                  </a:moveTo>
                  <a:lnTo>
                    <a:pt x="80" y="50"/>
                  </a:lnTo>
                  <a:cubicBezTo>
                    <a:pt x="83" y="50"/>
                    <a:pt x="86" y="50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7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4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5"/>
                    <a:pt x="81" y="25"/>
                  </a:cubicBezTo>
                  <a:cubicBezTo>
                    <a:pt x="88" y="25"/>
                    <a:pt x="93" y="19"/>
                    <a:pt x="93" y="13"/>
                  </a:cubicBezTo>
                  <a:cubicBezTo>
                    <a:pt x="93" y="5"/>
                    <a:pt x="85" y="0"/>
                    <a:pt x="74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7"/>
                  </a:cubicBezTo>
                  <a:cubicBezTo>
                    <a:pt x="21" y="50"/>
                    <a:pt x="24" y="50"/>
                    <a:pt x="27" y="50"/>
                  </a:cubicBezTo>
                  <a:lnTo>
                    <a:pt x="42" y="50"/>
                  </a:lnTo>
                  <a:lnTo>
                    <a:pt x="29" y="121"/>
                  </a:lnTo>
                  <a:cubicBezTo>
                    <a:pt x="29" y="123"/>
                    <a:pt x="27" y="133"/>
                    <a:pt x="26" y="135"/>
                  </a:cubicBezTo>
                  <a:cubicBezTo>
                    <a:pt x="26" y="136"/>
                    <a:pt x="23" y="144"/>
                    <a:pt x="18" y="144"/>
                  </a:cubicBezTo>
                  <a:cubicBezTo>
                    <a:pt x="15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5"/>
                  </a:cubicBezTo>
                  <a:cubicBezTo>
                    <a:pt x="47" y="124"/>
                    <a:pt x="51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9" name="Freeform 214">
              <a:extLst>
                <a:ext uri="{FF2B5EF4-FFF2-40B4-BE49-F238E27FC236}">
                  <a16:creationId xmlns:a16="http://schemas.microsoft.com/office/drawing/2014/main" id="{5126D93C-195D-40EF-AF34-1F4F21E0F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4200" y="5880383"/>
              <a:ext cx="69852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0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4" y="140"/>
                    <a:pt x="9" y="108"/>
                    <a:pt x="9" y="83"/>
                  </a:cubicBezTo>
                  <a:cubicBezTo>
                    <a:pt x="9" y="54"/>
                    <a:pt x="15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0" y="135"/>
                  </a:cubicBezTo>
                  <a:cubicBezTo>
                    <a:pt x="20" y="155"/>
                    <a:pt x="35" y="166"/>
                    <a:pt x="36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0" name="Freeform 215">
              <a:extLst>
                <a:ext uri="{FF2B5EF4-FFF2-40B4-BE49-F238E27FC236}">
                  <a16:creationId xmlns:a16="http://schemas.microsoft.com/office/drawing/2014/main" id="{5D8C6BE0-4231-4CA7-B130-75729CAA4B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85800" y="5981983"/>
              <a:ext cx="133352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1" name="Freeform 216">
              <a:extLst>
                <a:ext uri="{FF2B5EF4-FFF2-40B4-BE49-F238E27FC236}">
                  <a16:creationId xmlns:a16="http://schemas.microsoft.com/office/drawing/2014/main" id="{7C5EB77D-6088-41EA-B5EF-77DBCBA72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7248" y="6089935"/>
              <a:ext cx="38100" cy="95252"/>
            </a:xfrm>
            <a:custGeom>
              <a:avLst/>
              <a:gdLst>
                <a:gd name="T0" fmla="*/ 19 w 19"/>
                <a:gd name="T1" fmla="*/ 17 h 49"/>
                <a:gd name="T2" fmla="*/ 9 w 19"/>
                <a:gd name="T3" fmla="*/ 0 h 49"/>
                <a:gd name="T4" fmla="*/ 0 w 19"/>
                <a:gd name="T5" fmla="*/ 9 h 49"/>
                <a:gd name="T6" fmla="*/ 9 w 19"/>
                <a:gd name="T7" fmla="*/ 17 h 49"/>
                <a:gd name="T8" fmla="*/ 15 w 19"/>
                <a:gd name="T9" fmla="*/ 15 h 49"/>
                <a:gd name="T10" fmla="*/ 15 w 19"/>
                <a:gd name="T11" fmla="*/ 15 h 49"/>
                <a:gd name="T12" fmla="*/ 16 w 19"/>
                <a:gd name="T13" fmla="*/ 17 h 49"/>
                <a:gd name="T14" fmla="*/ 5 w 19"/>
                <a:gd name="T15" fmla="*/ 45 h 49"/>
                <a:gd name="T16" fmla="*/ 3 w 19"/>
                <a:gd name="T17" fmla="*/ 48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9" y="17"/>
                  </a:cubicBezTo>
                  <a:cubicBezTo>
                    <a:pt x="11" y="17"/>
                    <a:pt x="13" y="17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29"/>
                    <a:pt x="10" y="39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49"/>
                    <a:pt x="4" y="49"/>
                  </a:cubicBezTo>
                  <a:cubicBezTo>
                    <a:pt x="6" y="49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2" name="Freeform 217">
              <a:extLst>
                <a:ext uri="{FF2B5EF4-FFF2-40B4-BE49-F238E27FC236}">
                  <a16:creationId xmlns:a16="http://schemas.microsoft.com/office/drawing/2014/main" id="{7D4CD0CA-B2C7-40B7-94C4-901487817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4248" y="5918483"/>
              <a:ext cx="95252" cy="209552"/>
            </a:xfrm>
            <a:custGeom>
              <a:avLst/>
              <a:gdLst>
                <a:gd name="T0" fmla="*/ 31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7 w 51"/>
                <a:gd name="T7" fmla="*/ 33 h 106"/>
                <a:gd name="T8" fmla="*/ 32 w 51"/>
                <a:gd name="T9" fmla="*/ 33 h 106"/>
                <a:gd name="T10" fmla="*/ 39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20 w 51"/>
                <a:gd name="T25" fmla="*/ 38 h 106"/>
                <a:gd name="T26" fmla="*/ 7 w 51"/>
                <a:gd name="T27" fmla="*/ 91 h 106"/>
                <a:gd name="T28" fmla="*/ 22 w 51"/>
                <a:gd name="T29" fmla="*/ 106 h 106"/>
                <a:gd name="T30" fmla="*/ 49 w 51"/>
                <a:gd name="T31" fmla="*/ 81 h 106"/>
                <a:gd name="T32" fmla="*/ 47 w 51"/>
                <a:gd name="T33" fmla="*/ 79 h 106"/>
                <a:gd name="T34" fmla="*/ 44 w 51"/>
                <a:gd name="T35" fmla="*/ 81 h 106"/>
                <a:gd name="T36" fmla="*/ 23 w 51"/>
                <a:gd name="T37" fmla="*/ 103 h 106"/>
                <a:gd name="T38" fmla="*/ 17 w 51"/>
                <a:gd name="T39" fmla="*/ 95 h 106"/>
                <a:gd name="T40" fmla="*/ 18 w 51"/>
                <a:gd name="T41" fmla="*/ 87 h 106"/>
                <a:gd name="T42" fmla="*/ 31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1" y="38"/>
                  </a:moveTo>
                  <a:lnTo>
                    <a:pt x="46" y="38"/>
                  </a:lnTo>
                  <a:cubicBezTo>
                    <a:pt x="50" y="38"/>
                    <a:pt x="51" y="38"/>
                    <a:pt x="51" y="35"/>
                  </a:cubicBezTo>
                  <a:cubicBezTo>
                    <a:pt x="51" y="33"/>
                    <a:pt x="50" y="33"/>
                    <a:pt x="47" y="33"/>
                  </a:cubicBezTo>
                  <a:lnTo>
                    <a:pt x="32" y="33"/>
                  </a:lnTo>
                  <a:cubicBezTo>
                    <a:pt x="38" y="9"/>
                    <a:pt x="39" y="6"/>
                    <a:pt x="39" y="5"/>
                  </a:cubicBezTo>
                  <a:cubicBezTo>
                    <a:pt x="39" y="2"/>
                    <a:pt x="37" y="0"/>
                    <a:pt x="34" y="0"/>
                  </a:cubicBezTo>
                  <a:cubicBezTo>
                    <a:pt x="34" y="0"/>
                    <a:pt x="29" y="1"/>
                    <a:pt x="27" y="6"/>
                  </a:cubicBezTo>
                  <a:lnTo>
                    <a:pt x="21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2" y="38"/>
                    <a:pt x="5" y="38"/>
                  </a:cubicBezTo>
                  <a:lnTo>
                    <a:pt x="20" y="38"/>
                  </a:lnTo>
                  <a:cubicBezTo>
                    <a:pt x="8" y="85"/>
                    <a:pt x="7" y="88"/>
                    <a:pt x="7" y="91"/>
                  </a:cubicBezTo>
                  <a:cubicBezTo>
                    <a:pt x="7" y="100"/>
                    <a:pt x="13" y="106"/>
                    <a:pt x="22" y="106"/>
                  </a:cubicBezTo>
                  <a:cubicBezTo>
                    <a:pt x="39" y="106"/>
                    <a:pt x="49" y="82"/>
                    <a:pt x="49" y="81"/>
                  </a:cubicBezTo>
                  <a:cubicBezTo>
                    <a:pt x="49" y="79"/>
                    <a:pt x="47" y="79"/>
                    <a:pt x="47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9"/>
                    <a:pt x="28" y="103"/>
                    <a:pt x="23" y="103"/>
                  </a:cubicBezTo>
                  <a:cubicBezTo>
                    <a:pt x="19" y="103"/>
                    <a:pt x="17" y="100"/>
                    <a:pt x="17" y="95"/>
                  </a:cubicBezTo>
                  <a:cubicBezTo>
                    <a:pt x="17" y="91"/>
                    <a:pt x="18" y="90"/>
                    <a:pt x="18" y="87"/>
                  </a:cubicBezTo>
                  <a:lnTo>
                    <a:pt x="31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3" name="Freeform 218">
              <a:extLst>
                <a:ext uri="{FF2B5EF4-FFF2-40B4-BE49-F238E27FC236}">
                  <a16:creationId xmlns:a16="http://schemas.microsoft.com/office/drawing/2014/main" id="{188DB6BC-A9F2-44DE-803F-E423BEFF3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1248" y="5880383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8 w 38"/>
                <a:gd name="T3" fmla="*/ 31 h 166"/>
                <a:gd name="T4" fmla="*/ 2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4" name="Freeform 219">
              <a:extLst>
                <a:ext uri="{FF2B5EF4-FFF2-40B4-BE49-F238E27FC236}">
                  <a16:creationId xmlns:a16="http://schemas.microsoft.com/office/drawing/2014/main" id="{A81090B2-474A-4997-AF35-C923349D9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8100" y="5937535"/>
              <a:ext cx="215900" cy="209552"/>
            </a:xfrm>
            <a:custGeom>
              <a:avLst/>
              <a:gdLst>
                <a:gd name="T0" fmla="*/ 59 w 111"/>
                <a:gd name="T1" fmla="*/ 58 h 110"/>
                <a:gd name="T2" fmla="*/ 105 w 111"/>
                <a:gd name="T3" fmla="*/ 58 h 110"/>
                <a:gd name="T4" fmla="*/ 111 w 111"/>
                <a:gd name="T5" fmla="*/ 55 h 110"/>
                <a:gd name="T6" fmla="*/ 105 w 111"/>
                <a:gd name="T7" fmla="*/ 52 h 110"/>
                <a:gd name="T8" fmla="*/ 59 w 111"/>
                <a:gd name="T9" fmla="*/ 52 h 110"/>
                <a:gd name="T10" fmla="*/ 59 w 111"/>
                <a:gd name="T11" fmla="*/ 5 h 110"/>
                <a:gd name="T12" fmla="*/ 56 w 111"/>
                <a:gd name="T13" fmla="*/ 0 h 110"/>
                <a:gd name="T14" fmla="*/ 52 w 111"/>
                <a:gd name="T15" fmla="*/ 5 h 110"/>
                <a:gd name="T16" fmla="*/ 52 w 111"/>
                <a:gd name="T17" fmla="*/ 52 h 110"/>
                <a:gd name="T18" fmla="*/ 6 w 111"/>
                <a:gd name="T19" fmla="*/ 52 h 110"/>
                <a:gd name="T20" fmla="*/ 0 w 111"/>
                <a:gd name="T21" fmla="*/ 55 h 110"/>
                <a:gd name="T22" fmla="*/ 6 w 111"/>
                <a:gd name="T23" fmla="*/ 58 h 110"/>
                <a:gd name="T24" fmla="*/ 52 w 111"/>
                <a:gd name="T25" fmla="*/ 58 h 110"/>
                <a:gd name="T26" fmla="*/ 52 w 111"/>
                <a:gd name="T27" fmla="*/ 105 h 110"/>
                <a:gd name="T28" fmla="*/ 56 w 111"/>
                <a:gd name="T29" fmla="*/ 110 h 110"/>
                <a:gd name="T30" fmla="*/ 59 w 111"/>
                <a:gd name="T31" fmla="*/ 105 h 110"/>
                <a:gd name="T32" fmla="*/ 59 w 111"/>
                <a:gd name="T3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0">
                  <a:moveTo>
                    <a:pt x="59" y="58"/>
                  </a:moveTo>
                  <a:lnTo>
                    <a:pt x="105" y="58"/>
                  </a:lnTo>
                  <a:cubicBezTo>
                    <a:pt x="108" y="58"/>
                    <a:pt x="111" y="58"/>
                    <a:pt x="111" y="55"/>
                  </a:cubicBezTo>
                  <a:cubicBezTo>
                    <a:pt x="111" y="52"/>
                    <a:pt x="108" y="52"/>
                    <a:pt x="105" y="52"/>
                  </a:cubicBezTo>
                  <a:lnTo>
                    <a:pt x="59" y="52"/>
                  </a:lnTo>
                  <a:lnTo>
                    <a:pt x="59" y="5"/>
                  </a:lnTo>
                  <a:cubicBezTo>
                    <a:pt x="59" y="3"/>
                    <a:pt x="59" y="0"/>
                    <a:pt x="56" y="0"/>
                  </a:cubicBezTo>
                  <a:cubicBezTo>
                    <a:pt x="52" y="0"/>
                    <a:pt x="52" y="3"/>
                    <a:pt x="52" y="5"/>
                  </a:cubicBezTo>
                  <a:lnTo>
                    <a:pt x="52" y="52"/>
                  </a:lnTo>
                  <a:lnTo>
                    <a:pt x="6" y="52"/>
                  </a:lnTo>
                  <a:cubicBezTo>
                    <a:pt x="3" y="52"/>
                    <a:pt x="0" y="52"/>
                    <a:pt x="0" y="55"/>
                  </a:cubicBezTo>
                  <a:cubicBezTo>
                    <a:pt x="0" y="58"/>
                    <a:pt x="3" y="58"/>
                    <a:pt x="6" y="58"/>
                  </a:cubicBezTo>
                  <a:lnTo>
                    <a:pt x="52" y="58"/>
                  </a:lnTo>
                  <a:lnTo>
                    <a:pt x="52" y="105"/>
                  </a:lnTo>
                  <a:cubicBezTo>
                    <a:pt x="52" y="107"/>
                    <a:pt x="52" y="110"/>
                    <a:pt x="56" y="110"/>
                  </a:cubicBezTo>
                  <a:cubicBezTo>
                    <a:pt x="59" y="110"/>
                    <a:pt x="59" y="107"/>
                    <a:pt x="59" y="105"/>
                  </a:cubicBezTo>
                  <a:lnTo>
                    <a:pt x="59" y="5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5" name="Freeform 220">
              <a:extLst>
                <a:ext uri="{FF2B5EF4-FFF2-40B4-BE49-F238E27FC236}">
                  <a16:creationId xmlns:a16="http://schemas.microsoft.com/office/drawing/2014/main" id="{E97ADCF2-481C-4BDF-9F8D-E29D7A8C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1948" y="5899435"/>
              <a:ext cx="184152" cy="292100"/>
            </a:xfrm>
            <a:custGeom>
              <a:avLst/>
              <a:gdLst>
                <a:gd name="T0" fmla="*/ 61 w 94"/>
                <a:gd name="T1" fmla="*/ 50 h 150"/>
                <a:gd name="T2" fmla="*/ 81 w 94"/>
                <a:gd name="T3" fmla="*/ 50 h 150"/>
                <a:gd name="T4" fmla="*/ 87 w 94"/>
                <a:gd name="T5" fmla="*/ 46 h 150"/>
                <a:gd name="T6" fmla="*/ 81 w 94"/>
                <a:gd name="T7" fmla="*/ 43 h 150"/>
                <a:gd name="T8" fmla="*/ 63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1 w 94"/>
                <a:gd name="T17" fmla="*/ 7 h 150"/>
                <a:gd name="T18" fmla="*/ 74 w 94"/>
                <a:gd name="T19" fmla="*/ 18 h 150"/>
                <a:gd name="T20" fmla="*/ 82 w 94"/>
                <a:gd name="T21" fmla="*/ 25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8 w 94"/>
                <a:gd name="T31" fmla="*/ 43 h 150"/>
                <a:gd name="T32" fmla="*/ 22 w 94"/>
                <a:gd name="T33" fmla="*/ 47 h 150"/>
                <a:gd name="T34" fmla="*/ 27 w 94"/>
                <a:gd name="T35" fmla="*/ 50 h 150"/>
                <a:gd name="T36" fmla="*/ 43 w 94"/>
                <a:gd name="T37" fmla="*/ 50 h 150"/>
                <a:gd name="T38" fmla="*/ 30 w 94"/>
                <a:gd name="T39" fmla="*/ 121 h 150"/>
                <a:gd name="T40" fmla="*/ 27 w 94"/>
                <a:gd name="T41" fmla="*/ 135 h 150"/>
                <a:gd name="T42" fmla="*/ 19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4 h 150"/>
                <a:gd name="T50" fmla="*/ 0 w 94"/>
                <a:gd name="T51" fmla="*/ 137 h 150"/>
                <a:gd name="T52" fmla="*/ 18 w 94"/>
                <a:gd name="T53" fmla="*/ 150 h 150"/>
                <a:gd name="T54" fmla="*/ 41 w 94"/>
                <a:gd name="T55" fmla="*/ 135 h 150"/>
                <a:gd name="T56" fmla="*/ 52 w 94"/>
                <a:gd name="T57" fmla="*/ 101 h 150"/>
                <a:gd name="T58" fmla="*/ 61 w 94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0"/>
                  </a:moveTo>
                  <a:lnTo>
                    <a:pt x="81" y="50"/>
                  </a:lnTo>
                  <a:cubicBezTo>
                    <a:pt x="84" y="50"/>
                    <a:pt x="87" y="50"/>
                    <a:pt x="87" y="46"/>
                  </a:cubicBezTo>
                  <a:cubicBezTo>
                    <a:pt x="87" y="43"/>
                    <a:pt x="84" y="43"/>
                    <a:pt x="81" y="43"/>
                  </a:cubicBezTo>
                  <a:lnTo>
                    <a:pt x="63" y="43"/>
                  </a:lnTo>
                  <a:lnTo>
                    <a:pt x="68" y="13"/>
                  </a:lnTo>
                  <a:cubicBezTo>
                    <a:pt x="69" y="10"/>
                    <a:pt x="69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9" y="6"/>
                    <a:pt x="81" y="7"/>
                  </a:cubicBezTo>
                  <a:cubicBezTo>
                    <a:pt x="77" y="9"/>
                    <a:pt x="74" y="13"/>
                    <a:pt x="74" y="18"/>
                  </a:cubicBezTo>
                  <a:cubicBezTo>
                    <a:pt x="74" y="23"/>
                    <a:pt x="78" y="25"/>
                    <a:pt x="82" y="25"/>
                  </a:cubicBezTo>
                  <a:cubicBezTo>
                    <a:pt x="89" y="25"/>
                    <a:pt x="94" y="19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8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8" y="43"/>
                  </a:lnTo>
                  <a:cubicBezTo>
                    <a:pt x="25" y="43"/>
                    <a:pt x="22" y="43"/>
                    <a:pt x="22" y="47"/>
                  </a:cubicBezTo>
                  <a:cubicBezTo>
                    <a:pt x="22" y="50"/>
                    <a:pt x="25" y="50"/>
                    <a:pt x="27" y="50"/>
                  </a:cubicBezTo>
                  <a:lnTo>
                    <a:pt x="43" y="50"/>
                  </a:lnTo>
                  <a:lnTo>
                    <a:pt x="30" y="121"/>
                  </a:lnTo>
                  <a:cubicBezTo>
                    <a:pt x="30" y="123"/>
                    <a:pt x="28" y="133"/>
                    <a:pt x="27" y="135"/>
                  </a:cubicBezTo>
                  <a:cubicBezTo>
                    <a:pt x="27" y="136"/>
                    <a:pt x="24" y="144"/>
                    <a:pt x="19" y="144"/>
                  </a:cubicBezTo>
                  <a:cubicBezTo>
                    <a:pt x="16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10" y="150"/>
                    <a:pt x="18" y="150"/>
                  </a:cubicBezTo>
                  <a:cubicBezTo>
                    <a:pt x="31" y="150"/>
                    <a:pt x="39" y="138"/>
                    <a:pt x="41" y="135"/>
                  </a:cubicBezTo>
                  <a:cubicBezTo>
                    <a:pt x="48" y="124"/>
                    <a:pt x="52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6" name="Freeform 221">
              <a:extLst>
                <a:ext uri="{FF2B5EF4-FFF2-40B4-BE49-F238E27FC236}">
                  <a16:creationId xmlns:a16="http://schemas.microsoft.com/office/drawing/2014/main" id="{F46EFB70-B90B-4E79-B5A2-1C5E0AB61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900" y="5880383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7" name="Freeform 222">
              <a:extLst>
                <a:ext uri="{FF2B5EF4-FFF2-40B4-BE49-F238E27FC236}">
                  <a16:creationId xmlns:a16="http://schemas.microsoft.com/office/drawing/2014/main" id="{D632D405-A53E-40BA-96B6-5770D9003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74848" y="5981983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8" name="Freeform 223">
              <a:extLst>
                <a:ext uri="{FF2B5EF4-FFF2-40B4-BE49-F238E27FC236}">
                  <a16:creationId xmlns:a16="http://schemas.microsoft.com/office/drawing/2014/main" id="{4D5AFF0C-6FF6-4933-A665-9EF4CC49A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6300" y="6089935"/>
              <a:ext cx="38100" cy="95252"/>
            </a:xfrm>
            <a:custGeom>
              <a:avLst/>
              <a:gdLst>
                <a:gd name="T0" fmla="*/ 19 w 19"/>
                <a:gd name="T1" fmla="*/ 17 h 49"/>
                <a:gd name="T2" fmla="*/ 8 w 19"/>
                <a:gd name="T3" fmla="*/ 0 h 49"/>
                <a:gd name="T4" fmla="*/ 0 w 19"/>
                <a:gd name="T5" fmla="*/ 9 h 49"/>
                <a:gd name="T6" fmla="*/ 8 w 19"/>
                <a:gd name="T7" fmla="*/ 17 h 49"/>
                <a:gd name="T8" fmla="*/ 14 w 19"/>
                <a:gd name="T9" fmla="*/ 15 h 49"/>
                <a:gd name="T10" fmla="*/ 15 w 19"/>
                <a:gd name="T11" fmla="*/ 15 h 49"/>
                <a:gd name="T12" fmla="*/ 15 w 19"/>
                <a:gd name="T13" fmla="*/ 17 h 49"/>
                <a:gd name="T14" fmla="*/ 4 w 19"/>
                <a:gd name="T15" fmla="*/ 45 h 49"/>
                <a:gd name="T16" fmla="*/ 2 w 19"/>
                <a:gd name="T17" fmla="*/ 48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3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29"/>
                    <a:pt x="10" y="39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49"/>
                    <a:pt x="4" y="49"/>
                  </a:cubicBezTo>
                  <a:cubicBezTo>
                    <a:pt x="6" y="49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9" name="Freeform 224">
              <a:extLst>
                <a:ext uri="{FF2B5EF4-FFF2-40B4-BE49-F238E27FC236}">
                  <a16:creationId xmlns:a16="http://schemas.microsoft.com/office/drawing/2014/main" id="{8CCE47DD-17B5-47F7-A5F9-914DAC6D0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948" y="5918483"/>
              <a:ext cx="101600" cy="209552"/>
            </a:xfrm>
            <a:custGeom>
              <a:avLst/>
              <a:gdLst>
                <a:gd name="T0" fmla="*/ 30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6 w 51"/>
                <a:gd name="T7" fmla="*/ 33 h 106"/>
                <a:gd name="T8" fmla="*/ 32 w 51"/>
                <a:gd name="T9" fmla="*/ 33 h 106"/>
                <a:gd name="T10" fmla="*/ 38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19 w 51"/>
                <a:gd name="T25" fmla="*/ 38 h 106"/>
                <a:gd name="T26" fmla="*/ 7 w 51"/>
                <a:gd name="T27" fmla="*/ 91 h 106"/>
                <a:gd name="T28" fmla="*/ 22 w 51"/>
                <a:gd name="T29" fmla="*/ 106 h 106"/>
                <a:gd name="T30" fmla="*/ 48 w 51"/>
                <a:gd name="T31" fmla="*/ 81 h 106"/>
                <a:gd name="T32" fmla="*/ 46 w 51"/>
                <a:gd name="T33" fmla="*/ 79 h 106"/>
                <a:gd name="T34" fmla="*/ 44 w 51"/>
                <a:gd name="T35" fmla="*/ 81 h 106"/>
                <a:gd name="T36" fmla="*/ 22 w 51"/>
                <a:gd name="T37" fmla="*/ 103 h 106"/>
                <a:gd name="T38" fmla="*/ 17 w 51"/>
                <a:gd name="T39" fmla="*/ 95 h 106"/>
                <a:gd name="T40" fmla="*/ 18 w 51"/>
                <a:gd name="T41" fmla="*/ 87 h 106"/>
                <a:gd name="T42" fmla="*/ 30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8"/>
                  </a:moveTo>
                  <a:lnTo>
                    <a:pt x="46" y="38"/>
                  </a:lnTo>
                  <a:cubicBezTo>
                    <a:pt x="49" y="38"/>
                    <a:pt x="51" y="38"/>
                    <a:pt x="51" y="35"/>
                  </a:cubicBezTo>
                  <a:cubicBezTo>
                    <a:pt x="51" y="33"/>
                    <a:pt x="49" y="33"/>
                    <a:pt x="46" y="33"/>
                  </a:cubicBezTo>
                  <a:lnTo>
                    <a:pt x="32" y="33"/>
                  </a:lnTo>
                  <a:cubicBezTo>
                    <a:pt x="38" y="9"/>
                    <a:pt x="38" y="6"/>
                    <a:pt x="38" y="5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3" y="0"/>
                    <a:pt x="28" y="1"/>
                    <a:pt x="27" y="6"/>
                  </a:cubicBezTo>
                  <a:lnTo>
                    <a:pt x="21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1" y="38"/>
                    <a:pt x="5" y="38"/>
                  </a:cubicBezTo>
                  <a:lnTo>
                    <a:pt x="19" y="38"/>
                  </a:lnTo>
                  <a:cubicBezTo>
                    <a:pt x="7" y="85"/>
                    <a:pt x="7" y="88"/>
                    <a:pt x="7" y="91"/>
                  </a:cubicBezTo>
                  <a:cubicBezTo>
                    <a:pt x="7" y="100"/>
                    <a:pt x="13" y="106"/>
                    <a:pt x="22" y="106"/>
                  </a:cubicBezTo>
                  <a:cubicBezTo>
                    <a:pt x="39" y="106"/>
                    <a:pt x="48" y="82"/>
                    <a:pt x="48" y="81"/>
                  </a:cubicBezTo>
                  <a:cubicBezTo>
                    <a:pt x="48" y="79"/>
                    <a:pt x="47" y="79"/>
                    <a:pt x="46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9"/>
                    <a:pt x="28" y="103"/>
                    <a:pt x="22" y="103"/>
                  </a:cubicBezTo>
                  <a:cubicBezTo>
                    <a:pt x="19" y="103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0" name="Freeform 225">
              <a:extLst>
                <a:ext uri="{FF2B5EF4-FFF2-40B4-BE49-F238E27FC236}">
                  <a16:creationId xmlns:a16="http://schemas.microsoft.com/office/drawing/2014/main" id="{0817701C-5E47-43A8-92C6-FB227833B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3948" y="5880383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8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8" y="48"/>
                    <a:pt x="28" y="83"/>
                  </a:cubicBezTo>
                  <a:cubicBezTo>
                    <a:pt x="28" y="111"/>
                    <a:pt x="22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1" name="Freeform 226">
              <a:extLst>
                <a:ext uri="{FF2B5EF4-FFF2-40B4-BE49-F238E27FC236}">
                  <a16:creationId xmlns:a16="http://schemas.microsoft.com/office/drawing/2014/main" id="{ECDB4F81-5925-45F0-A4FF-992219720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0948" y="5899435"/>
              <a:ext cx="247652" cy="222252"/>
            </a:xfrm>
            <a:custGeom>
              <a:avLst/>
              <a:gdLst>
                <a:gd name="T0" fmla="*/ 53 w 127"/>
                <a:gd name="T1" fmla="*/ 61 h 113"/>
                <a:gd name="T2" fmla="*/ 64 w 127"/>
                <a:gd name="T3" fmla="*/ 61 h 113"/>
                <a:gd name="T4" fmla="*/ 77 w 127"/>
                <a:gd name="T5" fmla="*/ 68 h 113"/>
                <a:gd name="T6" fmla="*/ 76 w 127"/>
                <a:gd name="T7" fmla="*/ 75 h 113"/>
                <a:gd name="T8" fmla="*/ 76 w 127"/>
                <a:gd name="T9" fmla="*/ 77 h 113"/>
                <a:gd name="T10" fmla="*/ 79 w 127"/>
                <a:gd name="T11" fmla="*/ 80 h 113"/>
                <a:gd name="T12" fmla="*/ 83 w 127"/>
                <a:gd name="T13" fmla="*/ 76 h 113"/>
                <a:gd name="T14" fmla="*/ 93 w 127"/>
                <a:gd name="T15" fmla="*/ 39 h 113"/>
                <a:gd name="T16" fmla="*/ 93 w 127"/>
                <a:gd name="T17" fmla="*/ 36 h 113"/>
                <a:gd name="T18" fmla="*/ 89 w 127"/>
                <a:gd name="T19" fmla="*/ 33 h 113"/>
                <a:gd name="T20" fmla="*/ 85 w 127"/>
                <a:gd name="T21" fmla="*/ 38 h 113"/>
                <a:gd name="T22" fmla="*/ 65 w 127"/>
                <a:gd name="T23" fmla="*/ 53 h 113"/>
                <a:gd name="T24" fmla="*/ 55 w 127"/>
                <a:gd name="T25" fmla="*/ 53 h 113"/>
                <a:gd name="T26" fmla="*/ 66 w 127"/>
                <a:gd name="T27" fmla="*/ 9 h 113"/>
                <a:gd name="T28" fmla="*/ 72 w 127"/>
                <a:gd name="T29" fmla="*/ 8 h 113"/>
                <a:gd name="T30" fmla="*/ 92 w 127"/>
                <a:gd name="T31" fmla="*/ 8 h 113"/>
                <a:gd name="T32" fmla="*/ 117 w 127"/>
                <a:gd name="T33" fmla="*/ 28 h 113"/>
                <a:gd name="T34" fmla="*/ 116 w 127"/>
                <a:gd name="T35" fmla="*/ 37 h 113"/>
                <a:gd name="T36" fmla="*/ 120 w 127"/>
                <a:gd name="T37" fmla="*/ 40 h 113"/>
                <a:gd name="T38" fmla="*/ 124 w 127"/>
                <a:gd name="T39" fmla="*/ 36 h 113"/>
                <a:gd name="T40" fmla="*/ 127 w 127"/>
                <a:gd name="T41" fmla="*/ 6 h 113"/>
                <a:gd name="T42" fmla="*/ 127 w 127"/>
                <a:gd name="T43" fmla="*/ 3 h 113"/>
                <a:gd name="T44" fmla="*/ 122 w 127"/>
                <a:gd name="T45" fmla="*/ 0 h 113"/>
                <a:gd name="T46" fmla="*/ 32 w 127"/>
                <a:gd name="T47" fmla="*/ 0 h 113"/>
                <a:gd name="T48" fmla="*/ 28 w 127"/>
                <a:gd name="T49" fmla="*/ 1 h 113"/>
                <a:gd name="T50" fmla="*/ 26 w 127"/>
                <a:gd name="T51" fmla="*/ 5 h 113"/>
                <a:gd name="T52" fmla="*/ 33 w 127"/>
                <a:gd name="T53" fmla="*/ 8 h 113"/>
                <a:gd name="T54" fmla="*/ 43 w 127"/>
                <a:gd name="T55" fmla="*/ 9 h 113"/>
                <a:gd name="T56" fmla="*/ 20 w 127"/>
                <a:gd name="T57" fmla="*/ 102 h 113"/>
                <a:gd name="T58" fmla="*/ 16 w 127"/>
                <a:gd name="T59" fmla="*/ 105 h 113"/>
                <a:gd name="T60" fmla="*/ 7 w 127"/>
                <a:gd name="T61" fmla="*/ 106 h 113"/>
                <a:gd name="T62" fmla="*/ 2 w 127"/>
                <a:gd name="T63" fmla="*/ 106 h 113"/>
                <a:gd name="T64" fmla="*/ 0 w 127"/>
                <a:gd name="T65" fmla="*/ 110 h 113"/>
                <a:gd name="T66" fmla="*/ 3 w 127"/>
                <a:gd name="T67" fmla="*/ 113 h 113"/>
                <a:gd name="T68" fmla="*/ 16 w 127"/>
                <a:gd name="T69" fmla="*/ 113 h 113"/>
                <a:gd name="T70" fmla="*/ 30 w 127"/>
                <a:gd name="T71" fmla="*/ 113 h 113"/>
                <a:gd name="T72" fmla="*/ 44 w 127"/>
                <a:gd name="T73" fmla="*/ 113 h 113"/>
                <a:gd name="T74" fmla="*/ 59 w 127"/>
                <a:gd name="T75" fmla="*/ 113 h 113"/>
                <a:gd name="T76" fmla="*/ 64 w 127"/>
                <a:gd name="T77" fmla="*/ 109 h 113"/>
                <a:gd name="T78" fmla="*/ 58 w 127"/>
                <a:gd name="T79" fmla="*/ 106 h 113"/>
                <a:gd name="T80" fmla="*/ 53 w 127"/>
                <a:gd name="T81" fmla="*/ 106 h 113"/>
                <a:gd name="T82" fmla="*/ 42 w 127"/>
                <a:gd name="T83" fmla="*/ 105 h 113"/>
                <a:gd name="T84" fmla="*/ 53 w 127"/>
                <a:gd name="T85" fmla="*/ 6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" h="113">
                  <a:moveTo>
                    <a:pt x="53" y="61"/>
                  </a:moveTo>
                  <a:lnTo>
                    <a:pt x="64" y="61"/>
                  </a:lnTo>
                  <a:cubicBezTo>
                    <a:pt x="74" y="61"/>
                    <a:pt x="77" y="62"/>
                    <a:pt x="77" y="68"/>
                  </a:cubicBezTo>
                  <a:cubicBezTo>
                    <a:pt x="77" y="70"/>
                    <a:pt x="77" y="73"/>
                    <a:pt x="76" y="75"/>
                  </a:cubicBezTo>
                  <a:cubicBezTo>
                    <a:pt x="76" y="76"/>
                    <a:pt x="76" y="77"/>
                    <a:pt x="76" y="77"/>
                  </a:cubicBezTo>
                  <a:cubicBezTo>
                    <a:pt x="76" y="80"/>
                    <a:pt x="78" y="80"/>
                    <a:pt x="79" y="80"/>
                  </a:cubicBezTo>
                  <a:cubicBezTo>
                    <a:pt x="82" y="80"/>
                    <a:pt x="83" y="79"/>
                    <a:pt x="83" y="76"/>
                  </a:cubicBezTo>
                  <a:lnTo>
                    <a:pt x="93" y="39"/>
                  </a:lnTo>
                  <a:cubicBezTo>
                    <a:pt x="93" y="37"/>
                    <a:pt x="93" y="37"/>
                    <a:pt x="93" y="36"/>
                  </a:cubicBezTo>
                  <a:cubicBezTo>
                    <a:pt x="93" y="33"/>
                    <a:pt x="90" y="33"/>
                    <a:pt x="89" y="33"/>
                  </a:cubicBezTo>
                  <a:cubicBezTo>
                    <a:pt x="86" y="33"/>
                    <a:pt x="86" y="35"/>
                    <a:pt x="85" y="38"/>
                  </a:cubicBezTo>
                  <a:cubicBezTo>
                    <a:pt x="82" y="50"/>
                    <a:pt x="77" y="53"/>
                    <a:pt x="65" y="53"/>
                  </a:cubicBezTo>
                  <a:lnTo>
                    <a:pt x="55" y="53"/>
                  </a:lnTo>
                  <a:lnTo>
                    <a:pt x="66" y="9"/>
                  </a:lnTo>
                  <a:cubicBezTo>
                    <a:pt x="69" y="8"/>
                    <a:pt x="70" y="8"/>
                    <a:pt x="72" y="8"/>
                  </a:cubicBezTo>
                  <a:lnTo>
                    <a:pt x="92" y="8"/>
                  </a:lnTo>
                  <a:cubicBezTo>
                    <a:pt x="111" y="8"/>
                    <a:pt x="117" y="13"/>
                    <a:pt x="117" y="28"/>
                  </a:cubicBezTo>
                  <a:cubicBezTo>
                    <a:pt x="117" y="32"/>
                    <a:pt x="116" y="37"/>
                    <a:pt x="116" y="37"/>
                  </a:cubicBezTo>
                  <a:cubicBezTo>
                    <a:pt x="116" y="40"/>
                    <a:pt x="119" y="40"/>
                    <a:pt x="120" y="40"/>
                  </a:cubicBezTo>
                  <a:cubicBezTo>
                    <a:pt x="123" y="40"/>
                    <a:pt x="123" y="39"/>
                    <a:pt x="124" y="36"/>
                  </a:cubicBezTo>
                  <a:lnTo>
                    <a:pt x="127" y="6"/>
                  </a:lnTo>
                  <a:lnTo>
                    <a:pt x="127" y="3"/>
                  </a:lnTo>
                  <a:cubicBezTo>
                    <a:pt x="127" y="0"/>
                    <a:pt x="124" y="0"/>
                    <a:pt x="122" y="0"/>
                  </a:cubicBezTo>
                  <a:lnTo>
                    <a:pt x="32" y="0"/>
                  </a:lnTo>
                  <a:cubicBezTo>
                    <a:pt x="29" y="0"/>
                    <a:pt x="29" y="1"/>
                    <a:pt x="28" y="1"/>
                  </a:cubicBezTo>
                  <a:cubicBezTo>
                    <a:pt x="27" y="2"/>
                    <a:pt x="26" y="5"/>
                    <a:pt x="26" y="5"/>
                  </a:cubicBezTo>
                  <a:cubicBezTo>
                    <a:pt x="26" y="8"/>
                    <a:pt x="29" y="8"/>
                    <a:pt x="33" y="8"/>
                  </a:cubicBezTo>
                  <a:cubicBezTo>
                    <a:pt x="36" y="8"/>
                    <a:pt x="40" y="8"/>
                    <a:pt x="43" y="9"/>
                  </a:cubicBezTo>
                  <a:lnTo>
                    <a:pt x="20" y="102"/>
                  </a:lnTo>
                  <a:cubicBezTo>
                    <a:pt x="19" y="105"/>
                    <a:pt x="19" y="105"/>
                    <a:pt x="16" y="105"/>
                  </a:cubicBezTo>
                  <a:cubicBezTo>
                    <a:pt x="13" y="106"/>
                    <a:pt x="10" y="106"/>
                    <a:pt x="7" y="106"/>
                  </a:cubicBezTo>
                  <a:cubicBezTo>
                    <a:pt x="3" y="106"/>
                    <a:pt x="2" y="106"/>
                    <a:pt x="2" y="106"/>
                  </a:cubicBezTo>
                  <a:cubicBezTo>
                    <a:pt x="0" y="107"/>
                    <a:pt x="0" y="110"/>
                    <a:pt x="0" y="110"/>
                  </a:cubicBezTo>
                  <a:cubicBezTo>
                    <a:pt x="0" y="111"/>
                    <a:pt x="0" y="113"/>
                    <a:pt x="3" y="113"/>
                  </a:cubicBezTo>
                  <a:cubicBezTo>
                    <a:pt x="8" y="113"/>
                    <a:pt x="12" y="113"/>
                    <a:pt x="16" y="113"/>
                  </a:cubicBezTo>
                  <a:cubicBezTo>
                    <a:pt x="21" y="113"/>
                    <a:pt x="25" y="113"/>
                    <a:pt x="30" y="113"/>
                  </a:cubicBezTo>
                  <a:cubicBezTo>
                    <a:pt x="34" y="113"/>
                    <a:pt x="39" y="113"/>
                    <a:pt x="44" y="113"/>
                  </a:cubicBezTo>
                  <a:cubicBezTo>
                    <a:pt x="49" y="113"/>
                    <a:pt x="54" y="113"/>
                    <a:pt x="59" y="113"/>
                  </a:cubicBezTo>
                  <a:cubicBezTo>
                    <a:pt x="61" y="113"/>
                    <a:pt x="64" y="113"/>
                    <a:pt x="64" y="109"/>
                  </a:cubicBezTo>
                  <a:cubicBezTo>
                    <a:pt x="64" y="106"/>
                    <a:pt x="61" y="106"/>
                    <a:pt x="58" y="106"/>
                  </a:cubicBezTo>
                  <a:lnTo>
                    <a:pt x="53" y="106"/>
                  </a:lnTo>
                  <a:cubicBezTo>
                    <a:pt x="46" y="106"/>
                    <a:pt x="44" y="105"/>
                    <a:pt x="42" y="105"/>
                  </a:cubicBezTo>
                  <a:lnTo>
                    <a:pt x="53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2" name="Freeform 227">
              <a:extLst>
                <a:ext uri="{FF2B5EF4-FFF2-40B4-BE49-F238E27FC236}">
                  <a16:creationId xmlns:a16="http://schemas.microsoft.com/office/drawing/2014/main" id="{21B64D5F-EF12-4B59-B4F5-F0ECB7D3C8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87648" y="5829583"/>
              <a:ext cx="120652" cy="165100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8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3" name="Freeform 228">
              <a:extLst>
                <a:ext uri="{FF2B5EF4-FFF2-40B4-BE49-F238E27FC236}">
                  <a16:creationId xmlns:a16="http://schemas.microsoft.com/office/drawing/2014/main" id="{CB0D2FCA-D820-4DB3-A84D-CDE4CDF60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1800" y="5880383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4" name="Freeform 229">
              <a:extLst>
                <a:ext uri="{FF2B5EF4-FFF2-40B4-BE49-F238E27FC236}">
                  <a16:creationId xmlns:a16="http://schemas.microsoft.com/office/drawing/2014/main" id="{BBEC850E-24A1-4E3B-824C-1CA37F3AA6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73400" y="5981983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5" name="Freeform 230">
              <a:extLst>
                <a:ext uri="{FF2B5EF4-FFF2-40B4-BE49-F238E27FC236}">
                  <a16:creationId xmlns:a16="http://schemas.microsoft.com/office/drawing/2014/main" id="{F25D482E-DA5C-420B-AECE-9CBA377D7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8500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6" name="Freeform 231">
              <a:extLst>
                <a:ext uri="{FF2B5EF4-FFF2-40B4-BE49-F238E27FC236}">
                  <a16:creationId xmlns:a16="http://schemas.microsoft.com/office/drawing/2014/main" id="{EE9F7D09-82BC-4730-B467-671BF0749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9148" y="5747035"/>
              <a:ext cx="120652" cy="584200"/>
            </a:xfrm>
            <a:custGeom>
              <a:avLst/>
              <a:gdLst>
                <a:gd name="T0" fmla="*/ 64 w 64"/>
                <a:gd name="T1" fmla="*/ 150 h 299"/>
                <a:gd name="T2" fmla="*/ 20 w 64"/>
                <a:gd name="T3" fmla="*/ 14 h 299"/>
                <a:gd name="T4" fmla="*/ 7 w 64"/>
                <a:gd name="T5" fmla="*/ 1 h 299"/>
                <a:gd name="T6" fmla="*/ 4 w 64"/>
                <a:gd name="T7" fmla="*/ 0 h 299"/>
                <a:gd name="T8" fmla="*/ 0 w 64"/>
                <a:gd name="T9" fmla="*/ 2 h 299"/>
                <a:gd name="T10" fmla="*/ 1 w 64"/>
                <a:gd name="T11" fmla="*/ 4 h 299"/>
                <a:gd name="T12" fmla="*/ 26 w 64"/>
                <a:gd name="T13" fmla="*/ 37 h 299"/>
                <a:gd name="T14" fmla="*/ 51 w 64"/>
                <a:gd name="T15" fmla="*/ 150 h 299"/>
                <a:gd name="T16" fmla="*/ 1 w 64"/>
                <a:gd name="T17" fmla="*/ 296 h 299"/>
                <a:gd name="T18" fmla="*/ 0 w 64"/>
                <a:gd name="T19" fmla="*/ 297 h 299"/>
                <a:gd name="T20" fmla="*/ 4 w 64"/>
                <a:gd name="T21" fmla="*/ 299 h 299"/>
                <a:gd name="T22" fmla="*/ 8 w 64"/>
                <a:gd name="T23" fmla="*/ 298 h 299"/>
                <a:gd name="T24" fmla="*/ 53 w 64"/>
                <a:gd name="T25" fmla="*/ 226 h 299"/>
                <a:gd name="T26" fmla="*/ 64 w 64"/>
                <a:gd name="T27" fmla="*/ 15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9">
                  <a:moveTo>
                    <a:pt x="64" y="150"/>
                  </a:moveTo>
                  <a:cubicBezTo>
                    <a:pt x="64" y="102"/>
                    <a:pt x="52" y="51"/>
                    <a:pt x="20" y="14"/>
                  </a:cubicBezTo>
                  <a:cubicBezTo>
                    <a:pt x="17" y="11"/>
                    <a:pt x="11" y="5"/>
                    <a:pt x="7" y="1"/>
                  </a:cubicBezTo>
                  <a:cubicBezTo>
                    <a:pt x="6" y="0"/>
                    <a:pt x="6" y="0"/>
                    <a:pt x="4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7" y="10"/>
                    <a:pt x="16" y="19"/>
                    <a:pt x="26" y="37"/>
                  </a:cubicBezTo>
                  <a:cubicBezTo>
                    <a:pt x="44" y="69"/>
                    <a:pt x="51" y="110"/>
                    <a:pt x="51" y="150"/>
                  </a:cubicBezTo>
                  <a:cubicBezTo>
                    <a:pt x="51" y="222"/>
                    <a:pt x="31" y="266"/>
                    <a:pt x="1" y="296"/>
                  </a:cubicBezTo>
                  <a:cubicBezTo>
                    <a:pt x="1" y="296"/>
                    <a:pt x="0" y="297"/>
                    <a:pt x="0" y="297"/>
                  </a:cubicBezTo>
                  <a:cubicBezTo>
                    <a:pt x="0" y="299"/>
                    <a:pt x="2" y="299"/>
                    <a:pt x="4" y="299"/>
                  </a:cubicBezTo>
                  <a:cubicBezTo>
                    <a:pt x="6" y="299"/>
                    <a:pt x="6" y="299"/>
                    <a:pt x="8" y="298"/>
                  </a:cubicBezTo>
                  <a:cubicBezTo>
                    <a:pt x="23" y="284"/>
                    <a:pt x="41" y="261"/>
                    <a:pt x="53" y="226"/>
                  </a:cubicBezTo>
                  <a:cubicBezTo>
                    <a:pt x="60" y="203"/>
                    <a:pt x="64" y="176"/>
                    <a:pt x="64" y="15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sp>
        <p:nvSpPr>
          <p:cNvPr id="237" name="正方形/長方形 236"/>
          <p:cNvSpPr/>
          <p:nvPr/>
        </p:nvSpPr>
        <p:spPr>
          <a:xfrm>
            <a:off x="356995" y="260114"/>
            <a:ext cx="8792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>
                <a:solidFill>
                  <a:srgbClr val="0070C0"/>
                </a:solidFill>
                <a:latin typeface="Arial Unicode MS" pitchFamily="50" charset="-128"/>
                <a:cs typeface="Arial Unicode MS" pitchFamily="50" charset="-128"/>
              </a:rPr>
              <a:t>Low-Temperature</a:t>
            </a:r>
            <a:r>
              <a:rPr lang="en-US" altLang="ja-JP" sz="3200" dirty="0"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3200" dirty="0">
                <a:solidFill>
                  <a:srgbClr val="FF66CC"/>
                </a:solidFill>
                <a:latin typeface="Arial Unicode MS" pitchFamily="50" charset="-128"/>
                <a:cs typeface="Arial Unicode MS" pitchFamily="50" charset="-128"/>
              </a:rPr>
              <a:t>Quantum Smoluchowski Eq. </a:t>
            </a:r>
            <a:endParaRPr lang="ja-JP" altLang="en-US" sz="3200" dirty="0">
              <a:solidFill>
                <a:srgbClr val="FF66CC"/>
              </a:solidFill>
            </a:endParaRPr>
          </a:p>
        </p:txBody>
      </p:sp>
      <p:grpSp>
        <p:nvGrpSpPr>
          <p:cNvPr id="240" name="グループ化 239">
            <a:extLst>
              <a:ext uri="{FF2B5EF4-FFF2-40B4-BE49-F238E27FC236}">
                <a16:creationId xmlns:a16="http://schemas.microsoft.com/office/drawing/2014/main" id="{F15F0603-98D9-4DF2-ACD4-1DE58D094DE2}"/>
              </a:ext>
            </a:extLst>
          </p:cNvPr>
          <p:cNvGrpSpPr/>
          <p:nvPr/>
        </p:nvGrpSpPr>
        <p:grpSpPr>
          <a:xfrm>
            <a:off x="5521546" y="2714248"/>
            <a:ext cx="1362075" cy="552450"/>
            <a:chOff x="5594351" y="1181100"/>
            <a:chExt cx="1816100" cy="736600"/>
          </a:xfrm>
        </p:grpSpPr>
        <p:sp>
          <p:nvSpPr>
            <p:cNvPr id="241" name="Freeform 5">
              <a:extLst>
                <a:ext uri="{FF2B5EF4-FFF2-40B4-BE49-F238E27FC236}">
                  <a16:creationId xmlns:a16="http://schemas.microsoft.com/office/drawing/2014/main" id="{5D2B946C-6714-4BE9-B0BF-EBC1ECA406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4351" y="1409700"/>
              <a:ext cx="171452" cy="285752"/>
            </a:xfrm>
            <a:custGeom>
              <a:avLst/>
              <a:gdLst>
                <a:gd name="T0" fmla="*/ 65 w 87"/>
                <a:gd name="T1" fmla="*/ 4 h 149"/>
                <a:gd name="T2" fmla="*/ 65 w 87"/>
                <a:gd name="T3" fmla="*/ 2 h 149"/>
                <a:gd name="T4" fmla="*/ 63 w 87"/>
                <a:gd name="T5" fmla="*/ 0 h 149"/>
                <a:gd name="T6" fmla="*/ 61 w 87"/>
                <a:gd name="T7" fmla="*/ 3 h 149"/>
                <a:gd name="T8" fmla="*/ 51 w 87"/>
                <a:gd name="T9" fmla="*/ 42 h 149"/>
                <a:gd name="T10" fmla="*/ 0 w 87"/>
                <a:gd name="T11" fmla="*/ 87 h 149"/>
                <a:gd name="T12" fmla="*/ 32 w 87"/>
                <a:gd name="T13" fmla="*/ 117 h 149"/>
                <a:gd name="T14" fmla="*/ 28 w 87"/>
                <a:gd name="T15" fmla="*/ 133 h 149"/>
                <a:gd name="T16" fmla="*/ 25 w 87"/>
                <a:gd name="T17" fmla="*/ 148 h 149"/>
                <a:gd name="T18" fmla="*/ 27 w 87"/>
                <a:gd name="T19" fmla="*/ 149 h 149"/>
                <a:gd name="T20" fmla="*/ 28 w 87"/>
                <a:gd name="T21" fmla="*/ 149 h 149"/>
                <a:gd name="T22" fmla="*/ 30 w 87"/>
                <a:gd name="T23" fmla="*/ 142 h 149"/>
                <a:gd name="T24" fmla="*/ 36 w 87"/>
                <a:gd name="T25" fmla="*/ 117 h 149"/>
                <a:gd name="T26" fmla="*/ 87 w 87"/>
                <a:gd name="T27" fmla="*/ 72 h 149"/>
                <a:gd name="T28" fmla="*/ 55 w 87"/>
                <a:gd name="T29" fmla="*/ 42 h 149"/>
                <a:gd name="T30" fmla="*/ 65 w 87"/>
                <a:gd name="T31" fmla="*/ 4 h 149"/>
                <a:gd name="T32" fmla="*/ 33 w 87"/>
                <a:gd name="T33" fmla="*/ 114 h 149"/>
                <a:gd name="T34" fmla="*/ 11 w 87"/>
                <a:gd name="T35" fmla="*/ 91 h 149"/>
                <a:gd name="T36" fmla="*/ 50 w 87"/>
                <a:gd name="T37" fmla="*/ 45 h 149"/>
                <a:gd name="T38" fmla="*/ 33 w 87"/>
                <a:gd name="T39" fmla="*/ 114 h 149"/>
                <a:gd name="T40" fmla="*/ 54 w 87"/>
                <a:gd name="T41" fmla="*/ 45 h 149"/>
                <a:gd name="T42" fmla="*/ 76 w 87"/>
                <a:gd name="T43" fmla="*/ 68 h 149"/>
                <a:gd name="T44" fmla="*/ 37 w 87"/>
                <a:gd name="T45" fmla="*/ 114 h 149"/>
                <a:gd name="T46" fmla="*/ 54 w 87"/>
                <a:gd name="T47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" h="149">
                  <a:moveTo>
                    <a:pt x="65" y="4"/>
                  </a:moveTo>
                  <a:cubicBezTo>
                    <a:pt x="65" y="4"/>
                    <a:pt x="65" y="2"/>
                    <a:pt x="65" y="2"/>
                  </a:cubicBezTo>
                  <a:cubicBezTo>
                    <a:pt x="65" y="2"/>
                    <a:pt x="65" y="0"/>
                    <a:pt x="63" y="0"/>
                  </a:cubicBezTo>
                  <a:cubicBezTo>
                    <a:pt x="61" y="0"/>
                    <a:pt x="61" y="1"/>
                    <a:pt x="61" y="3"/>
                  </a:cubicBezTo>
                  <a:lnTo>
                    <a:pt x="51" y="42"/>
                  </a:lnTo>
                  <a:cubicBezTo>
                    <a:pt x="25" y="43"/>
                    <a:pt x="0" y="65"/>
                    <a:pt x="0" y="87"/>
                  </a:cubicBezTo>
                  <a:cubicBezTo>
                    <a:pt x="0" y="103"/>
                    <a:pt x="12" y="116"/>
                    <a:pt x="32" y="117"/>
                  </a:cubicBezTo>
                  <a:cubicBezTo>
                    <a:pt x="31" y="123"/>
                    <a:pt x="29" y="128"/>
                    <a:pt x="28" y="133"/>
                  </a:cubicBezTo>
                  <a:cubicBezTo>
                    <a:pt x="26" y="141"/>
                    <a:pt x="25" y="147"/>
                    <a:pt x="25" y="148"/>
                  </a:cubicBezTo>
                  <a:cubicBezTo>
                    <a:pt x="25" y="149"/>
                    <a:pt x="26" y="149"/>
                    <a:pt x="27" y="149"/>
                  </a:cubicBezTo>
                  <a:cubicBezTo>
                    <a:pt x="27" y="149"/>
                    <a:pt x="28" y="149"/>
                    <a:pt x="28" y="149"/>
                  </a:cubicBezTo>
                  <a:cubicBezTo>
                    <a:pt x="28" y="148"/>
                    <a:pt x="29" y="144"/>
                    <a:pt x="30" y="142"/>
                  </a:cubicBezTo>
                  <a:lnTo>
                    <a:pt x="36" y="117"/>
                  </a:lnTo>
                  <a:cubicBezTo>
                    <a:pt x="63" y="117"/>
                    <a:pt x="87" y="94"/>
                    <a:pt x="87" y="72"/>
                  </a:cubicBezTo>
                  <a:cubicBezTo>
                    <a:pt x="87" y="59"/>
                    <a:pt x="78" y="43"/>
                    <a:pt x="55" y="42"/>
                  </a:cubicBezTo>
                  <a:lnTo>
                    <a:pt x="65" y="4"/>
                  </a:lnTo>
                  <a:close/>
                  <a:moveTo>
                    <a:pt x="33" y="114"/>
                  </a:moveTo>
                  <a:cubicBezTo>
                    <a:pt x="23" y="113"/>
                    <a:pt x="11" y="107"/>
                    <a:pt x="11" y="91"/>
                  </a:cubicBezTo>
                  <a:cubicBezTo>
                    <a:pt x="11" y="71"/>
                    <a:pt x="25" y="48"/>
                    <a:pt x="50" y="45"/>
                  </a:cubicBezTo>
                  <a:lnTo>
                    <a:pt x="33" y="114"/>
                  </a:lnTo>
                  <a:close/>
                  <a:moveTo>
                    <a:pt x="54" y="45"/>
                  </a:moveTo>
                  <a:cubicBezTo>
                    <a:pt x="67" y="46"/>
                    <a:pt x="76" y="54"/>
                    <a:pt x="76" y="68"/>
                  </a:cubicBezTo>
                  <a:cubicBezTo>
                    <a:pt x="76" y="88"/>
                    <a:pt x="62" y="112"/>
                    <a:pt x="37" y="114"/>
                  </a:cubicBezTo>
                  <a:lnTo>
                    <a:pt x="54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2" name="Freeform 6">
              <a:extLst>
                <a:ext uri="{FF2B5EF4-FFF2-40B4-BE49-F238E27FC236}">
                  <a16:creationId xmlns:a16="http://schemas.microsoft.com/office/drawing/2014/main" id="{7FE7C496-AE1F-4520-9F56-18D5F4130A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4851" y="1339852"/>
              <a:ext cx="120652" cy="158752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5 w 62"/>
                <a:gd name="T15" fmla="*/ 75 h 82"/>
                <a:gd name="T16" fmla="*/ 45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5 w 62"/>
                <a:gd name="T29" fmla="*/ 69 h 82"/>
                <a:gd name="T30" fmla="*/ 28 w 62"/>
                <a:gd name="T31" fmla="*/ 79 h 82"/>
                <a:gd name="T32" fmla="*/ 15 w 62"/>
                <a:gd name="T33" fmla="*/ 72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5 w 62"/>
                <a:gd name="T43" fmla="*/ 44 h 82"/>
                <a:gd name="T44" fmla="*/ 45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5" y="41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3" name="Freeform 7">
              <a:extLst>
                <a:ext uri="{FF2B5EF4-FFF2-40B4-BE49-F238E27FC236}">
                  <a16:creationId xmlns:a16="http://schemas.microsoft.com/office/drawing/2014/main" id="{F8D38D8D-7226-4912-99DC-999E7351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1390652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0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4" name="Freeform 8">
              <a:extLst>
                <a:ext uri="{FF2B5EF4-FFF2-40B4-BE49-F238E27FC236}">
                  <a16:creationId xmlns:a16="http://schemas.microsoft.com/office/drawing/2014/main" id="{11BA8AF9-2AC6-4230-95C1-00F3B31D3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0599" y="1492252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5" name="Freeform 9">
              <a:extLst>
                <a:ext uri="{FF2B5EF4-FFF2-40B4-BE49-F238E27FC236}">
                  <a16:creationId xmlns:a16="http://schemas.microsoft.com/office/drawing/2014/main" id="{753516B3-34EE-4BCC-88B1-5DC1E2369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699" y="1390652"/>
              <a:ext cx="69852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2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6" name="Freeform 10">
              <a:extLst>
                <a:ext uri="{FF2B5EF4-FFF2-40B4-BE49-F238E27FC236}">
                  <a16:creationId xmlns:a16="http://schemas.microsoft.com/office/drawing/2014/main" id="{BF34FF8C-0A97-4DE6-B5A8-20F1B7B122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1599" y="1511300"/>
              <a:ext cx="215900" cy="76200"/>
            </a:xfrm>
            <a:custGeom>
              <a:avLst/>
              <a:gdLst>
                <a:gd name="T0" fmla="*/ 105 w 111"/>
                <a:gd name="T1" fmla="*/ 7 h 39"/>
                <a:gd name="T2" fmla="*/ 111 w 111"/>
                <a:gd name="T3" fmla="*/ 4 h 39"/>
                <a:gd name="T4" fmla="*/ 105 w 111"/>
                <a:gd name="T5" fmla="*/ 0 h 39"/>
                <a:gd name="T6" fmla="*/ 6 w 111"/>
                <a:gd name="T7" fmla="*/ 0 h 39"/>
                <a:gd name="T8" fmla="*/ 0 w 111"/>
                <a:gd name="T9" fmla="*/ 4 h 39"/>
                <a:gd name="T10" fmla="*/ 6 w 111"/>
                <a:gd name="T11" fmla="*/ 7 h 39"/>
                <a:gd name="T12" fmla="*/ 105 w 111"/>
                <a:gd name="T13" fmla="*/ 7 h 39"/>
                <a:gd name="T14" fmla="*/ 105 w 111"/>
                <a:gd name="T15" fmla="*/ 39 h 39"/>
                <a:gd name="T16" fmla="*/ 111 w 111"/>
                <a:gd name="T17" fmla="*/ 36 h 39"/>
                <a:gd name="T18" fmla="*/ 105 w 111"/>
                <a:gd name="T19" fmla="*/ 33 h 39"/>
                <a:gd name="T20" fmla="*/ 6 w 111"/>
                <a:gd name="T21" fmla="*/ 33 h 39"/>
                <a:gd name="T22" fmla="*/ 0 w 111"/>
                <a:gd name="T23" fmla="*/ 36 h 39"/>
                <a:gd name="T24" fmla="*/ 6 w 111"/>
                <a:gd name="T25" fmla="*/ 39 h 39"/>
                <a:gd name="T26" fmla="*/ 105 w 111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39">
                  <a:moveTo>
                    <a:pt x="105" y="7"/>
                  </a:moveTo>
                  <a:cubicBezTo>
                    <a:pt x="107" y="7"/>
                    <a:pt x="111" y="7"/>
                    <a:pt x="111" y="4"/>
                  </a:cubicBezTo>
                  <a:cubicBezTo>
                    <a:pt x="111" y="0"/>
                    <a:pt x="107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1" y="39"/>
                    <a:pt x="111" y="36"/>
                  </a:cubicBezTo>
                  <a:cubicBezTo>
                    <a:pt x="111" y="33"/>
                    <a:pt x="107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7" name="Freeform 11">
              <a:extLst>
                <a:ext uri="{FF2B5EF4-FFF2-40B4-BE49-F238E27FC236}">
                  <a16:creationId xmlns:a16="http://schemas.microsoft.com/office/drawing/2014/main" id="{EB624186-F5C3-45E5-A1AD-74B3DBB8F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0851" y="1549400"/>
              <a:ext cx="196852" cy="6352"/>
            </a:xfrm>
            <a:custGeom>
              <a:avLst/>
              <a:gdLst>
                <a:gd name="T0" fmla="*/ 96 w 101"/>
                <a:gd name="T1" fmla="*/ 6 h 6"/>
                <a:gd name="T2" fmla="*/ 101 w 101"/>
                <a:gd name="T3" fmla="*/ 3 h 6"/>
                <a:gd name="T4" fmla="*/ 96 w 101"/>
                <a:gd name="T5" fmla="*/ 0 h 6"/>
                <a:gd name="T6" fmla="*/ 6 w 101"/>
                <a:gd name="T7" fmla="*/ 0 h 6"/>
                <a:gd name="T8" fmla="*/ 0 w 101"/>
                <a:gd name="T9" fmla="*/ 3 h 6"/>
                <a:gd name="T10" fmla="*/ 6 w 101"/>
                <a:gd name="T11" fmla="*/ 6 h 6"/>
                <a:gd name="T12" fmla="*/ 96 w 10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6">
                  <a:moveTo>
                    <a:pt x="96" y="6"/>
                  </a:moveTo>
                  <a:cubicBezTo>
                    <a:pt x="98" y="6"/>
                    <a:pt x="101" y="6"/>
                    <a:pt x="101" y="3"/>
                  </a:cubicBezTo>
                  <a:cubicBezTo>
                    <a:pt x="101" y="0"/>
                    <a:pt x="98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96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8" name="Freeform 12">
              <a:extLst>
                <a:ext uri="{FF2B5EF4-FFF2-40B4-BE49-F238E27FC236}">
                  <a16:creationId xmlns:a16="http://schemas.microsoft.com/office/drawing/2014/main" id="{78B2412B-3AD8-451B-9703-D9A33AF122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6451" y="1181100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6 h 123"/>
                <a:gd name="T16" fmla="*/ 26 w 87"/>
                <a:gd name="T17" fmla="*/ 32 h 123"/>
                <a:gd name="T18" fmla="*/ 35 w 87"/>
                <a:gd name="T19" fmla="*/ 23 h 123"/>
                <a:gd name="T20" fmla="*/ 27 w 87"/>
                <a:gd name="T21" fmla="*/ 18 h 123"/>
                <a:gd name="T22" fmla="*/ 51 w 87"/>
                <a:gd name="T23" fmla="*/ 4 h 123"/>
                <a:gd name="T24" fmla="*/ 75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99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5"/>
                    <a:pt x="46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9" name="Rectangle 13">
              <a:extLst>
                <a:ext uri="{FF2B5EF4-FFF2-40B4-BE49-F238E27FC236}">
                  <a16:creationId xmlns:a16="http://schemas.microsoft.com/office/drawing/2014/main" id="{ADF75E69-8315-47CA-A34B-ECD262EAB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1199" y="1549400"/>
              <a:ext cx="349252" cy="6352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0" name="Freeform 14">
              <a:extLst>
                <a:ext uri="{FF2B5EF4-FFF2-40B4-BE49-F238E27FC236}">
                  <a16:creationId xmlns:a16="http://schemas.microsoft.com/office/drawing/2014/main" id="{396FD7C4-DF33-4E93-897A-E986ADB45F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0251" y="1619252"/>
              <a:ext cx="165100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5 h 123"/>
                <a:gd name="T24" fmla="*/ 75 w 87"/>
                <a:gd name="T25" fmla="*/ 35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100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6"/>
                    <a:pt x="46" y="5"/>
                    <a:pt x="51" y="5"/>
                  </a:cubicBezTo>
                  <a:cubicBezTo>
                    <a:pt x="63" y="5"/>
                    <a:pt x="75" y="13"/>
                    <a:pt x="75" y="35"/>
                  </a:cubicBezTo>
                  <a:cubicBezTo>
                    <a:pt x="75" y="41"/>
                    <a:pt x="74" y="50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100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1" name="Freeform 15">
              <a:extLst>
                <a:ext uri="{FF2B5EF4-FFF2-40B4-BE49-F238E27FC236}">
                  <a16:creationId xmlns:a16="http://schemas.microsoft.com/office/drawing/2014/main" id="{AE39245A-479A-47AF-B517-D9774F1386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64399" y="1714500"/>
              <a:ext cx="139700" cy="203200"/>
            </a:xfrm>
            <a:custGeom>
              <a:avLst/>
              <a:gdLst>
                <a:gd name="T0" fmla="*/ 69 w 69"/>
                <a:gd name="T1" fmla="*/ 2 h 105"/>
                <a:gd name="T2" fmla="*/ 67 w 69"/>
                <a:gd name="T3" fmla="*/ 0 h 105"/>
                <a:gd name="T4" fmla="*/ 56 w 69"/>
                <a:gd name="T5" fmla="*/ 11 h 105"/>
                <a:gd name="T6" fmla="*/ 40 w 69"/>
                <a:gd name="T7" fmla="*/ 0 h 105"/>
                <a:gd name="T8" fmla="*/ 0 w 69"/>
                <a:gd name="T9" fmla="*/ 49 h 105"/>
                <a:gd name="T10" fmla="*/ 22 w 69"/>
                <a:gd name="T11" fmla="*/ 75 h 105"/>
                <a:gd name="T12" fmla="*/ 42 w 69"/>
                <a:gd name="T13" fmla="*/ 65 h 105"/>
                <a:gd name="T14" fmla="*/ 34 w 69"/>
                <a:gd name="T15" fmla="*/ 95 h 105"/>
                <a:gd name="T16" fmla="*/ 22 w 69"/>
                <a:gd name="T17" fmla="*/ 100 h 105"/>
                <a:gd name="T18" fmla="*/ 19 w 69"/>
                <a:gd name="T19" fmla="*/ 104 h 105"/>
                <a:gd name="T20" fmla="*/ 21 w 69"/>
                <a:gd name="T21" fmla="*/ 105 h 105"/>
                <a:gd name="T22" fmla="*/ 37 w 69"/>
                <a:gd name="T23" fmla="*/ 105 h 105"/>
                <a:gd name="T24" fmla="*/ 54 w 69"/>
                <a:gd name="T25" fmla="*/ 105 h 105"/>
                <a:gd name="T26" fmla="*/ 57 w 69"/>
                <a:gd name="T27" fmla="*/ 102 h 105"/>
                <a:gd name="T28" fmla="*/ 53 w 69"/>
                <a:gd name="T29" fmla="*/ 100 h 105"/>
                <a:gd name="T30" fmla="*/ 45 w 69"/>
                <a:gd name="T31" fmla="*/ 98 h 105"/>
                <a:gd name="T32" fmla="*/ 46 w 69"/>
                <a:gd name="T33" fmla="*/ 94 h 105"/>
                <a:gd name="T34" fmla="*/ 69 w 69"/>
                <a:gd name="T35" fmla="*/ 2 h 105"/>
                <a:gd name="T36" fmla="*/ 23 w 69"/>
                <a:gd name="T37" fmla="*/ 71 h 105"/>
                <a:gd name="T38" fmla="*/ 12 w 69"/>
                <a:gd name="T39" fmla="*/ 56 h 105"/>
                <a:gd name="T40" fmla="*/ 20 w 69"/>
                <a:gd name="T41" fmla="*/ 23 h 105"/>
                <a:gd name="T42" fmla="*/ 40 w 69"/>
                <a:gd name="T43" fmla="*/ 4 h 105"/>
                <a:gd name="T44" fmla="*/ 53 w 69"/>
                <a:gd name="T45" fmla="*/ 18 h 105"/>
                <a:gd name="T46" fmla="*/ 44 w 69"/>
                <a:gd name="T47" fmla="*/ 56 h 105"/>
                <a:gd name="T48" fmla="*/ 23 w 69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5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1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99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5"/>
                    <a:pt x="21" y="105"/>
                  </a:cubicBezTo>
                  <a:cubicBezTo>
                    <a:pt x="26" y="105"/>
                    <a:pt x="32" y="105"/>
                    <a:pt x="37" y="105"/>
                  </a:cubicBezTo>
                  <a:cubicBezTo>
                    <a:pt x="43" y="105"/>
                    <a:pt x="49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0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5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52" name="グループ化 251">
            <a:extLst>
              <a:ext uri="{FF2B5EF4-FFF2-40B4-BE49-F238E27FC236}">
                <a16:creationId xmlns:a16="http://schemas.microsoft.com/office/drawing/2014/main" id="{61ED9143-4522-4611-AC32-E5C0A27C61EB}"/>
              </a:ext>
            </a:extLst>
          </p:cNvPr>
          <p:cNvGrpSpPr/>
          <p:nvPr/>
        </p:nvGrpSpPr>
        <p:grpSpPr>
          <a:xfrm>
            <a:off x="7180307" y="2702058"/>
            <a:ext cx="1571628" cy="552450"/>
            <a:chOff x="5626099" y="3041652"/>
            <a:chExt cx="2095504" cy="736600"/>
          </a:xfrm>
        </p:grpSpPr>
        <p:sp>
          <p:nvSpPr>
            <p:cNvPr id="253" name="Freeform 19">
              <a:extLst>
                <a:ext uri="{FF2B5EF4-FFF2-40B4-BE49-F238E27FC236}">
                  <a16:creationId xmlns:a16="http://schemas.microsoft.com/office/drawing/2014/main" id="{81670F30-4277-4169-AA77-4E5B984943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6099" y="3263900"/>
              <a:ext cx="133352" cy="228600"/>
            </a:xfrm>
            <a:custGeom>
              <a:avLst/>
              <a:gdLst>
                <a:gd name="T0" fmla="*/ 69 w 69"/>
                <a:gd name="T1" fmla="*/ 34 h 119"/>
                <a:gd name="T2" fmla="*/ 49 w 69"/>
                <a:gd name="T3" fmla="*/ 0 h 119"/>
                <a:gd name="T4" fmla="*/ 0 w 69"/>
                <a:gd name="T5" fmla="*/ 85 h 119"/>
                <a:gd name="T6" fmla="*/ 20 w 69"/>
                <a:gd name="T7" fmla="*/ 119 h 119"/>
                <a:gd name="T8" fmla="*/ 69 w 69"/>
                <a:gd name="T9" fmla="*/ 34 h 119"/>
                <a:gd name="T10" fmla="*/ 18 w 69"/>
                <a:gd name="T11" fmla="*/ 57 h 119"/>
                <a:gd name="T12" fmla="*/ 31 w 69"/>
                <a:gd name="T13" fmla="*/ 21 h 119"/>
                <a:gd name="T14" fmla="*/ 49 w 69"/>
                <a:gd name="T15" fmla="*/ 4 h 119"/>
                <a:gd name="T16" fmla="*/ 58 w 69"/>
                <a:gd name="T17" fmla="*/ 24 h 119"/>
                <a:gd name="T18" fmla="*/ 53 w 69"/>
                <a:gd name="T19" fmla="*/ 57 h 119"/>
                <a:gd name="T20" fmla="*/ 18 w 69"/>
                <a:gd name="T21" fmla="*/ 57 h 119"/>
                <a:gd name="T22" fmla="*/ 51 w 69"/>
                <a:gd name="T23" fmla="*/ 62 h 119"/>
                <a:gd name="T24" fmla="*/ 40 w 69"/>
                <a:gd name="T25" fmla="*/ 96 h 119"/>
                <a:gd name="T26" fmla="*/ 20 w 69"/>
                <a:gd name="T27" fmla="*/ 116 h 119"/>
                <a:gd name="T28" fmla="*/ 11 w 69"/>
                <a:gd name="T29" fmla="*/ 95 h 119"/>
                <a:gd name="T30" fmla="*/ 17 w 69"/>
                <a:gd name="T31" fmla="*/ 62 h 119"/>
                <a:gd name="T32" fmla="*/ 51 w 69"/>
                <a:gd name="T3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119">
                  <a:moveTo>
                    <a:pt x="69" y="34"/>
                  </a:moveTo>
                  <a:cubicBezTo>
                    <a:pt x="69" y="23"/>
                    <a:pt x="66" y="0"/>
                    <a:pt x="49" y="0"/>
                  </a:cubicBezTo>
                  <a:cubicBezTo>
                    <a:pt x="26" y="0"/>
                    <a:pt x="0" y="47"/>
                    <a:pt x="0" y="85"/>
                  </a:cubicBezTo>
                  <a:cubicBezTo>
                    <a:pt x="0" y="101"/>
                    <a:pt x="5" y="119"/>
                    <a:pt x="20" y="119"/>
                  </a:cubicBezTo>
                  <a:cubicBezTo>
                    <a:pt x="44" y="119"/>
                    <a:pt x="69" y="72"/>
                    <a:pt x="69" y="34"/>
                  </a:cubicBezTo>
                  <a:close/>
                  <a:moveTo>
                    <a:pt x="18" y="57"/>
                  </a:moveTo>
                  <a:cubicBezTo>
                    <a:pt x="21" y="47"/>
                    <a:pt x="24" y="33"/>
                    <a:pt x="31" y="21"/>
                  </a:cubicBezTo>
                  <a:cubicBezTo>
                    <a:pt x="35" y="13"/>
                    <a:pt x="41" y="4"/>
                    <a:pt x="49" y="4"/>
                  </a:cubicBezTo>
                  <a:cubicBezTo>
                    <a:pt x="57" y="4"/>
                    <a:pt x="58" y="15"/>
                    <a:pt x="58" y="24"/>
                  </a:cubicBezTo>
                  <a:cubicBezTo>
                    <a:pt x="58" y="32"/>
                    <a:pt x="57" y="41"/>
                    <a:pt x="53" y="57"/>
                  </a:cubicBezTo>
                  <a:lnTo>
                    <a:pt x="18" y="57"/>
                  </a:lnTo>
                  <a:close/>
                  <a:moveTo>
                    <a:pt x="51" y="62"/>
                  </a:moveTo>
                  <a:cubicBezTo>
                    <a:pt x="49" y="70"/>
                    <a:pt x="46" y="84"/>
                    <a:pt x="40" y="96"/>
                  </a:cubicBezTo>
                  <a:cubicBezTo>
                    <a:pt x="34" y="107"/>
                    <a:pt x="27" y="116"/>
                    <a:pt x="20" y="116"/>
                  </a:cubicBezTo>
                  <a:cubicBezTo>
                    <a:pt x="15" y="116"/>
                    <a:pt x="11" y="111"/>
                    <a:pt x="11" y="95"/>
                  </a:cubicBezTo>
                  <a:cubicBezTo>
                    <a:pt x="11" y="88"/>
                    <a:pt x="12" y="79"/>
                    <a:pt x="17" y="62"/>
                  </a:cubicBezTo>
                  <a:lnTo>
                    <a:pt x="51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4" name="Freeform 20">
              <a:extLst>
                <a:ext uri="{FF2B5EF4-FFF2-40B4-BE49-F238E27FC236}">
                  <a16:creationId xmlns:a16="http://schemas.microsoft.com/office/drawing/2014/main" id="{2D83DAE5-C3EA-40B6-93CD-B760309182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4851" y="3200400"/>
              <a:ext cx="120652" cy="158752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5 w 62"/>
                <a:gd name="T15" fmla="*/ 75 h 82"/>
                <a:gd name="T16" fmla="*/ 45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5 w 62"/>
                <a:gd name="T29" fmla="*/ 69 h 82"/>
                <a:gd name="T30" fmla="*/ 28 w 62"/>
                <a:gd name="T31" fmla="*/ 79 h 82"/>
                <a:gd name="T32" fmla="*/ 15 w 62"/>
                <a:gd name="T33" fmla="*/ 72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5 w 62"/>
                <a:gd name="T43" fmla="*/ 44 h 82"/>
                <a:gd name="T44" fmla="*/ 45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5" y="41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5" name="Freeform 21">
              <a:extLst>
                <a:ext uri="{FF2B5EF4-FFF2-40B4-BE49-F238E27FC236}">
                  <a16:creationId xmlns:a16="http://schemas.microsoft.com/office/drawing/2014/main" id="{033AE2C2-2D10-4809-9DA0-219164658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499" y="3416300"/>
              <a:ext cx="114300" cy="158752"/>
            </a:xfrm>
            <a:custGeom>
              <a:avLst/>
              <a:gdLst>
                <a:gd name="T0" fmla="*/ 28 w 57"/>
                <a:gd name="T1" fmla="*/ 3 h 82"/>
                <a:gd name="T2" fmla="*/ 28 w 57"/>
                <a:gd name="T3" fmla="*/ 1 h 82"/>
                <a:gd name="T4" fmla="*/ 26 w 57"/>
                <a:gd name="T5" fmla="*/ 0 h 82"/>
                <a:gd name="T6" fmla="*/ 11 w 57"/>
                <a:gd name="T7" fmla="*/ 1 h 82"/>
                <a:gd name="T8" fmla="*/ 9 w 57"/>
                <a:gd name="T9" fmla="*/ 4 h 82"/>
                <a:gd name="T10" fmla="*/ 12 w 57"/>
                <a:gd name="T11" fmla="*/ 5 h 82"/>
                <a:gd name="T12" fmla="*/ 17 w 57"/>
                <a:gd name="T13" fmla="*/ 7 h 82"/>
                <a:gd name="T14" fmla="*/ 17 w 57"/>
                <a:gd name="T15" fmla="*/ 10 h 82"/>
                <a:gd name="T16" fmla="*/ 1 w 57"/>
                <a:gd name="T17" fmla="*/ 75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4 h 82"/>
                <a:gd name="T26" fmla="*/ 30 w 57"/>
                <a:gd name="T27" fmla="*/ 64 h 82"/>
                <a:gd name="T28" fmla="*/ 30 w 57"/>
                <a:gd name="T29" fmla="*/ 66 h 82"/>
                <a:gd name="T30" fmla="*/ 29 w 57"/>
                <a:gd name="T31" fmla="*/ 70 h 82"/>
                <a:gd name="T32" fmla="*/ 42 w 57"/>
                <a:gd name="T33" fmla="*/ 82 h 82"/>
                <a:gd name="T34" fmla="*/ 56 w 57"/>
                <a:gd name="T35" fmla="*/ 64 h 82"/>
                <a:gd name="T36" fmla="*/ 54 w 57"/>
                <a:gd name="T37" fmla="*/ 62 h 82"/>
                <a:gd name="T38" fmla="*/ 52 w 57"/>
                <a:gd name="T39" fmla="*/ 65 h 82"/>
                <a:gd name="T40" fmla="*/ 42 w 57"/>
                <a:gd name="T41" fmla="*/ 78 h 82"/>
                <a:gd name="T42" fmla="*/ 38 w 57"/>
                <a:gd name="T43" fmla="*/ 72 h 82"/>
                <a:gd name="T44" fmla="*/ 38 w 57"/>
                <a:gd name="T45" fmla="*/ 67 h 82"/>
                <a:gd name="T46" fmla="*/ 39 w 57"/>
                <a:gd name="T47" fmla="*/ 63 h 82"/>
                <a:gd name="T48" fmla="*/ 20 w 57"/>
                <a:gd name="T49" fmla="*/ 51 h 82"/>
                <a:gd name="T50" fmla="*/ 30 w 57"/>
                <a:gd name="T51" fmla="*/ 44 h 82"/>
                <a:gd name="T52" fmla="*/ 48 w 57"/>
                <a:gd name="T53" fmla="*/ 32 h 82"/>
                <a:gd name="T54" fmla="*/ 52 w 57"/>
                <a:gd name="T55" fmla="*/ 34 h 82"/>
                <a:gd name="T56" fmla="*/ 46 w 57"/>
                <a:gd name="T57" fmla="*/ 40 h 82"/>
                <a:gd name="T58" fmla="*/ 51 w 57"/>
                <a:gd name="T59" fmla="*/ 45 h 82"/>
                <a:gd name="T60" fmla="*/ 57 w 57"/>
                <a:gd name="T61" fmla="*/ 37 h 82"/>
                <a:gd name="T62" fmla="*/ 48 w 57"/>
                <a:gd name="T63" fmla="*/ 29 h 82"/>
                <a:gd name="T64" fmla="*/ 30 w 57"/>
                <a:gd name="T65" fmla="*/ 39 h 82"/>
                <a:gd name="T66" fmla="*/ 16 w 57"/>
                <a:gd name="T67" fmla="*/ 50 h 82"/>
                <a:gd name="T68" fmla="*/ 28 w 57"/>
                <a:gd name="T69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8" y="3"/>
                  </a:moveTo>
                  <a:cubicBezTo>
                    <a:pt x="28" y="3"/>
                    <a:pt x="28" y="2"/>
                    <a:pt x="28" y="1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1"/>
                    <a:pt x="9" y="1"/>
                    <a:pt x="9" y="4"/>
                  </a:cubicBezTo>
                  <a:cubicBezTo>
                    <a:pt x="9" y="5"/>
                    <a:pt x="10" y="5"/>
                    <a:pt x="12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7" y="8"/>
                    <a:pt x="17" y="9"/>
                    <a:pt x="17" y="10"/>
                  </a:cubicBezTo>
                  <a:lnTo>
                    <a:pt x="1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9" y="79"/>
                    <a:pt x="9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29" y="68"/>
                    <a:pt x="29" y="68"/>
                    <a:pt x="29" y="70"/>
                  </a:cubicBezTo>
                  <a:cubicBezTo>
                    <a:pt x="29" y="78"/>
                    <a:pt x="36" y="82"/>
                    <a:pt x="42" y="82"/>
                  </a:cubicBezTo>
                  <a:cubicBezTo>
                    <a:pt x="53" y="82"/>
                    <a:pt x="56" y="64"/>
                    <a:pt x="56" y="64"/>
                  </a:cubicBezTo>
                  <a:cubicBezTo>
                    <a:pt x="56" y="62"/>
                    <a:pt x="55" y="62"/>
                    <a:pt x="54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8" y="67"/>
                  </a:cubicBezTo>
                  <a:cubicBezTo>
                    <a:pt x="39" y="67"/>
                    <a:pt x="39" y="65"/>
                    <a:pt x="39" y="63"/>
                  </a:cubicBezTo>
                  <a:cubicBezTo>
                    <a:pt x="39" y="53"/>
                    <a:pt x="25" y="52"/>
                    <a:pt x="20" y="51"/>
                  </a:cubicBezTo>
                  <a:cubicBezTo>
                    <a:pt x="24" y="49"/>
                    <a:pt x="28" y="45"/>
                    <a:pt x="30" y="44"/>
                  </a:cubicBezTo>
                  <a:cubicBezTo>
                    <a:pt x="36" y="38"/>
                    <a:pt x="42" y="32"/>
                    <a:pt x="48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7" y="42"/>
                    <a:pt x="57" y="37"/>
                  </a:cubicBezTo>
                  <a:cubicBezTo>
                    <a:pt x="57" y="34"/>
                    <a:pt x="54" y="29"/>
                    <a:pt x="48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8"/>
                    <a:pt x="16" y="50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6" name="Freeform 22">
              <a:extLst>
                <a:ext uri="{FF2B5EF4-FFF2-40B4-BE49-F238E27FC236}">
                  <a16:creationId xmlns:a16="http://schemas.microsoft.com/office/drawing/2014/main" id="{5CD9460B-B3E8-4E6A-8A0A-DAA21289E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3251200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2 h 166"/>
                <a:gd name="T10" fmla="*/ 37 w 39"/>
                <a:gd name="T11" fmla="*/ 0 h 166"/>
                <a:gd name="T12" fmla="*/ 10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7" name="Freeform 23">
              <a:extLst>
                <a:ext uri="{FF2B5EF4-FFF2-40B4-BE49-F238E27FC236}">
                  <a16:creationId xmlns:a16="http://schemas.microsoft.com/office/drawing/2014/main" id="{1BA50E9F-E97B-4383-B19C-D83EB3206B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0599" y="3346452"/>
              <a:ext cx="133352" cy="209552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8" name="Freeform 24">
              <a:extLst>
                <a:ext uri="{FF2B5EF4-FFF2-40B4-BE49-F238E27FC236}">
                  <a16:creationId xmlns:a16="http://schemas.microsoft.com/office/drawing/2014/main" id="{47D420CE-4065-4FC3-B307-942EC4509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699" y="3251200"/>
              <a:ext cx="69852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2" y="141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9" name="Freeform 25">
              <a:extLst>
                <a:ext uri="{FF2B5EF4-FFF2-40B4-BE49-F238E27FC236}">
                  <a16:creationId xmlns:a16="http://schemas.microsoft.com/office/drawing/2014/main" id="{95AF6586-3F33-42CF-82D4-969BFB1EED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1599" y="3371852"/>
              <a:ext cx="215900" cy="76200"/>
            </a:xfrm>
            <a:custGeom>
              <a:avLst/>
              <a:gdLst>
                <a:gd name="T0" fmla="*/ 105 w 111"/>
                <a:gd name="T1" fmla="*/ 7 h 39"/>
                <a:gd name="T2" fmla="*/ 111 w 111"/>
                <a:gd name="T3" fmla="*/ 4 h 39"/>
                <a:gd name="T4" fmla="*/ 105 w 111"/>
                <a:gd name="T5" fmla="*/ 0 h 39"/>
                <a:gd name="T6" fmla="*/ 6 w 111"/>
                <a:gd name="T7" fmla="*/ 0 h 39"/>
                <a:gd name="T8" fmla="*/ 0 w 111"/>
                <a:gd name="T9" fmla="*/ 4 h 39"/>
                <a:gd name="T10" fmla="*/ 6 w 111"/>
                <a:gd name="T11" fmla="*/ 7 h 39"/>
                <a:gd name="T12" fmla="*/ 105 w 111"/>
                <a:gd name="T13" fmla="*/ 7 h 39"/>
                <a:gd name="T14" fmla="*/ 105 w 111"/>
                <a:gd name="T15" fmla="*/ 39 h 39"/>
                <a:gd name="T16" fmla="*/ 111 w 111"/>
                <a:gd name="T17" fmla="*/ 36 h 39"/>
                <a:gd name="T18" fmla="*/ 105 w 111"/>
                <a:gd name="T19" fmla="*/ 33 h 39"/>
                <a:gd name="T20" fmla="*/ 6 w 111"/>
                <a:gd name="T21" fmla="*/ 33 h 39"/>
                <a:gd name="T22" fmla="*/ 0 w 111"/>
                <a:gd name="T23" fmla="*/ 36 h 39"/>
                <a:gd name="T24" fmla="*/ 6 w 111"/>
                <a:gd name="T25" fmla="*/ 39 h 39"/>
                <a:gd name="T26" fmla="*/ 105 w 111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39">
                  <a:moveTo>
                    <a:pt x="105" y="7"/>
                  </a:moveTo>
                  <a:cubicBezTo>
                    <a:pt x="107" y="7"/>
                    <a:pt x="111" y="7"/>
                    <a:pt x="111" y="4"/>
                  </a:cubicBezTo>
                  <a:cubicBezTo>
                    <a:pt x="111" y="0"/>
                    <a:pt x="107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1" y="39"/>
                    <a:pt x="111" y="36"/>
                  </a:cubicBezTo>
                  <a:cubicBezTo>
                    <a:pt x="111" y="33"/>
                    <a:pt x="107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0" name="Freeform 26">
              <a:extLst>
                <a:ext uri="{FF2B5EF4-FFF2-40B4-BE49-F238E27FC236}">
                  <a16:creationId xmlns:a16="http://schemas.microsoft.com/office/drawing/2014/main" id="{8A143BA4-E2A8-428E-90AD-28D382ED3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3054352"/>
              <a:ext cx="133352" cy="215900"/>
            </a:xfrm>
            <a:custGeom>
              <a:avLst/>
              <a:gdLst>
                <a:gd name="T0" fmla="*/ 13 w 67"/>
                <a:gd name="T1" fmla="*/ 98 h 111"/>
                <a:gd name="T2" fmla="*/ 31 w 67"/>
                <a:gd name="T3" fmla="*/ 81 h 111"/>
                <a:gd name="T4" fmla="*/ 67 w 67"/>
                <a:gd name="T5" fmla="*/ 33 h 111"/>
                <a:gd name="T6" fmla="*/ 31 w 67"/>
                <a:gd name="T7" fmla="*/ 0 h 111"/>
                <a:gd name="T8" fmla="*/ 0 w 67"/>
                <a:gd name="T9" fmla="*/ 31 h 111"/>
                <a:gd name="T10" fmla="*/ 9 w 67"/>
                <a:gd name="T11" fmla="*/ 40 h 111"/>
                <a:gd name="T12" fmla="*/ 18 w 67"/>
                <a:gd name="T13" fmla="*/ 31 h 111"/>
                <a:gd name="T14" fmla="*/ 9 w 67"/>
                <a:gd name="T15" fmla="*/ 22 h 111"/>
                <a:gd name="T16" fmla="*/ 7 w 67"/>
                <a:gd name="T17" fmla="*/ 23 h 111"/>
                <a:gd name="T18" fmla="*/ 29 w 67"/>
                <a:gd name="T19" fmla="*/ 6 h 111"/>
                <a:gd name="T20" fmla="*/ 52 w 67"/>
                <a:gd name="T21" fmla="*/ 33 h 111"/>
                <a:gd name="T22" fmla="*/ 34 w 67"/>
                <a:gd name="T23" fmla="*/ 69 h 111"/>
                <a:gd name="T24" fmla="*/ 2 w 67"/>
                <a:gd name="T25" fmla="*/ 105 h 111"/>
                <a:gd name="T26" fmla="*/ 0 w 67"/>
                <a:gd name="T27" fmla="*/ 111 h 111"/>
                <a:gd name="T28" fmla="*/ 62 w 67"/>
                <a:gd name="T29" fmla="*/ 111 h 111"/>
                <a:gd name="T30" fmla="*/ 67 w 67"/>
                <a:gd name="T31" fmla="*/ 82 h 111"/>
                <a:gd name="T32" fmla="*/ 62 w 67"/>
                <a:gd name="T33" fmla="*/ 82 h 111"/>
                <a:gd name="T34" fmla="*/ 59 w 67"/>
                <a:gd name="T35" fmla="*/ 97 h 111"/>
                <a:gd name="T36" fmla="*/ 43 w 67"/>
                <a:gd name="T37" fmla="*/ 98 h 111"/>
                <a:gd name="T38" fmla="*/ 13 w 67"/>
                <a:gd name="T39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111">
                  <a:moveTo>
                    <a:pt x="13" y="98"/>
                  </a:moveTo>
                  <a:lnTo>
                    <a:pt x="31" y="81"/>
                  </a:lnTo>
                  <a:cubicBezTo>
                    <a:pt x="57" y="58"/>
                    <a:pt x="67" y="49"/>
                    <a:pt x="67" y="33"/>
                  </a:cubicBezTo>
                  <a:cubicBezTo>
                    <a:pt x="67" y="14"/>
                    <a:pt x="52" y="0"/>
                    <a:pt x="31" y="0"/>
                  </a:cubicBezTo>
                  <a:cubicBezTo>
                    <a:pt x="13" y="0"/>
                    <a:pt x="0" y="16"/>
                    <a:pt x="0" y="31"/>
                  </a:cubicBezTo>
                  <a:cubicBezTo>
                    <a:pt x="0" y="40"/>
                    <a:pt x="9" y="40"/>
                    <a:pt x="9" y="40"/>
                  </a:cubicBezTo>
                  <a:cubicBezTo>
                    <a:pt x="12" y="40"/>
                    <a:pt x="18" y="38"/>
                    <a:pt x="18" y="31"/>
                  </a:cubicBezTo>
                  <a:cubicBezTo>
                    <a:pt x="18" y="27"/>
                    <a:pt x="15" y="22"/>
                    <a:pt x="9" y="22"/>
                  </a:cubicBezTo>
                  <a:cubicBezTo>
                    <a:pt x="8" y="22"/>
                    <a:pt x="7" y="22"/>
                    <a:pt x="7" y="23"/>
                  </a:cubicBezTo>
                  <a:cubicBezTo>
                    <a:pt x="11" y="12"/>
                    <a:pt x="20" y="6"/>
                    <a:pt x="29" y="6"/>
                  </a:cubicBezTo>
                  <a:cubicBezTo>
                    <a:pt x="44" y="6"/>
                    <a:pt x="52" y="19"/>
                    <a:pt x="52" y="33"/>
                  </a:cubicBezTo>
                  <a:cubicBezTo>
                    <a:pt x="52" y="46"/>
                    <a:pt x="43" y="59"/>
                    <a:pt x="34" y="69"/>
                  </a:cubicBezTo>
                  <a:lnTo>
                    <a:pt x="2" y="105"/>
                  </a:lnTo>
                  <a:cubicBezTo>
                    <a:pt x="0" y="107"/>
                    <a:pt x="0" y="107"/>
                    <a:pt x="0" y="111"/>
                  </a:cubicBezTo>
                  <a:lnTo>
                    <a:pt x="62" y="111"/>
                  </a:lnTo>
                  <a:lnTo>
                    <a:pt x="67" y="82"/>
                  </a:lnTo>
                  <a:lnTo>
                    <a:pt x="62" y="82"/>
                  </a:lnTo>
                  <a:cubicBezTo>
                    <a:pt x="62" y="87"/>
                    <a:pt x="60" y="94"/>
                    <a:pt x="59" y="97"/>
                  </a:cubicBezTo>
                  <a:cubicBezTo>
                    <a:pt x="58" y="98"/>
                    <a:pt x="47" y="98"/>
                    <a:pt x="43" y="98"/>
                  </a:cubicBezTo>
                  <a:lnTo>
                    <a:pt x="13" y="9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1" name="Freeform 27">
              <a:extLst>
                <a:ext uri="{FF2B5EF4-FFF2-40B4-BE49-F238E27FC236}">
                  <a16:creationId xmlns:a16="http://schemas.microsoft.com/office/drawing/2014/main" id="{C5C6A78C-659A-4497-8F7A-BED564834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4999" y="3130552"/>
              <a:ext cx="146052" cy="209552"/>
            </a:xfrm>
            <a:custGeom>
              <a:avLst/>
              <a:gdLst>
                <a:gd name="T0" fmla="*/ 76 w 77"/>
                <a:gd name="T1" fmla="*/ 27 h 109"/>
                <a:gd name="T2" fmla="*/ 77 w 77"/>
                <a:gd name="T3" fmla="*/ 17 h 109"/>
                <a:gd name="T4" fmla="*/ 58 w 77"/>
                <a:gd name="T5" fmla="*/ 0 h 109"/>
                <a:gd name="T6" fmla="*/ 33 w 77"/>
                <a:gd name="T7" fmla="*/ 14 h 109"/>
                <a:gd name="T8" fmla="*/ 17 w 77"/>
                <a:gd name="T9" fmla="*/ 0 h 109"/>
                <a:gd name="T10" fmla="*/ 5 w 77"/>
                <a:gd name="T11" fmla="*/ 9 h 109"/>
                <a:gd name="T12" fmla="*/ 0 w 77"/>
                <a:gd name="T13" fmla="*/ 25 h 109"/>
                <a:gd name="T14" fmla="*/ 2 w 77"/>
                <a:gd name="T15" fmla="*/ 27 h 109"/>
                <a:gd name="T16" fmla="*/ 5 w 77"/>
                <a:gd name="T17" fmla="*/ 23 h 109"/>
                <a:gd name="T18" fmla="*/ 17 w 77"/>
                <a:gd name="T19" fmla="*/ 3 h 109"/>
                <a:gd name="T20" fmla="*/ 22 w 77"/>
                <a:gd name="T21" fmla="*/ 11 h 109"/>
                <a:gd name="T22" fmla="*/ 19 w 77"/>
                <a:gd name="T23" fmla="*/ 25 h 109"/>
                <a:gd name="T24" fmla="*/ 10 w 77"/>
                <a:gd name="T25" fmla="*/ 63 h 109"/>
                <a:gd name="T26" fmla="*/ 8 w 77"/>
                <a:gd name="T27" fmla="*/ 70 h 109"/>
                <a:gd name="T28" fmla="*/ 13 w 77"/>
                <a:gd name="T29" fmla="*/ 75 h 109"/>
                <a:gd name="T30" fmla="*/ 19 w 77"/>
                <a:gd name="T31" fmla="*/ 70 h 109"/>
                <a:gd name="T32" fmla="*/ 22 w 77"/>
                <a:gd name="T33" fmla="*/ 58 h 109"/>
                <a:gd name="T34" fmla="*/ 26 w 77"/>
                <a:gd name="T35" fmla="*/ 43 h 109"/>
                <a:gd name="T36" fmla="*/ 29 w 77"/>
                <a:gd name="T37" fmla="*/ 32 h 109"/>
                <a:gd name="T38" fmla="*/ 31 w 77"/>
                <a:gd name="T39" fmla="*/ 24 h 109"/>
                <a:gd name="T40" fmla="*/ 42 w 77"/>
                <a:gd name="T41" fmla="*/ 9 h 109"/>
                <a:gd name="T42" fmla="*/ 58 w 77"/>
                <a:gd name="T43" fmla="*/ 3 h 109"/>
                <a:gd name="T44" fmla="*/ 67 w 77"/>
                <a:gd name="T45" fmla="*/ 15 h 109"/>
                <a:gd name="T46" fmla="*/ 65 w 77"/>
                <a:gd name="T47" fmla="*/ 25 h 109"/>
                <a:gd name="T48" fmla="*/ 46 w 77"/>
                <a:gd name="T49" fmla="*/ 102 h 109"/>
                <a:gd name="T50" fmla="*/ 46 w 77"/>
                <a:gd name="T51" fmla="*/ 104 h 109"/>
                <a:gd name="T52" fmla="*/ 50 w 77"/>
                <a:gd name="T53" fmla="*/ 109 h 109"/>
                <a:gd name="T54" fmla="*/ 57 w 77"/>
                <a:gd name="T55" fmla="*/ 102 h 109"/>
                <a:gd name="T56" fmla="*/ 76 w 77"/>
                <a:gd name="T57" fmla="*/ 2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109">
                  <a:moveTo>
                    <a:pt x="76" y="27"/>
                  </a:moveTo>
                  <a:cubicBezTo>
                    <a:pt x="77" y="24"/>
                    <a:pt x="77" y="22"/>
                    <a:pt x="77" y="17"/>
                  </a:cubicBezTo>
                  <a:cubicBezTo>
                    <a:pt x="77" y="7"/>
                    <a:pt x="71" y="0"/>
                    <a:pt x="58" y="0"/>
                  </a:cubicBezTo>
                  <a:cubicBezTo>
                    <a:pt x="45" y="0"/>
                    <a:pt x="37" y="8"/>
                    <a:pt x="33" y="14"/>
                  </a:cubicBezTo>
                  <a:cubicBezTo>
                    <a:pt x="32" y="5"/>
                    <a:pt x="25" y="0"/>
                    <a:pt x="17" y="0"/>
                  </a:cubicBezTo>
                  <a:cubicBezTo>
                    <a:pt x="10" y="0"/>
                    <a:pt x="7" y="6"/>
                    <a:pt x="5" y="9"/>
                  </a:cubicBezTo>
                  <a:cubicBezTo>
                    <a:pt x="2" y="15"/>
                    <a:pt x="0" y="25"/>
                    <a:pt x="0" y="25"/>
                  </a:cubicBezTo>
                  <a:cubicBezTo>
                    <a:pt x="0" y="27"/>
                    <a:pt x="2" y="27"/>
                    <a:pt x="2" y="27"/>
                  </a:cubicBezTo>
                  <a:cubicBezTo>
                    <a:pt x="4" y="27"/>
                    <a:pt x="4" y="27"/>
                    <a:pt x="5" y="23"/>
                  </a:cubicBezTo>
                  <a:cubicBezTo>
                    <a:pt x="8" y="11"/>
                    <a:pt x="11" y="3"/>
                    <a:pt x="17" y="3"/>
                  </a:cubicBezTo>
                  <a:cubicBezTo>
                    <a:pt x="20" y="3"/>
                    <a:pt x="22" y="5"/>
                    <a:pt x="22" y="11"/>
                  </a:cubicBezTo>
                  <a:cubicBezTo>
                    <a:pt x="22" y="14"/>
                    <a:pt x="22" y="16"/>
                    <a:pt x="19" y="25"/>
                  </a:cubicBezTo>
                  <a:lnTo>
                    <a:pt x="10" y="63"/>
                  </a:lnTo>
                  <a:cubicBezTo>
                    <a:pt x="9" y="66"/>
                    <a:pt x="8" y="70"/>
                    <a:pt x="8" y="70"/>
                  </a:cubicBezTo>
                  <a:cubicBezTo>
                    <a:pt x="8" y="73"/>
                    <a:pt x="11" y="75"/>
                    <a:pt x="13" y="75"/>
                  </a:cubicBezTo>
                  <a:cubicBezTo>
                    <a:pt x="15" y="75"/>
                    <a:pt x="18" y="74"/>
                    <a:pt x="19" y="70"/>
                  </a:cubicBezTo>
                  <a:cubicBezTo>
                    <a:pt x="19" y="70"/>
                    <a:pt x="21" y="62"/>
                    <a:pt x="22" y="58"/>
                  </a:cubicBezTo>
                  <a:lnTo>
                    <a:pt x="26" y="43"/>
                  </a:lnTo>
                  <a:cubicBezTo>
                    <a:pt x="27" y="39"/>
                    <a:pt x="28" y="36"/>
                    <a:pt x="29" y="32"/>
                  </a:cubicBezTo>
                  <a:cubicBezTo>
                    <a:pt x="29" y="31"/>
                    <a:pt x="30" y="25"/>
                    <a:pt x="31" y="24"/>
                  </a:cubicBezTo>
                  <a:cubicBezTo>
                    <a:pt x="31" y="23"/>
                    <a:pt x="36" y="14"/>
                    <a:pt x="42" y="9"/>
                  </a:cubicBezTo>
                  <a:cubicBezTo>
                    <a:pt x="46" y="6"/>
                    <a:pt x="51" y="3"/>
                    <a:pt x="58" y="3"/>
                  </a:cubicBezTo>
                  <a:cubicBezTo>
                    <a:pt x="65" y="3"/>
                    <a:pt x="67" y="9"/>
                    <a:pt x="67" y="15"/>
                  </a:cubicBezTo>
                  <a:cubicBezTo>
                    <a:pt x="67" y="16"/>
                    <a:pt x="67" y="19"/>
                    <a:pt x="65" y="25"/>
                  </a:cubicBezTo>
                  <a:lnTo>
                    <a:pt x="46" y="102"/>
                  </a:lnTo>
                  <a:cubicBezTo>
                    <a:pt x="46" y="104"/>
                    <a:pt x="46" y="104"/>
                    <a:pt x="46" y="104"/>
                  </a:cubicBezTo>
                  <a:cubicBezTo>
                    <a:pt x="46" y="107"/>
                    <a:pt x="48" y="109"/>
                    <a:pt x="50" y="109"/>
                  </a:cubicBezTo>
                  <a:cubicBezTo>
                    <a:pt x="56" y="109"/>
                    <a:pt x="57" y="104"/>
                    <a:pt x="57" y="102"/>
                  </a:cubicBezTo>
                  <a:lnTo>
                    <a:pt x="76" y="2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2" name="Freeform 28">
              <a:extLst>
                <a:ext uri="{FF2B5EF4-FFF2-40B4-BE49-F238E27FC236}">
                  <a16:creationId xmlns:a16="http://schemas.microsoft.com/office/drawing/2014/main" id="{1356495F-FB9F-4905-97E5-65344167F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0099" y="3162300"/>
              <a:ext cx="114300" cy="158752"/>
            </a:xfrm>
            <a:custGeom>
              <a:avLst/>
              <a:gdLst>
                <a:gd name="T0" fmla="*/ 28 w 57"/>
                <a:gd name="T1" fmla="*/ 4 h 82"/>
                <a:gd name="T2" fmla="*/ 28 w 57"/>
                <a:gd name="T3" fmla="*/ 2 h 82"/>
                <a:gd name="T4" fmla="*/ 27 w 57"/>
                <a:gd name="T5" fmla="*/ 0 h 82"/>
                <a:gd name="T6" fmla="*/ 12 w 57"/>
                <a:gd name="T7" fmla="*/ 1 h 82"/>
                <a:gd name="T8" fmla="*/ 9 w 57"/>
                <a:gd name="T9" fmla="*/ 4 h 82"/>
                <a:gd name="T10" fmla="*/ 12 w 57"/>
                <a:gd name="T11" fmla="*/ 6 h 82"/>
                <a:gd name="T12" fmla="*/ 18 w 57"/>
                <a:gd name="T13" fmla="*/ 8 h 82"/>
                <a:gd name="T14" fmla="*/ 17 w 57"/>
                <a:gd name="T15" fmla="*/ 10 h 82"/>
                <a:gd name="T16" fmla="*/ 1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10 w 57"/>
                <a:gd name="T23" fmla="*/ 77 h 82"/>
                <a:gd name="T24" fmla="*/ 15 w 57"/>
                <a:gd name="T25" fmla="*/ 55 h 82"/>
                <a:gd name="T26" fmla="*/ 30 w 57"/>
                <a:gd name="T27" fmla="*/ 64 h 82"/>
                <a:gd name="T28" fmla="*/ 30 w 57"/>
                <a:gd name="T29" fmla="*/ 67 h 82"/>
                <a:gd name="T30" fmla="*/ 29 w 57"/>
                <a:gd name="T31" fmla="*/ 70 h 82"/>
                <a:gd name="T32" fmla="*/ 42 w 57"/>
                <a:gd name="T33" fmla="*/ 82 h 82"/>
                <a:gd name="T34" fmla="*/ 57 w 57"/>
                <a:gd name="T35" fmla="*/ 64 h 82"/>
                <a:gd name="T36" fmla="*/ 55 w 57"/>
                <a:gd name="T37" fmla="*/ 63 h 82"/>
                <a:gd name="T38" fmla="*/ 52 w 57"/>
                <a:gd name="T39" fmla="*/ 66 h 82"/>
                <a:gd name="T40" fmla="*/ 42 w 57"/>
                <a:gd name="T41" fmla="*/ 79 h 82"/>
                <a:gd name="T42" fmla="*/ 38 w 57"/>
                <a:gd name="T43" fmla="*/ 73 h 82"/>
                <a:gd name="T44" fmla="*/ 39 w 57"/>
                <a:gd name="T45" fmla="*/ 68 h 82"/>
                <a:gd name="T46" fmla="*/ 39 w 57"/>
                <a:gd name="T47" fmla="*/ 64 h 82"/>
                <a:gd name="T48" fmla="*/ 21 w 57"/>
                <a:gd name="T49" fmla="*/ 52 h 82"/>
                <a:gd name="T50" fmla="*/ 30 w 57"/>
                <a:gd name="T51" fmla="*/ 44 h 82"/>
                <a:gd name="T52" fmla="*/ 48 w 57"/>
                <a:gd name="T53" fmla="*/ 33 h 82"/>
                <a:gd name="T54" fmla="*/ 52 w 57"/>
                <a:gd name="T55" fmla="*/ 35 h 82"/>
                <a:gd name="T56" fmla="*/ 46 w 57"/>
                <a:gd name="T57" fmla="*/ 41 h 82"/>
                <a:gd name="T58" fmla="*/ 51 w 57"/>
                <a:gd name="T59" fmla="*/ 45 h 82"/>
                <a:gd name="T60" fmla="*/ 57 w 57"/>
                <a:gd name="T61" fmla="*/ 38 h 82"/>
                <a:gd name="T62" fmla="*/ 49 w 57"/>
                <a:gd name="T63" fmla="*/ 30 h 82"/>
                <a:gd name="T64" fmla="*/ 30 w 57"/>
                <a:gd name="T65" fmla="*/ 40 h 82"/>
                <a:gd name="T66" fmla="*/ 16 w 57"/>
                <a:gd name="T67" fmla="*/ 50 h 82"/>
                <a:gd name="T68" fmla="*/ 28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8" y="4"/>
                  </a:moveTo>
                  <a:cubicBezTo>
                    <a:pt x="28" y="4"/>
                    <a:pt x="28" y="2"/>
                    <a:pt x="28" y="2"/>
                  </a:cubicBezTo>
                  <a:cubicBezTo>
                    <a:pt x="28" y="1"/>
                    <a:pt x="28" y="0"/>
                    <a:pt x="27" y="0"/>
                  </a:cubicBezTo>
                  <a:cubicBezTo>
                    <a:pt x="24" y="0"/>
                    <a:pt x="15" y="1"/>
                    <a:pt x="12" y="1"/>
                  </a:cubicBezTo>
                  <a:cubicBezTo>
                    <a:pt x="11" y="2"/>
                    <a:pt x="9" y="2"/>
                    <a:pt x="9" y="4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8"/>
                    <a:pt x="17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4" y="82"/>
                  </a:cubicBezTo>
                  <a:cubicBezTo>
                    <a:pt x="7" y="82"/>
                    <a:pt x="9" y="80"/>
                    <a:pt x="10" y="77"/>
                  </a:cubicBezTo>
                  <a:cubicBezTo>
                    <a:pt x="10" y="77"/>
                    <a:pt x="15" y="56"/>
                    <a:pt x="15" y="55"/>
                  </a:cubicBezTo>
                  <a:cubicBezTo>
                    <a:pt x="24" y="56"/>
                    <a:pt x="30" y="58"/>
                    <a:pt x="30" y="64"/>
                  </a:cubicBezTo>
                  <a:cubicBezTo>
                    <a:pt x="30" y="65"/>
                    <a:pt x="30" y="65"/>
                    <a:pt x="30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6" y="82"/>
                    <a:pt x="42" y="82"/>
                  </a:cubicBezTo>
                  <a:cubicBezTo>
                    <a:pt x="53" y="82"/>
                    <a:pt x="57" y="64"/>
                    <a:pt x="57" y="64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3" y="63"/>
                    <a:pt x="53" y="63"/>
                    <a:pt x="52" y="66"/>
                  </a:cubicBezTo>
                  <a:cubicBezTo>
                    <a:pt x="51" y="71"/>
                    <a:pt x="48" y="79"/>
                    <a:pt x="42" y="79"/>
                  </a:cubicBezTo>
                  <a:cubicBezTo>
                    <a:pt x="39" y="79"/>
                    <a:pt x="38" y="76"/>
                    <a:pt x="38" y="73"/>
                  </a:cubicBezTo>
                  <a:cubicBezTo>
                    <a:pt x="38" y="71"/>
                    <a:pt x="38" y="71"/>
                    <a:pt x="39" y="68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4"/>
                    <a:pt x="25" y="52"/>
                    <a:pt x="21" y="52"/>
                  </a:cubicBezTo>
                  <a:cubicBezTo>
                    <a:pt x="24" y="50"/>
                    <a:pt x="28" y="46"/>
                    <a:pt x="30" y="44"/>
                  </a:cubicBezTo>
                  <a:cubicBezTo>
                    <a:pt x="36" y="38"/>
                    <a:pt x="42" y="33"/>
                    <a:pt x="48" y="33"/>
                  </a:cubicBezTo>
                  <a:cubicBezTo>
                    <a:pt x="50" y="33"/>
                    <a:pt x="51" y="33"/>
                    <a:pt x="52" y="35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4"/>
                    <a:pt x="48" y="45"/>
                    <a:pt x="51" y="45"/>
                  </a:cubicBezTo>
                  <a:cubicBezTo>
                    <a:pt x="54" y="45"/>
                    <a:pt x="57" y="43"/>
                    <a:pt x="57" y="38"/>
                  </a:cubicBezTo>
                  <a:cubicBezTo>
                    <a:pt x="57" y="34"/>
                    <a:pt x="55" y="30"/>
                    <a:pt x="49" y="30"/>
                  </a:cubicBezTo>
                  <a:cubicBezTo>
                    <a:pt x="42" y="30"/>
                    <a:pt x="36" y="35"/>
                    <a:pt x="30" y="40"/>
                  </a:cubicBezTo>
                  <a:cubicBezTo>
                    <a:pt x="25" y="45"/>
                    <a:pt x="21" y="48"/>
                    <a:pt x="16" y="50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3" name="Rectangle 29">
              <a:extLst>
                <a:ext uri="{FF2B5EF4-FFF2-40B4-BE49-F238E27FC236}">
                  <a16:creationId xmlns:a16="http://schemas.microsoft.com/office/drawing/2014/main" id="{EFC1918A-95B7-4634-AA77-3D5E39FC3E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3551" y="3403600"/>
              <a:ext cx="482600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4" name="Freeform 30">
              <a:extLst>
                <a:ext uri="{FF2B5EF4-FFF2-40B4-BE49-F238E27FC236}">
                  <a16:creationId xmlns:a16="http://schemas.microsoft.com/office/drawing/2014/main" id="{684A0D30-5DB3-4ED3-A8FD-1661B55E3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7051" y="3486152"/>
              <a:ext cx="177800" cy="292100"/>
            </a:xfrm>
            <a:custGeom>
              <a:avLst/>
              <a:gdLst>
                <a:gd name="T0" fmla="*/ 91 w 91"/>
                <a:gd name="T1" fmla="*/ 23 h 150"/>
                <a:gd name="T2" fmla="*/ 68 w 91"/>
                <a:gd name="T3" fmla="*/ 0 h 150"/>
                <a:gd name="T4" fmla="*/ 48 w 91"/>
                <a:gd name="T5" fmla="*/ 7 h 150"/>
                <a:gd name="T6" fmla="*/ 27 w 91"/>
                <a:gd name="T7" fmla="*/ 42 h 150"/>
                <a:gd name="T8" fmla="*/ 0 w 91"/>
                <a:gd name="T9" fmla="*/ 148 h 150"/>
                <a:gd name="T10" fmla="*/ 2 w 91"/>
                <a:gd name="T11" fmla="*/ 150 h 150"/>
                <a:gd name="T12" fmla="*/ 4 w 91"/>
                <a:gd name="T13" fmla="*/ 149 h 150"/>
                <a:gd name="T14" fmla="*/ 16 w 91"/>
                <a:gd name="T15" fmla="*/ 103 h 150"/>
                <a:gd name="T16" fmla="*/ 39 w 91"/>
                <a:gd name="T17" fmla="*/ 119 h 150"/>
                <a:gd name="T18" fmla="*/ 71 w 91"/>
                <a:gd name="T19" fmla="*/ 106 h 150"/>
                <a:gd name="T20" fmla="*/ 84 w 91"/>
                <a:gd name="T21" fmla="*/ 75 h 150"/>
                <a:gd name="T22" fmla="*/ 72 w 91"/>
                <a:gd name="T23" fmla="*/ 51 h 150"/>
                <a:gd name="T24" fmla="*/ 91 w 91"/>
                <a:gd name="T25" fmla="*/ 23 h 150"/>
                <a:gd name="T26" fmla="*/ 61 w 91"/>
                <a:gd name="T27" fmla="*/ 50 h 150"/>
                <a:gd name="T28" fmla="*/ 53 w 91"/>
                <a:gd name="T29" fmla="*/ 52 h 150"/>
                <a:gd name="T30" fmla="*/ 46 w 91"/>
                <a:gd name="T31" fmla="*/ 51 h 150"/>
                <a:gd name="T32" fmla="*/ 54 w 91"/>
                <a:gd name="T33" fmla="*/ 50 h 150"/>
                <a:gd name="T34" fmla="*/ 61 w 91"/>
                <a:gd name="T35" fmla="*/ 50 h 150"/>
                <a:gd name="T36" fmla="*/ 82 w 91"/>
                <a:gd name="T37" fmla="*/ 19 h 150"/>
                <a:gd name="T38" fmla="*/ 67 w 91"/>
                <a:gd name="T39" fmla="*/ 48 h 150"/>
                <a:gd name="T40" fmla="*/ 54 w 91"/>
                <a:gd name="T41" fmla="*/ 46 h 150"/>
                <a:gd name="T42" fmla="*/ 41 w 91"/>
                <a:gd name="T43" fmla="*/ 51 h 150"/>
                <a:gd name="T44" fmla="*/ 53 w 91"/>
                <a:gd name="T45" fmla="*/ 55 h 150"/>
                <a:gd name="T46" fmla="*/ 66 w 91"/>
                <a:gd name="T47" fmla="*/ 53 h 150"/>
                <a:gd name="T48" fmla="*/ 74 w 91"/>
                <a:gd name="T49" fmla="*/ 72 h 150"/>
                <a:gd name="T50" fmla="*/ 65 w 91"/>
                <a:gd name="T51" fmla="*/ 100 h 150"/>
                <a:gd name="T52" fmla="*/ 38 w 91"/>
                <a:gd name="T53" fmla="*/ 115 h 150"/>
                <a:gd name="T54" fmla="*/ 19 w 91"/>
                <a:gd name="T55" fmla="*/ 94 h 150"/>
                <a:gd name="T56" fmla="*/ 20 w 91"/>
                <a:gd name="T57" fmla="*/ 87 h 150"/>
                <a:gd name="T58" fmla="*/ 31 w 91"/>
                <a:gd name="T59" fmla="*/ 45 h 150"/>
                <a:gd name="T60" fmla="*/ 66 w 91"/>
                <a:gd name="T61" fmla="*/ 4 h 150"/>
                <a:gd name="T62" fmla="*/ 82 w 91"/>
                <a:gd name="T63" fmla="*/ 1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50">
                  <a:moveTo>
                    <a:pt x="91" y="23"/>
                  </a:moveTo>
                  <a:cubicBezTo>
                    <a:pt x="91" y="10"/>
                    <a:pt x="82" y="0"/>
                    <a:pt x="68" y="0"/>
                  </a:cubicBezTo>
                  <a:cubicBezTo>
                    <a:pt x="59" y="0"/>
                    <a:pt x="54" y="3"/>
                    <a:pt x="48" y="7"/>
                  </a:cubicBezTo>
                  <a:cubicBezTo>
                    <a:pt x="39" y="14"/>
                    <a:pt x="30" y="30"/>
                    <a:pt x="27" y="42"/>
                  </a:cubicBezTo>
                  <a:lnTo>
                    <a:pt x="0" y="148"/>
                  </a:lnTo>
                  <a:cubicBezTo>
                    <a:pt x="0" y="149"/>
                    <a:pt x="1" y="150"/>
                    <a:pt x="2" y="150"/>
                  </a:cubicBezTo>
                  <a:cubicBezTo>
                    <a:pt x="4" y="150"/>
                    <a:pt x="4" y="149"/>
                    <a:pt x="4" y="149"/>
                  </a:cubicBezTo>
                  <a:lnTo>
                    <a:pt x="16" y="103"/>
                  </a:lnTo>
                  <a:cubicBezTo>
                    <a:pt x="19" y="113"/>
                    <a:pt x="27" y="119"/>
                    <a:pt x="39" y="119"/>
                  </a:cubicBezTo>
                  <a:cubicBezTo>
                    <a:pt x="51" y="119"/>
                    <a:pt x="63" y="113"/>
                    <a:pt x="71" y="106"/>
                  </a:cubicBezTo>
                  <a:cubicBezTo>
                    <a:pt x="79" y="98"/>
                    <a:pt x="84" y="88"/>
                    <a:pt x="84" y="75"/>
                  </a:cubicBezTo>
                  <a:cubicBezTo>
                    <a:pt x="84" y="63"/>
                    <a:pt x="78" y="55"/>
                    <a:pt x="72" y="51"/>
                  </a:cubicBezTo>
                  <a:cubicBezTo>
                    <a:pt x="81" y="45"/>
                    <a:pt x="91" y="35"/>
                    <a:pt x="91" y="23"/>
                  </a:cubicBezTo>
                  <a:close/>
                  <a:moveTo>
                    <a:pt x="61" y="50"/>
                  </a:moveTo>
                  <a:cubicBezTo>
                    <a:pt x="59" y="51"/>
                    <a:pt x="57" y="52"/>
                    <a:pt x="53" y="52"/>
                  </a:cubicBezTo>
                  <a:cubicBezTo>
                    <a:pt x="51" y="52"/>
                    <a:pt x="47" y="52"/>
                    <a:pt x="46" y="51"/>
                  </a:cubicBezTo>
                  <a:cubicBezTo>
                    <a:pt x="46" y="49"/>
                    <a:pt x="52" y="50"/>
                    <a:pt x="54" y="50"/>
                  </a:cubicBezTo>
                  <a:cubicBezTo>
                    <a:pt x="57" y="50"/>
                    <a:pt x="59" y="50"/>
                    <a:pt x="61" y="50"/>
                  </a:cubicBezTo>
                  <a:close/>
                  <a:moveTo>
                    <a:pt x="82" y="19"/>
                  </a:moveTo>
                  <a:cubicBezTo>
                    <a:pt x="82" y="31"/>
                    <a:pt x="75" y="43"/>
                    <a:pt x="67" y="48"/>
                  </a:cubicBezTo>
                  <a:cubicBezTo>
                    <a:pt x="62" y="46"/>
                    <a:pt x="59" y="46"/>
                    <a:pt x="54" y="46"/>
                  </a:cubicBezTo>
                  <a:cubicBezTo>
                    <a:pt x="50" y="46"/>
                    <a:pt x="41" y="46"/>
                    <a:pt x="41" y="51"/>
                  </a:cubicBezTo>
                  <a:cubicBezTo>
                    <a:pt x="41" y="56"/>
                    <a:pt x="50" y="55"/>
                    <a:pt x="53" y="55"/>
                  </a:cubicBezTo>
                  <a:cubicBezTo>
                    <a:pt x="59" y="55"/>
                    <a:pt x="61" y="55"/>
                    <a:pt x="66" y="53"/>
                  </a:cubicBezTo>
                  <a:cubicBezTo>
                    <a:pt x="73" y="59"/>
                    <a:pt x="73" y="64"/>
                    <a:pt x="74" y="72"/>
                  </a:cubicBezTo>
                  <a:cubicBezTo>
                    <a:pt x="74" y="81"/>
                    <a:pt x="70" y="94"/>
                    <a:pt x="65" y="100"/>
                  </a:cubicBezTo>
                  <a:cubicBezTo>
                    <a:pt x="59" y="109"/>
                    <a:pt x="48" y="115"/>
                    <a:pt x="38" y="115"/>
                  </a:cubicBezTo>
                  <a:cubicBezTo>
                    <a:pt x="26" y="115"/>
                    <a:pt x="19" y="106"/>
                    <a:pt x="19" y="94"/>
                  </a:cubicBezTo>
                  <a:cubicBezTo>
                    <a:pt x="19" y="92"/>
                    <a:pt x="19" y="90"/>
                    <a:pt x="20" y="87"/>
                  </a:cubicBezTo>
                  <a:lnTo>
                    <a:pt x="31" y="45"/>
                  </a:lnTo>
                  <a:cubicBezTo>
                    <a:pt x="34" y="30"/>
                    <a:pt x="46" y="4"/>
                    <a:pt x="66" y="4"/>
                  </a:cubicBezTo>
                  <a:cubicBezTo>
                    <a:pt x="76" y="4"/>
                    <a:pt x="82" y="9"/>
                    <a:pt x="82" y="1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5" name="Freeform 31">
              <a:extLst>
                <a:ext uri="{FF2B5EF4-FFF2-40B4-BE49-F238E27FC236}">
                  <a16:creationId xmlns:a16="http://schemas.microsoft.com/office/drawing/2014/main" id="{83626C64-99A4-4BFE-A0D3-75598973F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0251" y="3486152"/>
              <a:ext cx="165100" cy="228600"/>
            </a:xfrm>
            <a:custGeom>
              <a:avLst/>
              <a:gdLst>
                <a:gd name="T0" fmla="*/ 34 w 82"/>
                <a:gd name="T1" fmla="*/ 24 h 117"/>
                <a:gd name="T2" fmla="*/ 66 w 82"/>
                <a:gd name="T3" fmla="*/ 24 h 117"/>
                <a:gd name="T4" fmla="*/ 70 w 82"/>
                <a:gd name="T5" fmla="*/ 22 h 117"/>
                <a:gd name="T6" fmla="*/ 65 w 82"/>
                <a:gd name="T7" fmla="*/ 20 h 117"/>
                <a:gd name="T8" fmla="*/ 35 w 82"/>
                <a:gd name="T9" fmla="*/ 20 h 117"/>
                <a:gd name="T10" fmla="*/ 37 w 82"/>
                <a:gd name="T11" fmla="*/ 11 h 117"/>
                <a:gd name="T12" fmla="*/ 39 w 82"/>
                <a:gd name="T13" fmla="*/ 2 h 117"/>
                <a:gd name="T14" fmla="*/ 37 w 82"/>
                <a:gd name="T15" fmla="*/ 0 h 117"/>
                <a:gd name="T16" fmla="*/ 16 w 82"/>
                <a:gd name="T17" fmla="*/ 2 h 117"/>
                <a:gd name="T18" fmla="*/ 13 w 82"/>
                <a:gd name="T19" fmla="*/ 5 h 117"/>
                <a:gd name="T20" fmla="*/ 17 w 82"/>
                <a:gd name="T21" fmla="*/ 7 h 117"/>
                <a:gd name="T22" fmla="*/ 26 w 82"/>
                <a:gd name="T23" fmla="*/ 10 h 117"/>
                <a:gd name="T24" fmla="*/ 23 w 82"/>
                <a:gd name="T25" fmla="*/ 20 h 117"/>
                <a:gd name="T26" fmla="*/ 14 w 82"/>
                <a:gd name="T27" fmla="*/ 20 h 117"/>
                <a:gd name="T28" fmla="*/ 9 w 82"/>
                <a:gd name="T29" fmla="*/ 22 h 117"/>
                <a:gd name="T30" fmla="*/ 13 w 82"/>
                <a:gd name="T31" fmla="*/ 24 h 117"/>
                <a:gd name="T32" fmla="*/ 22 w 82"/>
                <a:gd name="T33" fmla="*/ 24 h 117"/>
                <a:gd name="T34" fmla="*/ 1 w 82"/>
                <a:gd name="T35" fmla="*/ 109 h 117"/>
                <a:gd name="T36" fmla="*/ 0 w 82"/>
                <a:gd name="T37" fmla="*/ 112 h 117"/>
                <a:gd name="T38" fmla="*/ 5 w 82"/>
                <a:gd name="T39" fmla="*/ 117 h 117"/>
                <a:gd name="T40" fmla="*/ 11 w 82"/>
                <a:gd name="T41" fmla="*/ 113 h 117"/>
                <a:gd name="T42" fmla="*/ 14 w 82"/>
                <a:gd name="T43" fmla="*/ 100 h 117"/>
                <a:gd name="T44" fmla="*/ 18 w 82"/>
                <a:gd name="T45" fmla="*/ 85 h 117"/>
                <a:gd name="T46" fmla="*/ 21 w 82"/>
                <a:gd name="T47" fmla="*/ 74 h 117"/>
                <a:gd name="T48" fmla="*/ 23 w 82"/>
                <a:gd name="T49" fmla="*/ 66 h 117"/>
                <a:gd name="T50" fmla="*/ 50 w 82"/>
                <a:gd name="T51" fmla="*/ 46 h 117"/>
                <a:gd name="T52" fmla="*/ 59 w 82"/>
                <a:gd name="T53" fmla="*/ 57 h 117"/>
                <a:gd name="T54" fmla="*/ 48 w 82"/>
                <a:gd name="T55" fmla="*/ 95 h 117"/>
                <a:gd name="T56" fmla="*/ 46 w 82"/>
                <a:gd name="T57" fmla="*/ 103 h 117"/>
                <a:gd name="T58" fmla="*/ 60 w 82"/>
                <a:gd name="T59" fmla="*/ 117 h 117"/>
                <a:gd name="T60" fmla="*/ 82 w 82"/>
                <a:gd name="T61" fmla="*/ 92 h 117"/>
                <a:gd name="T62" fmla="*/ 80 w 82"/>
                <a:gd name="T63" fmla="*/ 90 h 117"/>
                <a:gd name="T64" fmla="*/ 77 w 82"/>
                <a:gd name="T65" fmla="*/ 93 h 117"/>
                <a:gd name="T66" fmla="*/ 61 w 82"/>
                <a:gd name="T67" fmla="*/ 113 h 117"/>
                <a:gd name="T68" fmla="*/ 56 w 82"/>
                <a:gd name="T69" fmla="*/ 108 h 117"/>
                <a:gd name="T70" fmla="*/ 59 w 82"/>
                <a:gd name="T71" fmla="*/ 96 h 117"/>
                <a:gd name="T72" fmla="*/ 70 w 82"/>
                <a:gd name="T73" fmla="*/ 60 h 117"/>
                <a:gd name="T74" fmla="*/ 50 w 82"/>
                <a:gd name="T75" fmla="*/ 42 h 117"/>
                <a:gd name="T76" fmla="*/ 26 w 82"/>
                <a:gd name="T77" fmla="*/ 55 h 117"/>
                <a:gd name="T78" fmla="*/ 34 w 82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117">
                  <a:moveTo>
                    <a:pt x="34" y="24"/>
                  </a:moveTo>
                  <a:lnTo>
                    <a:pt x="66" y="24"/>
                  </a:lnTo>
                  <a:cubicBezTo>
                    <a:pt x="69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5" y="20"/>
                  </a:lnTo>
                  <a:cubicBezTo>
                    <a:pt x="36" y="16"/>
                    <a:pt x="36" y="15"/>
                    <a:pt x="37" y="11"/>
                  </a:cubicBezTo>
                  <a:cubicBezTo>
                    <a:pt x="37" y="8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4" y="0"/>
                    <a:pt x="20" y="1"/>
                    <a:pt x="16" y="2"/>
                  </a:cubicBezTo>
                  <a:cubicBezTo>
                    <a:pt x="15" y="2"/>
                    <a:pt x="13" y="2"/>
                    <a:pt x="13" y="5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25" y="7"/>
                    <a:pt x="26" y="8"/>
                    <a:pt x="26" y="10"/>
                  </a:cubicBezTo>
                  <a:cubicBezTo>
                    <a:pt x="26" y="11"/>
                    <a:pt x="24" y="17"/>
                    <a:pt x="23" y="20"/>
                  </a:cubicBezTo>
                  <a:lnTo>
                    <a:pt x="14" y="20"/>
                  </a:lnTo>
                  <a:cubicBezTo>
                    <a:pt x="11" y="20"/>
                    <a:pt x="9" y="20"/>
                    <a:pt x="9" y="22"/>
                  </a:cubicBezTo>
                  <a:cubicBezTo>
                    <a:pt x="9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1" y="109"/>
                  </a:lnTo>
                  <a:cubicBezTo>
                    <a:pt x="0" y="111"/>
                    <a:pt x="0" y="111"/>
                    <a:pt x="0" y="112"/>
                  </a:cubicBezTo>
                  <a:cubicBezTo>
                    <a:pt x="0" y="116"/>
                    <a:pt x="3" y="117"/>
                    <a:pt x="5" y="117"/>
                  </a:cubicBezTo>
                  <a:cubicBezTo>
                    <a:pt x="8" y="117"/>
                    <a:pt x="11" y="115"/>
                    <a:pt x="11" y="113"/>
                  </a:cubicBezTo>
                  <a:cubicBezTo>
                    <a:pt x="12" y="112"/>
                    <a:pt x="13" y="104"/>
                    <a:pt x="14" y="100"/>
                  </a:cubicBezTo>
                  <a:lnTo>
                    <a:pt x="18" y="85"/>
                  </a:lnTo>
                  <a:cubicBezTo>
                    <a:pt x="19" y="83"/>
                    <a:pt x="20" y="77"/>
                    <a:pt x="21" y="74"/>
                  </a:cubicBezTo>
                  <a:cubicBezTo>
                    <a:pt x="22" y="71"/>
                    <a:pt x="23" y="66"/>
                    <a:pt x="23" y="66"/>
                  </a:cubicBezTo>
                  <a:cubicBezTo>
                    <a:pt x="24" y="63"/>
                    <a:pt x="33" y="46"/>
                    <a:pt x="50" y="46"/>
                  </a:cubicBezTo>
                  <a:cubicBezTo>
                    <a:pt x="57" y="46"/>
                    <a:pt x="59" y="52"/>
                    <a:pt x="59" y="57"/>
                  </a:cubicBezTo>
                  <a:cubicBezTo>
                    <a:pt x="59" y="67"/>
                    <a:pt x="51" y="88"/>
                    <a:pt x="48" y="95"/>
                  </a:cubicBezTo>
                  <a:cubicBezTo>
                    <a:pt x="47" y="98"/>
                    <a:pt x="46" y="100"/>
                    <a:pt x="46" y="103"/>
                  </a:cubicBezTo>
                  <a:cubicBezTo>
                    <a:pt x="46" y="112"/>
                    <a:pt x="53" y="117"/>
                    <a:pt x="60" y="117"/>
                  </a:cubicBezTo>
                  <a:cubicBezTo>
                    <a:pt x="76" y="117"/>
                    <a:pt x="82" y="93"/>
                    <a:pt x="82" y="92"/>
                  </a:cubicBezTo>
                  <a:cubicBezTo>
                    <a:pt x="82" y="90"/>
                    <a:pt x="80" y="90"/>
                    <a:pt x="80" y="90"/>
                  </a:cubicBezTo>
                  <a:cubicBezTo>
                    <a:pt x="78" y="90"/>
                    <a:pt x="78" y="90"/>
                    <a:pt x="77" y="93"/>
                  </a:cubicBezTo>
                  <a:cubicBezTo>
                    <a:pt x="73" y="110"/>
                    <a:pt x="65" y="113"/>
                    <a:pt x="61" y="113"/>
                  </a:cubicBezTo>
                  <a:cubicBezTo>
                    <a:pt x="57" y="113"/>
                    <a:pt x="56" y="111"/>
                    <a:pt x="56" y="108"/>
                  </a:cubicBezTo>
                  <a:cubicBezTo>
                    <a:pt x="56" y="104"/>
                    <a:pt x="58" y="99"/>
                    <a:pt x="59" y="96"/>
                  </a:cubicBezTo>
                  <a:cubicBezTo>
                    <a:pt x="62" y="89"/>
                    <a:pt x="70" y="69"/>
                    <a:pt x="70" y="60"/>
                  </a:cubicBezTo>
                  <a:cubicBezTo>
                    <a:pt x="70" y="48"/>
                    <a:pt x="62" y="42"/>
                    <a:pt x="50" y="42"/>
                  </a:cubicBezTo>
                  <a:cubicBezTo>
                    <a:pt x="45" y="42"/>
                    <a:pt x="35" y="43"/>
                    <a:pt x="26" y="55"/>
                  </a:cubicBezTo>
                  <a:lnTo>
                    <a:pt x="34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6" name="Freeform 32">
              <a:extLst>
                <a:ext uri="{FF2B5EF4-FFF2-40B4-BE49-F238E27FC236}">
                  <a16:creationId xmlns:a16="http://schemas.microsoft.com/office/drawing/2014/main" id="{1F1659F0-8914-40A7-9CB8-729F777C8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1251" y="3041652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6 h 123"/>
                <a:gd name="T16" fmla="*/ 26 w 87"/>
                <a:gd name="T17" fmla="*/ 32 h 123"/>
                <a:gd name="T18" fmla="*/ 35 w 87"/>
                <a:gd name="T19" fmla="*/ 23 h 123"/>
                <a:gd name="T20" fmla="*/ 27 w 87"/>
                <a:gd name="T21" fmla="*/ 18 h 123"/>
                <a:gd name="T22" fmla="*/ 51 w 87"/>
                <a:gd name="T23" fmla="*/ 4 h 123"/>
                <a:gd name="T24" fmla="*/ 75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99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2"/>
                    <a:pt x="62" y="43"/>
                    <a:pt x="49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5"/>
                    <a:pt x="46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7" name="Rectangle 33">
              <a:extLst>
                <a:ext uri="{FF2B5EF4-FFF2-40B4-BE49-F238E27FC236}">
                  <a16:creationId xmlns:a16="http://schemas.microsoft.com/office/drawing/2014/main" id="{6FE705D7-26B1-4CDC-AB9C-E44968327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2351" y="3403600"/>
              <a:ext cx="349252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8" name="Freeform 34">
              <a:extLst>
                <a:ext uri="{FF2B5EF4-FFF2-40B4-BE49-F238E27FC236}">
                  <a16:creationId xmlns:a16="http://schemas.microsoft.com/office/drawing/2014/main" id="{B8E7688A-162D-405D-8B95-6DF4367F17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5051" y="3479800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5 h 123"/>
                <a:gd name="T24" fmla="*/ 75 w 87"/>
                <a:gd name="T25" fmla="*/ 35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100 h 123"/>
                <a:gd name="T32" fmla="*/ 23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3"/>
                    <a:pt x="62" y="43"/>
                    <a:pt x="49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6"/>
                    <a:pt x="46" y="5"/>
                    <a:pt x="51" y="5"/>
                  </a:cubicBezTo>
                  <a:cubicBezTo>
                    <a:pt x="63" y="5"/>
                    <a:pt x="75" y="13"/>
                    <a:pt x="75" y="35"/>
                  </a:cubicBezTo>
                  <a:cubicBezTo>
                    <a:pt x="75" y="41"/>
                    <a:pt x="74" y="50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100"/>
                  </a:cubicBezTo>
                  <a:cubicBezTo>
                    <a:pt x="13" y="95"/>
                    <a:pt x="17" y="72"/>
                    <a:pt x="23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9" name="Freeform 35">
              <a:extLst>
                <a:ext uri="{FF2B5EF4-FFF2-40B4-BE49-F238E27FC236}">
                  <a16:creationId xmlns:a16="http://schemas.microsoft.com/office/drawing/2014/main" id="{C5741738-B517-446B-B545-5BB7F297A5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51" y="3568700"/>
              <a:ext cx="133352" cy="209552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8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1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8" y="7"/>
                    <a:pt x="56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70" name="グループ化 269">
            <a:extLst>
              <a:ext uri="{FF2B5EF4-FFF2-40B4-BE49-F238E27FC236}">
                <a16:creationId xmlns:a16="http://schemas.microsoft.com/office/drawing/2014/main" id="{0E525D1A-9DC6-4705-92C5-A4D74BEEA08E}"/>
              </a:ext>
            </a:extLst>
          </p:cNvPr>
          <p:cNvGrpSpPr/>
          <p:nvPr/>
        </p:nvGrpSpPr>
        <p:grpSpPr>
          <a:xfrm>
            <a:off x="5508549" y="3402631"/>
            <a:ext cx="3368500" cy="565685"/>
            <a:chOff x="1866900" y="1190625"/>
            <a:chExt cx="1233488" cy="238126"/>
          </a:xfrm>
        </p:grpSpPr>
        <p:sp>
          <p:nvSpPr>
            <p:cNvPr id="271" name="Freeform 39">
              <a:extLst>
                <a:ext uri="{FF2B5EF4-FFF2-40B4-BE49-F238E27FC236}">
                  <a16:creationId xmlns:a16="http://schemas.microsoft.com/office/drawing/2014/main" id="{9FE3BFCE-D381-4DD4-801C-E8F5C506D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6900" y="1276350"/>
              <a:ext cx="44450" cy="53975"/>
            </a:xfrm>
            <a:custGeom>
              <a:avLst/>
              <a:gdLst>
                <a:gd name="T0" fmla="*/ 86 w 91"/>
                <a:gd name="T1" fmla="*/ 0 h 113"/>
                <a:gd name="T2" fmla="*/ 0 w 91"/>
                <a:gd name="T3" fmla="*/ 0 h 113"/>
                <a:gd name="T4" fmla="*/ 0 w 91"/>
                <a:gd name="T5" fmla="*/ 6 h 113"/>
                <a:gd name="T6" fmla="*/ 4 w 91"/>
                <a:gd name="T7" fmla="*/ 6 h 113"/>
                <a:gd name="T8" fmla="*/ 17 w 91"/>
                <a:gd name="T9" fmla="*/ 13 h 113"/>
                <a:gd name="T10" fmla="*/ 17 w 91"/>
                <a:gd name="T11" fmla="*/ 100 h 113"/>
                <a:gd name="T12" fmla="*/ 4 w 91"/>
                <a:gd name="T13" fmla="*/ 108 h 113"/>
                <a:gd name="T14" fmla="*/ 0 w 91"/>
                <a:gd name="T15" fmla="*/ 108 h 113"/>
                <a:gd name="T16" fmla="*/ 0 w 91"/>
                <a:gd name="T17" fmla="*/ 113 h 113"/>
                <a:gd name="T18" fmla="*/ 25 w 91"/>
                <a:gd name="T19" fmla="*/ 113 h 113"/>
                <a:gd name="T20" fmla="*/ 53 w 91"/>
                <a:gd name="T21" fmla="*/ 113 h 113"/>
                <a:gd name="T22" fmla="*/ 53 w 91"/>
                <a:gd name="T23" fmla="*/ 108 h 113"/>
                <a:gd name="T24" fmla="*/ 47 w 91"/>
                <a:gd name="T25" fmla="*/ 108 h 113"/>
                <a:gd name="T26" fmla="*/ 31 w 91"/>
                <a:gd name="T27" fmla="*/ 100 h 113"/>
                <a:gd name="T28" fmla="*/ 31 w 91"/>
                <a:gd name="T29" fmla="*/ 12 h 113"/>
                <a:gd name="T30" fmla="*/ 40 w 91"/>
                <a:gd name="T31" fmla="*/ 6 h 113"/>
                <a:gd name="T32" fmla="*/ 57 w 91"/>
                <a:gd name="T33" fmla="*/ 6 h 113"/>
                <a:gd name="T34" fmla="*/ 87 w 91"/>
                <a:gd name="T35" fmla="*/ 38 h 113"/>
                <a:gd name="T36" fmla="*/ 91 w 91"/>
                <a:gd name="T37" fmla="*/ 38 h 113"/>
                <a:gd name="T38" fmla="*/ 86 w 91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113">
                  <a:moveTo>
                    <a:pt x="86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4" y="6"/>
                  </a:lnTo>
                  <a:cubicBezTo>
                    <a:pt x="16" y="6"/>
                    <a:pt x="17" y="7"/>
                    <a:pt x="17" y="13"/>
                  </a:cubicBezTo>
                  <a:lnTo>
                    <a:pt x="17" y="100"/>
                  </a:lnTo>
                  <a:cubicBezTo>
                    <a:pt x="17" y="106"/>
                    <a:pt x="16" y="108"/>
                    <a:pt x="4" y="108"/>
                  </a:cubicBezTo>
                  <a:lnTo>
                    <a:pt x="0" y="108"/>
                  </a:lnTo>
                  <a:lnTo>
                    <a:pt x="0" y="113"/>
                  </a:lnTo>
                  <a:cubicBezTo>
                    <a:pt x="5" y="113"/>
                    <a:pt x="18" y="113"/>
                    <a:pt x="25" y="113"/>
                  </a:cubicBezTo>
                  <a:cubicBezTo>
                    <a:pt x="32" y="113"/>
                    <a:pt x="47" y="113"/>
                    <a:pt x="53" y="113"/>
                  </a:cubicBezTo>
                  <a:lnTo>
                    <a:pt x="53" y="108"/>
                  </a:lnTo>
                  <a:lnTo>
                    <a:pt x="47" y="108"/>
                  </a:lnTo>
                  <a:cubicBezTo>
                    <a:pt x="31" y="108"/>
                    <a:pt x="31" y="106"/>
                    <a:pt x="31" y="100"/>
                  </a:cubicBezTo>
                  <a:lnTo>
                    <a:pt x="31" y="12"/>
                  </a:lnTo>
                  <a:cubicBezTo>
                    <a:pt x="31" y="7"/>
                    <a:pt x="32" y="6"/>
                    <a:pt x="40" y="6"/>
                  </a:cubicBezTo>
                  <a:lnTo>
                    <a:pt x="57" y="6"/>
                  </a:lnTo>
                  <a:cubicBezTo>
                    <a:pt x="80" y="6"/>
                    <a:pt x="84" y="15"/>
                    <a:pt x="87" y="38"/>
                  </a:cubicBezTo>
                  <a:lnTo>
                    <a:pt x="91" y="38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2" name="Freeform 40">
              <a:extLst>
                <a:ext uri="{FF2B5EF4-FFF2-40B4-BE49-F238E27FC236}">
                  <a16:creationId xmlns:a16="http://schemas.microsoft.com/office/drawing/2014/main" id="{D213EBB4-B622-4B10-986C-38787D3803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17700" y="1258888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5 w 62"/>
                <a:gd name="T33" fmla="*/ 71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6" y="79"/>
                    <a:pt x="28" y="79"/>
                  </a:cubicBezTo>
                  <a:cubicBezTo>
                    <a:pt x="21" y="79"/>
                    <a:pt x="17" y="75"/>
                    <a:pt x="15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3" name="Freeform 41">
              <a:extLst>
                <a:ext uri="{FF2B5EF4-FFF2-40B4-BE49-F238E27FC236}">
                  <a16:creationId xmlns:a16="http://schemas.microsoft.com/office/drawing/2014/main" id="{30CA9E45-DA69-4E7E-BB8A-4D37F9FFC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1312863"/>
              <a:ext cx="50800" cy="38100"/>
            </a:xfrm>
            <a:custGeom>
              <a:avLst/>
              <a:gdLst>
                <a:gd name="T0" fmla="*/ 58 w 106"/>
                <a:gd name="T1" fmla="*/ 33 h 79"/>
                <a:gd name="T2" fmla="*/ 58 w 106"/>
                <a:gd name="T3" fmla="*/ 31 h 79"/>
                <a:gd name="T4" fmla="*/ 60 w 106"/>
                <a:gd name="T5" fmla="*/ 29 h 79"/>
                <a:gd name="T6" fmla="*/ 72 w 106"/>
                <a:gd name="T7" fmla="*/ 21 h 79"/>
                <a:gd name="T8" fmla="*/ 103 w 106"/>
                <a:gd name="T9" fmla="*/ 4 h 79"/>
                <a:gd name="T10" fmla="*/ 106 w 106"/>
                <a:gd name="T11" fmla="*/ 2 h 79"/>
                <a:gd name="T12" fmla="*/ 104 w 106"/>
                <a:gd name="T13" fmla="*/ 0 h 79"/>
                <a:gd name="T14" fmla="*/ 96 w 106"/>
                <a:gd name="T15" fmla="*/ 0 h 79"/>
                <a:gd name="T16" fmla="*/ 82 w 106"/>
                <a:gd name="T17" fmla="*/ 0 h 79"/>
                <a:gd name="T18" fmla="*/ 80 w 106"/>
                <a:gd name="T19" fmla="*/ 3 h 79"/>
                <a:gd name="T20" fmla="*/ 81 w 106"/>
                <a:gd name="T21" fmla="*/ 4 h 79"/>
                <a:gd name="T22" fmla="*/ 84 w 106"/>
                <a:gd name="T23" fmla="*/ 6 h 79"/>
                <a:gd name="T24" fmla="*/ 79 w 106"/>
                <a:gd name="T25" fmla="*/ 11 h 79"/>
                <a:gd name="T26" fmla="*/ 31 w 106"/>
                <a:gd name="T27" fmla="*/ 46 h 79"/>
                <a:gd name="T28" fmla="*/ 40 w 106"/>
                <a:gd name="T29" fmla="*/ 9 h 79"/>
                <a:gd name="T30" fmla="*/ 50 w 106"/>
                <a:gd name="T31" fmla="*/ 4 h 79"/>
                <a:gd name="T32" fmla="*/ 54 w 106"/>
                <a:gd name="T33" fmla="*/ 2 h 79"/>
                <a:gd name="T34" fmla="*/ 52 w 106"/>
                <a:gd name="T35" fmla="*/ 0 h 79"/>
                <a:gd name="T36" fmla="*/ 36 w 106"/>
                <a:gd name="T37" fmla="*/ 0 h 79"/>
                <a:gd name="T38" fmla="*/ 28 w 106"/>
                <a:gd name="T39" fmla="*/ 0 h 79"/>
                <a:gd name="T40" fmla="*/ 21 w 106"/>
                <a:gd name="T41" fmla="*/ 0 h 79"/>
                <a:gd name="T42" fmla="*/ 19 w 106"/>
                <a:gd name="T43" fmla="*/ 3 h 79"/>
                <a:gd name="T44" fmla="*/ 23 w 106"/>
                <a:gd name="T45" fmla="*/ 4 h 79"/>
                <a:gd name="T46" fmla="*/ 27 w 106"/>
                <a:gd name="T47" fmla="*/ 4 h 79"/>
                <a:gd name="T48" fmla="*/ 30 w 106"/>
                <a:gd name="T49" fmla="*/ 6 h 79"/>
                <a:gd name="T50" fmla="*/ 29 w 106"/>
                <a:gd name="T51" fmla="*/ 9 h 79"/>
                <a:gd name="T52" fmla="*/ 14 w 106"/>
                <a:gd name="T53" fmla="*/ 70 h 79"/>
                <a:gd name="T54" fmla="*/ 3 w 106"/>
                <a:gd name="T55" fmla="*/ 75 h 79"/>
                <a:gd name="T56" fmla="*/ 0 w 106"/>
                <a:gd name="T57" fmla="*/ 78 h 79"/>
                <a:gd name="T58" fmla="*/ 2 w 106"/>
                <a:gd name="T59" fmla="*/ 79 h 79"/>
                <a:gd name="T60" fmla="*/ 17 w 106"/>
                <a:gd name="T61" fmla="*/ 79 h 79"/>
                <a:gd name="T62" fmla="*/ 25 w 106"/>
                <a:gd name="T63" fmla="*/ 79 h 79"/>
                <a:gd name="T64" fmla="*/ 32 w 106"/>
                <a:gd name="T65" fmla="*/ 79 h 79"/>
                <a:gd name="T66" fmla="*/ 35 w 106"/>
                <a:gd name="T67" fmla="*/ 77 h 79"/>
                <a:gd name="T68" fmla="*/ 31 w 106"/>
                <a:gd name="T69" fmla="*/ 75 h 79"/>
                <a:gd name="T70" fmla="*/ 27 w 106"/>
                <a:gd name="T71" fmla="*/ 75 h 79"/>
                <a:gd name="T72" fmla="*/ 24 w 106"/>
                <a:gd name="T73" fmla="*/ 73 h 79"/>
                <a:gd name="T74" fmla="*/ 29 w 106"/>
                <a:gd name="T75" fmla="*/ 51 h 79"/>
                <a:gd name="T76" fmla="*/ 49 w 106"/>
                <a:gd name="T77" fmla="*/ 37 h 79"/>
                <a:gd name="T78" fmla="*/ 66 w 106"/>
                <a:gd name="T79" fmla="*/ 70 h 79"/>
                <a:gd name="T80" fmla="*/ 66 w 106"/>
                <a:gd name="T81" fmla="*/ 72 h 79"/>
                <a:gd name="T82" fmla="*/ 61 w 106"/>
                <a:gd name="T83" fmla="*/ 75 h 79"/>
                <a:gd name="T84" fmla="*/ 58 w 106"/>
                <a:gd name="T85" fmla="*/ 78 h 79"/>
                <a:gd name="T86" fmla="*/ 60 w 106"/>
                <a:gd name="T87" fmla="*/ 79 h 79"/>
                <a:gd name="T88" fmla="*/ 75 w 106"/>
                <a:gd name="T89" fmla="*/ 79 h 79"/>
                <a:gd name="T90" fmla="*/ 86 w 106"/>
                <a:gd name="T91" fmla="*/ 79 h 79"/>
                <a:gd name="T92" fmla="*/ 89 w 106"/>
                <a:gd name="T93" fmla="*/ 77 h 79"/>
                <a:gd name="T94" fmla="*/ 86 w 106"/>
                <a:gd name="T95" fmla="*/ 75 h 79"/>
                <a:gd name="T96" fmla="*/ 78 w 106"/>
                <a:gd name="T97" fmla="*/ 71 h 79"/>
                <a:gd name="T98" fmla="*/ 58 w 106"/>
                <a:gd name="T99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6" h="79">
                  <a:moveTo>
                    <a:pt x="58" y="33"/>
                  </a:moveTo>
                  <a:cubicBezTo>
                    <a:pt x="58" y="32"/>
                    <a:pt x="58" y="31"/>
                    <a:pt x="58" y="31"/>
                  </a:cubicBezTo>
                  <a:cubicBezTo>
                    <a:pt x="58" y="31"/>
                    <a:pt x="58" y="31"/>
                    <a:pt x="60" y="29"/>
                  </a:cubicBezTo>
                  <a:lnTo>
                    <a:pt x="72" y="21"/>
                  </a:lnTo>
                  <a:cubicBezTo>
                    <a:pt x="88" y="10"/>
                    <a:pt x="95" y="5"/>
                    <a:pt x="103" y="4"/>
                  </a:cubicBezTo>
                  <a:cubicBezTo>
                    <a:pt x="104" y="4"/>
                    <a:pt x="106" y="4"/>
                    <a:pt x="106" y="2"/>
                  </a:cubicBezTo>
                  <a:cubicBezTo>
                    <a:pt x="106" y="1"/>
                    <a:pt x="105" y="0"/>
                    <a:pt x="104" y="0"/>
                  </a:cubicBezTo>
                  <a:cubicBezTo>
                    <a:pt x="102" y="0"/>
                    <a:pt x="99" y="0"/>
                    <a:pt x="96" y="0"/>
                  </a:cubicBezTo>
                  <a:cubicBezTo>
                    <a:pt x="93" y="0"/>
                    <a:pt x="85" y="0"/>
                    <a:pt x="82" y="0"/>
                  </a:cubicBezTo>
                  <a:cubicBezTo>
                    <a:pt x="81" y="0"/>
                    <a:pt x="80" y="0"/>
                    <a:pt x="80" y="3"/>
                  </a:cubicBezTo>
                  <a:cubicBezTo>
                    <a:pt x="80" y="3"/>
                    <a:pt x="80" y="4"/>
                    <a:pt x="81" y="4"/>
                  </a:cubicBezTo>
                  <a:cubicBezTo>
                    <a:pt x="83" y="4"/>
                    <a:pt x="84" y="5"/>
                    <a:pt x="84" y="6"/>
                  </a:cubicBezTo>
                  <a:cubicBezTo>
                    <a:pt x="84" y="8"/>
                    <a:pt x="81" y="10"/>
                    <a:pt x="79" y="11"/>
                  </a:cubicBezTo>
                  <a:lnTo>
                    <a:pt x="31" y="46"/>
                  </a:lnTo>
                  <a:lnTo>
                    <a:pt x="40" y="9"/>
                  </a:lnTo>
                  <a:cubicBezTo>
                    <a:pt x="41" y="5"/>
                    <a:pt x="41" y="4"/>
                    <a:pt x="50" y="4"/>
                  </a:cubicBezTo>
                  <a:cubicBezTo>
                    <a:pt x="52" y="4"/>
                    <a:pt x="54" y="4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cubicBezTo>
                    <a:pt x="48" y="0"/>
                    <a:pt x="40" y="0"/>
                    <a:pt x="36" y="0"/>
                  </a:cubicBezTo>
                  <a:cubicBezTo>
                    <a:pt x="35" y="0"/>
                    <a:pt x="30" y="0"/>
                    <a:pt x="28" y="0"/>
                  </a:cubicBezTo>
                  <a:cubicBezTo>
                    <a:pt x="26" y="0"/>
                    <a:pt x="23" y="0"/>
                    <a:pt x="21" y="0"/>
                  </a:cubicBezTo>
                  <a:cubicBezTo>
                    <a:pt x="20" y="0"/>
                    <a:pt x="19" y="0"/>
                    <a:pt x="19" y="3"/>
                  </a:cubicBezTo>
                  <a:cubicBezTo>
                    <a:pt x="19" y="4"/>
                    <a:pt x="20" y="4"/>
                    <a:pt x="23" y="4"/>
                  </a:cubicBezTo>
                  <a:cubicBezTo>
                    <a:pt x="24" y="4"/>
                    <a:pt x="25" y="4"/>
                    <a:pt x="27" y="4"/>
                  </a:cubicBezTo>
                  <a:cubicBezTo>
                    <a:pt x="29" y="5"/>
                    <a:pt x="30" y="5"/>
                    <a:pt x="30" y="6"/>
                  </a:cubicBezTo>
                  <a:cubicBezTo>
                    <a:pt x="30" y="6"/>
                    <a:pt x="30" y="7"/>
                    <a:pt x="29" y="9"/>
                  </a:cubicBezTo>
                  <a:lnTo>
                    <a:pt x="14" y="70"/>
                  </a:lnTo>
                  <a:cubicBezTo>
                    <a:pt x="13" y="74"/>
                    <a:pt x="12" y="75"/>
                    <a:pt x="3" y="75"/>
                  </a:cubicBezTo>
                  <a:cubicBezTo>
                    <a:pt x="1" y="75"/>
                    <a:pt x="0" y="75"/>
                    <a:pt x="0" y="78"/>
                  </a:cubicBezTo>
                  <a:cubicBezTo>
                    <a:pt x="0" y="78"/>
                    <a:pt x="0" y="79"/>
                    <a:pt x="2" y="79"/>
                  </a:cubicBezTo>
                  <a:cubicBezTo>
                    <a:pt x="5" y="79"/>
                    <a:pt x="13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79"/>
                    <a:pt x="30" y="79"/>
                    <a:pt x="32" y="79"/>
                  </a:cubicBezTo>
                  <a:cubicBezTo>
                    <a:pt x="33" y="79"/>
                    <a:pt x="35" y="79"/>
                    <a:pt x="35" y="77"/>
                  </a:cubicBezTo>
                  <a:cubicBezTo>
                    <a:pt x="35" y="75"/>
                    <a:pt x="33" y="75"/>
                    <a:pt x="31" y="75"/>
                  </a:cubicBezTo>
                  <a:cubicBezTo>
                    <a:pt x="31" y="75"/>
                    <a:pt x="29" y="75"/>
                    <a:pt x="27" y="75"/>
                  </a:cubicBezTo>
                  <a:cubicBezTo>
                    <a:pt x="24" y="75"/>
                    <a:pt x="24" y="74"/>
                    <a:pt x="24" y="73"/>
                  </a:cubicBezTo>
                  <a:cubicBezTo>
                    <a:pt x="24" y="72"/>
                    <a:pt x="25" y="68"/>
                    <a:pt x="29" y="51"/>
                  </a:cubicBezTo>
                  <a:lnTo>
                    <a:pt x="49" y="37"/>
                  </a:lnTo>
                  <a:lnTo>
                    <a:pt x="66" y="70"/>
                  </a:lnTo>
                  <a:cubicBezTo>
                    <a:pt x="66" y="71"/>
                    <a:pt x="66" y="72"/>
                    <a:pt x="66" y="72"/>
                  </a:cubicBezTo>
                  <a:cubicBezTo>
                    <a:pt x="66" y="75"/>
                    <a:pt x="63" y="75"/>
                    <a:pt x="61" y="75"/>
                  </a:cubicBezTo>
                  <a:cubicBezTo>
                    <a:pt x="60" y="75"/>
                    <a:pt x="58" y="75"/>
                    <a:pt x="58" y="78"/>
                  </a:cubicBezTo>
                  <a:cubicBezTo>
                    <a:pt x="58" y="78"/>
                    <a:pt x="58" y="79"/>
                    <a:pt x="60" y="79"/>
                  </a:cubicBezTo>
                  <a:cubicBezTo>
                    <a:pt x="63" y="79"/>
                    <a:pt x="72" y="79"/>
                    <a:pt x="75" y="79"/>
                  </a:cubicBezTo>
                  <a:cubicBezTo>
                    <a:pt x="78" y="79"/>
                    <a:pt x="83" y="79"/>
                    <a:pt x="86" y="79"/>
                  </a:cubicBezTo>
                  <a:cubicBezTo>
                    <a:pt x="88" y="79"/>
                    <a:pt x="89" y="79"/>
                    <a:pt x="89" y="77"/>
                  </a:cubicBezTo>
                  <a:cubicBezTo>
                    <a:pt x="89" y="75"/>
                    <a:pt x="87" y="75"/>
                    <a:pt x="86" y="75"/>
                  </a:cubicBezTo>
                  <a:cubicBezTo>
                    <a:pt x="84" y="75"/>
                    <a:pt x="80" y="75"/>
                    <a:pt x="78" y="71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4" name="Freeform 42">
              <a:extLst>
                <a:ext uri="{FF2B5EF4-FFF2-40B4-BE49-F238E27FC236}">
                  <a16:creationId xmlns:a16="http://schemas.microsoft.com/office/drawing/2014/main" id="{B0845BE9-8C1B-4900-9F95-7B1D38EA9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4375" y="1270000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6" y="0"/>
                    <a:pt x="21" y="11"/>
                    <a:pt x="11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6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5" name="Freeform 43">
              <a:extLst>
                <a:ext uri="{FF2B5EF4-FFF2-40B4-BE49-F238E27FC236}">
                  <a16:creationId xmlns:a16="http://schemas.microsoft.com/office/drawing/2014/main" id="{CE908C5E-1142-4A50-83B3-1F06874DAC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1363" y="1295400"/>
              <a:ext cx="34925" cy="508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8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1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8" y="7"/>
                    <a:pt x="56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6" name="Freeform 44">
              <a:extLst>
                <a:ext uri="{FF2B5EF4-FFF2-40B4-BE49-F238E27FC236}">
                  <a16:creationId xmlns:a16="http://schemas.microsoft.com/office/drawing/2014/main" id="{83B62BE0-D4F1-435E-8F19-ED78A0639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2638" y="1270000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7" name="Freeform 45">
              <a:extLst>
                <a:ext uri="{FF2B5EF4-FFF2-40B4-BE49-F238E27FC236}">
                  <a16:creationId xmlns:a16="http://schemas.microsoft.com/office/drawing/2014/main" id="{9B410735-E5E4-4007-B108-973FB38D72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06613" y="1301750"/>
              <a:ext cx="53975" cy="19050"/>
            </a:xfrm>
            <a:custGeom>
              <a:avLst/>
              <a:gdLst>
                <a:gd name="T0" fmla="*/ 104 w 110"/>
                <a:gd name="T1" fmla="*/ 7 h 39"/>
                <a:gd name="T2" fmla="*/ 110 w 110"/>
                <a:gd name="T3" fmla="*/ 4 h 39"/>
                <a:gd name="T4" fmla="*/ 104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5 w 110"/>
                <a:gd name="T11" fmla="*/ 7 h 39"/>
                <a:gd name="T12" fmla="*/ 104 w 110"/>
                <a:gd name="T13" fmla="*/ 7 h 39"/>
                <a:gd name="T14" fmla="*/ 104 w 110"/>
                <a:gd name="T15" fmla="*/ 39 h 39"/>
                <a:gd name="T16" fmla="*/ 110 w 110"/>
                <a:gd name="T17" fmla="*/ 36 h 39"/>
                <a:gd name="T18" fmla="*/ 104 w 110"/>
                <a:gd name="T19" fmla="*/ 33 h 39"/>
                <a:gd name="T20" fmla="*/ 5 w 110"/>
                <a:gd name="T21" fmla="*/ 33 h 39"/>
                <a:gd name="T22" fmla="*/ 0 w 110"/>
                <a:gd name="T23" fmla="*/ 36 h 39"/>
                <a:gd name="T24" fmla="*/ 5 w 110"/>
                <a:gd name="T25" fmla="*/ 39 h 39"/>
                <a:gd name="T26" fmla="*/ 104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4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4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5" y="7"/>
                  </a:cubicBezTo>
                  <a:lnTo>
                    <a:pt x="104" y="7"/>
                  </a:lnTo>
                  <a:close/>
                  <a:moveTo>
                    <a:pt x="104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3"/>
                    <a:pt x="107" y="33"/>
                    <a:pt x="104" y="33"/>
                  </a:cubicBezTo>
                  <a:lnTo>
                    <a:pt x="5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4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8" name="Freeform 46">
              <a:extLst>
                <a:ext uri="{FF2B5EF4-FFF2-40B4-BE49-F238E27FC236}">
                  <a16:creationId xmlns:a16="http://schemas.microsoft.com/office/drawing/2014/main" id="{74B15185-B4DC-4292-9775-2CAD20669A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5" y="1309688"/>
              <a:ext cx="49213" cy="3175"/>
            </a:xfrm>
            <a:custGeom>
              <a:avLst/>
              <a:gdLst>
                <a:gd name="T0" fmla="*/ 96 w 102"/>
                <a:gd name="T1" fmla="*/ 7 h 7"/>
                <a:gd name="T2" fmla="*/ 102 w 102"/>
                <a:gd name="T3" fmla="*/ 4 h 7"/>
                <a:gd name="T4" fmla="*/ 96 w 102"/>
                <a:gd name="T5" fmla="*/ 0 h 7"/>
                <a:gd name="T6" fmla="*/ 6 w 102"/>
                <a:gd name="T7" fmla="*/ 0 h 7"/>
                <a:gd name="T8" fmla="*/ 0 w 102"/>
                <a:gd name="T9" fmla="*/ 4 h 7"/>
                <a:gd name="T10" fmla="*/ 6 w 102"/>
                <a:gd name="T11" fmla="*/ 7 h 7"/>
                <a:gd name="T12" fmla="*/ 96 w 10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7">
                  <a:moveTo>
                    <a:pt x="96" y="7"/>
                  </a:moveTo>
                  <a:cubicBezTo>
                    <a:pt x="99" y="7"/>
                    <a:pt x="102" y="7"/>
                    <a:pt x="102" y="4"/>
                  </a:cubicBezTo>
                  <a:cubicBezTo>
                    <a:pt x="102" y="0"/>
                    <a:pt x="99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96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9" name="Freeform 47">
              <a:extLst>
                <a:ext uri="{FF2B5EF4-FFF2-40B4-BE49-F238E27FC236}">
                  <a16:creationId xmlns:a16="http://schemas.microsoft.com/office/drawing/2014/main" id="{446FE58E-4CC5-44F2-A063-C3C8E2D27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3938" y="1222375"/>
              <a:ext cx="26988" cy="53975"/>
            </a:xfrm>
            <a:custGeom>
              <a:avLst/>
              <a:gdLst>
                <a:gd name="T0" fmla="*/ 34 w 55"/>
                <a:gd name="T1" fmla="*/ 5 h 111"/>
                <a:gd name="T2" fmla="*/ 30 w 55"/>
                <a:gd name="T3" fmla="*/ 0 h 111"/>
                <a:gd name="T4" fmla="*/ 0 w 55"/>
                <a:gd name="T5" fmla="*/ 11 h 111"/>
                <a:gd name="T6" fmla="*/ 0 w 55"/>
                <a:gd name="T7" fmla="*/ 16 h 111"/>
                <a:gd name="T8" fmla="*/ 22 w 55"/>
                <a:gd name="T9" fmla="*/ 12 h 111"/>
                <a:gd name="T10" fmla="*/ 22 w 55"/>
                <a:gd name="T11" fmla="*/ 98 h 111"/>
                <a:gd name="T12" fmla="*/ 6 w 55"/>
                <a:gd name="T13" fmla="*/ 106 h 111"/>
                <a:gd name="T14" fmla="*/ 1 w 55"/>
                <a:gd name="T15" fmla="*/ 106 h 111"/>
                <a:gd name="T16" fmla="*/ 1 w 55"/>
                <a:gd name="T17" fmla="*/ 111 h 111"/>
                <a:gd name="T18" fmla="*/ 28 w 55"/>
                <a:gd name="T19" fmla="*/ 110 h 111"/>
                <a:gd name="T20" fmla="*/ 55 w 55"/>
                <a:gd name="T21" fmla="*/ 111 h 111"/>
                <a:gd name="T22" fmla="*/ 55 w 55"/>
                <a:gd name="T23" fmla="*/ 106 h 111"/>
                <a:gd name="T24" fmla="*/ 50 w 55"/>
                <a:gd name="T25" fmla="*/ 106 h 111"/>
                <a:gd name="T26" fmla="*/ 34 w 55"/>
                <a:gd name="T27" fmla="*/ 98 h 111"/>
                <a:gd name="T28" fmla="*/ 34 w 55"/>
                <a:gd name="T2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11">
                  <a:moveTo>
                    <a:pt x="34" y="5"/>
                  </a:moveTo>
                  <a:cubicBezTo>
                    <a:pt x="34" y="1"/>
                    <a:pt x="34" y="0"/>
                    <a:pt x="30" y="0"/>
                  </a:cubicBezTo>
                  <a:cubicBezTo>
                    <a:pt x="20" y="11"/>
                    <a:pt x="5" y="11"/>
                    <a:pt x="0" y="11"/>
                  </a:cubicBezTo>
                  <a:lnTo>
                    <a:pt x="0" y="16"/>
                  </a:lnTo>
                  <a:cubicBezTo>
                    <a:pt x="3" y="16"/>
                    <a:pt x="13" y="16"/>
                    <a:pt x="22" y="12"/>
                  </a:cubicBezTo>
                  <a:lnTo>
                    <a:pt x="22" y="98"/>
                  </a:lnTo>
                  <a:cubicBezTo>
                    <a:pt x="22" y="104"/>
                    <a:pt x="21" y="106"/>
                    <a:pt x="6" y="106"/>
                  </a:cubicBezTo>
                  <a:lnTo>
                    <a:pt x="1" y="106"/>
                  </a:lnTo>
                  <a:lnTo>
                    <a:pt x="1" y="111"/>
                  </a:lnTo>
                  <a:cubicBezTo>
                    <a:pt x="7" y="110"/>
                    <a:pt x="21" y="110"/>
                    <a:pt x="28" y="110"/>
                  </a:cubicBezTo>
                  <a:cubicBezTo>
                    <a:pt x="35" y="110"/>
                    <a:pt x="49" y="110"/>
                    <a:pt x="55" y="111"/>
                  </a:cubicBezTo>
                  <a:lnTo>
                    <a:pt x="55" y="106"/>
                  </a:lnTo>
                  <a:lnTo>
                    <a:pt x="50" y="106"/>
                  </a:lnTo>
                  <a:cubicBezTo>
                    <a:pt x="35" y="106"/>
                    <a:pt x="34" y="104"/>
                    <a:pt x="34" y="98"/>
                  </a:cubicBezTo>
                  <a:lnTo>
                    <a:pt x="34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0" name="Rectangle 48">
              <a:extLst>
                <a:ext uri="{FF2B5EF4-FFF2-40B4-BE49-F238E27FC236}">
                  <a16:creationId xmlns:a16="http://schemas.microsoft.com/office/drawing/2014/main" id="{81400479-D034-439E-AC0C-E3CD53B9E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0600" y="1309688"/>
              <a:ext cx="93663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1" name="Freeform 49">
              <a:extLst>
                <a:ext uri="{FF2B5EF4-FFF2-40B4-BE49-F238E27FC236}">
                  <a16:creationId xmlns:a16="http://schemas.microsoft.com/office/drawing/2014/main" id="{A0B1622E-7A33-4484-85E3-3FADEB6AB4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2188" y="1328738"/>
              <a:ext cx="44450" cy="73025"/>
            </a:xfrm>
            <a:custGeom>
              <a:avLst/>
              <a:gdLst>
                <a:gd name="T0" fmla="*/ 91 w 91"/>
                <a:gd name="T1" fmla="*/ 23 h 149"/>
                <a:gd name="T2" fmla="*/ 68 w 91"/>
                <a:gd name="T3" fmla="*/ 0 h 149"/>
                <a:gd name="T4" fmla="*/ 48 w 91"/>
                <a:gd name="T5" fmla="*/ 7 h 149"/>
                <a:gd name="T6" fmla="*/ 27 w 91"/>
                <a:gd name="T7" fmla="*/ 42 h 149"/>
                <a:gd name="T8" fmla="*/ 1 w 91"/>
                <a:gd name="T9" fmla="*/ 148 h 149"/>
                <a:gd name="T10" fmla="*/ 3 w 91"/>
                <a:gd name="T11" fmla="*/ 149 h 149"/>
                <a:gd name="T12" fmla="*/ 5 w 91"/>
                <a:gd name="T13" fmla="*/ 149 h 149"/>
                <a:gd name="T14" fmla="*/ 16 w 91"/>
                <a:gd name="T15" fmla="*/ 103 h 149"/>
                <a:gd name="T16" fmla="*/ 39 w 91"/>
                <a:gd name="T17" fmla="*/ 119 h 149"/>
                <a:gd name="T18" fmla="*/ 71 w 91"/>
                <a:gd name="T19" fmla="*/ 106 h 149"/>
                <a:gd name="T20" fmla="*/ 84 w 91"/>
                <a:gd name="T21" fmla="*/ 75 h 149"/>
                <a:gd name="T22" fmla="*/ 72 w 91"/>
                <a:gd name="T23" fmla="*/ 50 h 149"/>
                <a:gd name="T24" fmla="*/ 91 w 91"/>
                <a:gd name="T25" fmla="*/ 23 h 149"/>
                <a:gd name="T26" fmla="*/ 61 w 91"/>
                <a:gd name="T27" fmla="*/ 50 h 149"/>
                <a:gd name="T28" fmla="*/ 53 w 91"/>
                <a:gd name="T29" fmla="*/ 51 h 149"/>
                <a:gd name="T30" fmla="*/ 46 w 91"/>
                <a:gd name="T31" fmla="*/ 51 h 149"/>
                <a:gd name="T32" fmla="*/ 54 w 91"/>
                <a:gd name="T33" fmla="*/ 49 h 149"/>
                <a:gd name="T34" fmla="*/ 61 w 91"/>
                <a:gd name="T35" fmla="*/ 50 h 149"/>
                <a:gd name="T36" fmla="*/ 82 w 91"/>
                <a:gd name="T37" fmla="*/ 19 h 149"/>
                <a:gd name="T38" fmla="*/ 67 w 91"/>
                <a:gd name="T39" fmla="*/ 48 h 149"/>
                <a:gd name="T40" fmla="*/ 54 w 91"/>
                <a:gd name="T41" fmla="*/ 46 h 149"/>
                <a:gd name="T42" fmla="*/ 41 w 91"/>
                <a:gd name="T43" fmla="*/ 51 h 149"/>
                <a:gd name="T44" fmla="*/ 53 w 91"/>
                <a:gd name="T45" fmla="*/ 55 h 149"/>
                <a:gd name="T46" fmla="*/ 66 w 91"/>
                <a:gd name="T47" fmla="*/ 53 h 149"/>
                <a:gd name="T48" fmla="*/ 74 w 91"/>
                <a:gd name="T49" fmla="*/ 72 h 149"/>
                <a:gd name="T50" fmla="*/ 65 w 91"/>
                <a:gd name="T51" fmla="*/ 100 h 149"/>
                <a:gd name="T52" fmla="*/ 38 w 91"/>
                <a:gd name="T53" fmla="*/ 115 h 149"/>
                <a:gd name="T54" fmla="*/ 19 w 91"/>
                <a:gd name="T55" fmla="*/ 94 h 149"/>
                <a:gd name="T56" fmla="*/ 20 w 91"/>
                <a:gd name="T57" fmla="*/ 86 h 149"/>
                <a:gd name="T58" fmla="*/ 31 w 91"/>
                <a:gd name="T59" fmla="*/ 44 h 149"/>
                <a:gd name="T60" fmla="*/ 66 w 91"/>
                <a:gd name="T61" fmla="*/ 4 h 149"/>
                <a:gd name="T62" fmla="*/ 82 w 91"/>
                <a:gd name="T63" fmla="*/ 1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49">
                  <a:moveTo>
                    <a:pt x="91" y="23"/>
                  </a:moveTo>
                  <a:cubicBezTo>
                    <a:pt x="91" y="10"/>
                    <a:pt x="82" y="0"/>
                    <a:pt x="68" y="0"/>
                  </a:cubicBezTo>
                  <a:cubicBezTo>
                    <a:pt x="59" y="0"/>
                    <a:pt x="54" y="3"/>
                    <a:pt x="48" y="7"/>
                  </a:cubicBezTo>
                  <a:cubicBezTo>
                    <a:pt x="39" y="14"/>
                    <a:pt x="30" y="30"/>
                    <a:pt x="27" y="42"/>
                  </a:cubicBezTo>
                  <a:lnTo>
                    <a:pt x="1" y="148"/>
                  </a:lnTo>
                  <a:cubicBezTo>
                    <a:pt x="0" y="148"/>
                    <a:pt x="1" y="149"/>
                    <a:pt x="3" y="149"/>
                  </a:cubicBezTo>
                  <a:cubicBezTo>
                    <a:pt x="4" y="149"/>
                    <a:pt x="4" y="149"/>
                    <a:pt x="5" y="149"/>
                  </a:cubicBezTo>
                  <a:lnTo>
                    <a:pt x="16" y="103"/>
                  </a:lnTo>
                  <a:cubicBezTo>
                    <a:pt x="19" y="113"/>
                    <a:pt x="27" y="119"/>
                    <a:pt x="39" y="119"/>
                  </a:cubicBezTo>
                  <a:cubicBezTo>
                    <a:pt x="51" y="119"/>
                    <a:pt x="63" y="113"/>
                    <a:pt x="71" y="106"/>
                  </a:cubicBezTo>
                  <a:cubicBezTo>
                    <a:pt x="79" y="98"/>
                    <a:pt x="84" y="87"/>
                    <a:pt x="84" y="75"/>
                  </a:cubicBezTo>
                  <a:cubicBezTo>
                    <a:pt x="84" y="63"/>
                    <a:pt x="78" y="55"/>
                    <a:pt x="72" y="50"/>
                  </a:cubicBezTo>
                  <a:cubicBezTo>
                    <a:pt x="82" y="45"/>
                    <a:pt x="91" y="35"/>
                    <a:pt x="91" y="23"/>
                  </a:cubicBezTo>
                  <a:close/>
                  <a:moveTo>
                    <a:pt x="61" y="50"/>
                  </a:moveTo>
                  <a:cubicBezTo>
                    <a:pt x="59" y="51"/>
                    <a:pt x="57" y="51"/>
                    <a:pt x="53" y="51"/>
                  </a:cubicBezTo>
                  <a:cubicBezTo>
                    <a:pt x="51" y="51"/>
                    <a:pt x="48" y="52"/>
                    <a:pt x="46" y="51"/>
                  </a:cubicBezTo>
                  <a:cubicBezTo>
                    <a:pt x="46" y="49"/>
                    <a:pt x="52" y="49"/>
                    <a:pt x="54" y="49"/>
                  </a:cubicBezTo>
                  <a:cubicBezTo>
                    <a:pt x="58" y="49"/>
                    <a:pt x="59" y="49"/>
                    <a:pt x="61" y="50"/>
                  </a:cubicBezTo>
                  <a:close/>
                  <a:moveTo>
                    <a:pt x="82" y="19"/>
                  </a:moveTo>
                  <a:cubicBezTo>
                    <a:pt x="82" y="31"/>
                    <a:pt x="75" y="42"/>
                    <a:pt x="67" y="48"/>
                  </a:cubicBezTo>
                  <a:cubicBezTo>
                    <a:pt x="62" y="46"/>
                    <a:pt x="59" y="46"/>
                    <a:pt x="54" y="46"/>
                  </a:cubicBezTo>
                  <a:cubicBezTo>
                    <a:pt x="51" y="46"/>
                    <a:pt x="41" y="45"/>
                    <a:pt x="41" y="51"/>
                  </a:cubicBezTo>
                  <a:cubicBezTo>
                    <a:pt x="41" y="56"/>
                    <a:pt x="50" y="55"/>
                    <a:pt x="53" y="55"/>
                  </a:cubicBezTo>
                  <a:cubicBezTo>
                    <a:pt x="59" y="55"/>
                    <a:pt x="61" y="55"/>
                    <a:pt x="66" y="53"/>
                  </a:cubicBezTo>
                  <a:cubicBezTo>
                    <a:pt x="73" y="59"/>
                    <a:pt x="73" y="64"/>
                    <a:pt x="74" y="72"/>
                  </a:cubicBezTo>
                  <a:cubicBezTo>
                    <a:pt x="74" y="81"/>
                    <a:pt x="70" y="94"/>
                    <a:pt x="65" y="100"/>
                  </a:cubicBezTo>
                  <a:cubicBezTo>
                    <a:pt x="59" y="109"/>
                    <a:pt x="48" y="115"/>
                    <a:pt x="38" y="115"/>
                  </a:cubicBezTo>
                  <a:cubicBezTo>
                    <a:pt x="26" y="115"/>
                    <a:pt x="19" y="106"/>
                    <a:pt x="19" y="94"/>
                  </a:cubicBezTo>
                  <a:cubicBezTo>
                    <a:pt x="19" y="92"/>
                    <a:pt x="19" y="90"/>
                    <a:pt x="20" y="86"/>
                  </a:cubicBezTo>
                  <a:lnTo>
                    <a:pt x="31" y="44"/>
                  </a:lnTo>
                  <a:cubicBezTo>
                    <a:pt x="34" y="30"/>
                    <a:pt x="46" y="4"/>
                    <a:pt x="66" y="4"/>
                  </a:cubicBezTo>
                  <a:cubicBezTo>
                    <a:pt x="76" y="4"/>
                    <a:pt x="82" y="9"/>
                    <a:pt x="82" y="1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2" name="Freeform 50">
              <a:extLst>
                <a:ext uri="{FF2B5EF4-FFF2-40B4-BE49-F238E27FC236}">
                  <a16:creationId xmlns:a16="http://schemas.microsoft.com/office/drawing/2014/main" id="{7669AE66-35AB-4AA6-A31C-62289D178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4575" y="1330325"/>
              <a:ext cx="39688" cy="57150"/>
            </a:xfrm>
            <a:custGeom>
              <a:avLst/>
              <a:gdLst>
                <a:gd name="T0" fmla="*/ 34 w 82"/>
                <a:gd name="T1" fmla="*/ 24 h 117"/>
                <a:gd name="T2" fmla="*/ 66 w 82"/>
                <a:gd name="T3" fmla="*/ 24 h 117"/>
                <a:gd name="T4" fmla="*/ 70 w 82"/>
                <a:gd name="T5" fmla="*/ 22 h 117"/>
                <a:gd name="T6" fmla="*/ 65 w 82"/>
                <a:gd name="T7" fmla="*/ 20 h 117"/>
                <a:gd name="T8" fmla="*/ 35 w 82"/>
                <a:gd name="T9" fmla="*/ 20 h 117"/>
                <a:gd name="T10" fmla="*/ 37 w 82"/>
                <a:gd name="T11" fmla="*/ 11 h 117"/>
                <a:gd name="T12" fmla="*/ 39 w 82"/>
                <a:gd name="T13" fmla="*/ 2 h 117"/>
                <a:gd name="T14" fmla="*/ 37 w 82"/>
                <a:gd name="T15" fmla="*/ 0 h 117"/>
                <a:gd name="T16" fmla="*/ 16 w 82"/>
                <a:gd name="T17" fmla="*/ 2 h 117"/>
                <a:gd name="T18" fmla="*/ 13 w 82"/>
                <a:gd name="T19" fmla="*/ 5 h 117"/>
                <a:gd name="T20" fmla="*/ 17 w 82"/>
                <a:gd name="T21" fmla="*/ 7 h 117"/>
                <a:gd name="T22" fmla="*/ 26 w 82"/>
                <a:gd name="T23" fmla="*/ 10 h 117"/>
                <a:gd name="T24" fmla="*/ 23 w 82"/>
                <a:gd name="T25" fmla="*/ 20 h 117"/>
                <a:gd name="T26" fmla="*/ 14 w 82"/>
                <a:gd name="T27" fmla="*/ 20 h 117"/>
                <a:gd name="T28" fmla="*/ 9 w 82"/>
                <a:gd name="T29" fmla="*/ 22 h 117"/>
                <a:gd name="T30" fmla="*/ 13 w 82"/>
                <a:gd name="T31" fmla="*/ 24 h 117"/>
                <a:gd name="T32" fmla="*/ 22 w 82"/>
                <a:gd name="T33" fmla="*/ 24 h 117"/>
                <a:gd name="T34" fmla="*/ 1 w 82"/>
                <a:gd name="T35" fmla="*/ 109 h 117"/>
                <a:gd name="T36" fmla="*/ 0 w 82"/>
                <a:gd name="T37" fmla="*/ 112 h 117"/>
                <a:gd name="T38" fmla="*/ 5 w 82"/>
                <a:gd name="T39" fmla="*/ 117 h 117"/>
                <a:gd name="T40" fmla="*/ 11 w 82"/>
                <a:gd name="T41" fmla="*/ 113 h 117"/>
                <a:gd name="T42" fmla="*/ 14 w 82"/>
                <a:gd name="T43" fmla="*/ 100 h 117"/>
                <a:gd name="T44" fmla="*/ 18 w 82"/>
                <a:gd name="T45" fmla="*/ 85 h 117"/>
                <a:gd name="T46" fmla="*/ 21 w 82"/>
                <a:gd name="T47" fmla="*/ 74 h 117"/>
                <a:gd name="T48" fmla="*/ 23 w 82"/>
                <a:gd name="T49" fmla="*/ 66 h 117"/>
                <a:gd name="T50" fmla="*/ 50 w 82"/>
                <a:gd name="T51" fmla="*/ 45 h 117"/>
                <a:gd name="T52" fmla="*/ 59 w 82"/>
                <a:gd name="T53" fmla="*/ 57 h 117"/>
                <a:gd name="T54" fmla="*/ 48 w 82"/>
                <a:gd name="T55" fmla="*/ 95 h 117"/>
                <a:gd name="T56" fmla="*/ 47 w 82"/>
                <a:gd name="T57" fmla="*/ 103 h 117"/>
                <a:gd name="T58" fmla="*/ 60 w 82"/>
                <a:gd name="T59" fmla="*/ 117 h 117"/>
                <a:gd name="T60" fmla="*/ 82 w 82"/>
                <a:gd name="T61" fmla="*/ 91 h 117"/>
                <a:gd name="T62" fmla="*/ 80 w 82"/>
                <a:gd name="T63" fmla="*/ 90 h 117"/>
                <a:gd name="T64" fmla="*/ 77 w 82"/>
                <a:gd name="T65" fmla="*/ 93 h 117"/>
                <a:gd name="T66" fmla="*/ 61 w 82"/>
                <a:gd name="T67" fmla="*/ 113 h 117"/>
                <a:gd name="T68" fmla="*/ 57 w 82"/>
                <a:gd name="T69" fmla="*/ 108 h 117"/>
                <a:gd name="T70" fmla="*/ 59 w 82"/>
                <a:gd name="T71" fmla="*/ 96 h 117"/>
                <a:gd name="T72" fmla="*/ 70 w 82"/>
                <a:gd name="T73" fmla="*/ 60 h 117"/>
                <a:gd name="T74" fmla="*/ 51 w 82"/>
                <a:gd name="T75" fmla="*/ 42 h 117"/>
                <a:gd name="T76" fmla="*/ 26 w 82"/>
                <a:gd name="T77" fmla="*/ 54 h 117"/>
                <a:gd name="T78" fmla="*/ 34 w 82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117">
                  <a:moveTo>
                    <a:pt x="34" y="24"/>
                  </a:moveTo>
                  <a:lnTo>
                    <a:pt x="66" y="24"/>
                  </a:lnTo>
                  <a:cubicBezTo>
                    <a:pt x="69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5" y="20"/>
                  </a:lnTo>
                  <a:cubicBezTo>
                    <a:pt x="36" y="16"/>
                    <a:pt x="36" y="15"/>
                    <a:pt x="37" y="11"/>
                  </a:cubicBezTo>
                  <a:cubicBezTo>
                    <a:pt x="38" y="8"/>
                    <a:pt x="39" y="2"/>
                    <a:pt x="39" y="2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4" y="0"/>
                    <a:pt x="20" y="1"/>
                    <a:pt x="16" y="2"/>
                  </a:cubicBezTo>
                  <a:cubicBezTo>
                    <a:pt x="15" y="2"/>
                    <a:pt x="13" y="2"/>
                    <a:pt x="13" y="5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25" y="7"/>
                    <a:pt x="26" y="8"/>
                    <a:pt x="26" y="10"/>
                  </a:cubicBezTo>
                  <a:cubicBezTo>
                    <a:pt x="26" y="11"/>
                    <a:pt x="24" y="16"/>
                    <a:pt x="23" y="20"/>
                  </a:cubicBezTo>
                  <a:lnTo>
                    <a:pt x="14" y="20"/>
                  </a:lnTo>
                  <a:cubicBezTo>
                    <a:pt x="11" y="20"/>
                    <a:pt x="9" y="20"/>
                    <a:pt x="9" y="22"/>
                  </a:cubicBezTo>
                  <a:cubicBezTo>
                    <a:pt x="9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1" y="109"/>
                  </a:lnTo>
                  <a:cubicBezTo>
                    <a:pt x="0" y="111"/>
                    <a:pt x="0" y="111"/>
                    <a:pt x="0" y="112"/>
                  </a:cubicBezTo>
                  <a:cubicBezTo>
                    <a:pt x="0" y="116"/>
                    <a:pt x="3" y="117"/>
                    <a:pt x="5" y="117"/>
                  </a:cubicBezTo>
                  <a:cubicBezTo>
                    <a:pt x="8" y="117"/>
                    <a:pt x="11" y="115"/>
                    <a:pt x="11" y="113"/>
                  </a:cubicBezTo>
                  <a:cubicBezTo>
                    <a:pt x="12" y="112"/>
                    <a:pt x="13" y="104"/>
                    <a:pt x="14" y="100"/>
                  </a:cubicBezTo>
                  <a:lnTo>
                    <a:pt x="18" y="85"/>
                  </a:lnTo>
                  <a:cubicBezTo>
                    <a:pt x="19" y="83"/>
                    <a:pt x="20" y="77"/>
                    <a:pt x="21" y="74"/>
                  </a:cubicBezTo>
                  <a:cubicBezTo>
                    <a:pt x="22" y="71"/>
                    <a:pt x="23" y="66"/>
                    <a:pt x="23" y="66"/>
                  </a:cubicBezTo>
                  <a:cubicBezTo>
                    <a:pt x="24" y="63"/>
                    <a:pt x="33" y="45"/>
                    <a:pt x="50" y="45"/>
                  </a:cubicBezTo>
                  <a:cubicBezTo>
                    <a:pt x="57" y="45"/>
                    <a:pt x="59" y="51"/>
                    <a:pt x="59" y="57"/>
                  </a:cubicBezTo>
                  <a:cubicBezTo>
                    <a:pt x="59" y="67"/>
                    <a:pt x="51" y="87"/>
                    <a:pt x="48" y="95"/>
                  </a:cubicBezTo>
                  <a:cubicBezTo>
                    <a:pt x="47" y="98"/>
                    <a:pt x="47" y="100"/>
                    <a:pt x="47" y="103"/>
                  </a:cubicBezTo>
                  <a:cubicBezTo>
                    <a:pt x="47" y="112"/>
                    <a:pt x="53" y="117"/>
                    <a:pt x="60" y="117"/>
                  </a:cubicBezTo>
                  <a:cubicBezTo>
                    <a:pt x="76" y="117"/>
                    <a:pt x="82" y="92"/>
                    <a:pt x="82" y="91"/>
                  </a:cubicBezTo>
                  <a:cubicBezTo>
                    <a:pt x="82" y="90"/>
                    <a:pt x="80" y="90"/>
                    <a:pt x="80" y="90"/>
                  </a:cubicBezTo>
                  <a:cubicBezTo>
                    <a:pt x="78" y="90"/>
                    <a:pt x="78" y="90"/>
                    <a:pt x="77" y="93"/>
                  </a:cubicBezTo>
                  <a:cubicBezTo>
                    <a:pt x="73" y="110"/>
                    <a:pt x="65" y="113"/>
                    <a:pt x="61" y="113"/>
                  </a:cubicBezTo>
                  <a:cubicBezTo>
                    <a:pt x="58" y="113"/>
                    <a:pt x="57" y="111"/>
                    <a:pt x="57" y="108"/>
                  </a:cubicBezTo>
                  <a:cubicBezTo>
                    <a:pt x="57" y="104"/>
                    <a:pt x="58" y="99"/>
                    <a:pt x="59" y="96"/>
                  </a:cubicBezTo>
                  <a:cubicBezTo>
                    <a:pt x="62" y="89"/>
                    <a:pt x="70" y="69"/>
                    <a:pt x="70" y="60"/>
                  </a:cubicBezTo>
                  <a:cubicBezTo>
                    <a:pt x="70" y="48"/>
                    <a:pt x="62" y="42"/>
                    <a:pt x="51" y="42"/>
                  </a:cubicBezTo>
                  <a:cubicBezTo>
                    <a:pt x="45" y="42"/>
                    <a:pt x="35" y="43"/>
                    <a:pt x="26" y="54"/>
                  </a:cubicBezTo>
                  <a:lnTo>
                    <a:pt x="34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3" name="Freeform 51">
              <a:extLst>
                <a:ext uri="{FF2B5EF4-FFF2-40B4-BE49-F238E27FC236}">
                  <a16:creationId xmlns:a16="http://schemas.microsoft.com/office/drawing/2014/main" id="{EDC797A5-5E40-46BE-A594-87AB295652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5538" y="1217613"/>
              <a:ext cx="42863" cy="60325"/>
            </a:xfrm>
            <a:custGeom>
              <a:avLst/>
              <a:gdLst>
                <a:gd name="T0" fmla="*/ 71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6 h 123"/>
                <a:gd name="T16" fmla="*/ 27 w 88"/>
                <a:gd name="T17" fmla="*/ 32 h 123"/>
                <a:gd name="T18" fmla="*/ 36 w 88"/>
                <a:gd name="T19" fmla="*/ 23 h 123"/>
                <a:gd name="T20" fmla="*/ 28 w 88"/>
                <a:gd name="T21" fmla="*/ 18 h 123"/>
                <a:gd name="T22" fmla="*/ 52 w 88"/>
                <a:gd name="T23" fmla="*/ 4 h 123"/>
                <a:gd name="T24" fmla="*/ 75 w 88"/>
                <a:gd name="T25" fmla="*/ 34 h 123"/>
                <a:gd name="T26" fmla="*/ 71 w 88"/>
                <a:gd name="T27" fmla="*/ 63 h 123"/>
                <a:gd name="T28" fmla="*/ 32 w 88"/>
                <a:gd name="T29" fmla="*/ 118 h 123"/>
                <a:gd name="T30" fmla="*/ 13 w 88"/>
                <a:gd name="T31" fmla="*/ 99 h 123"/>
                <a:gd name="T32" fmla="*/ 24 w 88"/>
                <a:gd name="T33" fmla="*/ 62 h 123"/>
                <a:gd name="T34" fmla="*/ 49 w 88"/>
                <a:gd name="T35" fmla="*/ 47 h 123"/>
                <a:gd name="T36" fmla="*/ 68 w 88"/>
                <a:gd name="T37" fmla="*/ 69 h 123"/>
                <a:gd name="T38" fmla="*/ 32 w 88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123">
                  <a:moveTo>
                    <a:pt x="71" y="63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2" y="72"/>
                    <a:pt x="0" y="88"/>
                    <a:pt x="0" y="93"/>
                  </a:cubicBezTo>
                  <a:cubicBezTo>
                    <a:pt x="0" y="103"/>
                    <a:pt x="8" y="123"/>
                    <a:pt x="31" y="123"/>
                  </a:cubicBezTo>
                  <a:cubicBezTo>
                    <a:pt x="71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6"/>
                  </a:cubicBezTo>
                  <a:cubicBezTo>
                    <a:pt x="20" y="29"/>
                    <a:pt x="22" y="32"/>
                    <a:pt x="27" y="32"/>
                  </a:cubicBezTo>
                  <a:cubicBezTo>
                    <a:pt x="32" y="32"/>
                    <a:pt x="36" y="27"/>
                    <a:pt x="36" y="23"/>
                  </a:cubicBezTo>
                  <a:cubicBezTo>
                    <a:pt x="36" y="18"/>
                    <a:pt x="30" y="18"/>
                    <a:pt x="28" y="18"/>
                  </a:cubicBezTo>
                  <a:cubicBezTo>
                    <a:pt x="35" y="5"/>
                    <a:pt x="47" y="4"/>
                    <a:pt x="52" y="4"/>
                  </a:cubicBezTo>
                  <a:cubicBezTo>
                    <a:pt x="64" y="4"/>
                    <a:pt x="75" y="13"/>
                    <a:pt x="75" y="34"/>
                  </a:cubicBezTo>
                  <a:cubicBezTo>
                    <a:pt x="75" y="41"/>
                    <a:pt x="74" y="49"/>
                    <a:pt x="71" y="63"/>
                  </a:cubicBezTo>
                  <a:close/>
                  <a:moveTo>
                    <a:pt x="32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1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8" y="65"/>
                    <a:pt x="68" y="69"/>
                  </a:cubicBezTo>
                  <a:cubicBezTo>
                    <a:pt x="68" y="81"/>
                    <a:pt x="57" y="118"/>
                    <a:pt x="32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4" name="Freeform 52">
              <a:extLst>
                <a:ext uri="{FF2B5EF4-FFF2-40B4-BE49-F238E27FC236}">
                  <a16:creationId xmlns:a16="http://schemas.microsoft.com/office/drawing/2014/main" id="{F020F2F8-1616-4657-B4EA-E67C1B3A6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4750" y="1209675"/>
              <a:ext cx="25400" cy="38100"/>
            </a:xfrm>
            <a:custGeom>
              <a:avLst/>
              <a:gdLst>
                <a:gd name="T0" fmla="*/ 51 w 51"/>
                <a:gd name="T1" fmla="*/ 56 h 77"/>
                <a:gd name="T2" fmla="*/ 47 w 51"/>
                <a:gd name="T3" fmla="*/ 56 h 77"/>
                <a:gd name="T4" fmla="*/ 44 w 51"/>
                <a:gd name="T5" fmla="*/ 66 h 77"/>
                <a:gd name="T6" fmla="*/ 32 w 51"/>
                <a:gd name="T7" fmla="*/ 67 h 77"/>
                <a:gd name="T8" fmla="*/ 11 w 51"/>
                <a:gd name="T9" fmla="*/ 67 h 77"/>
                <a:gd name="T10" fmla="*/ 34 w 51"/>
                <a:gd name="T11" fmla="*/ 47 h 77"/>
                <a:gd name="T12" fmla="*/ 51 w 51"/>
                <a:gd name="T13" fmla="*/ 22 h 77"/>
                <a:gd name="T14" fmla="*/ 24 w 51"/>
                <a:gd name="T15" fmla="*/ 0 h 77"/>
                <a:gd name="T16" fmla="*/ 0 w 51"/>
                <a:gd name="T17" fmla="*/ 20 h 77"/>
                <a:gd name="T18" fmla="*/ 6 w 51"/>
                <a:gd name="T19" fmla="*/ 27 h 77"/>
                <a:gd name="T20" fmla="*/ 12 w 51"/>
                <a:gd name="T21" fmla="*/ 21 h 77"/>
                <a:gd name="T22" fmla="*/ 5 w 51"/>
                <a:gd name="T23" fmla="*/ 15 h 77"/>
                <a:gd name="T24" fmla="*/ 22 w 51"/>
                <a:gd name="T25" fmla="*/ 4 h 77"/>
                <a:gd name="T26" fmla="*/ 40 w 51"/>
                <a:gd name="T27" fmla="*/ 22 h 77"/>
                <a:gd name="T28" fmla="*/ 29 w 51"/>
                <a:gd name="T29" fmla="*/ 45 h 77"/>
                <a:gd name="T30" fmla="*/ 1 w 51"/>
                <a:gd name="T31" fmla="*/ 72 h 77"/>
                <a:gd name="T32" fmla="*/ 0 w 51"/>
                <a:gd name="T33" fmla="*/ 77 h 77"/>
                <a:gd name="T34" fmla="*/ 47 w 51"/>
                <a:gd name="T35" fmla="*/ 77 h 77"/>
                <a:gd name="T36" fmla="*/ 51 w 51"/>
                <a:gd name="T37" fmla="*/ 5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77">
                  <a:moveTo>
                    <a:pt x="51" y="56"/>
                  </a:moveTo>
                  <a:lnTo>
                    <a:pt x="47" y="56"/>
                  </a:lnTo>
                  <a:cubicBezTo>
                    <a:pt x="47" y="58"/>
                    <a:pt x="45" y="65"/>
                    <a:pt x="44" y="66"/>
                  </a:cubicBezTo>
                  <a:cubicBezTo>
                    <a:pt x="43" y="67"/>
                    <a:pt x="34" y="67"/>
                    <a:pt x="32" y="67"/>
                  </a:cubicBezTo>
                  <a:lnTo>
                    <a:pt x="11" y="67"/>
                  </a:lnTo>
                  <a:cubicBezTo>
                    <a:pt x="23" y="56"/>
                    <a:pt x="27" y="53"/>
                    <a:pt x="34" y="47"/>
                  </a:cubicBezTo>
                  <a:cubicBezTo>
                    <a:pt x="43" y="40"/>
                    <a:pt x="51" y="33"/>
                    <a:pt x="51" y="22"/>
                  </a:cubicBezTo>
                  <a:cubicBezTo>
                    <a:pt x="51" y="8"/>
                    <a:pt x="39" y="0"/>
                    <a:pt x="24" y="0"/>
                  </a:cubicBezTo>
                  <a:cubicBezTo>
                    <a:pt x="9" y="0"/>
                    <a:pt x="0" y="10"/>
                    <a:pt x="0" y="20"/>
                  </a:cubicBezTo>
                  <a:cubicBezTo>
                    <a:pt x="0" y="26"/>
                    <a:pt x="5" y="27"/>
                    <a:pt x="6" y="27"/>
                  </a:cubicBezTo>
                  <a:cubicBezTo>
                    <a:pt x="9" y="27"/>
                    <a:pt x="12" y="25"/>
                    <a:pt x="12" y="21"/>
                  </a:cubicBezTo>
                  <a:cubicBezTo>
                    <a:pt x="12" y="19"/>
                    <a:pt x="11" y="15"/>
                    <a:pt x="5" y="15"/>
                  </a:cubicBezTo>
                  <a:cubicBezTo>
                    <a:pt x="9" y="6"/>
                    <a:pt x="17" y="4"/>
                    <a:pt x="22" y="4"/>
                  </a:cubicBezTo>
                  <a:cubicBezTo>
                    <a:pt x="34" y="4"/>
                    <a:pt x="40" y="13"/>
                    <a:pt x="40" y="22"/>
                  </a:cubicBezTo>
                  <a:cubicBezTo>
                    <a:pt x="40" y="32"/>
                    <a:pt x="32" y="40"/>
                    <a:pt x="29" y="45"/>
                  </a:cubicBezTo>
                  <a:lnTo>
                    <a:pt x="1" y="72"/>
                  </a:lnTo>
                  <a:cubicBezTo>
                    <a:pt x="0" y="73"/>
                    <a:pt x="0" y="73"/>
                    <a:pt x="0" y="77"/>
                  </a:cubicBezTo>
                  <a:lnTo>
                    <a:pt x="47" y="77"/>
                  </a:lnTo>
                  <a:lnTo>
                    <a:pt x="51" y="5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5" name="Rectangle 53">
              <a:extLst>
                <a:ext uri="{FF2B5EF4-FFF2-40B4-BE49-F238E27FC236}">
                  <a16:creationId xmlns:a16="http://schemas.microsoft.com/office/drawing/2014/main" id="{BA339A92-9BC0-470C-A17A-19A5CEA6D9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313" y="1309688"/>
              <a:ext cx="123825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6" name="Freeform 54">
              <a:extLst>
                <a:ext uri="{FF2B5EF4-FFF2-40B4-BE49-F238E27FC236}">
                  <a16:creationId xmlns:a16="http://schemas.microsoft.com/office/drawing/2014/main" id="{9F8FABBE-8E58-4F6A-872E-5883B8AB44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6488" y="1328738"/>
              <a:ext cx="42863" cy="60325"/>
            </a:xfrm>
            <a:custGeom>
              <a:avLst/>
              <a:gdLst>
                <a:gd name="T0" fmla="*/ 71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7 h 123"/>
                <a:gd name="T16" fmla="*/ 27 w 88"/>
                <a:gd name="T17" fmla="*/ 32 h 123"/>
                <a:gd name="T18" fmla="*/ 35 w 88"/>
                <a:gd name="T19" fmla="*/ 24 h 123"/>
                <a:gd name="T20" fmla="*/ 28 w 88"/>
                <a:gd name="T21" fmla="*/ 18 h 123"/>
                <a:gd name="T22" fmla="*/ 52 w 88"/>
                <a:gd name="T23" fmla="*/ 4 h 123"/>
                <a:gd name="T24" fmla="*/ 75 w 88"/>
                <a:gd name="T25" fmla="*/ 35 h 123"/>
                <a:gd name="T26" fmla="*/ 71 w 88"/>
                <a:gd name="T27" fmla="*/ 63 h 123"/>
                <a:gd name="T28" fmla="*/ 32 w 88"/>
                <a:gd name="T29" fmla="*/ 118 h 123"/>
                <a:gd name="T30" fmla="*/ 13 w 88"/>
                <a:gd name="T31" fmla="*/ 99 h 123"/>
                <a:gd name="T32" fmla="*/ 24 w 88"/>
                <a:gd name="T33" fmla="*/ 62 h 123"/>
                <a:gd name="T34" fmla="*/ 49 w 88"/>
                <a:gd name="T35" fmla="*/ 47 h 123"/>
                <a:gd name="T36" fmla="*/ 68 w 88"/>
                <a:gd name="T37" fmla="*/ 69 h 123"/>
                <a:gd name="T38" fmla="*/ 32 w 88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123">
                  <a:moveTo>
                    <a:pt x="71" y="63"/>
                  </a:moveTo>
                  <a:cubicBezTo>
                    <a:pt x="69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2" y="73"/>
                    <a:pt x="0" y="88"/>
                    <a:pt x="0" y="93"/>
                  </a:cubicBezTo>
                  <a:cubicBezTo>
                    <a:pt x="0" y="104"/>
                    <a:pt x="8" y="123"/>
                    <a:pt x="31" y="123"/>
                  </a:cubicBezTo>
                  <a:cubicBezTo>
                    <a:pt x="71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7"/>
                  </a:cubicBezTo>
                  <a:cubicBezTo>
                    <a:pt x="20" y="29"/>
                    <a:pt x="22" y="32"/>
                    <a:pt x="27" y="32"/>
                  </a:cubicBezTo>
                  <a:cubicBezTo>
                    <a:pt x="32" y="32"/>
                    <a:pt x="35" y="27"/>
                    <a:pt x="35" y="24"/>
                  </a:cubicBezTo>
                  <a:cubicBezTo>
                    <a:pt x="35" y="18"/>
                    <a:pt x="30" y="18"/>
                    <a:pt x="28" y="18"/>
                  </a:cubicBezTo>
                  <a:cubicBezTo>
                    <a:pt x="35" y="5"/>
                    <a:pt x="47" y="4"/>
                    <a:pt x="52" y="4"/>
                  </a:cubicBezTo>
                  <a:cubicBezTo>
                    <a:pt x="64" y="4"/>
                    <a:pt x="75" y="13"/>
                    <a:pt x="75" y="35"/>
                  </a:cubicBezTo>
                  <a:cubicBezTo>
                    <a:pt x="75" y="41"/>
                    <a:pt x="74" y="49"/>
                    <a:pt x="71" y="63"/>
                  </a:cubicBezTo>
                  <a:close/>
                  <a:moveTo>
                    <a:pt x="32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8" y="66"/>
                    <a:pt x="68" y="69"/>
                  </a:cubicBezTo>
                  <a:cubicBezTo>
                    <a:pt x="68" y="81"/>
                    <a:pt x="57" y="118"/>
                    <a:pt x="32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7" name="Freeform 55">
              <a:extLst>
                <a:ext uri="{FF2B5EF4-FFF2-40B4-BE49-F238E27FC236}">
                  <a16:creationId xmlns:a16="http://schemas.microsoft.com/office/drawing/2014/main" id="{5E4ECB84-9611-4160-8D07-89EDAE218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4113" y="1350963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7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8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3 w 68"/>
                <a:gd name="T29" fmla="*/ 100 h 105"/>
                <a:gd name="T30" fmla="*/ 45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2 w 68"/>
                <a:gd name="T39" fmla="*/ 56 h 105"/>
                <a:gd name="T40" fmla="*/ 19 w 68"/>
                <a:gd name="T41" fmla="*/ 23 h 105"/>
                <a:gd name="T42" fmla="*/ 40 w 68"/>
                <a:gd name="T43" fmla="*/ 3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2" y="2"/>
                    <a:pt x="45" y="0"/>
                    <a:pt x="40" y="0"/>
                  </a:cubicBezTo>
                  <a:cubicBezTo>
                    <a:pt x="20" y="0"/>
                    <a:pt x="0" y="24"/>
                    <a:pt x="0" y="48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99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6" y="105"/>
                    <a:pt x="31" y="105"/>
                    <a:pt x="37" y="105"/>
                  </a:cubicBezTo>
                  <a:cubicBezTo>
                    <a:pt x="43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6"/>
                    <a:pt x="45" y="95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0"/>
                    <a:pt x="33" y="3"/>
                    <a:pt x="40" y="3"/>
                  </a:cubicBezTo>
                  <a:cubicBezTo>
                    <a:pt x="51" y="3"/>
                    <a:pt x="53" y="17"/>
                    <a:pt x="53" y="18"/>
                  </a:cubicBezTo>
                  <a:cubicBezTo>
                    <a:pt x="53" y="19"/>
                    <a:pt x="44" y="55"/>
                    <a:pt x="43" y="56"/>
                  </a:cubicBezTo>
                  <a:cubicBezTo>
                    <a:pt x="41" y="61"/>
                    <a:pt x="32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8" name="Freeform 56">
              <a:extLst>
                <a:ext uri="{FF2B5EF4-FFF2-40B4-BE49-F238E27FC236}">
                  <a16:creationId xmlns:a16="http://schemas.microsoft.com/office/drawing/2014/main" id="{DAE5907D-5E5F-4B0A-822D-6A906A0E3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800" y="1325563"/>
              <a:ext cx="25400" cy="38100"/>
            </a:xfrm>
            <a:custGeom>
              <a:avLst/>
              <a:gdLst>
                <a:gd name="T0" fmla="*/ 51 w 51"/>
                <a:gd name="T1" fmla="*/ 56 h 77"/>
                <a:gd name="T2" fmla="*/ 47 w 51"/>
                <a:gd name="T3" fmla="*/ 56 h 77"/>
                <a:gd name="T4" fmla="*/ 44 w 51"/>
                <a:gd name="T5" fmla="*/ 67 h 77"/>
                <a:gd name="T6" fmla="*/ 32 w 51"/>
                <a:gd name="T7" fmla="*/ 67 h 77"/>
                <a:gd name="T8" fmla="*/ 11 w 51"/>
                <a:gd name="T9" fmla="*/ 67 h 77"/>
                <a:gd name="T10" fmla="*/ 34 w 51"/>
                <a:gd name="T11" fmla="*/ 48 h 77"/>
                <a:gd name="T12" fmla="*/ 51 w 51"/>
                <a:gd name="T13" fmla="*/ 23 h 77"/>
                <a:gd name="T14" fmla="*/ 24 w 51"/>
                <a:gd name="T15" fmla="*/ 0 h 77"/>
                <a:gd name="T16" fmla="*/ 0 w 51"/>
                <a:gd name="T17" fmla="*/ 21 h 77"/>
                <a:gd name="T18" fmla="*/ 6 w 51"/>
                <a:gd name="T19" fmla="*/ 27 h 77"/>
                <a:gd name="T20" fmla="*/ 12 w 51"/>
                <a:gd name="T21" fmla="*/ 21 h 77"/>
                <a:gd name="T22" fmla="*/ 5 w 51"/>
                <a:gd name="T23" fmla="*/ 15 h 77"/>
                <a:gd name="T24" fmla="*/ 22 w 51"/>
                <a:gd name="T25" fmla="*/ 4 h 77"/>
                <a:gd name="T26" fmla="*/ 40 w 51"/>
                <a:gd name="T27" fmla="*/ 23 h 77"/>
                <a:gd name="T28" fmla="*/ 29 w 51"/>
                <a:gd name="T29" fmla="*/ 45 h 77"/>
                <a:gd name="T30" fmla="*/ 1 w 51"/>
                <a:gd name="T31" fmla="*/ 73 h 77"/>
                <a:gd name="T32" fmla="*/ 0 w 51"/>
                <a:gd name="T33" fmla="*/ 77 h 77"/>
                <a:gd name="T34" fmla="*/ 47 w 51"/>
                <a:gd name="T35" fmla="*/ 77 h 77"/>
                <a:gd name="T36" fmla="*/ 51 w 51"/>
                <a:gd name="T37" fmla="*/ 5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77">
                  <a:moveTo>
                    <a:pt x="51" y="56"/>
                  </a:moveTo>
                  <a:lnTo>
                    <a:pt x="47" y="56"/>
                  </a:lnTo>
                  <a:cubicBezTo>
                    <a:pt x="47" y="59"/>
                    <a:pt x="46" y="66"/>
                    <a:pt x="44" y="67"/>
                  </a:cubicBezTo>
                  <a:cubicBezTo>
                    <a:pt x="43" y="67"/>
                    <a:pt x="34" y="67"/>
                    <a:pt x="32" y="67"/>
                  </a:cubicBezTo>
                  <a:lnTo>
                    <a:pt x="11" y="67"/>
                  </a:lnTo>
                  <a:cubicBezTo>
                    <a:pt x="23" y="57"/>
                    <a:pt x="27" y="53"/>
                    <a:pt x="34" y="48"/>
                  </a:cubicBezTo>
                  <a:cubicBezTo>
                    <a:pt x="43" y="41"/>
                    <a:pt x="51" y="34"/>
                    <a:pt x="51" y="23"/>
                  </a:cubicBezTo>
                  <a:cubicBezTo>
                    <a:pt x="51" y="9"/>
                    <a:pt x="39" y="0"/>
                    <a:pt x="24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7"/>
                    <a:pt x="5" y="27"/>
                    <a:pt x="6" y="27"/>
                  </a:cubicBezTo>
                  <a:cubicBezTo>
                    <a:pt x="9" y="27"/>
                    <a:pt x="12" y="25"/>
                    <a:pt x="12" y="21"/>
                  </a:cubicBezTo>
                  <a:cubicBezTo>
                    <a:pt x="12" y="19"/>
                    <a:pt x="11" y="15"/>
                    <a:pt x="5" y="15"/>
                  </a:cubicBezTo>
                  <a:cubicBezTo>
                    <a:pt x="9" y="7"/>
                    <a:pt x="17" y="4"/>
                    <a:pt x="22" y="4"/>
                  </a:cubicBezTo>
                  <a:cubicBezTo>
                    <a:pt x="34" y="4"/>
                    <a:pt x="40" y="13"/>
                    <a:pt x="40" y="23"/>
                  </a:cubicBezTo>
                  <a:cubicBezTo>
                    <a:pt x="40" y="33"/>
                    <a:pt x="32" y="41"/>
                    <a:pt x="29" y="45"/>
                  </a:cubicBezTo>
                  <a:lnTo>
                    <a:pt x="1" y="73"/>
                  </a:lnTo>
                  <a:cubicBezTo>
                    <a:pt x="0" y="74"/>
                    <a:pt x="0" y="74"/>
                    <a:pt x="0" y="77"/>
                  </a:cubicBezTo>
                  <a:lnTo>
                    <a:pt x="47" y="77"/>
                  </a:lnTo>
                  <a:lnTo>
                    <a:pt x="51" y="5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9" name="Freeform 57">
              <a:extLst>
                <a:ext uri="{FF2B5EF4-FFF2-40B4-BE49-F238E27FC236}">
                  <a16:creationId xmlns:a16="http://schemas.microsoft.com/office/drawing/2014/main" id="{EC627BC5-5FE9-4C47-8BBF-7F1AF1F24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1284288"/>
              <a:ext cx="53975" cy="53975"/>
            </a:xfrm>
            <a:custGeom>
              <a:avLst/>
              <a:gdLst>
                <a:gd name="T0" fmla="*/ 58 w 110"/>
                <a:gd name="T1" fmla="*/ 58 h 110"/>
                <a:gd name="T2" fmla="*/ 105 w 110"/>
                <a:gd name="T3" fmla="*/ 58 h 110"/>
                <a:gd name="T4" fmla="*/ 110 w 110"/>
                <a:gd name="T5" fmla="*/ 55 h 110"/>
                <a:gd name="T6" fmla="*/ 105 w 110"/>
                <a:gd name="T7" fmla="*/ 51 h 110"/>
                <a:gd name="T8" fmla="*/ 58 w 110"/>
                <a:gd name="T9" fmla="*/ 51 h 110"/>
                <a:gd name="T10" fmla="*/ 58 w 110"/>
                <a:gd name="T11" fmla="*/ 5 h 110"/>
                <a:gd name="T12" fmla="*/ 55 w 110"/>
                <a:gd name="T13" fmla="*/ 0 h 110"/>
                <a:gd name="T14" fmla="*/ 52 w 110"/>
                <a:gd name="T15" fmla="*/ 5 h 110"/>
                <a:gd name="T16" fmla="*/ 52 w 110"/>
                <a:gd name="T17" fmla="*/ 51 h 110"/>
                <a:gd name="T18" fmla="*/ 5 w 110"/>
                <a:gd name="T19" fmla="*/ 51 h 110"/>
                <a:gd name="T20" fmla="*/ 0 w 110"/>
                <a:gd name="T21" fmla="*/ 55 h 110"/>
                <a:gd name="T22" fmla="*/ 5 w 110"/>
                <a:gd name="T23" fmla="*/ 58 h 110"/>
                <a:gd name="T24" fmla="*/ 52 w 110"/>
                <a:gd name="T25" fmla="*/ 58 h 110"/>
                <a:gd name="T26" fmla="*/ 52 w 110"/>
                <a:gd name="T27" fmla="*/ 105 h 110"/>
                <a:gd name="T28" fmla="*/ 55 w 110"/>
                <a:gd name="T29" fmla="*/ 110 h 110"/>
                <a:gd name="T30" fmla="*/ 58 w 110"/>
                <a:gd name="T31" fmla="*/ 105 h 110"/>
                <a:gd name="T32" fmla="*/ 58 w 110"/>
                <a:gd name="T3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110">
                  <a:moveTo>
                    <a:pt x="58" y="58"/>
                  </a:moveTo>
                  <a:lnTo>
                    <a:pt x="105" y="58"/>
                  </a:lnTo>
                  <a:cubicBezTo>
                    <a:pt x="107" y="58"/>
                    <a:pt x="110" y="58"/>
                    <a:pt x="110" y="55"/>
                  </a:cubicBezTo>
                  <a:cubicBezTo>
                    <a:pt x="110" y="51"/>
                    <a:pt x="107" y="51"/>
                    <a:pt x="105" y="51"/>
                  </a:cubicBezTo>
                  <a:lnTo>
                    <a:pt x="58" y="51"/>
                  </a:lnTo>
                  <a:lnTo>
                    <a:pt x="58" y="5"/>
                  </a:lnTo>
                  <a:cubicBezTo>
                    <a:pt x="58" y="3"/>
                    <a:pt x="58" y="0"/>
                    <a:pt x="55" y="0"/>
                  </a:cubicBezTo>
                  <a:cubicBezTo>
                    <a:pt x="52" y="0"/>
                    <a:pt x="52" y="3"/>
                    <a:pt x="52" y="5"/>
                  </a:cubicBezTo>
                  <a:lnTo>
                    <a:pt x="52" y="51"/>
                  </a:lnTo>
                  <a:lnTo>
                    <a:pt x="5" y="51"/>
                  </a:lnTo>
                  <a:cubicBezTo>
                    <a:pt x="3" y="51"/>
                    <a:pt x="0" y="51"/>
                    <a:pt x="0" y="55"/>
                  </a:cubicBezTo>
                  <a:cubicBezTo>
                    <a:pt x="0" y="58"/>
                    <a:pt x="3" y="58"/>
                    <a:pt x="5" y="58"/>
                  </a:cubicBezTo>
                  <a:lnTo>
                    <a:pt x="52" y="58"/>
                  </a:lnTo>
                  <a:lnTo>
                    <a:pt x="52" y="105"/>
                  </a:lnTo>
                  <a:cubicBezTo>
                    <a:pt x="52" y="107"/>
                    <a:pt x="52" y="110"/>
                    <a:pt x="55" y="110"/>
                  </a:cubicBezTo>
                  <a:cubicBezTo>
                    <a:pt x="58" y="110"/>
                    <a:pt x="58" y="107"/>
                    <a:pt x="58" y="105"/>
                  </a:cubicBezTo>
                  <a:lnTo>
                    <a:pt x="58" y="5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0" name="Freeform 58">
              <a:extLst>
                <a:ext uri="{FF2B5EF4-FFF2-40B4-BE49-F238E27FC236}">
                  <a16:creationId xmlns:a16="http://schemas.microsoft.com/office/drawing/2014/main" id="{66945D6A-25F8-4AB4-A8AD-69E5F61E8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425" y="1190625"/>
              <a:ext cx="50800" cy="39688"/>
            </a:xfrm>
            <a:custGeom>
              <a:avLst/>
              <a:gdLst>
                <a:gd name="T0" fmla="*/ 58 w 105"/>
                <a:gd name="T1" fmla="*/ 33 h 80"/>
                <a:gd name="T2" fmla="*/ 57 w 105"/>
                <a:gd name="T3" fmla="*/ 32 h 80"/>
                <a:gd name="T4" fmla="*/ 60 w 105"/>
                <a:gd name="T5" fmla="*/ 29 h 80"/>
                <a:gd name="T6" fmla="*/ 72 w 105"/>
                <a:gd name="T7" fmla="*/ 21 h 80"/>
                <a:gd name="T8" fmla="*/ 103 w 105"/>
                <a:gd name="T9" fmla="*/ 5 h 80"/>
                <a:gd name="T10" fmla="*/ 105 w 105"/>
                <a:gd name="T11" fmla="*/ 2 h 80"/>
                <a:gd name="T12" fmla="*/ 104 w 105"/>
                <a:gd name="T13" fmla="*/ 0 h 80"/>
                <a:gd name="T14" fmla="*/ 96 w 105"/>
                <a:gd name="T15" fmla="*/ 1 h 80"/>
                <a:gd name="T16" fmla="*/ 82 w 105"/>
                <a:gd name="T17" fmla="*/ 0 h 80"/>
                <a:gd name="T18" fmla="*/ 79 w 105"/>
                <a:gd name="T19" fmla="*/ 3 h 80"/>
                <a:gd name="T20" fmla="*/ 81 w 105"/>
                <a:gd name="T21" fmla="*/ 5 h 80"/>
                <a:gd name="T22" fmla="*/ 84 w 105"/>
                <a:gd name="T23" fmla="*/ 6 h 80"/>
                <a:gd name="T24" fmla="*/ 79 w 105"/>
                <a:gd name="T25" fmla="*/ 12 h 80"/>
                <a:gd name="T26" fmla="*/ 31 w 105"/>
                <a:gd name="T27" fmla="*/ 46 h 80"/>
                <a:gd name="T28" fmla="*/ 40 w 105"/>
                <a:gd name="T29" fmla="*/ 9 h 80"/>
                <a:gd name="T30" fmla="*/ 50 w 105"/>
                <a:gd name="T31" fmla="*/ 5 h 80"/>
                <a:gd name="T32" fmla="*/ 53 w 105"/>
                <a:gd name="T33" fmla="*/ 2 h 80"/>
                <a:gd name="T34" fmla="*/ 52 w 105"/>
                <a:gd name="T35" fmla="*/ 0 h 80"/>
                <a:gd name="T36" fmla="*/ 36 w 105"/>
                <a:gd name="T37" fmla="*/ 1 h 80"/>
                <a:gd name="T38" fmla="*/ 28 w 105"/>
                <a:gd name="T39" fmla="*/ 1 h 80"/>
                <a:gd name="T40" fmla="*/ 21 w 105"/>
                <a:gd name="T41" fmla="*/ 0 h 80"/>
                <a:gd name="T42" fmla="*/ 19 w 105"/>
                <a:gd name="T43" fmla="*/ 3 h 80"/>
                <a:gd name="T44" fmla="*/ 22 w 105"/>
                <a:gd name="T45" fmla="*/ 5 h 80"/>
                <a:gd name="T46" fmla="*/ 27 w 105"/>
                <a:gd name="T47" fmla="*/ 5 h 80"/>
                <a:gd name="T48" fmla="*/ 29 w 105"/>
                <a:gd name="T49" fmla="*/ 6 h 80"/>
                <a:gd name="T50" fmla="*/ 29 w 105"/>
                <a:gd name="T51" fmla="*/ 9 h 80"/>
                <a:gd name="T52" fmla="*/ 13 w 105"/>
                <a:gd name="T53" fmla="*/ 71 h 80"/>
                <a:gd name="T54" fmla="*/ 3 w 105"/>
                <a:gd name="T55" fmla="*/ 76 h 80"/>
                <a:gd name="T56" fmla="*/ 0 w 105"/>
                <a:gd name="T57" fmla="*/ 78 h 80"/>
                <a:gd name="T58" fmla="*/ 2 w 105"/>
                <a:gd name="T59" fmla="*/ 80 h 80"/>
                <a:gd name="T60" fmla="*/ 17 w 105"/>
                <a:gd name="T61" fmla="*/ 79 h 80"/>
                <a:gd name="T62" fmla="*/ 25 w 105"/>
                <a:gd name="T63" fmla="*/ 79 h 80"/>
                <a:gd name="T64" fmla="*/ 32 w 105"/>
                <a:gd name="T65" fmla="*/ 80 h 80"/>
                <a:gd name="T66" fmla="*/ 35 w 105"/>
                <a:gd name="T67" fmla="*/ 77 h 80"/>
                <a:gd name="T68" fmla="*/ 31 w 105"/>
                <a:gd name="T69" fmla="*/ 76 h 80"/>
                <a:gd name="T70" fmla="*/ 26 w 105"/>
                <a:gd name="T71" fmla="*/ 75 h 80"/>
                <a:gd name="T72" fmla="*/ 24 w 105"/>
                <a:gd name="T73" fmla="*/ 74 h 80"/>
                <a:gd name="T74" fmla="*/ 29 w 105"/>
                <a:gd name="T75" fmla="*/ 51 h 80"/>
                <a:gd name="T76" fmla="*/ 49 w 105"/>
                <a:gd name="T77" fmla="*/ 38 h 80"/>
                <a:gd name="T78" fmla="*/ 65 w 105"/>
                <a:gd name="T79" fmla="*/ 70 h 80"/>
                <a:gd name="T80" fmla="*/ 66 w 105"/>
                <a:gd name="T81" fmla="*/ 73 h 80"/>
                <a:gd name="T82" fmla="*/ 61 w 105"/>
                <a:gd name="T83" fmla="*/ 76 h 80"/>
                <a:gd name="T84" fmla="*/ 58 w 105"/>
                <a:gd name="T85" fmla="*/ 78 h 80"/>
                <a:gd name="T86" fmla="*/ 60 w 105"/>
                <a:gd name="T87" fmla="*/ 80 h 80"/>
                <a:gd name="T88" fmla="*/ 75 w 105"/>
                <a:gd name="T89" fmla="*/ 79 h 80"/>
                <a:gd name="T90" fmla="*/ 86 w 105"/>
                <a:gd name="T91" fmla="*/ 80 h 80"/>
                <a:gd name="T92" fmla="*/ 88 w 105"/>
                <a:gd name="T93" fmla="*/ 77 h 80"/>
                <a:gd name="T94" fmla="*/ 86 w 105"/>
                <a:gd name="T95" fmla="*/ 76 h 80"/>
                <a:gd name="T96" fmla="*/ 78 w 105"/>
                <a:gd name="T97" fmla="*/ 72 h 80"/>
                <a:gd name="T98" fmla="*/ 58 w 105"/>
                <a:gd name="T99" fmla="*/ 3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0">
                  <a:moveTo>
                    <a:pt x="58" y="33"/>
                  </a:moveTo>
                  <a:cubicBezTo>
                    <a:pt x="58" y="32"/>
                    <a:pt x="57" y="32"/>
                    <a:pt x="57" y="32"/>
                  </a:cubicBezTo>
                  <a:cubicBezTo>
                    <a:pt x="57" y="31"/>
                    <a:pt x="58" y="31"/>
                    <a:pt x="60" y="29"/>
                  </a:cubicBezTo>
                  <a:lnTo>
                    <a:pt x="72" y="21"/>
                  </a:lnTo>
                  <a:cubicBezTo>
                    <a:pt x="87" y="10"/>
                    <a:pt x="95" y="5"/>
                    <a:pt x="103" y="5"/>
                  </a:cubicBezTo>
                  <a:cubicBezTo>
                    <a:pt x="104" y="4"/>
                    <a:pt x="105" y="4"/>
                    <a:pt x="105" y="2"/>
                  </a:cubicBezTo>
                  <a:cubicBezTo>
                    <a:pt x="105" y="1"/>
                    <a:pt x="105" y="0"/>
                    <a:pt x="104" y="0"/>
                  </a:cubicBezTo>
                  <a:cubicBezTo>
                    <a:pt x="102" y="0"/>
                    <a:pt x="99" y="1"/>
                    <a:pt x="96" y="1"/>
                  </a:cubicBezTo>
                  <a:cubicBezTo>
                    <a:pt x="93" y="1"/>
                    <a:pt x="85" y="0"/>
                    <a:pt x="82" y="0"/>
                  </a:cubicBezTo>
                  <a:cubicBezTo>
                    <a:pt x="81" y="0"/>
                    <a:pt x="79" y="0"/>
                    <a:pt x="79" y="3"/>
                  </a:cubicBezTo>
                  <a:cubicBezTo>
                    <a:pt x="79" y="3"/>
                    <a:pt x="79" y="4"/>
                    <a:pt x="81" y="5"/>
                  </a:cubicBezTo>
                  <a:cubicBezTo>
                    <a:pt x="83" y="5"/>
                    <a:pt x="84" y="5"/>
                    <a:pt x="84" y="6"/>
                  </a:cubicBezTo>
                  <a:cubicBezTo>
                    <a:pt x="84" y="8"/>
                    <a:pt x="81" y="11"/>
                    <a:pt x="79" y="12"/>
                  </a:cubicBezTo>
                  <a:lnTo>
                    <a:pt x="31" y="46"/>
                  </a:lnTo>
                  <a:lnTo>
                    <a:pt x="40" y="9"/>
                  </a:lnTo>
                  <a:cubicBezTo>
                    <a:pt x="41" y="5"/>
                    <a:pt x="41" y="5"/>
                    <a:pt x="50" y="5"/>
                  </a:cubicBezTo>
                  <a:cubicBezTo>
                    <a:pt x="52" y="5"/>
                    <a:pt x="53" y="5"/>
                    <a:pt x="53" y="2"/>
                  </a:cubicBezTo>
                  <a:cubicBezTo>
                    <a:pt x="53" y="1"/>
                    <a:pt x="53" y="0"/>
                    <a:pt x="52" y="0"/>
                  </a:cubicBezTo>
                  <a:cubicBezTo>
                    <a:pt x="48" y="0"/>
                    <a:pt x="40" y="1"/>
                    <a:pt x="36" y="1"/>
                  </a:cubicBezTo>
                  <a:cubicBezTo>
                    <a:pt x="34" y="1"/>
                    <a:pt x="30" y="1"/>
                    <a:pt x="28" y="1"/>
                  </a:cubicBezTo>
                  <a:cubicBezTo>
                    <a:pt x="26" y="1"/>
                    <a:pt x="23" y="0"/>
                    <a:pt x="21" y="0"/>
                  </a:cubicBezTo>
                  <a:cubicBezTo>
                    <a:pt x="20" y="0"/>
                    <a:pt x="19" y="0"/>
                    <a:pt x="19" y="3"/>
                  </a:cubicBezTo>
                  <a:cubicBezTo>
                    <a:pt x="19" y="5"/>
                    <a:pt x="20" y="5"/>
                    <a:pt x="22" y="5"/>
                  </a:cubicBezTo>
                  <a:cubicBezTo>
                    <a:pt x="24" y="5"/>
                    <a:pt x="25" y="5"/>
                    <a:pt x="27" y="5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29" y="7"/>
                    <a:pt x="29" y="7"/>
                    <a:pt x="29" y="9"/>
                  </a:cubicBezTo>
                  <a:lnTo>
                    <a:pt x="13" y="71"/>
                  </a:lnTo>
                  <a:cubicBezTo>
                    <a:pt x="13" y="75"/>
                    <a:pt x="12" y="76"/>
                    <a:pt x="3" y="76"/>
                  </a:cubicBezTo>
                  <a:cubicBezTo>
                    <a:pt x="1" y="76"/>
                    <a:pt x="0" y="76"/>
                    <a:pt x="0" y="78"/>
                  </a:cubicBezTo>
                  <a:cubicBezTo>
                    <a:pt x="0" y="78"/>
                    <a:pt x="0" y="80"/>
                    <a:pt x="2" y="80"/>
                  </a:cubicBezTo>
                  <a:cubicBezTo>
                    <a:pt x="5" y="80"/>
                    <a:pt x="13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80"/>
                    <a:pt x="30" y="80"/>
                    <a:pt x="32" y="80"/>
                  </a:cubicBezTo>
                  <a:cubicBezTo>
                    <a:pt x="33" y="80"/>
                    <a:pt x="35" y="80"/>
                    <a:pt x="35" y="77"/>
                  </a:cubicBezTo>
                  <a:cubicBezTo>
                    <a:pt x="35" y="76"/>
                    <a:pt x="33" y="76"/>
                    <a:pt x="31" y="76"/>
                  </a:cubicBezTo>
                  <a:cubicBezTo>
                    <a:pt x="31" y="76"/>
                    <a:pt x="29" y="76"/>
                    <a:pt x="26" y="75"/>
                  </a:cubicBezTo>
                  <a:cubicBezTo>
                    <a:pt x="24" y="75"/>
                    <a:pt x="24" y="75"/>
                    <a:pt x="24" y="74"/>
                  </a:cubicBezTo>
                  <a:cubicBezTo>
                    <a:pt x="24" y="73"/>
                    <a:pt x="25" y="68"/>
                    <a:pt x="29" y="51"/>
                  </a:cubicBezTo>
                  <a:lnTo>
                    <a:pt x="49" y="38"/>
                  </a:lnTo>
                  <a:lnTo>
                    <a:pt x="65" y="70"/>
                  </a:lnTo>
                  <a:cubicBezTo>
                    <a:pt x="66" y="72"/>
                    <a:pt x="66" y="72"/>
                    <a:pt x="66" y="73"/>
                  </a:cubicBezTo>
                  <a:cubicBezTo>
                    <a:pt x="66" y="75"/>
                    <a:pt x="63" y="76"/>
                    <a:pt x="61" y="76"/>
                  </a:cubicBezTo>
                  <a:cubicBezTo>
                    <a:pt x="59" y="76"/>
                    <a:pt x="58" y="76"/>
                    <a:pt x="58" y="78"/>
                  </a:cubicBezTo>
                  <a:cubicBezTo>
                    <a:pt x="58" y="78"/>
                    <a:pt x="58" y="80"/>
                    <a:pt x="60" y="80"/>
                  </a:cubicBezTo>
                  <a:cubicBezTo>
                    <a:pt x="63" y="80"/>
                    <a:pt x="71" y="79"/>
                    <a:pt x="75" y="79"/>
                  </a:cubicBezTo>
                  <a:cubicBezTo>
                    <a:pt x="78" y="79"/>
                    <a:pt x="83" y="80"/>
                    <a:pt x="86" y="80"/>
                  </a:cubicBezTo>
                  <a:cubicBezTo>
                    <a:pt x="88" y="80"/>
                    <a:pt x="88" y="79"/>
                    <a:pt x="88" y="77"/>
                  </a:cubicBezTo>
                  <a:cubicBezTo>
                    <a:pt x="88" y="76"/>
                    <a:pt x="87" y="76"/>
                    <a:pt x="86" y="76"/>
                  </a:cubicBezTo>
                  <a:cubicBezTo>
                    <a:pt x="84" y="76"/>
                    <a:pt x="80" y="75"/>
                    <a:pt x="78" y="72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1" name="Freeform 59">
              <a:extLst>
                <a:ext uri="{FF2B5EF4-FFF2-40B4-BE49-F238E27FC236}">
                  <a16:creationId xmlns:a16="http://schemas.microsoft.com/office/drawing/2014/main" id="{7209DBE9-EEC3-43E9-B6EC-5BEDB393A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850" y="1254125"/>
              <a:ext cx="107950" cy="112713"/>
            </a:xfrm>
            <a:custGeom>
              <a:avLst/>
              <a:gdLst>
                <a:gd name="T0" fmla="*/ 201 w 221"/>
                <a:gd name="T1" fmla="*/ 232 h 232"/>
                <a:gd name="T2" fmla="*/ 221 w 221"/>
                <a:gd name="T3" fmla="*/ 179 h 232"/>
                <a:gd name="T4" fmla="*/ 217 w 221"/>
                <a:gd name="T5" fmla="*/ 179 h 232"/>
                <a:gd name="T6" fmla="*/ 174 w 221"/>
                <a:gd name="T7" fmla="*/ 212 h 232"/>
                <a:gd name="T8" fmla="*/ 122 w 221"/>
                <a:gd name="T9" fmla="*/ 218 h 232"/>
                <a:gd name="T10" fmla="*/ 22 w 221"/>
                <a:gd name="T11" fmla="*/ 218 h 232"/>
                <a:gd name="T12" fmla="*/ 106 w 221"/>
                <a:gd name="T13" fmla="*/ 118 h 232"/>
                <a:gd name="T14" fmla="*/ 108 w 221"/>
                <a:gd name="T15" fmla="*/ 116 h 232"/>
                <a:gd name="T16" fmla="*/ 107 w 221"/>
                <a:gd name="T17" fmla="*/ 113 h 232"/>
                <a:gd name="T18" fmla="*/ 29 w 221"/>
                <a:gd name="T19" fmla="*/ 8 h 232"/>
                <a:gd name="T20" fmla="*/ 120 w 221"/>
                <a:gd name="T21" fmla="*/ 8 h 232"/>
                <a:gd name="T22" fmla="*/ 159 w 221"/>
                <a:gd name="T23" fmla="*/ 10 h 232"/>
                <a:gd name="T24" fmla="*/ 196 w 221"/>
                <a:gd name="T25" fmla="*/ 23 h 232"/>
                <a:gd name="T26" fmla="*/ 217 w 221"/>
                <a:gd name="T27" fmla="*/ 46 h 232"/>
                <a:gd name="T28" fmla="*/ 221 w 221"/>
                <a:gd name="T29" fmla="*/ 46 h 232"/>
                <a:gd name="T30" fmla="*/ 201 w 221"/>
                <a:gd name="T31" fmla="*/ 0 h 232"/>
                <a:gd name="T32" fmla="*/ 5 w 221"/>
                <a:gd name="T33" fmla="*/ 0 h 232"/>
                <a:gd name="T34" fmla="*/ 0 w 221"/>
                <a:gd name="T35" fmla="*/ 1 h 232"/>
                <a:gd name="T36" fmla="*/ 0 w 221"/>
                <a:gd name="T37" fmla="*/ 6 h 232"/>
                <a:gd name="T38" fmla="*/ 88 w 221"/>
                <a:gd name="T39" fmla="*/ 126 h 232"/>
                <a:gd name="T40" fmla="*/ 2 w 221"/>
                <a:gd name="T41" fmla="*/ 227 h 232"/>
                <a:gd name="T42" fmla="*/ 0 w 221"/>
                <a:gd name="T43" fmla="*/ 230 h 232"/>
                <a:gd name="T44" fmla="*/ 5 w 221"/>
                <a:gd name="T45" fmla="*/ 232 h 232"/>
                <a:gd name="T46" fmla="*/ 201 w 221"/>
                <a:gd name="T4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2">
                  <a:moveTo>
                    <a:pt x="201" y="232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0" y="196"/>
                    <a:pt x="193" y="207"/>
                    <a:pt x="174" y="212"/>
                  </a:cubicBezTo>
                  <a:cubicBezTo>
                    <a:pt x="170" y="213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6" y="118"/>
                  </a:lnTo>
                  <a:cubicBezTo>
                    <a:pt x="108" y="117"/>
                    <a:pt x="108" y="117"/>
                    <a:pt x="108" y="116"/>
                  </a:cubicBezTo>
                  <a:cubicBezTo>
                    <a:pt x="108" y="115"/>
                    <a:pt x="108" y="115"/>
                    <a:pt x="107" y="113"/>
                  </a:cubicBezTo>
                  <a:lnTo>
                    <a:pt x="29" y="8"/>
                  </a:lnTo>
                  <a:lnTo>
                    <a:pt x="120" y="8"/>
                  </a:lnTo>
                  <a:cubicBezTo>
                    <a:pt x="143" y="8"/>
                    <a:pt x="158" y="10"/>
                    <a:pt x="159" y="10"/>
                  </a:cubicBezTo>
                  <a:cubicBezTo>
                    <a:pt x="168" y="12"/>
                    <a:pt x="183" y="14"/>
                    <a:pt x="196" y="23"/>
                  </a:cubicBezTo>
                  <a:cubicBezTo>
                    <a:pt x="200" y="25"/>
                    <a:pt x="211" y="33"/>
                    <a:pt x="217" y="46"/>
                  </a:cubicBezTo>
                  <a:lnTo>
                    <a:pt x="221" y="46"/>
                  </a:lnTo>
                  <a:lnTo>
                    <a:pt x="201" y="0"/>
                  </a:lnTo>
                  <a:lnTo>
                    <a:pt x="5" y="0"/>
                  </a:ln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4"/>
                    <a:pt x="0" y="6"/>
                  </a:cubicBezTo>
                  <a:lnTo>
                    <a:pt x="88" y="126"/>
                  </a:lnTo>
                  <a:lnTo>
                    <a:pt x="2" y="227"/>
                  </a:lnTo>
                  <a:cubicBezTo>
                    <a:pt x="0" y="229"/>
                    <a:pt x="0" y="230"/>
                    <a:pt x="0" y="230"/>
                  </a:cubicBezTo>
                  <a:cubicBezTo>
                    <a:pt x="0" y="232"/>
                    <a:pt x="2" y="232"/>
                    <a:pt x="5" y="232"/>
                  </a:cubicBezTo>
                  <a:lnTo>
                    <a:pt x="201" y="2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2" name="Freeform 60">
              <a:extLst>
                <a:ext uri="{FF2B5EF4-FFF2-40B4-BE49-F238E27FC236}">
                  <a16:creationId xmlns:a16="http://schemas.microsoft.com/office/drawing/2014/main" id="{E9CC3991-D20B-424B-8DE1-5A2589499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1125" y="1389063"/>
              <a:ext cx="26988" cy="39688"/>
            </a:xfrm>
            <a:custGeom>
              <a:avLst/>
              <a:gdLst>
                <a:gd name="T0" fmla="*/ 27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2 h 82"/>
                <a:gd name="T8" fmla="*/ 8 w 57"/>
                <a:gd name="T9" fmla="*/ 4 h 82"/>
                <a:gd name="T10" fmla="*/ 11 w 57"/>
                <a:gd name="T11" fmla="*/ 6 h 82"/>
                <a:gd name="T12" fmla="*/ 17 w 57"/>
                <a:gd name="T13" fmla="*/ 8 h 82"/>
                <a:gd name="T14" fmla="*/ 17 w 57"/>
                <a:gd name="T15" fmla="*/ 10 h 82"/>
                <a:gd name="T16" fmla="*/ 0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5 h 82"/>
                <a:gd name="T26" fmla="*/ 29 w 57"/>
                <a:gd name="T27" fmla="*/ 64 h 82"/>
                <a:gd name="T28" fmla="*/ 29 w 57"/>
                <a:gd name="T29" fmla="*/ 67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6 h 82"/>
                <a:gd name="T40" fmla="*/ 41 w 57"/>
                <a:gd name="T41" fmla="*/ 79 h 82"/>
                <a:gd name="T42" fmla="*/ 37 w 57"/>
                <a:gd name="T43" fmla="*/ 73 h 82"/>
                <a:gd name="T44" fmla="*/ 38 w 57"/>
                <a:gd name="T45" fmla="*/ 68 h 82"/>
                <a:gd name="T46" fmla="*/ 39 w 57"/>
                <a:gd name="T47" fmla="*/ 64 h 82"/>
                <a:gd name="T48" fmla="*/ 20 w 57"/>
                <a:gd name="T49" fmla="*/ 52 h 82"/>
                <a:gd name="T50" fmla="*/ 29 w 57"/>
                <a:gd name="T51" fmla="*/ 44 h 82"/>
                <a:gd name="T52" fmla="*/ 48 w 57"/>
                <a:gd name="T53" fmla="*/ 33 h 82"/>
                <a:gd name="T54" fmla="*/ 52 w 57"/>
                <a:gd name="T55" fmla="*/ 35 h 82"/>
                <a:gd name="T56" fmla="*/ 45 w 57"/>
                <a:gd name="T57" fmla="*/ 41 h 82"/>
                <a:gd name="T58" fmla="*/ 50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29 w 57"/>
                <a:gd name="T65" fmla="*/ 40 h 82"/>
                <a:gd name="T66" fmla="*/ 16 w 57"/>
                <a:gd name="T67" fmla="*/ 50 h 82"/>
                <a:gd name="T68" fmla="*/ 27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4"/>
                  </a:moveTo>
                  <a:cubicBezTo>
                    <a:pt x="27" y="4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4" y="0"/>
                    <a:pt x="14" y="1"/>
                    <a:pt x="11" y="2"/>
                  </a:cubicBezTo>
                  <a:cubicBezTo>
                    <a:pt x="10" y="2"/>
                    <a:pt x="8" y="2"/>
                    <a:pt x="8" y="4"/>
                  </a:cubicBezTo>
                  <a:cubicBezTo>
                    <a:pt x="8" y="6"/>
                    <a:pt x="10" y="6"/>
                    <a:pt x="11" y="6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8"/>
                    <a:pt x="17" y="9"/>
                    <a:pt x="17" y="10"/>
                  </a:cubicBezTo>
                  <a:lnTo>
                    <a:pt x="0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8" y="80"/>
                    <a:pt x="9" y="77"/>
                  </a:cubicBezTo>
                  <a:cubicBezTo>
                    <a:pt x="9" y="77"/>
                    <a:pt x="14" y="56"/>
                    <a:pt x="15" y="55"/>
                  </a:cubicBezTo>
                  <a:cubicBezTo>
                    <a:pt x="23" y="56"/>
                    <a:pt x="29" y="58"/>
                    <a:pt x="29" y="64"/>
                  </a:cubicBezTo>
                  <a:cubicBezTo>
                    <a:pt x="29" y="65"/>
                    <a:pt x="29" y="65"/>
                    <a:pt x="29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5" y="82"/>
                    <a:pt x="41" y="82"/>
                  </a:cubicBezTo>
                  <a:cubicBezTo>
                    <a:pt x="52" y="82"/>
                    <a:pt x="56" y="65"/>
                    <a:pt x="56" y="64"/>
                  </a:cubicBezTo>
                  <a:cubicBezTo>
                    <a:pt x="56" y="63"/>
                    <a:pt x="54" y="63"/>
                    <a:pt x="54" y="63"/>
                  </a:cubicBezTo>
                  <a:cubicBezTo>
                    <a:pt x="52" y="63"/>
                    <a:pt x="52" y="63"/>
                    <a:pt x="52" y="66"/>
                  </a:cubicBezTo>
                  <a:cubicBezTo>
                    <a:pt x="50" y="71"/>
                    <a:pt x="47" y="79"/>
                    <a:pt x="41" y="79"/>
                  </a:cubicBezTo>
                  <a:cubicBezTo>
                    <a:pt x="38" y="79"/>
                    <a:pt x="37" y="76"/>
                    <a:pt x="37" y="73"/>
                  </a:cubicBezTo>
                  <a:cubicBezTo>
                    <a:pt x="37" y="71"/>
                    <a:pt x="37" y="71"/>
                    <a:pt x="38" y="68"/>
                  </a:cubicBezTo>
                  <a:cubicBezTo>
                    <a:pt x="38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3" y="50"/>
                    <a:pt x="27" y="46"/>
                    <a:pt x="29" y="44"/>
                  </a:cubicBezTo>
                  <a:cubicBezTo>
                    <a:pt x="35" y="38"/>
                    <a:pt x="41" y="33"/>
                    <a:pt x="48" y="33"/>
                  </a:cubicBezTo>
                  <a:cubicBezTo>
                    <a:pt x="49" y="33"/>
                    <a:pt x="51" y="33"/>
                    <a:pt x="52" y="35"/>
                  </a:cubicBezTo>
                  <a:cubicBezTo>
                    <a:pt x="47" y="35"/>
                    <a:pt x="45" y="39"/>
                    <a:pt x="45" y="41"/>
                  </a:cubicBezTo>
                  <a:cubicBezTo>
                    <a:pt x="45" y="44"/>
                    <a:pt x="47" y="45"/>
                    <a:pt x="50" y="45"/>
                  </a:cubicBezTo>
                  <a:cubicBezTo>
                    <a:pt x="53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1" y="30"/>
                    <a:pt x="35" y="35"/>
                    <a:pt x="29" y="40"/>
                  </a:cubicBezTo>
                  <a:cubicBezTo>
                    <a:pt x="24" y="45"/>
                    <a:pt x="20" y="48"/>
                    <a:pt x="16" y="50"/>
                  </a:cubicBez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3" name="Freeform 61">
              <a:extLst>
                <a:ext uri="{FF2B5EF4-FFF2-40B4-BE49-F238E27FC236}">
                  <a16:creationId xmlns:a16="http://schemas.microsoft.com/office/drawing/2014/main" id="{6F764D39-1B05-43B1-A24E-10A0432680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0025" y="1274763"/>
              <a:ext cx="42863" cy="73025"/>
            </a:xfrm>
            <a:custGeom>
              <a:avLst/>
              <a:gdLst>
                <a:gd name="T0" fmla="*/ 65 w 87"/>
                <a:gd name="T1" fmla="*/ 4 h 149"/>
                <a:gd name="T2" fmla="*/ 65 w 87"/>
                <a:gd name="T3" fmla="*/ 2 h 149"/>
                <a:gd name="T4" fmla="*/ 63 w 87"/>
                <a:gd name="T5" fmla="*/ 0 h 149"/>
                <a:gd name="T6" fmla="*/ 61 w 87"/>
                <a:gd name="T7" fmla="*/ 3 h 149"/>
                <a:gd name="T8" fmla="*/ 51 w 87"/>
                <a:gd name="T9" fmla="*/ 42 h 149"/>
                <a:gd name="T10" fmla="*/ 0 w 87"/>
                <a:gd name="T11" fmla="*/ 87 h 149"/>
                <a:gd name="T12" fmla="*/ 32 w 87"/>
                <a:gd name="T13" fmla="*/ 117 h 149"/>
                <a:gd name="T14" fmla="*/ 28 w 87"/>
                <a:gd name="T15" fmla="*/ 133 h 149"/>
                <a:gd name="T16" fmla="*/ 25 w 87"/>
                <a:gd name="T17" fmla="*/ 148 h 149"/>
                <a:gd name="T18" fmla="*/ 27 w 87"/>
                <a:gd name="T19" fmla="*/ 149 h 149"/>
                <a:gd name="T20" fmla="*/ 28 w 87"/>
                <a:gd name="T21" fmla="*/ 149 h 149"/>
                <a:gd name="T22" fmla="*/ 30 w 87"/>
                <a:gd name="T23" fmla="*/ 142 h 149"/>
                <a:gd name="T24" fmla="*/ 36 w 87"/>
                <a:gd name="T25" fmla="*/ 117 h 149"/>
                <a:gd name="T26" fmla="*/ 87 w 87"/>
                <a:gd name="T27" fmla="*/ 72 h 149"/>
                <a:gd name="T28" fmla="*/ 55 w 87"/>
                <a:gd name="T29" fmla="*/ 42 h 149"/>
                <a:gd name="T30" fmla="*/ 65 w 87"/>
                <a:gd name="T31" fmla="*/ 4 h 149"/>
                <a:gd name="T32" fmla="*/ 33 w 87"/>
                <a:gd name="T33" fmla="*/ 114 h 149"/>
                <a:gd name="T34" fmla="*/ 11 w 87"/>
                <a:gd name="T35" fmla="*/ 91 h 149"/>
                <a:gd name="T36" fmla="*/ 50 w 87"/>
                <a:gd name="T37" fmla="*/ 45 h 149"/>
                <a:gd name="T38" fmla="*/ 33 w 87"/>
                <a:gd name="T39" fmla="*/ 114 h 149"/>
                <a:gd name="T40" fmla="*/ 54 w 87"/>
                <a:gd name="T41" fmla="*/ 45 h 149"/>
                <a:gd name="T42" fmla="*/ 77 w 87"/>
                <a:gd name="T43" fmla="*/ 68 h 149"/>
                <a:gd name="T44" fmla="*/ 37 w 87"/>
                <a:gd name="T45" fmla="*/ 114 h 149"/>
                <a:gd name="T46" fmla="*/ 54 w 87"/>
                <a:gd name="T47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" h="149">
                  <a:moveTo>
                    <a:pt x="65" y="4"/>
                  </a:moveTo>
                  <a:cubicBezTo>
                    <a:pt x="65" y="4"/>
                    <a:pt x="65" y="2"/>
                    <a:pt x="65" y="2"/>
                  </a:cubicBezTo>
                  <a:cubicBezTo>
                    <a:pt x="65" y="2"/>
                    <a:pt x="65" y="0"/>
                    <a:pt x="63" y="0"/>
                  </a:cubicBezTo>
                  <a:cubicBezTo>
                    <a:pt x="62" y="0"/>
                    <a:pt x="61" y="1"/>
                    <a:pt x="61" y="3"/>
                  </a:cubicBezTo>
                  <a:lnTo>
                    <a:pt x="51" y="42"/>
                  </a:lnTo>
                  <a:cubicBezTo>
                    <a:pt x="25" y="43"/>
                    <a:pt x="0" y="65"/>
                    <a:pt x="0" y="87"/>
                  </a:cubicBezTo>
                  <a:cubicBezTo>
                    <a:pt x="0" y="103"/>
                    <a:pt x="12" y="116"/>
                    <a:pt x="32" y="117"/>
                  </a:cubicBezTo>
                  <a:cubicBezTo>
                    <a:pt x="31" y="122"/>
                    <a:pt x="30" y="128"/>
                    <a:pt x="28" y="133"/>
                  </a:cubicBezTo>
                  <a:cubicBezTo>
                    <a:pt x="26" y="141"/>
                    <a:pt x="25" y="147"/>
                    <a:pt x="25" y="148"/>
                  </a:cubicBezTo>
                  <a:cubicBezTo>
                    <a:pt x="25" y="149"/>
                    <a:pt x="26" y="149"/>
                    <a:pt x="27" y="149"/>
                  </a:cubicBezTo>
                  <a:cubicBezTo>
                    <a:pt x="28" y="149"/>
                    <a:pt x="28" y="149"/>
                    <a:pt x="28" y="149"/>
                  </a:cubicBezTo>
                  <a:cubicBezTo>
                    <a:pt x="29" y="148"/>
                    <a:pt x="30" y="144"/>
                    <a:pt x="30" y="142"/>
                  </a:cubicBezTo>
                  <a:lnTo>
                    <a:pt x="36" y="117"/>
                  </a:lnTo>
                  <a:cubicBezTo>
                    <a:pt x="63" y="116"/>
                    <a:pt x="87" y="94"/>
                    <a:pt x="87" y="72"/>
                  </a:cubicBezTo>
                  <a:cubicBezTo>
                    <a:pt x="87" y="59"/>
                    <a:pt x="78" y="43"/>
                    <a:pt x="55" y="42"/>
                  </a:cubicBezTo>
                  <a:lnTo>
                    <a:pt x="65" y="4"/>
                  </a:lnTo>
                  <a:close/>
                  <a:moveTo>
                    <a:pt x="33" y="114"/>
                  </a:moveTo>
                  <a:cubicBezTo>
                    <a:pt x="23" y="113"/>
                    <a:pt x="11" y="107"/>
                    <a:pt x="11" y="91"/>
                  </a:cubicBezTo>
                  <a:cubicBezTo>
                    <a:pt x="11" y="71"/>
                    <a:pt x="25" y="48"/>
                    <a:pt x="50" y="45"/>
                  </a:cubicBezTo>
                  <a:lnTo>
                    <a:pt x="33" y="114"/>
                  </a:lnTo>
                  <a:close/>
                  <a:moveTo>
                    <a:pt x="54" y="45"/>
                  </a:moveTo>
                  <a:cubicBezTo>
                    <a:pt x="67" y="46"/>
                    <a:pt x="77" y="54"/>
                    <a:pt x="77" y="68"/>
                  </a:cubicBezTo>
                  <a:cubicBezTo>
                    <a:pt x="77" y="88"/>
                    <a:pt x="62" y="112"/>
                    <a:pt x="37" y="114"/>
                  </a:cubicBezTo>
                  <a:lnTo>
                    <a:pt x="54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4" name="Freeform 62">
              <a:extLst>
                <a:ext uri="{FF2B5EF4-FFF2-40B4-BE49-F238E27FC236}">
                  <a16:creationId xmlns:a16="http://schemas.microsoft.com/office/drawing/2014/main" id="{921BDA50-D63D-4FBC-AD1D-8727FFE154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6063" y="1258888"/>
              <a:ext cx="31750" cy="39688"/>
            </a:xfrm>
            <a:custGeom>
              <a:avLst/>
              <a:gdLst>
                <a:gd name="T0" fmla="*/ 36 w 63"/>
                <a:gd name="T1" fmla="*/ 1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29 h 82"/>
                <a:gd name="T10" fmla="*/ 0 w 63"/>
                <a:gd name="T11" fmla="*/ 56 h 82"/>
                <a:gd name="T12" fmla="*/ 28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1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1 h 82"/>
                <a:gd name="T34" fmla="*/ 11 w 63"/>
                <a:gd name="T35" fmla="*/ 56 h 82"/>
                <a:gd name="T36" fmla="*/ 16 w 63"/>
                <a:gd name="T37" fmla="*/ 39 h 82"/>
                <a:gd name="T38" fmla="*/ 29 w 63"/>
                <a:gd name="T39" fmla="*/ 33 h 82"/>
                <a:gd name="T40" fmla="*/ 43 w 63"/>
                <a:gd name="T41" fmla="*/ 39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3" y="82"/>
                    <a:pt x="28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5" y="41"/>
                    <a:pt x="45" y="41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5" name="Freeform 63">
              <a:extLst>
                <a:ext uri="{FF2B5EF4-FFF2-40B4-BE49-F238E27FC236}">
                  <a16:creationId xmlns:a16="http://schemas.microsoft.com/office/drawing/2014/main" id="{F09D5F7B-0B59-469E-8E2B-2E8C3262E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2100" y="1270000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6" name="Freeform 64">
              <a:extLst>
                <a:ext uri="{FF2B5EF4-FFF2-40B4-BE49-F238E27FC236}">
                  <a16:creationId xmlns:a16="http://schemas.microsoft.com/office/drawing/2014/main" id="{ED8DAE76-0BA2-4426-9C30-2559B87363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9088" y="1295400"/>
              <a:ext cx="33338" cy="508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1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7" name="Freeform 65">
              <a:extLst>
                <a:ext uri="{FF2B5EF4-FFF2-40B4-BE49-F238E27FC236}">
                  <a16:creationId xmlns:a16="http://schemas.microsoft.com/office/drawing/2014/main" id="{ACF5912E-BAA8-48C3-8300-EF8F48BBD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8775" y="1270000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8" name="Freeform 66">
              <a:extLst>
                <a:ext uri="{FF2B5EF4-FFF2-40B4-BE49-F238E27FC236}">
                  <a16:creationId xmlns:a16="http://schemas.microsoft.com/office/drawing/2014/main" id="{50631877-3FBD-4EE4-8A9A-4D07FB1A4A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8938" y="1273175"/>
              <a:ext cx="33338" cy="58738"/>
            </a:xfrm>
            <a:custGeom>
              <a:avLst/>
              <a:gdLst>
                <a:gd name="T0" fmla="*/ 68 w 68"/>
                <a:gd name="T1" fmla="*/ 34 h 119"/>
                <a:gd name="T2" fmla="*/ 49 w 68"/>
                <a:gd name="T3" fmla="*/ 0 h 119"/>
                <a:gd name="T4" fmla="*/ 0 w 68"/>
                <a:gd name="T5" fmla="*/ 85 h 119"/>
                <a:gd name="T6" fmla="*/ 20 w 68"/>
                <a:gd name="T7" fmla="*/ 119 h 119"/>
                <a:gd name="T8" fmla="*/ 68 w 68"/>
                <a:gd name="T9" fmla="*/ 34 h 119"/>
                <a:gd name="T10" fmla="*/ 18 w 68"/>
                <a:gd name="T11" fmla="*/ 57 h 119"/>
                <a:gd name="T12" fmla="*/ 30 w 68"/>
                <a:gd name="T13" fmla="*/ 21 h 119"/>
                <a:gd name="T14" fmla="*/ 48 w 68"/>
                <a:gd name="T15" fmla="*/ 4 h 119"/>
                <a:gd name="T16" fmla="*/ 58 w 68"/>
                <a:gd name="T17" fmla="*/ 24 h 119"/>
                <a:gd name="T18" fmla="*/ 52 w 68"/>
                <a:gd name="T19" fmla="*/ 57 h 119"/>
                <a:gd name="T20" fmla="*/ 18 w 68"/>
                <a:gd name="T21" fmla="*/ 57 h 119"/>
                <a:gd name="T22" fmla="*/ 51 w 68"/>
                <a:gd name="T23" fmla="*/ 62 h 119"/>
                <a:gd name="T24" fmla="*/ 39 w 68"/>
                <a:gd name="T25" fmla="*/ 96 h 119"/>
                <a:gd name="T26" fmla="*/ 20 w 68"/>
                <a:gd name="T27" fmla="*/ 115 h 119"/>
                <a:gd name="T28" fmla="*/ 11 w 68"/>
                <a:gd name="T29" fmla="*/ 95 h 119"/>
                <a:gd name="T30" fmla="*/ 16 w 68"/>
                <a:gd name="T31" fmla="*/ 62 h 119"/>
                <a:gd name="T32" fmla="*/ 51 w 68"/>
                <a:gd name="T3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119">
                  <a:moveTo>
                    <a:pt x="68" y="34"/>
                  </a:moveTo>
                  <a:cubicBezTo>
                    <a:pt x="68" y="23"/>
                    <a:pt x="66" y="0"/>
                    <a:pt x="49" y="0"/>
                  </a:cubicBezTo>
                  <a:cubicBezTo>
                    <a:pt x="25" y="0"/>
                    <a:pt x="0" y="47"/>
                    <a:pt x="0" y="85"/>
                  </a:cubicBezTo>
                  <a:cubicBezTo>
                    <a:pt x="0" y="101"/>
                    <a:pt x="5" y="119"/>
                    <a:pt x="20" y="119"/>
                  </a:cubicBezTo>
                  <a:cubicBezTo>
                    <a:pt x="43" y="119"/>
                    <a:pt x="68" y="71"/>
                    <a:pt x="68" y="34"/>
                  </a:cubicBezTo>
                  <a:close/>
                  <a:moveTo>
                    <a:pt x="18" y="57"/>
                  </a:moveTo>
                  <a:cubicBezTo>
                    <a:pt x="20" y="46"/>
                    <a:pt x="24" y="33"/>
                    <a:pt x="30" y="21"/>
                  </a:cubicBezTo>
                  <a:cubicBezTo>
                    <a:pt x="35" y="13"/>
                    <a:pt x="41" y="4"/>
                    <a:pt x="48" y="4"/>
                  </a:cubicBezTo>
                  <a:cubicBezTo>
                    <a:pt x="57" y="4"/>
                    <a:pt x="58" y="15"/>
                    <a:pt x="58" y="24"/>
                  </a:cubicBezTo>
                  <a:cubicBezTo>
                    <a:pt x="58" y="32"/>
                    <a:pt x="56" y="41"/>
                    <a:pt x="52" y="57"/>
                  </a:cubicBezTo>
                  <a:lnTo>
                    <a:pt x="18" y="57"/>
                  </a:lnTo>
                  <a:close/>
                  <a:moveTo>
                    <a:pt x="51" y="62"/>
                  </a:moveTo>
                  <a:cubicBezTo>
                    <a:pt x="49" y="70"/>
                    <a:pt x="45" y="84"/>
                    <a:pt x="39" y="96"/>
                  </a:cubicBezTo>
                  <a:cubicBezTo>
                    <a:pt x="33" y="107"/>
                    <a:pt x="27" y="115"/>
                    <a:pt x="20" y="115"/>
                  </a:cubicBezTo>
                  <a:cubicBezTo>
                    <a:pt x="14" y="115"/>
                    <a:pt x="11" y="111"/>
                    <a:pt x="11" y="95"/>
                  </a:cubicBezTo>
                  <a:cubicBezTo>
                    <a:pt x="11" y="88"/>
                    <a:pt x="12" y="79"/>
                    <a:pt x="16" y="62"/>
                  </a:cubicBezTo>
                  <a:lnTo>
                    <a:pt x="51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9" name="Freeform 67">
              <a:extLst>
                <a:ext uri="{FF2B5EF4-FFF2-40B4-BE49-F238E27FC236}">
                  <a16:creationId xmlns:a16="http://schemas.microsoft.com/office/drawing/2014/main" id="{BAFBF32D-6EF2-4A6E-BF12-295849D409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8625" y="1258888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29"/>
                    <a:pt x="28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6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6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4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4" y="33"/>
                    <a:pt x="39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0" name="Freeform 68">
              <a:extLst>
                <a:ext uri="{FF2B5EF4-FFF2-40B4-BE49-F238E27FC236}">
                  <a16:creationId xmlns:a16="http://schemas.microsoft.com/office/drawing/2014/main" id="{E96EC0F9-F1E0-4C24-B9C6-CC594B517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625" y="1311275"/>
              <a:ext cx="28575" cy="41275"/>
            </a:xfrm>
            <a:custGeom>
              <a:avLst/>
              <a:gdLst>
                <a:gd name="T0" fmla="*/ 27 w 57"/>
                <a:gd name="T1" fmla="*/ 3 h 82"/>
                <a:gd name="T2" fmla="*/ 28 w 57"/>
                <a:gd name="T3" fmla="*/ 1 h 82"/>
                <a:gd name="T4" fmla="*/ 26 w 57"/>
                <a:gd name="T5" fmla="*/ 0 h 82"/>
                <a:gd name="T6" fmla="*/ 11 w 57"/>
                <a:gd name="T7" fmla="*/ 1 h 82"/>
                <a:gd name="T8" fmla="*/ 8 w 57"/>
                <a:gd name="T9" fmla="*/ 4 h 82"/>
                <a:gd name="T10" fmla="*/ 11 w 57"/>
                <a:gd name="T11" fmla="*/ 5 h 82"/>
                <a:gd name="T12" fmla="*/ 17 w 57"/>
                <a:gd name="T13" fmla="*/ 7 h 82"/>
                <a:gd name="T14" fmla="*/ 17 w 57"/>
                <a:gd name="T15" fmla="*/ 9 h 82"/>
                <a:gd name="T16" fmla="*/ 0 w 57"/>
                <a:gd name="T17" fmla="*/ 75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4 h 82"/>
                <a:gd name="T26" fmla="*/ 29 w 57"/>
                <a:gd name="T27" fmla="*/ 64 h 82"/>
                <a:gd name="T28" fmla="*/ 29 w 57"/>
                <a:gd name="T29" fmla="*/ 66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2 h 82"/>
                <a:gd name="T38" fmla="*/ 52 w 57"/>
                <a:gd name="T39" fmla="*/ 65 h 82"/>
                <a:gd name="T40" fmla="*/ 41 w 57"/>
                <a:gd name="T41" fmla="*/ 78 h 82"/>
                <a:gd name="T42" fmla="*/ 37 w 57"/>
                <a:gd name="T43" fmla="*/ 72 h 82"/>
                <a:gd name="T44" fmla="*/ 38 w 57"/>
                <a:gd name="T45" fmla="*/ 67 h 82"/>
                <a:gd name="T46" fmla="*/ 39 w 57"/>
                <a:gd name="T47" fmla="*/ 63 h 82"/>
                <a:gd name="T48" fmla="*/ 20 w 57"/>
                <a:gd name="T49" fmla="*/ 51 h 82"/>
                <a:gd name="T50" fmla="*/ 29 w 57"/>
                <a:gd name="T51" fmla="*/ 43 h 82"/>
                <a:gd name="T52" fmla="*/ 48 w 57"/>
                <a:gd name="T53" fmla="*/ 32 h 82"/>
                <a:gd name="T54" fmla="*/ 52 w 57"/>
                <a:gd name="T55" fmla="*/ 34 h 82"/>
                <a:gd name="T56" fmla="*/ 46 w 57"/>
                <a:gd name="T57" fmla="*/ 40 h 82"/>
                <a:gd name="T58" fmla="*/ 50 w 57"/>
                <a:gd name="T59" fmla="*/ 45 h 82"/>
                <a:gd name="T60" fmla="*/ 57 w 57"/>
                <a:gd name="T61" fmla="*/ 37 h 82"/>
                <a:gd name="T62" fmla="*/ 48 w 57"/>
                <a:gd name="T63" fmla="*/ 29 h 82"/>
                <a:gd name="T64" fmla="*/ 29 w 57"/>
                <a:gd name="T65" fmla="*/ 39 h 82"/>
                <a:gd name="T66" fmla="*/ 16 w 57"/>
                <a:gd name="T67" fmla="*/ 50 h 82"/>
                <a:gd name="T68" fmla="*/ 27 w 57"/>
                <a:gd name="T69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3"/>
                  </a:moveTo>
                  <a:cubicBezTo>
                    <a:pt x="27" y="3"/>
                    <a:pt x="28" y="1"/>
                    <a:pt x="28" y="1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1"/>
                    <a:pt x="8" y="1"/>
                    <a:pt x="8" y="4"/>
                  </a:cubicBezTo>
                  <a:cubicBezTo>
                    <a:pt x="8" y="5"/>
                    <a:pt x="10" y="5"/>
                    <a:pt x="11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lnTo>
                    <a:pt x="0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8" y="79"/>
                    <a:pt x="9" y="77"/>
                  </a:cubicBezTo>
                  <a:cubicBezTo>
                    <a:pt x="9" y="76"/>
                    <a:pt x="14" y="56"/>
                    <a:pt x="15" y="54"/>
                  </a:cubicBezTo>
                  <a:cubicBezTo>
                    <a:pt x="23" y="55"/>
                    <a:pt x="29" y="58"/>
                    <a:pt x="29" y="64"/>
                  </a:cubicBezTo>
                  <a:cubicBezTo>
                    <a:pt x="29" y="64"/>
                    <a:pt x="29" y="65"/>
                    <a:pt x="29" y="66"/>
                  </a:cubicBezTo>
                  <a:cubicBezTo>
                    <a:pt x="29" y="68"/>
                    <a:pt x="29" y="68"/>
                    <a:pt x="29" y="70"/>
                  </a:cubicBezTo>
                  <a:cubicBezTo>
                    <a:pt x="29" y="78"/>
                    <a:pt x="36" y="82"/>
                    <a:pt x="41" y="82"/>
                  </a:cubicBezTo>
                  <a:cubicBezTo>
                    <a:pt x="52" y="82"/>
                    <a:pt x="56" y="64"/>
                    <a:pt x="56" y="64"/>
                  </a:cubicBezTo>
                  <a:cubicBezTo>
                    <a:pt x="56" y="62"/>
                    <a:pt x="54" y="62"/>
                    <a:pt x="54" y="62"/>
                  </a:cubicBezTo>
                  <a:cubicBezTo>
                    <a:pt x="52" y="62"/>
                    <a:pt x="52" y="63"/>
                    <a:pt x="52" y="65"/>
                  </a:cubicBezTo>
                  <a:cubicBezTo>
                    <a:pt x="50" y="70"/>
                    <a:pt x="47" y="78"/>
                    <a:pt x="41" y="78"/>
                  </a:cubicBezTo>
                  <a:cubicBezTo>
                    <a:pt x="38" y="78"/>
                    <a:pt x="37" y="75"/>
                    <a:pt x="37" y="72"/>
                  </a:cubicBezTo>
                  <a:cubicBezTo>
                    <a:pt x="37" y="70"/>
                    <a:pt x="37" y="70"/>
                    <a:pt x="38" y="67"/>
                  </a:cubicBezTo>
                  <a:cubicBezTo>
                    <a:pt x="38" y="67"/>
                    <a:pt x="39" y="65"/>
                    <a:pt x="39" y="63"/>
                  </a:cubicBezTo>
                  <a:cubicBezTo>
                    <a:pt x="39" y="53"/>
                    <a:pt x="25" y="51"/>
                    <a:pt x="20" y="51"/>
                  </a:cubicBezTo>
                  <a:cubicBezTo>
                    <a:pt x="23" y="49"/>
                    <a:pt x="28" y="45"/>
                    <a:pt x="29" y="43"/>
                  </a:cubicBezTo>
                  <a:cubicBezTo>
                    <a:pt x="35" y="38"/>
                    <a:pt x="41" y="32"/>
                    <a:pt x="48" y="32"/>
                  </a:cubicBezTo>
                  <a:cubicBezTo>
                    <a:pt x="49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0" y="45"/>
                  </a:cubicBezTo>
                  <a:cubicBezTo>
                    <a:pt x="53" y="45"/>
                    <a:pt x="57" y="42"/>
                    <a:pt x="57" y="37"/>
                  </a:cubicBezTo>
                  <a:cubicBezTo>
                    <a:pt x="57" y="33"/>
                    <a:pt x="54" y="29"/>
                    <a:pt x="48" y="29"/>
                  </a:cubicBezTo>
                  <a:cubicBezTo>
                    <a:pt x="41" y="29"/>
                    <a:pt x="35" y="34"/>
                    <a:pt x="29" y="39"/>
                  </a:cubicBezTo>
                  <a:cubicBezTo>
                    <a:pt x="24" y="44"/>
                    <a:pt x="21" y="48"/>
                    <a:pt x="16" y="50"/>
                  </a:cubicBezTo>
                  <a:lnTo>
                    <a:pt x="27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1" name="Freeform 69">
              <a:extLst>
                <a:ext uri="{FF2B5EF4-FFF2-40B4-BE49-F238E27FC236}">
                  <a16:creationId xmlns:a16="http://schemas.microsoft.com/office/drawing/2014/main" id="{1DB9DDBD-0F2F-4FE5-926B-F54F9B14A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663" y="1270000"/>
              <a:ext cx="19050" cy="80963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6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2" name="Freeform 70">
              <a:extLst>
                <a:ext uri="{FF2B5EF4-FFF2-40B4-BE49-F238E27FC236}">
                  <a16:creationId xmlns:a16="http://schemas.microsoft.com/office/drawing/2014/main" id="{81ED0C01-C944-4AA1-9728-1384819679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1650" y="1295400"/>
              <a:ext cx="33338" cy="508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1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3" name="Freeform 71">
              <a:extLst>
                <a:ext uri="{FF2B5EF4-FFF2-40B4-BE49-F238E27FC236}">
                  <a16:creationId xmlns:a16="http://schemas.microsoft.com/office/drawing/2014/main" id="{6FEF5833-BE45-4B34-B229-E778FA03B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338" y="1270000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sp>
        <p:nvSpPr>
          <p:cNvPr id="3" name="正方形/長方形 2"/>
          <p:cNvSpPr/>
          <p:nvPr/>
        </p:nvSpPr>
        <p:spPr>
          <a:xfrm>
            <a:off x="575243" y="1088048"/>
            <a:ext cx="2069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Overdamped case</a:t>
            </a:r>
            <a:endParaRPr lang="ja-JP" altLang="en-US" dirty="0"/>
          </a:p>
        </p:txBody>
      </p:sp>
      <p:sp>
        <p:nvSpPr>
          <p:cNvPr id="306" name="正方形/長方形 305"/>
          <p:cNvSpPr/>
          <p:nvPr/>
        </p:nvSpPr>
        <p:spPr>
          <a:xfrm>
            <a:off x="429241" y="4764385"/>
            <a:ext cx="4301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quantum Smoluchowski </a:t>
            </a:r>
            <a:r>
              <a:rPr lang="en-US" altLang="ja-JP" dirty="0" err="1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at high temp</a:t>
            </a:r>
          </a:p>
        </p:txBody>
      </p:sp>
      <p:pic>
        <p:nvPicPr>
          <p:cNvPr id="310" name="図 30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45" y="1043358"/>
            <a:ext cx="786064" cy="1156645"/>
          </a:xfrm>
          <a:prstGeom prst="rect">
            <a:avLst/>
          </a:prstGeom>
        </p:spPr>
      </p:pic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3A82B4FD-9433-3910-38EC-ECFC9AD68A10}"/>
              </a:ext>
            </a:extLst>
          </p:cNvPr>
          <p:cNvSpPr/>
          <p:nvPr/>
        </p:nvSpPr>
        <p:spPr>
          <a:xfrm>
            <a:off x="627854" y="5525714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4"/>
              </a:rPr>
              <a:t>T. Ikeda and Y. Tanimura, </a:t>
            </a:r>
            <a:r>
              <a:rPr lang="en-US" altLang="ja-JP" dirty="0">
                <a:hlinkClick r:id="rId4"/>
              </a:rPr>
              <a:t>JCTC </a:t>
            </a:r>
            <a:r>
              <a:rPr lang="en-US" altLang="ja-JP" b="1" dirty="0">
                <a:hlinkClick r:id="rId4"/>
              </a:rPr>
              <a:t>15</a:t>
            </a:r>
            <a:r>
              <a:rPr lang="en-US" altLang="ja-JP" dirty="0">
                <a:hlinkClick r:id="rId4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6990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1903" name="Object 11"/>
          <p:cNvGraphicFramePr>
            <a:graphicFrameLocks noChangeAspect="1"/>
          </p:cNvGraphicFramePr>
          <p:nvPr/>
        </p:nvGraphicFramePr>
        <p:xfrm>
          <a:off x="3100094" y="4085926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11480" imgH="558720" progId="Equation.DSMT4">
                  <p:embed/>
                </p:oleObj>
              </mc:Choice>
              <mc:Fallback>
                <p:oleObj name="Equation" r:id="rId2" imgW="3111480" imgH="558720" progId="Equation.DSMT4">
                  <p:embed/>
                  <p:pic>
                    <p:nvPicPr>
                      <p:cNvPr id="42190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0094" y="4085926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2104" name="Picture 66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068" y="2799718"/>
            <a:ext cx="2531464" cy="198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0237" name="Rectangle 2"/>
          <p:cNvSpPr>
            <a:spLocks noChangeArrowheads="1"/>
          </p:cNvSpPr>
          <p:nvPr/>
        </p:nvSpPr>
        <p:spPr bwMode="auto">
          <a:xfrm>
            <a:off x="428596" y="2396589"/>
            <a:ext cx="807561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Physical observable like dipole moment       is defined by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If      is a function of </a:t>
            </a:r>
            <a:r>
              <a:rPr lang="en-US" altLang="ja-JP" sz="2400" i="1" dirty="0">
                <a:solidFill>
                  <a:srgbClr val="FF3300"/>
                </a:solidFill>
                <a:latin typeface="+mj-ea"/>
                <a:ea typeface="+mj-ea"/>
                <a:cs typeface="Times New Roman" pitchFamily="18" charset="0"/>
              </a:rPr>
              <a:t>A</a:t>
            </a:r>
            <a:r>
              <a:rPr lang="ja-JP" altLang="en-US" sz="2400" dirty="0">
                <a:latin typeface="+mj-ea"/>
                <a:ea typeface="+mj-ea"/>
                <a:cs typeface="Arial Unicode MS"/>
              </a:rPr>
              <a:t> </a:t>
            </a:r>
            <a:r>
              <a:rPr lang="en-US" altLang="ja-JP" sz="2400" dirty="0">
                <a:latin typeface="+mj-ea"/>
                <a:ea typeface="+mj-ea"/>
                <a:cs typeface="Arial Unicode MS"/>
              </a:rPr>
              <a:t>only, we can rewrite 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2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where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solidFill>
                <a:srgbClr val="CC3300"/>
              </a:solidFill>
              <a:latin typeface="+mj-ea"/>
              <a:ea typeface="+mj-ea"/>
              <a:cs typeface="Arial Unicode MS"/>
            </a:endParaRPr>
          </a:p>
        </p:txBody>
      </p:sp>
      <p:graphicFrame>
        <p:nvGraphicFramePr>
          <p:cNvPr id="180226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993871" y="3017829"/>
          <a:ext cx="34655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66800" imgH="431640" progId="Equation.DSMT4">
                  <p:embed/>
                </p:oleObj>
              </mc:Choice>
              <mc:Fallback>
                <p:oleObj name="Equation" r:id="rId5" imgW="3466800" imgH="431640" progId="Equation.DSMT4">
                  <p:embed/>
                  <p:pic>
                    <p:nvPicPr>
                      <p:cNvPr id="1802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871" y="3017829"/>
                        <a:ext cx="3465512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892" name="Object 3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3119335" y="4085926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11480" imgH="558720" progId="Equation.DSMT4">
                  <p:embed/>
                </p:oleObj>
              </mc:Choice>
              <mc:Fallback>
                <p:oleObj name="Equation" r:id="rId7" imgW="3111480" imgH="558720" progId="Equation.DSMT4">
                  <p:embed/>
                  <p:pic>
                    <p:nvPicPr>
                      <p:cNvPr id="42189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335" y="4085926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8" name="Rectangle 5"/>
          <p:cNvSpPr>
            <a:spLocks noChangeArrowheads="1"/>
          </p:cNvSpPr>
          <p:nvPr/>
        </p:nvSpPr>
        <p:spPr bwMode="auto">
          <a:xfrm>
            <a:off x="500063" y="1142984"/>
            <a:ext cx="8643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+mj-ea"/>
                <a:ea typeface="+mj-ea"/>
                <a:cs typeface="Arial Unicode MS"/>
                <a:sym typeface="Wingdings" pitchFamily="2" charset="2"/>
              </a:rPr>
              <a:t>For wave </a:t>
            </a:r>
            <a:r>
              <a:rPr lang="en-US" altLang="ja-JP" sz="2400" dirty="0" err="1">
                <a:latin typeface="+mj-ea"/>
                <a:ea typeface="+mj-ea"/>
                <a:cs typeface="Arial Unicode MS"/>
                <a:sym typeface="Wingdings" pitchFamily="2" charset="2"/>
              </a:rPr>
              <a:t>func</a:t>
            </a:r>
            <a:r>
              <a:rPr lang="en-US" altLang="ja-JP" sz="2400" dirty="0">
                <a:latin typeface="+mj-ea"/>
                <a:ea typeface="+mj-ea"/>
                <a:cs typeface="Arial Unicode MS"/>
                <a:sym typeface="Wingdings" pitchFamily="2" charset="2"/>
              </a:rPr>
              <a:t>.               , density matrix elements are</a:t>
            </a:r>
          </a:p>
        </p:txBody>
      </p:sp>
      <p:graphicFrame>
        <p:nvGraphicFramePr>
          <p:cNvPr id="421894" name="Object 4"/>
          <p:cNvGraphicFramePr>
            <a:graphicFrameLocks noChangeAspect="1"/>
          </p:cNvGraphicFramePr>
          <p:nvPr/>
        </p:nvGraphicFramePr>
        <p:xfrm>
          <a:off x="1125139" y="5342831"/>
          <a:ext cx="28702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869920" imgH="482400" progId="Equation.DSMT4">
                  <p:embed/>
                </p:oleObj>
              </mc:Choice>
              <mc:Fallback>
                <p:oleObj name="Equation" r:id="rId9" imgW="2869920" imgH="482400" progId="Equation.DSMT4">
                  <p:embed/>
                  <p:pic>
                    <p:nvPicPr>
                      <p:cNvPr id="42189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5139" y="5342831"/>
                        <a:ext cx="287020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0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555776" y="1271956"/>
          <a:ext cx="128111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82680" imgH="330120" progId="Equation.DSMT4">
                  <p:embed/>
                </p:oleObj>
              </mc:Choice>
              <mc:Fallback>
                <p:oleObj name="Equation" r:id="rId11" imgW="1282680" imgH="330120" progId="Equation.DSMT4">
                  <p:embed/>
                  <p:pic>
                    <p:nvPicPr>
                      <p:cNvPr id="18023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1271956"/>
                        <a:ext cx="1281113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1" name="Object 7"/>
          <p:cNvGraphicFramePr>
            <a:graphicFrameLocks noChangeAspect="1"/>
          </p:cNvGraphicFramePr>
          <p:nvPr/>
        </p:nvGraphicFramePr>
        <p:xfrm>
          <a:off x="5580112" y="2514922"/>
          <a:ext cx="4714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69800" imgH="304560" progId="Equation.DSMT4">
                  <p:embed/>
                </p:oleObj>
              </mc:Choice>
              <mc:Fallback>
                <p:oleObj name="Equation" r:id="rId13" imgW="469800" imgH="304560" progId="Equation.DSMT4">
                  <p:embed/>
                  <p:pic>
                    <p:nvPicPr>
                      <p:cNvPr id="18023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2514922"/>
                        <a:ext cx="471488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2" name="Object 8"/>
          <p:cNvGraphicFramePr>
            <a:graphicFrameLocks noChangeAspect="1"/>
          </p:cNvGraphicFramePr>
          <p:nvPr/>
        </p:nvGraphicFramePr>
        <p:xfrm>
          <a:off x="811410" y="3566021"/>
          <a:ext cx="3730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2280" imgH="203040" progId="Equation.DSMT4">
                  <p:embed/>
                </p:oleObj>
              </mc:Choice>
              <mc:Fallback>
                <p:oleObj name="Equation" r:id="rId15" imgW="152280" imgH="203040" progId="Equation.DSMT4">
                  <p:embed/>
                  <p:pic>
                    <p:nvPicPr>
                      <p:cNvPr id="18023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410" y="3566021"/>
                        <a:ext cx="37306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3" name="Object 9"/>
          <p:cNvGraphicFramePr>
            <a:graphicFrameLocks noChangeAspect="1"/>
          </p:cNvGraphicFramePr>
          <p:nvPr/>
        </p:nvGraphicFramePr>
        <p:xfrm>
          <a:off x="1823983" y="4179099"/>
          <a:ext cx="12303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31560" imgH="482400" progId="Equation.DSMT4">
                  <p:embed/>
                </p:oleObj>
              </mc:Choice>
              <mc:Fallback>
                <p:oleObj name="Equation" r:id="rId17" imgW="1231560" imgH="482400" progId="Equation.DSMT4">
                  <p:embed/>
                  <p:pic>
                    <p:nvPicPr>
                      <p:cNvPr id="18023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3983" y="4179099"/>
                        <a:ext cx="12303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1900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419357" y="5510670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0234" name="Object 10"/>
          <p:cNvGraphicFramePr>
            <a:graphicFrameLocks noChangeAspect="1"/>
          </p:cNvGraphicFramePr>
          <p:nvPr/>
        </p:nvGraphicFramePr>
        <p:xfrm>
          <a:off x="2106613" y="1844659"/>
          <a:ext cx="31242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136680" imgH="444240" progId="Equation.DSMT4">
                  <p:embed/>
                </p:oleObj>
              </mc:Choice>
              <mc:Fallback>
                <p:oleObj name="Equation" r:id="rId20" imgW="3136680" imgH="444240" progId="Equation.DSMT4">
                  <p:embed/>
                  <p:pic>
                    <p:nvPicPr>
                      <p:cNvPr id="18023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6613" y="1844659"/>
                        <a:ext cx="3124200" cy="44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904" name="Object 12"/>
          <p:cNvGraphicFramePr>
            <a:graphicFrameLocks noChangeAspect="1"/>
          </p:cNvGraphicFramePr>
          <p:nvPr/>
        </p:nvGraphicFramePr>
        <p:xfrm>
          <a:off x="3119335" y="4143933"/>
          <a:ext cx="2159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158920" imgH="482400" progId="Equation.DSMT4">
                  <p:embed/>
                </p:oleObj>
              </mc:Choice>
              <mc:Fallback>
                <p:oleObj name="Equation" r:id="rId22" imgW="2158920" imgH="482400" progId="Equation.DSMT4">
                  <p:embed/>
                  <p:pic>
                    <p:nvPicPr>
                      <p:cNvPr id="42190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335" y="4143933"/>
                        <a:ext cx="2159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179511" y="142852"/>
            <a:ext cx="8951081" cy="1143000"/>
          </a:xfrm>
        </p:spPr>
        <p:txBody>
          <a:bodyPr>
            <a:normAutofit/>
          </a:bodyPr>
          <a:lstStyle/>
          <a:p>
            <a:r>
              <a:rPr lang="en-US" altLang="ja-JP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cs typeface="Arial Unicode MS" panose="020B0604020202020204" pitchFamily="50" charset="-128"/>
              </a:rPr>
              <a:t>Reduced Density Matrix</a:t>
            </a:r>
            <a:endParaRPr kumimoji="1" lang="ja-JP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19600" y="6182029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4843271" y="5292730"/>
                <a:ext cx="4300729" cy="5347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𝜌</m:t>
                              </m:r>
                            </m:e>
                          </m:acc>
                        </m:e>
                        <m:sub>
                          <m:r>
                            <a:rPr lang="ja-JP" altLang="en-US" sz="2800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 sz="2800">
                          <a:latin typeface="Cambria Math"/>
                        </a:rPr>
                        <m:t>=−</m:t>
                      </m:r>
                      <m:r>
                        <a:rPr lang="ja-JP" altLang="en-US" sz="2800" i="1">
                          <a:latin typeface="Cambria Math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ja-JP" altLang="en-US" sz="28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ja-JP" altLang="en-US" sz="2800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sz="28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  <m:r>
                        <a:rPr lang="en-US" altLang="ja-JP" sz="2800" b="0" i="0" smtClean="0">
                          <a:latin typeface="Cambria Math" panose="02040503050406030204" pitchFamily="18" charset="0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𝛤</m:t>
                          </m:r>
                        </m:e>
                      </m:acc>
                      <m:sSub>
                        <m:sSubPr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𝜌</m:t>
                          </m:r>
                        </m:e>
                        <m:sub>
                          <m:r>
                            <a:rPr lang="ja-JP" altLang="en-US" sz="2800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 sz="2800">
                          <a:latin typeface="Cambria Math"/>
                        </a:rPr>
                        <m:t>(</m:t>
                      </m:r>
                      <m:sSup>
                        <m:sSupPr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ja-JP" altLang="en-US" sz="280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ja-JP" altLang="en-US" sz="280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ja-JP" altLang="en-US" sz="2800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3271" y="5292730"/>
                <a:ext cx="4300729" cy="534762"/>
              </a:xfrm>
              <a:prstGeom prst="rect">
                <a:avLst/>
              </a:prstGeom>
              <a:blipFill rotWithShape="0"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4">
            <a:off x="6857578" y="3690724"/>
            <a:ext cx="818228" cy="3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5988011" y="1844824"/>
          <a:ext cx="27035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705040" imgH="431640" progId="Equation.DSMT4">
                  <p:embed/>
                </p:oleObj>
              </mc:Choice>
              <mc:Fallback>
                <p:oleObj name="Equation" r:id="rId27" imgW="2705040" imgH="43164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8011" y="1844824"/>
                        <a:ext cx="2703513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7"/>
          <p:cNvGraphicFramePr>
            <a:graphicFrameLocks noChangeAspect="1"/>
          </p:cNvGraphicFramePr>
          <p:nvPr/>
        </p:nvGraphicFramePr>
        <p:xfrm>
          <a:off x="6680897" y="4082591"/>
          <a:ext cx="6254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22080" imgH="342720" progId="Equation.DSMT4">
                  <p:embed/>
                </p:oleObj>
              </mc:Choice>
              <mc:Fallback>
                <p:oleObj name="Equation" r:id="rId29" imgW="622080" imgH="342720" progId="Equation.DSMT4">
                  <p:embed/>
                  <p:pic>
                    <p:nvPicPr>
                      <p:cNvPr id="2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0897" y="4082591"/>
                        <a:ext cx="62547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4754717" y="4977187"/>
            <a:ext cx="44453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Quantum Master Eq. (Markovian Approx.  etc.)</a:t>
            </a:r>
            <a:endParaRPr lang="ja-JP" altLang="en-US" sz="1600" dirty="0"/>
          </a:p>
        </p:txBody>
      </p:sp>
      <p:sp>
        <p:nvSpPr>
          <p:cNvPr id="29" name="正方形/長方形 28"/>
          <p:cNvSpPr/>
          <p:nvPr/>
        </p:nvSpPr>
        <p:spPr>
          <a:xfrm>
            <a:off x="1612867" y="6084845"/>
            <a:ext cx="28748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dirty="0">
                <a:solidFill>
                  <a:srgbClr val="CC33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Energy does not conserve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02E5106-F45C-0F87-978C-33CD2BC13DB2}"/>
              </a:ext>
            </a:extLst>
          </p:cNvPr>
          <p:cNvSpPr txBox="1"/>
          <p:nvPr/>
        </p:nvSpPr>
        <p:spPr>
          <a:xfrm>
            <a:off x="4932040" y="6052422"/>
            <a:ext cx="4211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(</a:t>
            </a:r>
            <a:r>
              <a:rPr lang="en-US" altLang="ja-JP" dirty="0">
                <a:solidFill>
                  <a:srgbClr val="0C0597"/>
                </a:solidFill>
              </a:rPr>
              <a:t>Suffer from the p</a:t>
            </a:r>
            <a:r>
              <a:rPr lang="en-US" altLang="ja-JP" sz="1800" dirty="0">
                <a:solidFill>
                  <a:srgbClr val="0C0597"/>
                </a:solidFill>
              </a:rPr>
              <a:t>ositivity problem due to unphysical  Markovian assumption</a:t>
            </a:r>
            <a:r>
              <a:rPr lang="en-US" altLang="ja-JP" sz="1800" dirty="0"/>
              <a:t>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55247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421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21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2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9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999" y="880379"/>
            <a:ext cx="4823227" cy="4232832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366693" y="161169"/>
            <a:ext cx="82894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Numerical test for non-adiabatic system</a:t>
            </a:r>
            <a:endParaRPr lang="ja-JP" altLang="en-US" sz="3600" dirty="0"/>
          </a:p>
        </p:txBody>
      </p:sp>
      <p:sp>
        <p:nvSpPr>
          <p:cNvPr id="4" name="正方形/長方形 3"/>
          <p:cNvSpPr/>
          <p:nvPr/>
        </p:nvSpPr>
        <p:spPr>
          <a:xfrm>
            <a:off x="5091044" y="1223144"/>
            <a:ext cx="3603872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MS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-LTQFPE and </a:t>
            </a: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MS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-LTQSE: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Non-adiabatic Dynamics &amp;</a:t>
            </a: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Nonlinear Spectroscopies</a:t>
            </a:r>
          </a:p>
          <a:p>
            <a:pPr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Also the validity check of </a:t>
            </a:r>
          </a:p>
          <a:p>
            <a:pPr>
              <a:defRPr/>
            </a:pP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surface hopping </a:t>
            </a: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&amp; </a:t>
            </a:r>
            <a:r>
              <a:rPr lang="en-US" altLang="ja-JP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Ehrenfest</a:t>
            </a: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</a:t>
            </a:r>
          </a:p>
          <a:p>
            <a:pPr>
              <a:defRPr/>
            </a:pP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approaches</a:t>
            </a:r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2600895" y="2676661"/>
            <a:ext cx="288032" cy="78361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>
            <a:off x="2987824" y="3589934"/>
            <a:ext cx="432048" cy="24729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3047820" y="3290100"/>
            <a:ext cx="156028" cy="17528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正方形/長方形 17"/>
          <p:cNvSpPr/>
          <p:nvPr/>
        </p:nvSpPr>
        <p:spPr>
          <a:xfrm>
            <a:off x="5508104" y="3682871"/>
            <a:ext cx="33330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Nonlinear spectroscopies:</a:t>
            </a:r>
          </a:p>
          <a:p>
            <a:r>
              <a:rPr lang="en-US" altLang="ja-JP" sz="1200" dirty="0">
                <a:solidFill>
                  <a:schemeClr val="tx2">
                    <a:lumMod val="75000"/>
                  </a:schemeClr>
                </a:solidFill>
              </a:rPr>
              <a:t>Ikeda and Tanimura,:</a:t>
            </a:r>
            <a:r>
              <a:rPr lang="fr-FR" altLang="ja-JP" sz="1200" dirty="0">
                <a:solidFill>
                  <a:schemeClr val="tx2">
                    <a:lumMod val="75000"/>
                  </a:schemeClr>
                </a:solidFill>
              </a:rPr>
              <a:t>JCP </a:t>
            </a:r>
            <a:r>
              <a:rPr lang="fr-FR" altLang="ja-JP" sz="1200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sz="1200" dirty="0">
                <a:solidFill>
                  <a:schemeClr val="tx2">
                    <a:lumMod val="75000"/>
                  </a:schemeClr>
                </a:solidFill>
              </a:rPr>
              <a:t>, 014102 (2017</a:t>
            </a:r>
            <a:r>
              <a:rPr lang="en-US" altLang="ja-JP" sz="1200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sz="1200" dirty="0"/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6782" y="4362596"/>
            <a:ext cx="3151257" cy="1920720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013176"/>
            <a:ext cx="786064" cy="1156645"/>
          </a:xfrm>
          <a:prstGeom prst="rect">
            <a:avLst/>
          </a:prstGeom>
        </p:spPr>
      </p:pic>
      <p:sp>
        <p:nvSpPr>
          <p:cNvPr id="13" name="正方形/長方形 12"/>
          <p:cNvSpPr/>
          <p:nvPr/>
        </p:nvSpPr>
        <p:spPr>
          <a:xfrm>
            <a:off x="1115616" y="732430"/>
            <a:ext cx="11272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 model</a:t>
            </a:r>
            <a:endParaRPr lang="en-US" altLang="ja-JP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CC9F928F-4181-3A78-FE13-F477307FC6BE}"/>
              </a:ext>
            </a:extLst>
          </p:cNvPr>
          <p:cNvGraphicFramePr>
            <a:graphicFrameLocks noGrp="1" noChangeAspect="1"/>
          </p:cNvGraphicFramePr>
          <p:nvPr/>
        </p:nvGraphicFramePr>
        <p:xfrm>
          <a:off x="1775746" y="5267864"/>
          <a:ext cx="366871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670200" imgH="914400" progId="Equation.DSMT4">
                  <p:embed/>
                </p:oleObj>
              </mc:Choice>
              <mc:Fallback>
                <p:oleObj name="Equation" r:id="rId5" imgW="3670200" imgH="914400" progId="Equation.DSMT4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CC9F928F-4181-3A78-FE13-F477307FC6BE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5746" y="5267864"/>
                        <a:ext cx="3668713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66D129C-6D18-9AFE-13CE-7E2A14FB3483}"/>
              </a:ext>
            </a:extLst>
          </p:cNvPr>
          <p:cNvSpPr/>
          <p:nvPr/>
        </p:nvSpPr>
        <p:spPr>
          <a:xfrm>
            <a:off x="292206" y="6409044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7"/>
              </a:rPr>
              <a:t>T. Ikeda and Y. Tanimura, </a:t>
            </a:r>
            <a:r>
              <a:rPr lang="en-US" altLang="ja-JP" dirty="0">
                <a:hlinkClick r:id="rId7"/>
              </a:rPr>
              <a:t>JCTC </a:t>
            </a:r>
            <a:r>
              <a:rPr lang="en-US" altLang="ja-JP" b="1" dirty="0">
                <a:hlinkClick r:id="rId7"/>
              </a:rPr>
              <a:t>15</a:t>
            </a:r>
            <a:r>
              <a:rPr lang="en-US" altLang="ja-JP" dirty="0">
                <a:hlinkClick r:id="rId7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1780189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883" y="1844824"/>
            <a:ext cx="6173433" cy="3608625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395536" y="284130"/>
            <a:ext cx="75648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Population dynamics from various approaches</a:t>
            </a:r>
            <a:endParaRPr lang="ja-JP" altLang="en-US" sz="2800" dirty="0"/>
          </a:p>
        </p:txBody>
      </p:sp>
      <p:sp>
        <p:nvSpPr>
          <p:cNvPr id="9" name="正方形/長方形 8"/>
          <p:cNvSpPr/>
          <p:nvPr/>
        </p:nvSpPr>
        <p:spPr>
          <a:xfrm>
            <a:off x="617742" y="1017805"/>
            <a:ext cx="6083717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7030A0"/>
                </a:solidFill>
                <a:latin typeface="Arial Unicode MS" pitchFamily="50" charset="-128"/>
                <a:cs typeface="Arial Unicode MS" pitchFamily="50" charset="-128"/>
              </a:rPr>
              <a:t>Overdamped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sz="2800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 temperature bath</a:t>
            </a:r>
            <a:endParaRPr lang="ja-JP" altLang="en-US" sz="28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5436096" y="4835407"/>
            <a:ext cx="3619902" cy="101566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Population becomes negative </a:t>
            </a:r>
          </a:p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without Low Temp correction</a:t>
            </a:r>
          </a:p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 (positivity problem)</a:t>
            </a:r>
            <a:endParaRPr lang="ja-JP" altLang="en-US" sz="1000" dirty="0">
              <a:solidFill>
                <a:srgbClr val="0C0597"/>
              </a:solidFill>
            </a:endParaRPr>
          </a:p>
        </p:txBody>
      </p:sp>
      <p:cxnSp>
        <p:nvCxnSpPr>
          <p:cNvPr id="5" name="直線矢印コネクタ 4"/>
          <p:cNvCxnSpPr/>
          <p:nvPr/>
        </p:nvCxnSpPr>
        <p:spPr>
          <a:xfrm flipH="1">
            <a:off x="3070064" y="1988840"/>
            <a:ext cx="2057755" cy="2160240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/>
        </p:nvSpPr>
        <p:spPr>
          <a:xfrm>
            <a:off x="5148064" y="1729667"/>
            <a:ext cx="3672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66CC"/>
                </a:solidFill>
              </a:rPr>
              <a:t>Our numerically “exact” results</a:t>
            </a:r>
            <a:endParaRPr lang="ja-JP" altLang="en-US" b="1" dirty="0">
              <a:solidFill>
                <a:srgbClr val="FF66CC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39EE479-ADD1-9C2F-E0AD-22A3CD029F61}"/>
              </a:ext>
            </a:extLst>
          </p:cNvPr>
          <p:cNvSpPr/>
          <p:nvPr/>
        </p:nvSpPr>
        <p:spPr>
          <a:xfrm>
            <a:off x="292206" y="6409044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3"/>
              </a:rPr>
              <a:t>T. Ikeda and Y. Tanimura, </a:t>
            </a:r>
            <a:r>
              <a:rPr lang="en-US" altLang="ja-JP" dirty="0">
                <a:hlinkClick r:id="rId3"/>
              </a:rPr>
              <a:t>JCTC </a:t>
            </a:r>
            <a:r>
              <a:rPr lang="en-US" altLang="ja-JP" b="1" dirty="0">
                <a:hlinkClick r:id="rId3"/>
              </a:rPr>
              <a:t>15</a:t>
            </a:r>
            <a:r>
              <a:rPr lang="en-US" altLang="ja-JP" dirty="0">
                <a:hlinkClick r:id="rId3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6642865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 txBox="1">
            <a:spLocks noChangeArrowheads="1"/>
          </p:cNvSpPr>
          <p:nvPr/>
        </p:nvSpPr>
        <p:spPr>
          <a:xfrm>
            <a:off x="292206" y="142922"/>
            <a:ext cx="8364568" cy="719137"/>
          </a:xfrm>
          <a:prstGeom prst="rect">
            <a:avLst/>
          </a:prstGeom>
        </p:spPr>
        <p:txBody>
          <a:bodyPr rtlCol="0" anchor="t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Transient Absorption Spectra (TAS)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1403648" y="2630032"/>
            <a:ext cx="168798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MS-LT-QSE                        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3510512" y="2675710"/>
            <a:ext cx="216024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Zusman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                      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4788024" y="2391734"/>
            <a:ext cx="1903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Fewest Switch</a:t>
            </a:r>
          </a:p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Surface Hopping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6967041" y="2644244"/>
            <a:ext cx="123623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Ehrenfest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E8CC69DF-9713-4EE3-8490-E91B05C283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495" y="1057899"/>
            <a:ext cx="3640886" cy="1417472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5868144" y="1224727"/>
            <a:ext cx="29899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Overdamped (QSE) </a:t>
            </a:r>
          </a:p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&amp; low temp. case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C69272A2-54D4-4198-B11F-7D61F704A5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5"/>
          <a:stretch/>
        </p:blipFill>
        <p:spPr>
          <a:xfrm>
            <a:off x="578654" y="3098175"/>
            <a:ext cx="8023958" cy="3374810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1847528" y="805144"/>
            <a:ext cx="339067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Excited State Absorption (ESA)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01851" y="1068724"/>
            <a:ext cx="164660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Stimulated </a:t>
            </a:r>
          </a:p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Emission (SE)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634017" y="365713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ESA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755195" y="5021950"/>
            <a:ext cx="492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SE</a:t>
            </a:r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3928017" y="4323915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Positivity</a:t>
            </a:r>
          </a:p>
          <a:p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Prob.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2128408" y="3213764"/>
            <a:ext cx="671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GSA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3851920" y="5093776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Positivity</a:t>
            </a:r>
          </a:p>
          <a:p>
            <a:r>
              <a:rPr lang="en-US" altLang="ja-JP" sz="12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Prob</a:t>
            </a:r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.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292206" y="6409044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4"/>
              </a:rPr>
              <a:t>T. Ikeda and Y. Tanimura, </a:t>
            </a:r>
            <a:r>
              <a:rPr lang="en-US" altLang="ja-JP" dirty="0">
                <a:hlinkClick r:id="rId4"/>
              </a:rPr>
              <a:t>JCTC </a:t>
            </a:r>
            <a:r>
              <a:rPr lang="en-US" altLang="ja-JP" b="1" dirty="0">
                <a:hlinkClick r:id="rId4"/>
              </a:rPr>
              <a:t>15</a:t>
            </a:r>
            <a:r>
              <a:rPr lang="en-US" altLang="ja-JP" dirty="0">
                <a:hlinkClick r:id="rId4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  <p:graphicFrame>
        <p:nvGraphicFramePr>
          <p:cNvPr id="12" name="Object 2">
            <a:extLst>
              <a:ext uri="{FF2B5EF4-FFF2-40B4-BE49-F238E27FC236}">
                <a16:creationId xmlns:a16="http://schemas.microsoft.com/office/drawing/2014/main" id="{1AD0686E-F980-2991-47C4-23F6E9CF9C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2387093"/>
              </p:ext>
            </p:extLst>
          </p:nvPr>
        </p:nvGraphicFramePr>
        <p:xfrm>
          <a:off x="8388424" y="334846"/>
          <a:ext cx="660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60240" imgH="380880" progId="Equation.DSMT4">
                  <p:embed/>
                </p:oleObj>
              </mc:Choice>
              <mc:Fallback>
                <p:oleObj name="Equation" r:id="rId5" imgW="660240" imgH="380880" progId="Equation.DSMT4">
                  <p:embed/>
                  <p:pic>
                    <p:nvPicPr>
                      <p:cNvPr id="12" name="Object 2">
                        <a:extLst>
                          <a:ext uri="{FF2B5EF4-FFF2-40B4-BE49-F238E27FC236}">
                            <a16:creationId xmlns:a16="http://schemas.microsoft.com/office/drawing/2014/main" id="{1AD0686E-F980-2991-47C4-23F6E9CF9C9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8424" y="334846"/>
                        <a:ext cx="660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593285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>
            <a:extLst>
              <a:ext uri="{FF2B5EF4-FFF2-40B4-BE49-F238E27FC236}">
                <a16:creationId xmlns:a16="http://schemas.microsoft.com/office/drawing/2014/main" id="{93AA2EDB-74C2-4C81-92B1-62501AF87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84" y="1248510"/>
            <a:ext cx="4104456" cy="4410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648932" y="5740599"/>
            <a:ext cx="4176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ja-JP" sz="1600" dirty="0"/>
              <a:t>R.Srinivasan, J. S. Feenstra, S.T. Park,</a:t>
            </a:r>
          </a:p>
          <a:p>
            <a:r>
              <a:rPr lang="fr-FR" altLang="ja-JP" sz="1600" dirty="0"/>
              <a:t> S. Xu, A. H. Zewail, Science 2005;307:558</a:t>
            </a:r>
            <a:endParaRPr lang="ja-JP" altLang="en-US" sz="1600" dirty="0"/>
          </a:p>
        </p:txBody>
      </p:sp>
      <p:sp>
        <p:nvSpPr>
          <p:cNvPr id="5" name="正方形/長方形 4"/>
          <p:cNvSpPr/>
          <p:nvPr/>
        </p:nvSpPr>
        <p:spPr>
          <a:xfrm>
            <a:off x="4823048" y="2373858"/>
            <a:ext cx="3621504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b="1" dirty="0">
                <a:solidFill>
                  <a:srgbClr val="FF0000"/>
                </a:solidFill>
              </a:rPr>
              <a:t>Avoided Crossing</a:t>
            </a:r>
            <a:endParaRPr lang="ja-JP" altLang="en-US" sz="2800" dirty="0">
              <a:solidFill>
                <a:srgbClr val="FF0000"/>
              </a:solidFill>
            </a:endParaRPr>
          </a:p>
          <a:p>
            <a:r>
              <a:rPr lang="ja-JP" altLang="en-US" sz="2800" b="1" dirty="0"/>
              <a:t>　　　　　　</a:t>
            </a:r>
            <a:r>
              <a:rPr lang="en-US" altLang="ja-JP" sz="2800" b="1" dirty="0"/>
              <a:t>vs</a:t>
            </a:r>
          </a:p>
          <a:p>
            <a:r>
              <a:rPr lang="en-US" altLang="ja-JP" sz="2800" b="1" dirty="0">
                <a:solidFill>
                  <a:srgbClr val="FF0000"/>
                </a:solidFill>
              </a:rPr>
              <a:t>Conical Intersection</a:t>
            </a:r>
          </a:p>
          <a:p>
            <a:r>
              <a:rPr lang="en-US" altLang="ja-JP" sz="2800" b="1" dirty="0">
                <a:solidFill>
                  <a:schemeClr val="accent1">
                    <a:lumMod val="50000"/>
                  </a:schemeClr>
                </a:solidFill>
              </a:rPr>
              <a:t>      (Berry phase?)</a:t>
            </a:r>
          </a:p>
          <a:p>
            <a:endParaRPr lang="en-US" altLang="ja-JP" sz="2800" b="1" dirty="0"/>
          </a:p>
        </p:txBody>
      </p:sp>
      <p:sp>
        <p:nvSpPr>
          <p:cNvPr id="6" name="正方形/長方形 5"/>
          <p:cNvSpPr/>
          <p:nvPr/>
        </p:nvSpPr>
        <p:spPr>
          <a:xfrm>
            <a:off x="4751040" y="4587339"/>
            <a:ext cx="42114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Multi-state Quantum Fokker-Planck </a:t>
            </a:r>
            <a:r>
              <a:rPr lang="en-US" altLang="ja-JP" dirty="0" err="1">
                <a:solidFill>
                  <a:srgbClr val="FF0000"/>
                </a:solidFill>
              </a:rPr>
              <a:t>Eq</a:t>
            </a:r>
            <a:r>
              <a:rPr lang="en-US" altLang="ja-JP" dirty="0">
                <a:solidFill>
                  <a:srgbClr val="FF0000"/>
                </a:solidFill>
              </a:rPr>
              <a:t> 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for 2D potential surfaces 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DC89FC25-EA97-46CF-8987-A4C533B13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52536" y="-759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600" b="1" dirty="0"/>
              <a:t>Two-Dimensional Potentials </a:t>
            </a:r>
            <a:endParaRPr kumimoji="1" lang="ja-JP" altLang="en-US" sz="3600" b="1" dirty="0"/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E598CC76-20BC-484E-849B-CE106A6F9EC2}"/>
              </a:ext>
            </a:extLst>
          </p:cNvPr>
          <p:cNvGrpSpPr/>
          <p:nvPr/>
        </p:nvGrpSpPr>
        <p:grpSpPr>
          <a:xfrm>
            <a:off x="801547" y="1005706"/>
            <a:ext cx="3836964" cy="5643693"/>
            <a:chOff x="1003089" y="911150"/>
            <a:chExt cx="3836964" cy="5643693"/>
          </a:xfrm>
        </p:grpSpPr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0B8DED7F-152D-4447-B3D6-3618521EE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089" y="911150"/>
              <a:ext cx="3836964" cy="402665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15E33BF1-7252-4BE7-BBF2-EAEDF0B67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882" y="4921877"/>
              <a:ext cx="1955577" cy="1585172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022E4608-FB72-448C-A136-4ACC6B0E6C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4475" y="4937807"/>
              <a:ext cx="1955577" cy="1617036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16" name="正方形/長方形 15"/>
          <p:cNvSpPr/>
          <p:nvPr/>
        </p:nvSpPr>
        <p:spPr>
          <a:xfrm>
            <a:off x="5004048" y="5504900"/>
            <a:ext cx="38354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</a:t>
            </a:r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7"/>
              </a:rPr>
              <a:t>Chem. Phys. </a:t>
            </a:r>
            <a:r>
              <a:rPr lang="de-DE" altLang="ja-JP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7"/>
              </a:rPr>
              <a:t>515</a:t>
            </a:r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7"/>
              </a:rPr>
              <a:t>, </a:t>
            </a:r>
          </a:p>
          <a:p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7"/>
              </a:rPr>
              <a:t>203 (2018)</a:t>
            </a:r>
            <a:r>
              <a:rPr lang="de-DE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. </a:t>
            </a:r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(pdf)</a:t>
            </a:r>
            <a:r>
              <a:rPr lang="de-DE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endParaRPr lang="en-US" altLang="ja-JP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00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41" y="6021288"/>
            <a:ext cx="643691" cy="819243"/>
          </a:xfrm>
          <a:prstGeom prst="rect">
            <a:avLst/>
          </a:prstGeom>
        </p:spPr>
      </p:pic>
      <p:pic>
        <p:nvPicPr>
          <p:cNvPr id="2" name="video_coherence_ac0_a350">
            <a:hlinkClick r:id="" action="ppaction://media"/>
            <a:extLst>
              <a:ext uri="{FF2B5EF4-FFF2-40B4-BE49-F238E27FC236}">
                <a16:creationId xmlns:a16="http://schemas.microsoft.com/office/drawing/2014/main" id="{C5C1B73F-4035-4577-8507-39CD0CC46F3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886770" y="4295445"/>
            <a:ext cx="2628900" cy="2628900"/>
          </a:xfrm>
          <a:prstGeom prst="rect">
            <a:avLst/>
          </a:prstGeom>
        </p:spPr>
      </p:pic>
      <p:pic>
        <p:nvPicPr>
          <p:cNvPr id="3" name="video_wavepacket_ac1_a300">
            <a:hlinkClick r:id="" action="ppaction://media"/>
            <a:extLst>
              <a:ext uri="{FF2B5EF4-FFF2-40B4-BE49-F238E27FC236}">
                <a16:creationId xmlns:a16="http://schemas.microsoft.com/office/drawing/2014/main" id="{260FF3F8-41EF-4187-A622-0BE20BB1E15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907704" y="1484784"/>
            <a:ext cx="2628900" cy="2628900"/>
          </a:xfrm>
          <a:prstGeom prst="rect">
            <a:avLst/>
          </a:prstGeom>
        </p:spPr>
      </p:pic>
      <p:pic>
        <p:nvPicPr>
          <p:cNvPr id="5" name="video_wavepacket_ci1_d-1.5">
            <a:hlinkClick r:id="" action="ppaction://media"/>
            <a:extLst>
              <a:ext uri="{FF2B5EF4-FFF2-40B4-BE49-F238E27FC236}">
                <a16:creationId xmlns:a16="http://schemas.microsoft.com/office/drawing/2014/main" id="{01FDAD0D-DE4F-41E6-A468-0CBCFD9291A8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544444" y="1466392"/>
            <a:ext cx="2628900" cy="2628900"/>
          </a:xfrm>
          <a:prstGeom prst="rect">
            <a:avLst/>
          </a:prstGeom>
        </p:spPr>
      </p:pic>
      <p:pic>
        <p:nvPicPr>
          <p:cNvPr id="17" name="video_coherence_ci0_d-2.0">
            <a:hlinkClick r:id="" action="ppaction://media"/>
            <a:extLst>
              <a:ext uri="{FF2B5EF4-FFF2-40B4-BE49-F238E27FC236}">
                <a16:creationId xmlns:a16="http://schemas.microsoft.com/office/drawing/2014/main" id="{64A8DA84-6538-49B0-9912-254F06A0A5AD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544444" y="4316258"/>
            <a:ext cx="2628900" cy="262890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D542F91C-82D4-4D42-A539-342DDC2DAD2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42339"/>
            <a:ext cx="1496571" cy="1213106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DDF14BB6-4C8C-432A-B262-D68D715C4D7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81" y="1305281"/>
            <a:ext cx="1496571" cy="1237491"/>
          </a:xfrm>
          <a:prstGeom prst="rect">
            <a:avLst/>
          </a:prstGeom>
        </p:spPr>
      </p:pic>
      <p:grpSp>
        <p:nvGrpSpPr>
          <p:cNvPr id="73" name="グループ化 72" descr="TEX2PPTOBJ@- Code@  \begin{align*}@    W_{e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C06CA72A-3645-4E48-B106-E09727EA0223}"/>
              </a:ext>
            </a:extLst>
          </p:cNvPr>
          <p:cNvGrpSpPr/>
          <p:nvPr/>
        </p:nvGrpSpPr>
        <p:grpSpPr>
          <a:xfrm>
            <a:off x="1321218" y="2484144"/>
            <a:ext cx="570347" cy="296974"/>
            <a:chOff x="30163" y="0"/>
            <a:chExt cx="920750" cy="479425"/>
          </a:xfrm>
        </p:grpSpPr>
        <p:sp>
          <p:nvSpPr>
            <p:cNvPr id="70" name="Freeform 455">
              <a:extLst>
                <a:ext uri="{FF2B5EF4-FFF2-40B4-BE49-F238E27FC236}">
                  <a16:creationId xmlns:a16="http://schemas.microsoft.com/office/drawing/2014/main" id="{1338D2C7-9842-4EEC-8E17-0F2A78DC0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1638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1" name="Freeform 456">
              <a:extLst>
                <a:ext uri="{FF2B5EF4-FFF2-40B4-BE49-F238E27FC236}">
                  <a16:creationId xmlns:a16="http://schemas.microsoft.com/office/drawing/2014/main" id="{5BE685BC-EB42-483C-A563-1AAF79313F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7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2" name="Freeform 457">
              <a:extLst>
                <a:ext uri="{FF2B5EF4-FFF2-40B4-BE49-F238E27FC236}">
                  <a16:creationId xmlns:a16="http://schemas.microsoft.com/office/drawing/2014/main" id="{2E1246C1-0AFC-4185-805A-E4D9D3EB16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6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1" name="グループ化 80" descr="TEX2PPTOBJ@- Code@  \begin{align*}@    W_{gg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54AAEF83-48A8-478E-8E11-AAB22427819B}"/>
              </a:ext>
            </a:extLst>
          </p:cNvPr>
          <p:cNvGrpSpPr/>
          <p:nvPr/>
        </p:nvGrpSpPr>
        <p:grpSpPr>
          <a:xfrm>
            <a:off x="1309909" y="3406363"/>
            <a:ext cx="592965" cy="345159"/>
            <a:chOff x="30163" y="0"/>
            <a:chExt cx="957263" cy="557213"/>
          </a:xfrm>
        </p:grpSpPr>
        <p:sp>
          <p:nvSpPr>
            <p:cNvPr id="78" name="Freeform 461">
              <a:extLst>
                <a:ext uri="{FF2B5EF4-FFF2-40B4-BE49-F238E27FC236}">
                  <a16:creationId xmlns:a16="http://schemas.microsoft.com/office/drawing/2014/main" id="{7B1BBEC6-A201-4CE5-AB47-CCE7BC225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9" name="Freeform 462">
              <a:extLst>
                <a:ext uri="{FF2B5EF4-FFF2-40B4-BE49-F238E27FC236}">
                  <a16:creationId xmlns:a16="http://schemas.microsoft.com/office/drawing/2014/main" id="{562B05D0-7ABD-40E0-BBB5-B0D097A705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0" name="Freeform 463">
              <a:extLst>
                <a:ext uri="{FF2B5EF4-FFF2-40B4-BE49-F238E27FC236}">
                  <a16:creationId xmlns:a16="http://schemas.microsoft.com/office/drawing/2014/main" id="{8484E3B9-5D4B-4992-82A9-AF82143B8E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3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1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8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8" y="19"/>
                    <a:pt x="21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9" name="グループ化 88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7B3E3F7C-8D15-40B8-8144-A4FCD112F039}"/>
              </a:ext>
            </a:extLst>
          </p:cNvPr>
          <p:cNvGrpSpPr/>
          <p:nvPr/>
        </p:nvGrpSpPr>
        <p:grpSpPr>
          <a:xfrm>
            <a:off x="1315317" y="5446960"/>
            <a:ext cx="582149" cy="345159"/>
            <a:chOff x="30163" y="0"/>
            <a:chExt cx="939800" cy="557213"/>
          </a:xfrm>
        </p:grpSpPr>
        <p:sp>
          <p:nvSpPr>
            <p:cNvPr id="86" name="Freeform 467">
              <a:extLst>
                <a:ext uri="{FF2B5EF4-FFF2-40B4-BE49-F238E27FC236}">
                  <a16:creationId xmlns:a16="http://schemas.microsoft.com/office/drawing/2014/main" id="{376C6832-5082-42AB-8416-C6C1A7102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7" name="Freeform 468">
              <a:extLst>
                <a:ext uri="{FF2B5EF4-FFF2-40B4-BE49-F238E27FC236}">
                  <a16:creationId xmlns:a16="http://schemas.microsoft.com/office/drawing/2014/main" id="{5143301A-5793-48F8-A481-6C1871AB8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8" name="Freeform 469">
              <a:extLst>
                <a:ext uri="{FF2B5EF4-FFF2-40B4-BE49-F238E27FC236}">
                  <a16:creationId xmlns:a16="http://schemas.microsoft.com/office/drawing/2014/main" id="{FD8A8986-9962-471A-82B0-CBDD85066D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0" name="グループ化 89" descr="TEX2PPTOBJ@- Code@  \begin{align*}@    W_{e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A5DBCA14-94C3-4604-8870-CEF4C17C40A3}"/>
              </a:ext>
            </a:extLst>
          </p:cNvPr>
          <p:cNvGrpSpPr/>
          <p:nvPr/>
        </p:nvGrpSpPr>
        <p:grpSpPr>
          <a:xfrm>
            <a:off x="4988357" y="2488398"/>
            <a:ext cx="570347" cy="296974"/>
            <a:chOff x="30163" y="0"/>
            <a:chExt cx="920750" cy="479425"/>
          </a:xfrm>
        </p:grpSpPr>
        <p:sp>
          <p:nvSpPr>
            <p:cNvPr id="91" name="Freeform 455">
              <a:extLst>
                <a:ext uri="{FF2B5EF4-FFF2-40B4-BE49-F238E27FC236}">
                  <a16:creationId xmlns:a16="http://schemas.microsoft.com/office/drawing/2014/main" id="{B087A660-DC82-4D82-B6CE-2795BD6CF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1638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2" name="Freeform 456">
              <a:extLst>
                <a:ext uri="{FF2B5EF4-FFF2-40B4-BE49-F238E27FC236}">
                  <a16:creationId xmlns:a16="http://schemas.microsoft.com/office/drawing/2014/main" id="{923D5A24-B6A7-47CB-A993-A03BC8B4C8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7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3" name="Freeform 457">
              <a:extLst>
                <a:ext uri="{FF2B5EF4-FFF2-40B4-BE49-F238E27FC236}">
                  <a16:creationId xmlns:a16="http://schemas.microsoft.com/office/drawing/2014/main" id="{C4A294D8-4638-44CF-BD7E-92890DC355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6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4" name="グループ化 93" descr="TEX2PPTOBJ@- Code@  \begin{align*}@    W_{gg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E44F6760-0511-4525-8AFF-DDAAC069A3AB}"/>
              </a:ext>
            </a:extLst>
          </p:cNvPr>
          <p:cNvGrpSpPr/>
          <p:nvPr/>
        </p:nvGrpSpPr>
        <p:grpSpPr>
          <a:xfrm>
            <a:off x="4977048" y="3410617"/>
            <a:ext cx="592965" cy="345159"/>
            <a:chOff x="30163" y="0"/>
            <a:chExt cx="957263" cy="557213"/>
          </a:xfrm>
        </p:grpSpPr>
        <p:sp>
          <p:nvSpPr>
            <p:cNvPr id="95" name="Freeform 461">
              <a:extLst>
                <a:ext uri="{FF2B5EF4-FFF2-40B4-BE49-F238E27FC236}">
                  <a16:creationId xmlns:a16="http://schemas.microsoft.com/office/drawing/2014/main" id="{044F70B2-C93B-47A1-969E-CEF23672A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6" name="Freeform 462">
              <a:extLst>
                <a:ext uri="{FF2B5EF4-FFF2-40B4-BE49-F238E27FC236}">
                  <a16:creationId xmlns:a16="http://schemas.microsoft.com/office/drawing/2014/main" id="{6451C3BA-F42F-4AE2-89AF-2A76797B7B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7" name="Freeform 463">
              <a:extLst>
                <a:ext uri="{FF2B5EF4-FFF2-40B4-BE49-F238E27FC236}">
                  <a16:creationId xmlns:a16="http://schemas.microsoft.com/office/drawing/2014/main" id="{D333A43B-2F97-4FAD-A9A5-8DA2C3DAD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3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1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8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8" y="19"/>
                    <a:pt x="21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8" name="グループ化 97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BBA1673E-23DE-4A15-BB71-770F153E6025}"/>
              </a:ext>
            </a:extLst>
          </p:cNvPr>
          <p:cNvGrpSpPr/>
          <p:nvPr/>
        </p:nvGrpSpPr>
        <p:grpSpPr>
          <a:xfrm>
            <a:off x="4982456" y="5451214"/>
            <a:ext cx="582149" cy="345159"/>
            <a:chOff x="30163" y="0"/>
            <a:chExt cx="939800" cy="557213"/>
          </a:xfrm>
        </p:grpSpPr>
        <p:sp>
          <p:nvSpPr>
            <p:cNvPr id="99" name="Freeform 467">
              <a:extLst>
                <a:ext uri="{FF2B5EF4-FFF2-40B4-BE49-F238E27FC236}">
                  <a16:creationId xmlns:a16="http://schemas.microsoft.com/office/drawing/2014/main" id="{576AF4CD-CC7E-4A70-B175-30F8807C7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0" name="Freeform 468">
              <a:extLst>
                <a:ext uri="{FF2B5EF4-FFF2-40B4-BE49-F238E27FC236}">
                  <a16:creationId xmlns:a16="http://schemas.microsoft.com/office/drawing/2014/main" id="{65CD0DE9-881B-4B64-A1DF-BD719B011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1" name="Freeform 469">
              <a:extLst>
                <a:ext uri="{FF2B5EF4-FFF2-40B4-BE49-F238E27FC236}">
                  <a16:creationId xmlns:a16="http://schemas.microsoft.com/office/drawing/2014/main" id="{04310069-1C03-44CC-BD9F-E55B0D94FE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34" name="テキスト ボックス 33"/>
          <p:cNvSpPr txBox="1"/>
          <p:nvPr/>
        </p:nvSpPr>
        <p:spPr>
          <a:xfrm>
            <a:off x="2063777" y="779803"/>
            <a:ext cx="1702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0070C0"/>
                </a:solidFill>
              </a:rPr>
              <a:t>AC case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6362658" y="801544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725554" y="1097214"/>
            <a:ext cx="2335896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66CC"/>
                </a:solidFill>
              </a:rPr>
              <a:t>Population transfer</a:t>
            </a:r>
            <a:endParaRPr lang="ja-JP" altLang="en-US" sz="2000" dirty="0">
              <a:solidFill>
                <a:srgbClr val="FF66CC"/>
              </a:solidFill>
            </a:endParaRPr>
          </a:p>
        </p:txBody>
      </p:sp>
      <p:sp>
        <p:nvSpPr>
          <p:cNvPr id="38" name="正方形/長方形 37"/>
          <p:cNvSpPr/>
          <p:nvPr/>
        </p:nvSpPr>
        <p:spPr>
          <a:xfrm>
            <a:off x="3563888" y="4246305"/>
            <a:ext cx="2579552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Electronic coherence</a:t>
            </a:r>
            <a:endParaRPr lang="ja-JP" altLang="en-US" sz="2000" dirty="0">
              <a:solidFill>
                <a:srgbClr val="0066FF"/>
              </a:solidFill>
            </a:endParaRPr>
          </a:p>
        </p:txBody>
      </p:sp>
      <p:sp>
        <p:nvSpPr>
          <p:cNvPr id="41" name="タイトル 1">
            <a:extLst>
              <a:ext uri="{FF2B5EF4-FFF2-40B4-BE49-F238E27FC236}">
                <a16:creationId xmlns:a16="http://schemas.microsoft.com/office/drawing/2014/main" id="{49F68AC1-94AA-46C6-8F61-146B56ABE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92646" y="-53021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Wavepacket Dynamics</a:t>
            </a:r>
            <a:endParaRPr kumimoji="1" lang="ja-JP" altLang="en-US" dirty="0"/>
          </a:p>
        </p:txBody>
      </p:sp>
      <p:graphicFrame>
        <p:nvGraphicFramePr>
          <p:cNvPr id="42" name="オブジェクト 41">
            <a:extLst>
              <a:ext uri="{FF2B5EF4-FFF2-40B4-BE49-F238E27FC236}">
                <a16:creationId xmlns:a16="http://schemas.microsoft.com/office/drawing/2014/main" id="{7C38FD71-B002-4746-9AB3-62E5391E18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3089823"/>
              </p:ext>
            </p:extLst>
          </p:nvPr>
        </p:nvGraphicFramePr>
        <p:xfrm>
          <a:off x="6362658" y="309903"/>
          <a:ext cx="2616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616120" imgH="469800" progId="Equation.DSMT4">
                  <p:embed/>
                </p:oleObj>
              </mc:Choice>
              <mc:Fallback>
                <p:oleObj name="Equation" r:id="rId17" imgW="2616120" imgH="469800" progId="Equation.DSMT4">
                  <p:embed/>
                  <p:pic>
                    <p:nvPicPr>
                      <p:cNvPr id="42" name="オブジェクト 41">
                        <a:extLst>
                          <a:ext uri="{FF2B5EF4-FFF2-40B4-BE49-F238E27FC236}">
                            <a16:creationId xmlns:a16="http://schemas.microsoft.com/office/drawing/2014/main" id="{7C38FD71-B002-4746-9AB3-62E5391E18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362658" y="309903"/>
                        <a:ext cx="2616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466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0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06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6646C8-D5C7-48BC-808C-850563DBB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21" y="-83057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600" dirty="0">
                <a:solidFill>
                  <a:srgbClr val="0066FF"/>
                </a:solidFill>
              </a:rPr>
              <a:t>Electronic Coherence</a:t>
            </a:r>
            <a:r>
              <a:rPr lang="ja-JP" altLang="en-US" sz="3600" dirty="0">
                <a:solidFill>
                  <a:srgbClr val="0066FF"/>
                </a:solidFill>
              </a:rPr>
              <a:t> </a:t>
            </a:r>
            <a:r>
              <a:rPr lang="en-US" altLang="ja-JP" sz="3600" dirty="0">
                <a:solidFill>
                  <a:srgbClr val="0066FF"/>
                </a:solidFill>
              </a:rPr>
              <a:t>&amp; </a:t>
            </a:r>
            <a:r>
              <a:rPr kumimoji="1" lang="en-US" altLang="ja-JP" sz="3600">
                <a:solidFill>
                  <a:srgbClr val="0066FF"/>
                </a:solidFill>
              </a:rPr>
              <a:t>Berry Phase</a:t>
            </a:r>
            <a:endParaRPr kumimoji="1" lang="ja-JP" altLang="en-US" sz="3600" dirty="0">
              <a:solidFill>
                <a:srgbClr val="0066FF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23594" y="150116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Displacement =0</a:t>
            </a:r>
            <a:endParaRPr kumimoji="1" lang="ja-JP" altLang="en-US" dirty="0"/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63FF822B-DC40-43DC-A7D7-EA1BDB0DC4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351" y="825021"/>
            <a:ext cx="1496571" cy="1213106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FAE373D-DB66-4C52-A573-AF937C63D8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47" y="865097"/>
            <a:ext cx="1496571" cy="1237491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5819B239-51CC-41D1-805C-EC6FC53F31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360" y="1986241"/>
            <a:ext cx="2633875" cy="2155671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E2DBC461-0EFF-4605-9185-8EFE5B9DEE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568" y="1895471"/>
            <a:ext cx="2633876" cy="2128131"/>
          </a:xfrm>
          <a:prstGeom prst="rect">
            <a:avLst/>
          </a:prstGeom>
        </p:spPr>
      </p:pic>
      <p:grpSp>
        <p:nvGrpSpPr>
          <p:cNvPr id="85" name="グループ化 84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75173319-0CE8-4530-B0C2-F765892510D2}"/>
              </a:ext>
            </a:extLst>
          </p:cNvPr>
          <p:cNvGrpSpPr/>
          <p:nvPr/>
        </p:nvGrpSpPr>
        <p:grpSpPr>
          <a:xfrm>
            <a:off x="726598" y="2773682"/>
            <a:ext cx="582149" cy="345159"/>
            <a:chOff x="30163" y="0"/>
            <a:chExt cx="939800" cy="557213"/>
          </a:xfrm>
        </p:grpSpPr>
        <p:sp>
          <p:nvSpPr>
            <p:cNvPr id="86" name="Freeform 467">
              <a:extLst>
                <a:ext uri="{FF2B5EF4-FFF2-40B4-BE49-F238E27FC236}">
                  <a16:creationId xmlns:a16="http://schemas.microsoft.com/office/drawing/2014/main" id="{E4BC46DB-0865-4AB4-93E3-EBCAF9733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7" name="Freeform 468">
              <a:extLst>
                <a:ext uri="{FF2B5EF4-FFF2-40B4-BE49-F238E27FC236}">
                  <a16:creationId xmlns:a16="http://schemas.microsoft.com/office/drawing/2014/main" id="{F4BE1988-59AB-4A5A-8001-505C9B48A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8" name="Freeform 469">
              <a:extLst>
                <a:ext uri="{FF2B5EF4-FFF2-40B4-BE49-F238E27FC236}">
                  <a16:creationId xmlns:a16="http://schemas.microsoft.com/office/drawing/2014/main" id="{7A3ED3C4-03DC-4D32-8A35-38611ED42B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22" name="テキスト ボックス 21"/>
          <p:cNvSpPr txBox="1"/>
          <p:nvPr/>
        </p:nvSpPr>
        <p:spPr>
          <a:xfrm>
            <a:off x="2312645" y="993271"/>
            <a:ext cx="1702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0070C0"/>
                </a:solidFill>
              </a:rPr>
              <a:t>AC case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852597" y="987839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189C6ED5-8D2B-4BA8-B399-00C819C56B88}"/>
              </a:ext>
            </a:extLst>
          </p:cNvPr>
          <p:cNvGrpSpPr>
            <a:grpSpLocks noChangeAspect="1"/>
          </p:cNvGrpSpPr>
          <p:nvPr/>
        </p:nvGrpSpPr>
        <p:grpSpPr>
          <a:xfrm>
            <a:off x="200833" y="5038492"/>
            <a:ext cx="1653197" cy="441092"/>
            <a:chOff x="3532598" y="5239961"/>
            <a:chExt cx="2420752" cy="645885"/>
          </a:xfrm>
        </p:grpSpPr>
        <p:sp>
          <p:nvSpPr>
            <p:cNvPr id="25" name="Freeform 66">
              <a:extLst>
                <a:ext uri="{FF2B5EF4-FFF2-40B4-BE49-F238E27FC236}">
                  <a16:creationId xmlns:a16="http://schemas.microsoft.com/office/drawing/2014/main" id="{4CD8FB84-5287-475C-BB11-847F2B801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11" y="5365987"/>
              <a:ext cx="115524" cy="78768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" name="Freeform 67">
              <a:extLst>
                <a:ext uri="{FF2B5EF4-FFF2-40B4-BE49-F238E27FC236}">
                  <a16:creationId xmlns:a16="http://schemas.microsoft.com/office/drawing/2014/main" id="{4A317C16-3568-4ACE-B56D-EF4A2AB397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2598" y="5444752"/>
              <a:ext cx="136528" cy="189039"/>
            </a:xfrm>
            <a:custGeom>
              <a:avLst/>
              <a:gdLst>
                <a:gd name="T0" fmla="*/ 74 w 85"/>
                <a:gd name="T1" fmla="*/ 95 h 115"/>
                <a:gd name="T2" fmla="*/ 60 w 85"/>
                <a:gd name="T3" fmla="*/ 107 h 115"/>
                <a:gd name="T4" fmla="*/ 57 w 85"/>
                <a:gd name="T5" fmla="*/ 103 h 115"/>
                <a:gd name="T6" fmla="*/ 68 w 85"/>
                <a:gd name="T7" fmla="*/ 63 h 115"/>
                <a:gd name="T8" fmla="*/ 85 w 85"/>
                <a:gd name="T9" fmla="*/ 1 h 115"/>
                <a:gd name="T10" fmla="*/ 84 w 85"/>
                <a:gd name="T11" fmla="*/ 0 h 115"/>
                <a:gd name="T12" fmla="*/ 58 w 85"/>
                <a:gd name="T13" fmla="*/ 4 h 115"/>
                <a:gd name="T14" fmla="*/ 58 w 85"/>
                <a:gd name="T15" fmla="*/ 7 h 115"/>
                <a:gd name="T16" fmla="*/ 69 w 85"/>
                <a:gd name="T17" fmla="*/ 11 h 115"/>
                <a:gd name="T18" fmla="*/ 66 w 85"/>
                <a:gd name="T19" fmla="*/ 23 h 115"/>
                <a:gd name="T20" fmla="*/ 59 w 85"/>
                <a:gd name="T21" fmla="*/ 50 h 115"/>
                <a:gd name="T22" fmla="*/ 48 w 85"/>
                <a:gd name="T23" fmla="*/ 40 h 115"/>
                <a:gd name="T24" fmla="*/ 0 w 85"/>
                <a:gd name="T25" fmla="*/ 96 h 115"/>
                <a:gd name="T26" fmla="*/ 17 w 85"/>
                <a:gd name="T27" fmla="*/ 115 h 115"/>
                <a:gd name="T28" fmla="*/ 47 w 85"/>
                <a:gd name="T29" fmla="*/ 93 h 115"/>
                <a:gd name="T30" fmla="*/ 45 w 85"/>
                <a:gd name="T31" fmla="*/ 108 h 115"/>
                <a:gd name="T32" fmla="*/ 52 w 85"/>
                <a:gd name="T33" fmla="*/ 115 h 115"/>
                <a:gd name="T34" fmla="*/ 76 w 85"/>
                <a:gd name="T35" fmla="*/ 97 h 115"/>
                <a:gd name="T36" fmla="*/ 74 w 85"/>
                <a:gd name="T37" fmla="*/ 95 h 115"/>
                <a:gd name="T38" fmla="*/ 49 w 85"/>
                <a:gd name="T39" fmla="*/ 44 h 115"/>
                <a:gd name="T40" fmla="*/ 56 w 85"/>
                <a:gd name="T41" fmla="*/ 54 h 115"/>
                <a:gd name="T42" fmla="*/ 24 w 85"/>
                <a:gd name="T43" fmla="*/ 107 h 115"/>
                <a:gd name="T44" fmla="*/ 14 w 85"/>
                <a:gd name="T45" fmla="*/ 96 h 115"/>
                <a:gd name="T46" fmla="*/ 33 w 85"/>
                <a:gd name="T47" fmla="*/ 52 h 115"/>
                <a:gd name="T48" fmla="*/ 49 w 85"/>
                <a:gd name="T4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5"/>
                  </a:moveTo>
                  <a:cubicBezTo>
                    <a:pt x="65" y="105"/>
                    <a:pt x="63" y="107"/>
                    <a:pt x="60" y="107"/>
                  </a:cubicBezTo>
                  <a:cubicBezTo>
                    <a:pt x="59" y="107"/>
                    <a:pt x="57" y="105"/>
                    <a:pt x="57" y="103"/>
                  </a:cubicBezTo>
                  <a:cubicBezTo>
                    <a:pt x="57" y="101"/>
                    <a:pt x="63" y="81"/>
                    <a:pt x="68" y="63"/>
                  </a:cubicBezTo>
                  <a:cubicBezTo>
                    <a:pt x="73" y="47"/>
                    <a:pt x="76" y="34"/>
                    <a:pt x="85" y="1"/>
                  </a:cubicBezTo>
                  <a:lnTo>
                    <a:pt x="84" y="0"/>
                  </a:lnTo>
                  <a:cubicBezTo>
                    <a:pt x="75" y="2"/>
                    <a:pt x="69" y="3"/>
                    <a:pt x="58" y="4"/>
                  </a:cubicBezTo>
                  <a:lnTo>
                    <a:pt x="58" y="7"/>
                  </a:lnTo>
                  <a:cubicBezTo>
                    <a:pt x="68" y="7"/>
                    <a:pt x="69" y="8"/>
                    <a:pt x="69" y="11"/>
                  </a:cubicBezTo>
                  <a:cubicBezTo>
                    <a:pt x="69" y="13"/>
                    <a:pt x="68" y="14"/>
                    <a:pt x="66" y="23"/>
                  </a:cubicBezTo>
                  <a:lnTo>
                    <a:pt x="59" y="50"/>
                  </a:lnTo>
                  <a:cubicBezTo>
                    <a:pt x="58" y="43"/>
                    <a:pt x="55" y="40"/>
                    <a:pt x="48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8"/>
                    <a:pt x="6" y="115"/>
                    <a:pt x="17" y="115"/>
                  </a:cubicBezTo>
                  <a:cubicBezTo>
                    <a:pt x="28" y="115"/>
                    <a:pt x="36" y="110"/>
                    <a:pt x="47" y="93"/>
                  </a:cubicBezTo>
                  <a:cubicBezTo>
                    <a:pt x="45" y="102"/>
                    <a:pt x="45" y="104"/>
                    <a:pt x="45" y="108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9"/>
                    <a:pt x="76" y="97"/>
                  </a:cubicBezTo>
                  <a:lnTo>
                    <a:pt x="74" y="95"/>
                  </a:lnTo>
                  <a:close/>
                  <a:moveTo>
                    <a:pt x="49" y="44"/>
                  </a:moveTo>
                  <a:cubicBezTo>
                    <a:pt x="54" y="44"/>
                    <a:pt x="56" y="48"/>
                    <a:pt x="56" y="54"/>
                  </a:cubicBezTo>
                  <a:cubicBezTo>
                    <a:pt x="56" y="79"/>
                    <a:pt x="39" y="107"/>
                    <a:pt x="24" y="107"/>
                  </a:cubicBezTo>
                  <a:cubicBezTo>
                    <a:pt x="18" y="107"/>
                    <a:pt x="14" y="103"/>
                    <a:pt x="14" y="96"/>
                  </a:cubicBezTo>
                  <a:cubicBezTo>
                    <a:pt x="14" y="82"/>
                    <a:pt x="23" y="63"/>
                    <a:pt x="33" y="52"/>
                  </a:cubicBezTo>
                  <a:cubicBezTo>
                    <a:pt x="38" y="47"/>
                    <a:pt x="44" y="44"/>
                    <a:pt x="49" y="4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" name="Freeform 68">
              <a:extLst>
                <a:ext uri="{FF2B5EF4-FFF2-40B4-BE49-F238E27FC236}">
                  <a16:creationId xmlns:a16="http://schemas.microsoft.com/office/drawing/2014/main" id="{32B2EA51-9902-4EB0-BBFE-F963055EA2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3877" y="5586533"/>
              <a:ext cx="73515" cy="84017"/>
            </a:xfrm>
            <a:custGeom>
              <a:avLst/>
              <a:gdLst>
                <a:gd name="T0" fmla="*/ 38 w 44"/>
                <a:gd name="T1" fmla="*/ 39 h 52"/>
                <a:gd name="T2" fmla="*/ 21 w 44"/>
                <a:gd name="T3" fmla="*/ 47 h 52"/>
                <a:gd name="T4" fmla="*/ 10 w 44"/>
                <a:gd name="T5" fmla="*/ 37 h 52"/>
                <a:gd name="T6" fmla="*/ 11 w 44"/>
                <a:gd name="T7" fmla="*/ 30 h 52"/>
                <a:gd name="T8" fmla="*/ 14 w 44"/>
                <a:gd name="T9" fmla="*/ 29 h 52"/>
                <a:gd name="T10" fmla="*/ 44 w 44"/>
                <a:gd name="T11" fmla="*/ 8 h 52"/>
                <a:gd name="T12" fmla="*/ 35 w 44"/>
                <a:gd name="T13" fmla="*/ 0 h 52"/>
                <a:gd name="T14" fmla="*/ 0 w 44"/>
                <a:gd name="T15" fmla="*/ 37 h 52"/>
                <a:gd name="T16" fmla="*/ 15 w 44"/>
                <a:gd name="T17" fmla="*/ 52 h 52"/>
                <a:gd name="T18" fmla="*/ 39 w 44"/>
                <a:gd name="T19" fmla="*/ 40 h 52"/>
                <a:gd name="T20" fmla="*/ 38 w 44"/>
                <a:gd name="T21" fmla="*/ 39 h 52"/>
                <a:gd name="T22" fmla="*/ 14 w 44"/>
                <a:gd name="T23" fmla="*/ 22 h 52"/>
                <a:gd name="T24" fmla="*/ 32 w 44"/>
                <a:gd name="T25" fmla="*/ 3 h 52"/>
                <a:gd name="T26" fmla="*/ 36 w 44"/>
                <a:gd name="T27" fmla="*/ 7 h 52"/>
                <a:gd name="T28" fmla="*/ 31 w 44"/>
                <a:gd name="T29" fmla="*/ 19 h 52"/>
                <a:gd name="T30" fmla="*/ 12 w 44"/>
                <a:gd name="T31" fmla="*/ 27 h 52"/>
                <a:gd name="T32" fmla="*/ 14 w 44"/>
                <a:gd name="T33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52">
                  <a:moveTo>
                    <a:pt x="38" y="39"/>
                  </a:moveTo>
                  <a:cubicBezTo>
                    <a:pt x="30" y="45"/>
                    <a:pt x="26" y="47"/>
                    <a:pt x="21" y="47"/>
                  </a:cubicBezTo>
                  <a:cubicBezTo>
                    <a:pt x="14" y="47"/>
                    <a:pt x="10" y="43"/>
                    <a:pt x="10" y="37"/>
                  </a:cubicBezTo>
                  <a:cubicBezTo>
                    <a:pt x="10" y="35"/>
                    <a:pt x="10" y="33"/>
                    <a:pt x="11" y="30"/>
                  </a:cubicBezTo>
                  <a:lnTo>
                    <a:pt x="14" y="29"/>
                  </a:lnTo>
                  <a:cubicBezTo>
                    <a:pt x="32" y="27"/>
                    <a:pt x="44" y="18"/>
                    <a:pt x="44" y="8"/>
                  </a:cubicBezTo>
                  <a:cubicBezTo>
                    <a:pt x="44" y="3"/>
                    <a:pt x="41" y="0"/>
                    <a:pt x="35" y="0"/>
                  </a:cubicBezTo>
                  <a:cubicBezTo>
                    <a:pt x="18" y="0"/>
                    <a:pt x="0" y="19"/>
                    <a:pt x="0" y="37"/>
                  </a:cubicBezTo>
                  <a:cubicBezTo>
                    <a:pt x="0" y="46"/>
                    <a:pt x="6" y="52"/>
                    <a:pt x="15" y="52"/>
                  </a:cubicBezTo>
                  <a:cubicBezTo>
                    <a:pt x="23" y="52"/>
                    <a:pt x="32" y="48"/>
                    <a:pt x="39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7" y="3"/>
                    <a:pt x="32" y="3"/>
                  </a:cubicBezTo>
                  <a:cubicBezTo>
                    <a:pt x="35" y="3"/>
                    <a:pt x="36" y="5"/>
                    <a:pt x="36" y="7"/>
                  </a:cubicBezTo>
                  <a:cubicBezTo>
                    <a:pt x="36" y="11"/>
                    <a:pt x="34" y="15"/>
                    <a:pt x="31" y="19"/>
                  </a:cubicBezTo>
                  <a:cubicBezTo>
                    <a:pt x="26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" name="Freeform 69">
              <a:extLst>
                <a:ext uri="{FF2B5EF4-FFF2-40B4-BE49-F238E27FC236}">
                  <a16:creationId xmlns:a16="http://schemas.microsoft.com/office/drawing/2014/main" id="{7E6F47F5-93EF-4AC3-A0D0-FA199F4472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2641" y="5586533"/>
              <a:ext cx="89270" cy="120777"/>
            </a:xfrm>
            <a:custGeom>
              <a:avLst/>
              <a:gdLst>
                <a:gd name="T0" fmla="*/ 54 w 54"/>
                <a:gd name="T1" fmla="*/ 4 h 75"/>
                <a:gd name="T2" fmla="*/ 47 w 54"/>
                <a:gd name="T3" fmla="*/ 4 h 75"/>
                <a:gd name="T4" fmla="*/ 45 w 54"/>
                <a:gd name="T5" fmla="*/ 3 h 75"/>
                <a:gd name="T6" fmla="*/ 33 w 54"/>
                <a:gd name="T7" fmla="*/ 0 h 75"/>
                <a:gd name="T8" fmla="*/ 10 w 54"/>
                <a:gd name="T9" fmla="*/ 20 h 75"/>
                <a:gd name="T10" fmla="*/ 19 w 54"/>
                <a:gd name="T11" fmla="*/ 32 h 75"/>
                <a:gd name="T12" fmla="*/ 10 w 54"/>
                <a:gd name="T13" fmla="*/ 42 h 75"/>
                <a:gd name="T14" fmla="*/ 13 w 54"/>
                <a:gd name="T15" fmla="*/ 47 h 75"/>
                <a:gd name="T16" fmla="*/ 0 w 54"/>
                <a:gd name="T17" fmla="*/ 62 h 75"/>
                <a:gd name="T18" fmla="*/ 19 w 54"/>
                <a:gd name="T19" fmla="*/ 75 h 75"/>
                <a:gd name="T20" fmla="*/ 44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3 w 54"/>
                <a:gd name="T27" fmla="*/ 33 h 75"/>
                <a:gd name="T28" fmla="*/ 24 w 54"/>
                <a:gd name="T29" fmla="*/ 33 h 75"/>
                <a:gd name="T30" fmla="*/ 27 w 54"/>
                <a:gd name="T31" fmla="*/ 34 h 75"/>
                <a:gd name="T32" fmla="*/ 49 w 54"/>
                <a:gd name="T33" fmla="*/ 15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4 h 75"/>
                <a:gd name="T40" fmla="*/ 16 w 54"/>
                <a:gd name="T41" fmla="*/ 48 h 75"/>
                <a:gd name="T42" fmla="*/ 17 w 54"/>
                <a:gd name="T43" fmla="*/ 48 h 75"/>
                <a:gd name="T44" fmla="*/ 20 w 54"/>
                <a:gd name="T45" fmla="*/ 49 h 75"/>
                <a:gd name="T46" fmla="*/ 37 w 54"/>
                <a:gd name="T47" fmla="*/ 62 h 75"/>
                <a:gd name="T48" fmla="*/ 21 w 54"/>
                <a:gd name="T49" fmla="*/ 72 h 75"/>
                <a:gd name="T50" fmla="*/ 6 w 54"/>
                <a:gd name="T51" fmla="*/ 61 h 75"/>
                <a:gd name="T52" fmla="*/ 9 w 54"/>
                <a:gd name="T53" fmla="*/ 54 h 75"/>
                <a:gd name="T54" fmla="*/ 16 w 54"/>
                <a:gd name="T55" fmla="*/ 48 h 75"/>
                <a:gd name="T56" fmla="*/ 33 w 54"/>
                <a:gd name="T57" fmla="*/ 3 h 75"/>
                <a:gd name="T58" fmla="*/ 40 w 54"/>
                <a:gd name="T59" fmla="*/ 11 h 75"/>
                <a:gd name="T60" fmla="*/ 36 w 54"/>
                <a:gd name="T61" fmla="*/ 24 h 75"/>
                <a:gd name="T62" fmla="*/ 26 w 54"/>
                <a:gd name="T63" fmla="*/ 31 h 75"/>
                <a:gd name="T64" fmla="*/ 19 w 54"/>
                <a:gd name="T65" fmla="*/ 23 h 75"/>
                <a:gd name="T66" fmla="*/ 33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4"/>
                  </a:moveTo>
                  <a:lnTo>
                    <a:pt x="47" y="4"/>
                  </a:lnTo>
                  <a:cubicBezTo>
                    <a:pt x="46" y="4"/>
                    <a:pt x="46" y="4"/>
                    <a:pt x="45" y="3"/>
                  </a:cubicBezTo>
                  <a:cubicBezTo>
                    <a:pt x="42" y="1"/>
                    <a:pt x="38" y="0"/>
                    <a:pt x="33" y="0"/>
                  </a:cubicBezTo>
                  <a:cubicBezTo>
                    <a:pt x="21" y="0"/>
                    <a:pt x="10" y="9"/>
                    <a:pt x="10" y="20"/>
                  </a:cubicBezTo>
                  <a:cubicBezTo>
                    <a:pt x="10" y="26"/>
                    <a:pt x="13" y="29"/>
                    <a:pt x="19" y="32"/>
                  </a:cubicBezTo>
                  <a:cubicBezTo>
                    <a:pt x="12" y="37"/>
                    <a:pt x="10" y="39"/>
                    <a:pt x="10" y="42"/>
                  </a:cubicBezTo>
                  <a:cubicBezTo>
                    <a:pt x="10" y="44"/>
                    <a:pt x="11" y="45"/>
                    <a:pt x="13" y="47"/>
                  </a:cubicBezTo>
                  <a:cubicBezTo>
                    <a:pt x="2" y="54"/>
                    <a:pt x="0" y="56"/>
                    <a:pt x="0" y="62"/>
                  </a:cubicBezTo>
                  <a:cubicBezTo>
                    <a:pt x="0" y="70"/>
                    <a:pt x="8" y="75"/>
                    <a:pt x="19" y="75"/>
                  </a:cubicBezTo>
                  <a:cubicBezTo>
                    <a:pt x="34" y="75"/>
                    <a:pt x="44" y="68"/>
                    <a:pt x="44" y="58"/>
                  </a:cubicBezTo>
                  <a:cubicBezTo>
                    <a:pt x="44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6"/>
                    <a:pt x="22" y="33"/>
                    <a:pt x="23" y="33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4"/>
                    <a:pt x="26" y="34"/>
                    <a:pt x="27" y="34"/>
                  </a:cubicBezTo>
                  <a:cubicBezTo>
                    <a:pt x="38" y="34"/>
                    <a:pt x="49" y="24"/>
                    <a:pt x="49" y="15"/>
                  </a:cubicBezTo>
                  <a:cubicBezTo>
                    <a:pt x="49" y="13"/>
                    <a:pt x="49" y="11"/>
                    <a:pt x="48" y="9"/>
                  </a:cubicBezTo>
                  <a:lnTo>
                    <a:pt x="54" y="9"/>
                  </a:lnTo>
                  <a:lnTo>
                    <a:pt x="54" y="4"/>
                  </a:lnTo>
                  <a:close/>
                  <a:moveTo>
                    <a:pt x="16" y="48"/>
                  </a:move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8" y="49"/>
                    <a:pt x="20" y="49"/>
                  </a:cubicBezTo>
                  <a:cubicBezTo>
                    <a:pt x="32" y="53"/>
                    <a:pt x="37" y="56"/>
                    <a:pt x="37" y="62"/>
                  </a:cubicBezTo>
                  <a:cubicBezTo>
                    <a:pt x="37" y="68"/>
                    <a:pt x="30" y="72"/>
                    <a:pt x="21" y="72"/>
                  </a:cubicBezTo>
                  <a:cubicBezTo>
                    <a:pt x="12" y="72"/>
                    <a:pt x="6" y="68"/>
                    <a:pt x="6" y="61"/>
                  </a:cubicBezTo>
                  <a:cubicBezTo>
                    <a:pt x="6" y="58"/>
                    <a:pt x="7" y="56"/>
                    <a:pt x="9" y="54"/>
                  </a:cubicBezTo>
                  <a:cubicBezTo>
                    <a:pt x="10" y="52"/>
                    <a:pt x="15" y="48"/>
                    <a:pt x="16" y="48"/>
                  </a:cubicBezTo>
                  <a:close/>
                  <a:moveTo>
                    <a:pt x="33" y="3"/>
                  </a:moveTo>
                  <a:cubicBezTo>
                    <a:pt x="38" y="3"/>
                    <a:pt x="40" y="5"/>
                    <a:pt x="40" y="11"/>
                  </a:cubicBezTo>
                  <a:cubicBezTo>
                    <a:pt x="40" y="15"/>
                    <a:pt x="38" y="20"/>
                    <a:pt x="36" y="24"/>
                  </a:cubicBezTo>
                  <a:cubicBezTo>
                    <a:pt x="34" y="29"/>
                    <a:pt x="30" y="31"/>
                    <a:pt x="26" y="31"/>
                  </a:cubicBezTo>
                  <a:cubicBezTo>
                    <a:pt x="22" y="31"/>
                    <a:pt x="19" y="28"/>
                    <a:pt x="19" y="23"/>
                  </a:cubicBezTo>
                  <a:cubicBezTo>
                    <a:pt x="19" y="12"/>
                    <a:pt x="26" y="3"/>
                    <a:pt x="33" y="3"/>
                  </a:cubicBezTo>
                  <a:close/>
                </a:path>
              </a:pathLst>
            </a:custGeom>
            <a:solidFill>
              <a:schemeClr val="accent5"/>
            </a:solidFill>
            <a:ln w="0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" name="Freeform 70">
              <a:extLst>
                <a:ext uri="{FF2B5EF4-FFF2-40B4-BE49-F238E27FC236}">
                  <a16:creationId xmlns:a16="http://schemas.microsoft.com/office/drawing/2014/main" id="{2C0AE932-2220-4EA4-A65B-E8B9F24BD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418" y="5450004"/>
              <a:ext cx="68266" cy="225798"/>
            </a:xfrm>
            <a:custGeom>
              <a:avLst/>
              <a:gdLst>
                <a:gd name="T0" fmla="*/ 41 w 43"/>
                <a:gd name="T1" fmla="*/ 0 h 142"/>
                <a:gd name="T2" fmla="*/ 18 w 43"/>
                <a:gd name="T3" fmla="*/ 20 h 142"/>
                <a:gd name="T4" fmla="*/ 0 w 43"/>
                <a:gd name="T5" fmla="*/ 71 h 142"/>
                <a:gd name="T6" fmla="*/ 21 w 43"/>
                <a:gd name="T7" fmla="*/ 125 h 142"/>
                <a:gd name="T8" fmla="*/ 41 w 43"/>
                <a:gd name="T9" fmla="*/ 142 h 142"/>
                <a:gd name="T10" fmla="*/ 43 w 43"/>
                <a:gd name="T11" fmla="*/ 139 h 142"/>
                <a:gd name="T12" fmla="*/ 20 w 43"/>
                <a:gd name="T13" fmla="*/ 110 h 142"/>
                <a:gd name="T14" fmla="*/ 15 w 43"/>
                <a:gd name="T15" fmla="*/ 70 h 142"/>
                <a:gd name="T16" fmla="*/ 21 w 43"/>
                <a:gd name="T17" fmla="*/ 29 h 142"/>
                <a:gd name="T18" fmla="*/ 43 w 43"/>
                <a:gd name="T19" fmla="*/ 3 h 142"/>
                <a:gd name="T20" fmla="*/ 41 w 43"/>
                <a:gd name="T2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2">
                  <a:moveTo>
                    <a:pt x="41" y="0"/>
                  </a:moveTo>
                  <a:cubicBezTo>
                    <a:pt x="29" y="8"/>
                    <a:pt x="24" y="13"/>
                    <a:pt x="18" y="20"/>
                  </a:cubicBezTo>
                  <a:cubicBezTo>
                    <a:pt x="6" y="35"/>
                    <a:pt x="0" y="51"/>
                    <a:pt x="0" y="71"/>
                  </a:cubicBezTo>
                  <a:cubicBezTo>
                    <a:pt x="0" y="92"/>
                    <a:pt x="6" y="108"/>
                    <a:pt x="21" y="125"/>
                  </a:cubicBezTo>
                  <a:cubicBezTo>
                    <a:pt x="28" y="133"/>
                    <a:pt x="32" y="136"/>
                    <a:pt x="41" y="142"/>
                  </a:cubicBezTo>
                  <a:lnTo>
                    <a:pt x="43" y="139"/>
                  </a:lnTo>
                  <a:cubicBezTo>
                    <a:pt x="29" y="128"/>
                    <a:pt x="25" y="123"/>
                    <a:pt x="20" y="110"/>
                  </a:cubicBezTo>
                  <a:cubicBezTo>
                    <a:pt x="16" y="99"/>
                    <a:pt x="15" y="87"/>
                    <a:pt x="15" y="70"/>
                  </a:cubicBezTo>
                  <a:cubicBezTo>
                    <a:pt x="15" y="53"/>
                    <a:pt x="17" y="39"/>
                    <a:pt x="21" y="29"/>
                  </a:cubicBezTo>
                  <a:cubicBezTo>
                    <a:pt x="26" y="19"/>
                    <a:pt x="31" y="13"/>
                    <a:pt x="43" y="3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" name="Freeform 71">
              <a:extLst>
                <a:ext uri="{FF2B5EF4-FFF2-40B4-BE49-F238E27FC236}">
                  <a16:creationId xmlns:a16="http://schemas.microsoft.com/office/drawing/2014/main" id="{9AE9F1B7-538E-45C0-A23C-73C3F19F92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7435" y="5513017"/>
              <a:ext cx="120777" cy="173287"/>
            </a:xfrm>
            <a:custGeom>
              <a:avLst/>
              <a:gdLst>
                <a:gd name="T0" fmla="*/ 60 w 76"/>
                <a:gd name="T1" fmla="*/ 105 h 108"/>
                <a:gd name="T2" fmla="*/ 58 w 76"/>
                <a:gd name="T3" fmla="*/ 105 h 108"/>
                <a:gd name="T4" fmla="*/ 48 w 76"/>
                <a:gd name="T5" fmla="*/ 100 h 108"/>
                <a:gd name="T6" fmla="*/ 48 w 76"/>
                <a:gd name="T7" fmla="*/ 98 h 108"/>
                <a:gd name="T8" fmla="*/ 76 w 76"/>
                <a:gd name="T9" fmla="*/ 3 h 108"/>
                <a:gd name="T10" fmla="*/ 64 w 76"/>
                <a:gd name="T11" fmla="*/ 3 h 108"/>
                <a:gd name="T12" fmla="*/ 61 w 76"/>
                <a:gd name="T13" fmla="*/ 11 h 108"/>
                <a:gd name="T14" fmla="*/ 48 w 76"/>
                <a:gd name="T15" fmla="*/ 0 h 108"/>
                <a:gd name="T16" fmla="*/ 0 w 76"/>
                <a:gd name="T17" fmla="*/ 56 h 108"/>
                <a:gd name="T18" fmla="*/ 17 w 76"/>
                <a:gd name="T19" fmla="*/ 75 h 108"/>
                <a:gd name="T20" fmla="*/ 51 w 76"/>
                <a:gd name="T21" fmla="*/ 48 h 108"/>
                <a:gd name="T22" fmla="*/ 36 w 76"/>
                <a:gd name="T23" fmla="*/ 96 h 108"/>
                <a:gd name="T24" fmla="*/ 21 w 76"/>
                <a:gd name="T25" fmla="*/ 105 h 108"/>
                <a:gd name="T26" fmla="*/ 21 w 76"/>
                <a:gd name="T27" fmla="*/ 108 h 108"/>
                <a:gd name="T28" fmla="*/ 60 w 76"/>
                <a:gd name="T29" fmla="*/ 108 h 108"/>
                <a:gd name="T30" fmla="*/ 60 w 76"/>
                <a:gd name="T31" fmla="*/ 105 h 108"/>
                <a:gd name="T32" fmla="*/ 49 w 76"/>
                <a:gd name="T33" fmla="*/ 4 h 108"/>
                <a:gd name="T34" fmla="*/ 59 w 76"/>
                <a:gd name="T35" fmla="*/ 14 h 108"/>
                <a:gd name="T36" fmla="*/ 36 w 76"/>
                <a:gd name="T37" fmla="*/ 61 h 108"/>
                <a:gd name="T38" fmla="*/ 23 w 76"/>
                <a:gd name="T39" fmla="*/ 66 h 108"/>
                <a:gd name="T40" fmla="*/ 14 w 76"/>
                <a:gd name="T41" fmla="*/ 54 h 108"/>
                <a:gd name="T42" fmla="*/ 33 w 76"/>
                <a:gd name="T43" fmla="*/ 12 h 108"/>
                <a:gd name="T44" fmla="*/ 49 w 76"/>
                <a:gd name="T4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60" y="105"/>
                  </a:moveTo>
                  <a:lnTo>
                    <a:pt x="58" y="105"/>
                  </a:lnTo>
                  <a:cubicBezTo>
                    <a:pt x="51" y="105"/>
                    <a:pt x="48" y="103"/>
                    <a:pt x="48" y="100"/>
                  </a:cubicBezTo>
                  <a:cubicBezTo>
                    <a:pt x="48" y="100"/>
                    <a:pt x="48" y="99"/>
                    <a:pt x="48" y="98"/>
                  </a:cubicBezTo>
                  <a:lnTo>
                    <a:pt x="76" y="3"/>
                  </a:lnTo>
                  <a:lnTo>
                    <a:pt x="64" y="3"/>
                  </a:lnTo>
                  <a:lnTo>
                    <a:pt x="61" y="11"/>
                  </a:lnTo>
                  <a:cubicBezTo>
                    <a:pt x="58" y="3"/>
                    <a:pt x="55" y="0"/>
                    <a:pt x="48" y="0"/>
                  </a:cubicBezTo>
                  <a:cubicBezTo>
                    <a:pt x="26" y="0"/>
                    <a:pt x="0" y="31"/>
                    <a:pt x="0" y="56"/>
                  </a:cubicBezTo>
                  <a:cubicBezTo>
                    <a:pt x="0" y="68"/>
                    <a:pt x="6" y="75"/>
                    <a:pt x="17" y="75"/>
                  </a:cubicBezTo>
                  <a:cubicBezTo>
                    <a:pt x="28" y="75"/>
                    <a:pt x="36" y="69"/>
                    <a:pt x="51" y="48"/>
                  </a:cubicBezTo>
                  <a:lnTo>
                    <a:pt x="36" y="96"/>
                  </a:lnTo>
                  <a:cubicBezTo>
                    <a:pt x="34" y="103"/>
                    <a:pt x="31" y="104"/>
                    <a:pt x="21" y="105"/>
                  </a:cubicBezTo>
                  <a:lnTo>
                    <a:pt x="21" y="108"/>
                  </a:lnTo>
                  <a:lnTo>
                    <a:pt x="60" y="108"/>
                  </a:lnTo>
                  <a:lnTo>
                    <a:pt x="60" y="105"/>
                  </a:lnTo>
                  <a:close/>
                  <a:moveTo>
                    <a:pt x="49" y="4"/>
                  </a:moveTo>
                  <a:cubicBezTo>
                    <a:pt x="54" y="4"/>
                    <a:pt x="59" y="8"/>
                    <a:pt x="59" y="14"/>
                  </a:cubicBezTo>
                  <a:cubicBezTo>
                    <a:pt x="59" y="28"/>
                    <a:pt x="47" y="51"/>
                    <a:pt x="36" y="61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4"/>
                  </a:cubicBezTo>
                  <a:cubicBezTo>
                    <a:pt x="14" y="41"/>
                    <a:pt x="23" y="23"/>
                    <a:pt x="33" y="12"/>
                  </a:cubicBezTo>
                  <a:cubicBezTo>
                    <a:pt x="39" y="7"/>
                    <a:pt x="44" y="4"/>
                    <a:pt x="49" y="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" name="Freeform 72">
              <a:extLst>
                <a:ext uri="{FF2B5EF4-FFF2-40B4-BE49-F238E27FC236}">
                  <a16:creationId xmlns:a16="http://schemas.microsoft.com/office/drawing/2014/main" id="{27C9D5D9-759D-4B17-B005-F4A05BFCB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3461" y="5560275"/>
              <a:ext cx="52511" cy="110274"/>
            </a:xfrm>
            <a:custGeom>
              <a:avLst/>
              <a:gdLst>
                <a:gd name="T0" fmla="*/ 28 w 31"/>
                <a:gd name="T1" fmla="*/ 15 h 68"/>
                <a:gd name="T2" fmla="*/ 17 w 31"/>
                <a:gd name="T3" fmla="*/ 15 h 68"/>
                <a:gd name="T4" fmla="*/ 17 w 31"/>
                <a:gd name="T5" fmla="*/ 2 h 68"/>
                <a:gd name="T6" fmla="*/ 16 w 31"/>
                <a:gd name="T7" fmla="*/ 0 h 68"/>
                <a:gd name="T8" fmla="*/ 13 w 31"/>
                <a:gd name="T9" fmla="*/ 3 h 68"/>
                <a:gd name="T10" fmla="*/ 2 w 31"/>
                <a:gd name="T11" fmla="*/ 16 h 68"/>
                <a:gd name="T12" fmla="*/ 0 w 31"/>
                <a:gd name="T13" fmla="*/ 18 h 68"/>
                <a:gd name="T14" fmla="*/ 1 w 31"/>
                <a:gd name="T15" fmla="*/ 19 h 68"/>
                <a:gd name="T16" fmla="*/ 7 w 31"/>
                <a:gd name="T17" fmla="*/ 19 h 68"/>
                <a:gd name="T18" fmla="*/ 7 w 31"/>
                <a:gd name="T19" fmla="*/ 54 h 68"/>
                <a:gd name="T20" fmla="*/ 17 w 31"/>
                <a:gd name="T21" fmla="*/ 68 h 68"/>
                <a:gd name="T22" fmla="*/ 31 w 31"/>
                <a:gd name="T23" fmla="*/ 60 h 68"/>
                <a:gd name="T24" fmla="*/ 30 w 31"/>
                <a:gd name="T25" fmla="*/ 58 h 68"/>
                <a:gd name="T26" fmla="*/ 23 w 31"/>
                <a:gd name="T27" fmla="*/ 62 h 68"/>
                <a:gd name="T28" fmla="*/ 17 w 31"/>
                <a:gd name="T29" fmla="*/ 52 h 68"/>
                <a:gd name="T30" fmla="*/ 17 w 31"/>
                <a:gd name="T31" fmla="*/ 19 h 68"/>
                <a:gd name="T32" fmla="*/ 28 w 31"/>
                <a:gd name="T33" fmla="*/ 19 h 68"/>
                <a:gd name="T34" fmla="*/ 28 w 31"/>
                <a:gd name="T35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68">
                  <a:moveTo>
                    <a:pt x="28" y="15"/>
                  </a:moveTo>
                  <a:lnTo>
                    <a:pt x="17" y="15"/>
                  </a:lnTo>
                  <a:lnTo>
                    <a:pt x="17" y="2"/>
                  </a:lnTo>
                  <a:cubicBezTo>
                    <a:pt x="17" y="0"/>
                    <a:pt x="16" y="0"/>
                    <a:pt x="16" y="0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10"/>
                    <a:pt x="4" y="15"/>
                    <a:pt x="2" y="16"/>
                  </a:cubicBezTo>
                  <a:cubicBezTo>
                    <a:pt x="1" y="17"/>
                    <a:pt x="0" y="17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lnTo>
                    <a:pt x="7" y="19"/>
                  </a:lnTo>
                  <a:lnTo>
                    <a:pt x="7" y="54"/>
                  </a:lnTo>
                  <a:cubicBezTo>
                    <a:pt x="7" y="63"/>
                    <a:pt x="10" y="68"/>
                    <a:pt x="17" y="68"/>
                  </a:cubicBezTo>
                  <a:cubicBezTo>
                    <a:pt x="23" y="68"/>
                    <a:pt x="27" y="66"/>
                    <a:pt x="31" y="60"/>
                  </a:cubicBezTo>
                  <a:lnTo>
                    <a:pt x="30" y="58"/>
                  </a:lnTo>
                  <a:cubicBezTo>
                    <a:pt x="27" y="61"/>
                    <a:pt x="25" y="62"/>
                    <a:pt x="23" y="62"/>
                  </a:cubicBezTo>
                  <a:cubicBezTo>
                    <a:pt x="18" y="62"/>
                    <a:pt x="17" y="59"/>
                    <a:pt x="17" y="52"/>
                  </a:cubicBezTo>
                  <a:lnTo>
                    <a:pt x="17" y="19"/>
                  </a:lnTo>
                  <a:lnTo>
                    <a:pt x="28" y="19"/>
                  </a:lnTo>
                  <a:lnTo>
                    <a:pt x="28" y="1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2" name="Freeform 73">
              <a:extLst>
                <a:ext uri="{FF2B5EF4-FFF2-40B4-BE49-F238E27FC236}">
                  <a16:creationId xmlns:a16="http://schemas.microsoft.com/office/drawing/2014/main" id="{58D593EE-C44D-46BC-9368-31E06A912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7479" y="5602284"/>
              <a:ext cx="36759" cy="63013"/>
            </a:xfrm>
            <a:custGeom>
              <a:avLst/>
              <a:gdLst>
                <a:gd name="T0" fmla="*/ 23 w 23"/>
                <a:gd name="T1" fmla="*/ 16 h 41"/>
                <a:gd name="T2" fmla="*/ 9 w 23"/>
                <a:gd name="T3" fmla="*/ 0 h 41"/>
                <a:gd name="T4" fmla="*/ 0 w 23"/>
                <a:gd name="T5" fmla="*/ 10 h 41"/>
                <a:gd name="T6" fmla="*/ 10 w 23"/>
                <a:gd name="T7" fmla="*/ 18 h 41"/>
                <a:gd name="T8" fmla="*/ 12 w 23"/>
                <a:gd name="T9" fmla="*/ 18 h 41"/>
                <a:gd name="T10" fmla="*/ 14 w 23"/>
                <a:gd name="T11" fmla="*/ 18 h 41"/>
                <a:gd name="T12" fmla="*/ 16 w 23"/>
                <a:gd name="T13" fmla="*/ 20 h 41"/>
                <a:gd name="T14" fmla="*/ 3 w 23"/>
                <a:gd name="T15" fmla="*/ 37 h 41"/>
                <a:gd name="T16" fmla="*/ 4 w 23"/>
                <a:gd name="T17" fmla="*/ 41 h 41"/>
                <a:gd name="T18" fmla="*/ 23 w 23"/>
                <a:gd name="T19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41">
                  <a:moveTo>
                    <a:pt x="23" y="16"/>
                  </a:moveTo>
                  <a:cubicBezTo>
                    <a:pt x="23" y="3"/>
                    <a:pt x="13" y="0"/>
                    <a:pt x="9" y="0"/>
                  </a:cubicBezTo>
                  <a:cubicBezTo>
                    <a:pt x="5" y="0"/>
                    <a:pt x="0" y="3"/>
                    <a:pt x="0" y="10"/>
                  </a:cubicBezTo>
                  <a:cubicBezTo>
                    <a:pt x="0" y="17"/>
                    <a:pt x="6" y="18"/>
                    <a:pt x="10" y="18"/>
                  </a:cubicBezTo>
                  <a:cubicBezTo>
                    <a:pt x="11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8"/>
                  </a:cubicBezTo>
                  <a:cubicBezTo>
                    <a:pt x="15" y="18"/>
                    <a:pt x="16" y="18"/>
                    <a:pt x="16" y="20"/>
                  </a:cubicBezTo>
                  <a:cubicBezTo>
                    <a:pt x="16" y="23"/>
                    <a:pt x="14" y="30"/>
                    <a:pt x="3" y="37"/>
                  </a:cubicBezTo>
                  <a:lnTo>
                    <a:pt x="4" y="41"/>
                  </a:lnTo>
                  <a:cubicBezTo>
                    <a:pt x="9" y="39"/>
                    <a:pt x="23" y="28"/>
                    <a:pt x="23" y="16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3" name="Freeform 74">
              <a:extLst>
                <a:ext uri="{FF2B5EF4-FFF2-40B4-BE49-F238E27FC236}">
                  <a16:creationId xmlns:a16="http://schemas.microsoft.com/office/drawing/2014/main" id="{26F44CB5-72DD-42A4-A9D2-62026B3143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7248" y="5513017"/>
              <a:ext cx="126026" cy="173287"/>
            </a:xfrm>
            <a:custGeom>
              <a:avLst/>
              <a:gdLst>
                <a:gd name="T0" fmla="*/ 60 w 76"/>
                <a:gd name="T1" fmla="*/ 105 h 108"/>
                <a:gd name="T2" fmla="*/ 58 w 76"/>
                <a:gd name="T3" fmla="*/ 105 h 108"/>
                <a:gd name="T4" fmla="*/ 48 w 76"/>
                <a:gd name="T5" fmla="*/ 100 h 108"/>
                <a:gd name="T6" fmla="*/ 48 w 76"/>
                <a:gd name="T7" fmla="*/ 98 h 108"/>
                <a:gd name="T8" fmla="*/ 76 w 76"/>
                <a:gd name="T9" fmla="*/ 3 h 108"/>
                <a:gd name="T10" fmla="*/ 63 w 76"/>
                <a:gd name="T11" fmla="*/ 3 h 108"/>
                <a:gd name="T12" fmla="*/ 61 w 76"/>
                <a:gd name="T13" fmla="*/ 11 h 108"/>
                <a:gd name="T14" fmla="*/ 48 w 76"/>
                <a:gd name="T15" fmla="*/ 0 h 108"/>
                <a:gd name="T16" fmla="*/ 0 w 76"/>
                <a:gd name="T17" fmla="*/ 56 h 108"/>
                <a:gd name="T18" fmla="*/ 17 w 76"/>
                <a:gd name="T19" fmla="*/ 75 h 108"/>
                <a:gd name="T20" fmla="*/ 51 w 76"/>
                <a:gd name="T21" fmla="*/ 48 h 108"/>
                <a:gd name="T22" fmla="*/ 36 w 76"/>
                <a:gd name="T23" fmla="*/ 96 h 108"/>
                <a:gd name="T24" fmla="*/ 20 w 76"/>
                <a:gd name="T25" fmla="*/ 105 h 108"/>
                <a:gd name="T26" fmla="*/ 20 w 76"/>
                <a:gd name="T27" fmla="*/ 108 h 108"/>
                <a:gd name="T28" fmla="*/ 60 w 76"/>
                <a:gd name="T29" fmla="*/ 108 h 108"/>
                <a:gd name="T30" fmla="*/ 60 w 76"/>
                <a:gd name="T31" fmla="*/ 105 h 108"/>
                <a:gd name="T32" fmla="*/ 49 w 76"/>
                <a:gd name="T33" fmla="*/ 4 h 108"/>
                <a:gd name="T34" fmla="*/ 59 w 76"/>
                <a:gd name="T35" fmla="*/ 14 h 108"/>
                <a:gd name="T36" fmla="*/ 36 w 76"/>
                <a:gd name="T37" fmla="*/ 61 h 108"/>
                <a:gd name="T38" fmla="*/ 23 w 76"/>
                <a:gd name="T39" fmla="*/ 66 h 108"/>
                <a:gd name="T40" fmla="*/ 14 w 76"/>
                <a:gd name="T41" fmla="*/ 54 h 108"/>
                <a:gd name="T42" fmla="*/ 33 w 76"/>
                <a:gd name="T43" fmla="*/ 12 h 108"/>
                <a:gd name="T44" fmla="*/ 49 w 76"/>
                <a:gd name="T4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60" y="105"/>
                  </a:moveTo>
                  <a:lnTo>
                    <a:pt x="58" y="105"/>
                  </a:lnTo>
                  <a:cubicBezTo>
                    <a:pt x="51" y="105"/>
                    <a:pt x="48" y="103"/>
                    <a:pt x="48" y="100"/>
                  </a:cubicBezTo>
                  <a:cubicBezTo>
                    <a:pt x="48" y="100"/>
                    <a:pt x="48" y="99"/>
                    <a:pt x="48" y="98"/>
                  </a:cubicBezTo>
                  <a:lnTo>
                    <a:pt x="76" y="3"/>
                  </a:lnTo>
                  <a:lnTo>
                    <a:pt x="63" y="3"/>
                  </a:lnTo>
                  <a:lnTo>
                    <a:pt x="61" y="11"/>
                  </a:lnTo>
                  <a:cubicBezTo>
                    <a:pt x="58" y="3"/>
                    <a:pt x="55" y="0"/>
                    <a:pt x="48" y="0"/>
                  </a:cubicBezTo>
                  <a:cubicBezTo>
                    <a:pt x="26" y="0"/>
                    <a:pt x="0" y="31"/>
                    <a:pt x="0" y="56"/>
                  </a:cubicBezTo>
                  <a:cubicBezTo>
                    <a:pt x="0" y="68"/>
                    <a:pt x="6" y="75"/>
                    <a:pt x="17" y="75"/>
                  </a:cubicBezTo>
                  <a:cubicBezTo>
                    <a:pt x="28" y="75"/>
                    <a:pt x="36" y="69"/>
                    <a:pt x="51" y="48"/>
                  </a:cubicBezTo>
                  <a:lnTo>
                    <a:pt x="36" y="96"/>
                  </a:lnTo>
                  <a:cubicBezTo>
                    <a:pt x="34" y="103"/>
                    <a:pt x="31" y="104"/>
                    <a:pt x="20" y="105"/>
                  </a:cubicBezTo>
                  <a:lnTo>
                    <a:pt x="20" y="108"/>
                  </a:lnTo>
                  <a:lnTo>
                    <a:pt x="60" y="108"/>
                  </a:lnTo>
                  <a:lnTo>
                    <a:pt x="60" y="105"/>
                  </a:lnTo>
                  <a:close/>
                  <a:moveTo>
                    <a:pt x="49" y="4"/>
                  </a:moveTo>
                  <a:cubicBezTo>
                    <a:pt x="54" y="4"/>
                    <a:pt x="59" y="8"/>
                    <a:pt x="59" y="14"/>
                  </a:cubicBezTo>
                  <a:cubicBezTo>
                    <a:pt x="59" y="28"/>
                    <a:pt x="47" y="51"/>
                    <a:pt x="36" y="61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4"/>
                  </a:cubicBezTo>
                  <a:cubicBezTo>
                    <a:pt x="14" y="41"/>
                    <a:pt x="23" y="23"/>
                    <a:pt x="33" y="12"/>
                  </a:cubicBezTo>
                  <a:cubicBezTo>
                    <a:pt x="38" y="7"/>
                    <a:pt x="44" y="4"/>
                    <a:pt x="49" y="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4" name="Freeform 75">
              <a:extLst>
                <a:ext uri="{FF2B5EF4-FFF2-40B4-BE49-F238E27FC236}">
                  <a16:creationId xmlns:a16="http://schemas.microsoft.com/office/drawing/2014/main" id="{AAACFA3F-AD03-4B66-8F7B-4A3498A48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527" y="5586533"/>
              <a:ext cx="73515" cy="84017"/>
            </a:xfrm>
            <a:custGeom>
              <a:avLst/>
              <a:gdLst>
                <a:gd name="T0" fmla="*/ 43 w 44"/>
                <a:gd name="T1" fmla="*/ 35 h 54"/>
                <a:gd name="T2" fmla="*/ 26 w 44"/>
                <a:gd name="T3" fmla="*/ 46 h 54"/>
                <a:gd name="T4" fmla="*/ 8 w 44"/>
                <a:gd name="T5" fmla="*/ 23 h 54"/>
                <a:gd name="T6" fmla="*/ 24 w 44"/>
                <a:gd name="T7" fmla="*/ 3 h 54"/>
                <a:gd name="T8" fmla="*/ 31 w 44"/>
                <a:gd name="T9" fmla="*/ 9 h 54"/>
                <a:gd name="T10" fmla="*/ 32 w 44"/>
                <a:gd name="T11" fmla="*/ 11 h 54"/>
                <a:gd name="T12" fmla="*/ 37 w 44"/>
                <a:gd name="T13" fmla="*/ 17 h 54"/>
                <a:gd name="T14" fmla="*/ 43 w 44"/>
                <a:gd name="T15" fmla="*/ 12 h 54"/>
                <a:gd name="T16" fmla="*/ 25 w 44"/>
                <a:gd name="T17" fmla="*/ 0 h 54"/>
                <a:gd name="T18" fmla="*/ 9 w 44"/>
                <a:gd name="T19" fmla="*/ 6 h 54"/>
                <a:gd name="T20" fmla="*/ 0 w 44"/>
                <a:gd name="T21" fmla="*/ 28 h 54"/>
                <a:gd name="T22" fmla="*/ 22 w 44"/>
                <a:gd name="T23" fmla="*/ 54 h 54"/>
                <a:gd name="T24" fmla="*/ 36 w 44"/>
                <a:gd name="T25" fmla="*/ 49 h 54"/>
                <a:gd name="T26" fmla="*/ 44 w 44"/>
                <a:gd name="T27" fmla="*/ 36 h 54"/>
                <a:gd name="T28" fmla="*/ 43 w 44"/>
                <a:gd name="T29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54">
                  <a:moveTo>
                    <a:pt x="43" y="35"/>
                  </a:moveTo>
                  <a:cubicBezTo>
                    <a:pt x="37" y="43"/>
                    <a:pt x="33" y="46"/>
                    <a:pt x="26" y="46"/>
                  </a:cubicBezTo>
                  <a:cubicBezTo>
                    <a:pt x="16" y="46"/>
                    <a:pt x="8" y="37"/>
                    <a:pt x="8" y="23"/>
                  </a:cubicBezTo>
                  <a:cubicBezTo>
                    <a:pt x="8" y="11"/>
                    <a:pt x="15" y="3"/>
                    <a:pt x="24" y="3"/>
                  </a:cubicBezTo>
                  <a:cubicBezTo>
                    <a:pt x="28" y="3"/>
                    <a:pt x="30" y="5"/>
                    <a:pt x="31" y="9"/>
                  </a:cubicBezTo>
                  <a:lnTo>
                    <a:pt x="32" y="11"/>
                  </a:lnTo>
                  <a:cubicBezTo>
                    <a:pt x="33" y="15"/>
                    <a:pt x="35" y="17"/>
                    <a:pt x="37" y="17"/>
                  </a:cubicBezTo>
                  <a:cubicBezTo>
                    <a:pt x="40" y="17"/>
                    <a:pt x="43" y="14"/>
                    <a:pt x="43" y="12"/>
                  </a:cubicBezTo>
                  <a:cubicBezTo>
                    <a:pt x="43" y="5"/>
                    <a:pt x="35" y="0"/>
                    <a:pt x="25" y="0"/>
                  </a:cubicBezTo>
                  <a:cubicBezTo>
                    <a:pt x="19" y="0"/>
                    <a:pt x="13" y="2"/>
                    <a:pt x="9" y="6"/>
                  </a:cubicBezTo>
                  <a:cubicBezTo>
                    <a:pt x="3" y="11"/>
                    <a:pt x="0" y="19"/>
                    <a:pt x="0" y="28"/>
                  </a:cubicBezTo>
                  <a:cubicBezTo>
                    <a:pt x="0" y="44"/>
                    <a:pt x="9" y="54"/>
                    <a:pt x="22" y="54"/>
                  </a:cubicBezTo>
                  <a:cubicBezTo>
                    <a:pt x="27" y="54"/>
                    <a:pt x="31" y="52"/>
                    <a:pt x="36" y="49"/>
                  </a:cubicBezTo>
                  <a:cubicBezTo>
                    <a:pt x="39" y="46"/>
                    <a:pt x="41" y="43"/>
                    <a:pt x="44" y="36"/>
                  </a:cubicBezTo>
                  <a:lnTo>
                    <a:pt x="43" y="3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" name="Freeform 76">
              <a:extLst>
                <a:ext uri="{FF2B5EF4-FFF2-40B4-BE49-F238E27FC236}">
                  <a16:creationId xmlns:a16="http://schemas.microsoft.com/office/drawing/2014/main" id="{210BEE21-4512-416C-BDE3-1FC77C10D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8296" y="5450004"/>
              <a:ext cx="68266" cy="225798"/>
            </a:xfrm>
            <a:custGeom>
              <a:avLst/>
              <a:gdLst>
                <a:gd name="T0" fmla="*/ 2 w 43"/>
                <a:gd name="T1" fmla="*/ 142 h 142"/>
                <a:gd name="T2" fmla="*/ 25 w 43"/>
                <a:gd name="T3" fmla="*/ 122 h 142"/>
                <a:gd name="T4" fmla="*/ 43 w 43"/>
                <a:gd name="T5" fmla="*/ 71 h 142"/>
                <a:gd name="T6" fmla="*/ 22 w 43"/>
                <a:gd name="T7" fmla="*/ 17 h 142"/>
                <a:gd name="T8" fmla="*/ 2 w 43"/>
                <a:gd name="T9" fmla="*/ 0 h 142"/>
                <a:gd name="T10" fmla="*/ 0 w 43"/>
                <a:gd name="T11" fmla="*/ 3 h 142"/>
                <a:gd name="T12" fmla="*/ 23 w 43"/>
                <a:gd name="T13" fmla="*/ 32 h 142"/>
                <a:gd name="T14" fmla="*/ 29 w 43"/>
                <a:gd name="T15" fmla="*/ 72 h 142"/>
                <a:gd name="T16" fmla="*/ 22 w 43"/>
                <a:gd name="T17" fmla="*/ 113 h 142"/>
                <a:gd name="T18" fmla="*/ 0 w 43"/>
                <a:gd name="T19" fmla="*/ 139 h 142"/>
                <a:gd name="T20" fmla="*/ 2 w 43"/>
                <a:gd name="T2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2">
                  <a:moveTo>
                    <a:pt x="2" y="142"/>
                  </a:moveTo>
                  <a:cubicBezTo>
                    <a:pt x="14" y="134"/>
                    <a:pt x="19" y="129"/>
                    <a:pt x="25" y="122"/>
                  </a:cubicBezTo>
                  <a:cubicBezTo>
                    <a:pt x="37" y="107"/>
                    <a:pt x="43" y="91"/>
                    <a:pt x="43" y="71"/>
                  </a:cubicBezTo>
                  <a:cubicBezTo>
                    <a:pt x="43" y="50"/>
                    <a:pt x="37" y="34"/>
                    <a:pt x="22" y="17"/>
                  </a:cubicBezTo>
                  <a:cubicBezTo>
                    <a:pt x="15" y="9"/>
                    <a:pt x="11" y="6"/>
                    <a:pt x="2" y="0"/>
                  </a:cubicBezTo>
                  <a:lnTo>
                    <a:pt x="0" y="3"/>
                  </a:lnTo>
                  <a:cubicBezTo>
                    <a:pt x="14" y="13"/>
                    <a:pt x="18" y="19"/>
                    <a:pt x="23" y="32"/>
                  </a:cubicBezTo>
                  <a:cubicBezTo>
                    <a:pt x="27" y="43"/>
                    <a:pt x="29" y="55"/>
                    <a:pt x="29" y="72"/>
                  </a:cubicBezTo>
                  <a:cubicBezTo>
                    <a:pt x="29" y="89"/>
                    <a:pt x="26" y="103"/>
                    <a:pt x="22" y="113"/>
                  </a:cubicBezTo>
                  <a:cubicBezTo>
                    <a:pt x="17" y="123"/>
                    <a:pt x="12" y="129"/>
                    <a:pt x="0" y="139"/>
                  </a:cubicBezTo>
                  <a:lnTo>
                    <a:pt x="2" y="14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6" name="Freeform 77">
              <a:extLst>
                <a:ext uri="{FF2B5EF4-FFF2-40B4-BE49-F238E27FC236}">
                  <a16:creationId xmlns:a16="http://schemas.microsoft.com/office/drawing/2014/main" id="{88E0D956-CC8D-4602-A0B2-5C02B48FE7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1583" y="5507765"/>
              <a:ext cx="136528" cy="105022"/>
            </a:xfrm>
            <a:custGeom>
              <a:avLst/>
              <a:gdLst>
                <a:gd name="T0" fmla="*/ 85 w 85"/>
                <a:gd name="T1" fmla="*/ 9 h 65"/>
                <a:gd name="T2" fmla="*/ 85 w 85"/>
                <a:gd name="T3" fmla="*/ 0 h 65"/>
                <a:gd name="T4" fmla="*/ 0 w 85"/>
                <a:gd name="T5" fmla="*/ 0 h 65"/>
                <a:gd name="T6" fmla="*/ 0 w 85"/>
                <a:gd name="T7" fmla="*/ 9 h 65"/>
                <a:gd name="T8" fmla="*/ 85 w 85"/>
                <a:gd name="T9" fmla="*/ 9 h 65"/>
                <a:gd name="T10" fmla="*/ 85 w 85"/>
                <a:gd name="T11" fmla="*/ 37 h 65"/>
                <a:gd name="T12" fmla="*/ 85 w 85"/>
                <a:gd name="T13" fmla="*/ 28 h 65"/>
                <a:gd name="T14" fmla="*/ 0 w 85"/>
                <a:gd name="T15" fmla="*/ 28 h 65"/>
                <a:gd name="T16" fmla="*/ 0 w 85"/>
                <a:gd name="T17" fmla="*/ 37 h 65"/>
                <a:gd name="T18" fmla="*/ 85 w 85"/>
                <a:gd name="T19" fmla="*/ 37 h 65"/>
                <a:gd name="T20" fmla="*/ 85 w 85"/>
                <a:gd name="T21" fmla="*/ 65 h 65"/>
                <a:gd name="T22" fmla="*/ 85 w 85"/>
                <a:gd name="T23" fmla="*/ 56 h 65"/>
                <a:gd name="T24" fmla="*/ 0 w 85"/>
                <a:gd name="T25" fmla="*/ 56 h 65"/>
                <a:gd name="T26" fmla="*/ 0 w 85"/>
                <a:gd name="T27" fmla="*/ 65 h 65"/>
                <a:gd name="T28" fmla="*/ 85 w 85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65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37"/>
                  </a:moveTo>
                  <a:lnTo>
                    <a:pt x="85" y="28"/>
                  </a:lnTo>
                  <a:lnTo>
                    <a:pt x="0" y="28"/>
                  </a:lnTo>
                  <a:lnTo>
                    <a:pt x="0" y="37"/>
                  </a:lnTo>
                  <a:lnTo>
                    <a:pt x="85" y="37"/>
                  </a:lnTo>
                  <a:close/>
                  <a:moveTo>
                    <a:pt x="85" y="65"/>
                  </a:moveTo>
                  <a:lnTo>
                    <a:pt x="85" y="56"/>
                  </a:lnTo>
                  <a:lnTo>
                    <a:pt x="0" y="56"/>
                  </a:lnTo>
                  <a:lnTo>
                    <a:pt x="0" y="65"/>
                  </a:lnTo>
                  <a:lnTo>
                    <a:pt x="85" y="6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7" name="Freeform 78">
              <a:extLst>
                <a:ext uri="{FF2B5EF4-FFF2-40B4-BE49-F238E27FC236}">
                  <a16:creationId xmlns:a16="http://schemas.microsoft.com/office/drawing/2014/main" id="{81D20F37-7814-480F-B7E5-81118A128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3133" y="5239961"/>
              <a:ext cx="84017" cy="645885"/>
            </a:xfrm>
            <a:custGeom>
              <a:avLst/>
              <a:gdLst>
                <a:gd name="T0" fmla="*/ 50 w 50"/>
                <a:gd name="T1" fmla="*/ 394 h 402"/>
                <a:gd name="T2" fmla="*/ 17 w 50"/>
                <a:gd name="T3" fmla="*/ 201 h 402"/>
                <a:gd name="T4" fmla="*/ 50 w 50"/>
                <a:gd name="T5" fmla="*/ 8 h 402"/>
                <a:gd name="T6" fmla="*/ 48 w 50"/>
                <a:gd name="T7" fmla="*/ 0 h 402"/>
                <a:gd name="T8" fmla="*/ 0 w 50"/>
                <a:gd name="T9" fmla="*/ 201 h 402"/>
                <a:gd name="T10" fmla="*/ 48 w 50"/>
                <a:gd name="T11" fmla="*/ 402 h 402"/>
                <a:gd name="T12" fmla="*/ 50 w 50"/>
                <a:gd name="T13" fmla="*/ 394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02">
                  <a:moveTo>
                    <a:pt x="50" y="394"/>
                  </a:moveTo>
                  <a:cubicBezTo>
                    <a:pt x="24" y="346"/>
                    <a:pt x="17" y="278"/>
                    <a:pt x="17" y="201"/>
                  </a:cubicBezTo>
                  <a:cubicBezTo>
                    <a:pt x="17" y="124"/>
                    <a:pt x="24" y="55"/>
                    <a:pt x="50" y="8"/>
                  </a:cubicBezTo>
                  <a:lnTo>
                    <a:pt x="48" y="0"/>
                  </a:lnTo>
                  <a:cubicBezTo>
                    <a:pt x="39" y="16"/>
                    <a:pt x="0" y="63"/>
                    <a:pt x="0" y="201"/>
                  </a:cubicBezTo>
                  <a:cubicBezTo>
                    <a:pt x="0" y="338"/>
                    <a:pt x="39" y="386"/>
                    <a:pt x="48" y="402"/>
                  </a:cubicBezTo>
                  <a:lnTo>
                    <a:pt x="50" y="39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8" name="Freeform 79">
              <a:extLst>
                <a:ext uri="{FF2B5EF4-FFF2-40B4-BE49-F238E27FC236}">
                  <a16:creationId xmlns:a16="http://schemas.microsoft.com/office/drawing/2014/main" id="{DA406A1F-7337-460C-AEAF-872349A98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657" y="5281970"/>
              <a:ext cx="68266" cy="225798"/>
            </a:xfrm>
            <a:custGeom>
              <a:avLst/>
              <a:gdLst>
                <a:gd name="T0" fmla="*/ 44 w 44"/>
                <a:gd name="T1" fmla="*/ 140 h 140"/>
                <a:gd name="T2" fmla="*/ 12 w 44"/>
                <a:gd name="T3" fmla="*/ 70 h 140"/>
                <a:gd name="T4" fmla="*/ 44 w 44"/>
                <a:gd name="T5" fmla="*/ 0 h 140"/>
                <a:gd name="T6" fmla="*/ 36 w 44"/>
                <a:gd name="T7" fmla="*/ 0 h 140"/>
                <a:gd name="T8" fmla="*/ 0 w 44"/>
                <a:gd name="T9" fmla="*/ 70 h 140"/>
                <a:gd name="T10" fmla="*/ 36 w 44"/>
                <a:gd name="T11" fmla="*/ 140 h 140"/>
                <a:gd name="T12" fmla="*/ 44 w 44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40">
                  <a:moveTo>
                    <a:pt x="44" y="140"/>
                  </a:moveTo>
                  <a:lnTo>
                    <a:pt x="12" y="7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0" y="70"/>
                  </a:lnTo>
                  <a:lnTo>
                    <a:pt x="36" y="140"/>
                  </a:lnTo>
                  <a:lnTo>
                    <a:pt x="44" y="140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9" name="Freeform 80">
              <a:extLst>
                <a:ext uri="{FF2B5EF4-FFF2-40B4-BE49-F238E27FC236}">
                  <a16:creationId xmlns:a16="http://schemas.microsoft.com/office/drawing/2014/main" id="{1C125EC4-FCF9-443E-A0D4-05138CF549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7924" y="5344983"/>
              <a:ext cx="105022" cy="120777"/>
            </a:xfrm>
            <a:custGeom>
              <a:avLst/>
              <a:gdLst>
                <a:gd name="T0" fmla="*/ 54 w 63"/>
                <a:gd name="T1" fmla="*/ 55 h 75"/>
                <a:gd name="T2" fmla="*/ 30 w 63"/>
                <a:gd name="T3" fmla="*/ 67 h 75"/>
                <a:gd name="T4" fmla="*/ 15 w 63"/>
                <a:gd name="T5" fmla="*/ 52 h 75"/>
                <a:gd name="T6" fmla="*/ 16 w 63"/>
                <a:gd name="T7" fmla="*/ 42 h 75"/>
                <a:gd name="T8" fmla="*/ 21 w 63"/>
                <a:gd name="T9" fmla="*/ 41 h 75"/>
                <a:gd name="T10" fmla="*/ 63 w 63"/>
                <a:gd name="T11" fmla="*/ 11 h 75"/>
                <a:gd name="T12" fmla="*/ 50 w 63"/>
                <a:gd name="T13" fmla="*/ 0 h 75"/>
                <a:gd name="T14" fmla="*/ 0 w 63"/>
                <a:gd name="T15" fmla="*/ 52 h 75"/>
                <a:gd name="T16" fmla="*/ 22 w 63"/>
                <a:gd name="T17" fmla="*/ 75 h 75"/>
                <a:gd name="T18" fmla="*/ 56 w 63"/>
                <a:gd name="T19" fmla="*/ 57 h 75"/>
                <a:gd name="T20" fmla="*/ 54 w 63"/>
                <a:gd name="T21" fmla="*/ 55 h 75"/>
                <a:gd name="T22" fmla="*/ 20 w 63"/>
                <a:gd name="T23" fmla="*/ 31 h 75"/>
                <a:gd name="T24" fmla="*/ 47 w 63"/>
                <a:gd name="T25" fmla="*/ 4 h 75"/>
                <a:gd name="T26" fmla="*/ 53 w 63"/>
                <a:gd name="T27" fmla="*/ 10 h 75"/>
                <a:gd name="T28" fmla="*/ 44 w 63"/>
                <a:gd name="T29" fmla="*/ 26 h 75"/>
                <a:gd name="T30" fmla="*/ 18 w 63"/>
                <a:gd name="T31" fmla="*/ 38 h 75"/>
                <a:gd name="T32" fmla="*/ 20 w 63"/>
                <a:gd name="T33" fmla="*/ 3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75">
                  <a:moveTo>
                    <a:pt x="54" y="55"/>
                  </a:moveTo>
                  <a:cubicBezTo>
                    <a:pt x="43" y="65"/>
                    <a:pt x="37" y="67"/>
                    <a:pt x="30" y="67"/>
                  </a:cubicBezTo>
                  <a:cubicBezTo>
                    <a:pt x="21" y="67"/>
                    <a:pt x="15" y="61"/>
                    <a:pt x="15" y="52"/>
                  </a:cubicBezTo>
                  <a:cubicBezTo>
                    <a:pt x="15" y="50"/>
                    <a:pt x="15" y="47"/>
                    <a:pt x="16" y="42"/>
                  </a:cubicBezTo>
                  <a:lnTo>
                    <a:pt x="21" y="41"/>
                  </a:lnTo>
                  <a:cubicBezTo>
                    <a:pt x="46" y="38"/>
                    <a:pt x="63" y="25"/>
                    <a:pt x="63" y="11"/>
                  </a:cubicBezTo>
                  <a:cubicBezTo>
                    <a:pt x="63" y="4"/>
                    <a:pt x="58" y="0"/>
                    <a:pt x="50" y="0"/>
                  </a:cubicBezTo>
                  <a:cubicBezTo>
                    <a:pt x="26" y="0"/>
                    <a:pt x="0" y="27"/>
                    <a:pt x="0" y="52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34" y="75"/>
                    <a:pt x="47" y="68"/>
                    <a:pt x="56" y="57"/>
                  </a:cubicBezTo>
                  <a:lnTo>
                    <a:pt x="54" y="55"/>
                  </a:lnTo>
                  <a:close/>
                  <a:moveTo>
                    <a:pt x="20" y="31"/>
                  </a:moveTo>
                  <a:cubicBezTo>
                    <a:pt x="26" y="16"/>
                    <a:pt x="38" y="4"/>
                    <a:pt x="47" y="4"/>
                  </a:cubicBezTo>
                  <a:cubicBezTo>
                    <a:pt x="50" y="4"/>
                    <a:pt x="53" y="6"/>
                    <a:pt x="53" y="10"/>
                  </a:cubicBezTo>
                  <a:cubicBezTo>
                    <a:pt x="53" y="15"/>
                    <a:pt x="49" y="21"/>
                    <a:pt x="44" y="26"/>
                  </a:cubicBezTo>
                  <a:cubicBezTo>
                    <a:pt x="38" y="32"/>
                    <a:pt x="32" y="35"/>
                    <a:pt x="18" y="38"/>
                  </a:cubicBezTo>
                  <a:lnTo>
                    <a:pt x="20" y="31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0" name="Rectangle 81">
              <a:extLst>
                <a:ext uri="{FF2B5EF4-FFF2-40B4-BE49-F238E27FC236}">
                  <a16:creationId xmlns:a16="http://schemas.microsoft.com/office/drawing/2014/main" id="{43DB64EC-F297-45F7-ABF5-9A49AF4FC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9202" y="5281970"/>
              <a:ext cx="15755" cy="225798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1" name="Freeform 82">
              <a:extLst>
                <a:ext uri="{FF2B5EF4-FFF2-40B4-BE49-F238E27FC236}">
                  <a16:creationId xmlns:a16="http://schemas.microsoft.com/office/drawing/2014/main" id="{F1498C89-ECF6-44B5-8DCB-F0D9A9FDF0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1211" y="5281970"/>
              <a:ext cx="126026" cy="183790"/>
            </a:xfrm>
            <a:custGeom>
              <a:avLst/>
              <a:gdLst>
                <a:gd name="T0" fmla="*/ 79 w 79"/>
                <a:gd name="T1" fmla="*/ 44 h 117"/>
                <a:gd name="T2" fmla="*/ 53 w 79"/>
                <a:gd name="T3" fmla="*/ 0 h 117"/>
                <a:gd name="T4" fmla="*/ 24 w 79"/>
                <a:gd name="T5" fmla="*/ 21 h 117"/>
                <a:gd name="T6" fmla="*/ 32 w 79"/>
                <a:gd name="T7" fmla="*/ 29 h 117"/>
                <a:gd name="T8" fmla="*/ 38 w 79"/>
                <a:gd name="T9" fmla="*/ 25 h 117"/>
                <a:gd name="T10" fmla="*/ 37 w 79"/>
                <a:gd name="T11" fmla="*/ 21 h 117"/>
                <a:gd name="T12" fmla="*/ 54 w 79"/>
                <a:gd name="T13" fmla="*/ 5 h 117"/>
                <a:gd name="T14" fmla="*/ 68 w 79"/>
                <a:gd name="T15" fmla="*/ 34 h 117"/>
                <a:gd name="T16" fmla="*/ 67 w 79"/>
                <a:gd name="T17" fmla="*/ 53 h 117"/>
                <a:gd name="T18" fmla="*/ 67 w 79"/>
                <a:gd name="T19" fmla="*/ 53 h 117"/>
                <a:gd name="T20" fmla="*/ 47 w 79"/>
                <a:gd name="T21" fmla="*/ 43 h 117"/>
                <a:gd name="T22" fmla="*/ 0 w 79"/>
                <a:gd name="T23" fmla="*/ 92 h 117"/>
                <a:gd name="T24" fmla="*/ 28 w 79"/>
                <a:gd name="T25" fmla="*/ 117 h 117"/>
                <a:gd name="T26" fmla="*/ 79 w 79"/>
                <a:gd name="T27" fmla="*/ 44 h 117"/>
                <a:gd name="T28" fmla="*/ 60 w 79"/>
                <a:gd name="T29" fmla="*/ 62 h 117"/>
                <a:gd name="T30" fmla="*/ 29 w 79"/>
                <a:gd name="T31" fmla="*/ 113 h 117"/>
                <a:gd name="T32" fmla="*/ 15 w 79"/>
                <a:gd name="T33" fmla="*/ 98 h 117"/>
                <a:gd name="T34" fmla="*/ 46 w 79"/>
                <a:gd name="T35" fmla="*/ 47 h 117"/>
                <a:gd name="T36" fmla="*/ 60 w 79"/>
                <a:gd name="T37" fmla="*/ 6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117">
                  <a:moveTo>
                    <a:pt x="79" y="44"/>
                  </a:moveTo>
                  <a:cubicBezTo>
                    <a:pt x="79" y="20"/>
                    <a:pt x="71" y="0"/>
                    <a:pt x="53" y="0"/>
                  </a:cubicBezTo>
                  <a:cubicBezTo>
                    <a:pt x="40" y="0"/>
                    <a:pt x="24" y="14"/>
                    <a:pt x="24" y="21"/>
                  </a:cubicBezTo>
                  <a:cubicBezTo>
                    <a:pt x="24" y="26"/>
                    <a:pt x="29" y="29"/>
                    <a:pt x="32" y="29"/>
                  </a:cubicBezTo>
                  <a:cubicBezTo>
                    <a:pt x="36" y="29"/>
                    <a:pt x="38" y="26"/>
                    <a:pt x="38" y="25"/>
                  </a:cubicBezTo>
                  <a:cubicBezTo>
                    <a:pt x="38" y="25"/>
                    <a:pt x="37" y="23"/>
                    <a:pt x="37" y="21"/>
                  </a:cubicBezTo>
                  <a:cubicBezTo>
                    <a:pt x="37" y="20"/>
                    <a:pt x="40" y="5"/>
                    <a:pt x="54" y="5"/>
                  </a:cubicBezTo>
                  <a:cubicBezTo>
                    <a:pt x="66" y="5"/>
                    <a:pt x="68" y="21"/>
                    <a:pt x="68" y="34"/>
                  </a:cubicBezTo>
                  <a:cubicBezTo>
                    <a:pt x="68" y="44"/>
                    <a:pt x="67" y="53"/>
                    <a:pt x="67" y="53"/>
                  </a:cubicBezTo>
                  <a:lnTo>
                    <a:pt x="67" y="53"/>
                  </a:lnTo>
                  <a:cubicBezTo>
                    <a:pt x="67" y="53"/>
                    <a:pt x="60" y="43"/>
                    <a:pt x="47" y="43"/>
                  </a:cubicBezTo>
                  <a:cubicBezTo>
                    <a:pt x="14" y="43"/>
                    <a:pt x="0" y="75"/>
                    <a:pt x="0" y="92"/>
                  </a:cubicBezTo>
                  <a:cubicBezTo>
                    <a:pt x="0" y="108"/>
                    <a:pt x="9" y="117"/>
                    <a:pt x="28" y="117"/>
                  </a:cubicBezTo>
                  <a:cubicBezTo>
                    <a:pt x="56" y="117"/>
                    <a:pt x="79" y="88"/>
                    <a:pt x="79" y="44"/>
                  </a:cubicBezTo>
                  <a:close/>
                  <a:moveTo>
                    <a:pt x="60" y="62"/>
                  </a:moveTo>
                  <a:cubicBezTo>
                    <a:pt x="60" y="66"/>
                    <a:pt x="55" y="113"/>
                    <a:pt x="29" y="113"/>
                  </a:cubicBezTo>
                  <a:cubicBezTo>
                    <a:pt x="20" y="113"/>
                    <a:pt x="15" y="108"/>
                    <a:pt x="15" y="98"/>
                  </a:cubicBezTo>
                  <a:cubicBezTo>
                    <a:pt x="15" y="87"/>
                    <a:pt x="22" y="47"/>
                    <a:pt x="46" y="47"/>
                  </a:cubicBezTo>
                  <a:cubicBezTo>
                    <a:pt x="55" y="47"/>
                    <a:pt x="60" y="52"/>
                    <a:pt x="60" y="6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" name="Freeform 83">
              <a:extLst>
                <a:ext uri="{FF2B5EF4-FFF2-40B4-BE49-F238E27FC236}">
                  <a16:creationId xmlns:a16="http://schemas.microsoft.com/office/drawing/2014/main" id="{4F898EFF-E735-48A5-A68A-45FA154754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7739" y="5423747"/>
              <a:ext cx="84017" cy="120777"/>
            </a:xfrm>
            <a:custGeom>
              <a:avLst/>
              <a:gdLst>
                <a:gd name="T0" fmla="*/ 42 w 53"/>
                <a:gd name="T1" fmla="*/ 73 h 75"/>
                <a:gd name="T2" fmla="*/ 41 w 53"/>
                <a:gd name="T3" fmla="*/ 73 h 75"/>
                <a:gd name="T4" fmla="*/ 34 w 53"/>
                <a:gd name="T5" fmla="*/ 69 h 75"/>
                <a:gd name="T6" fmla="*/ 34 w 53"/>
                <a:gd name="T7" fmla="*/ 68 h 75"/>
                <a:gd name="T8" fmla="*/ 53 w 53"/>
                <a:gd name="T9" fmla="*/ 1 h 75"/>
                <a:gd name="T10" fmla="*/ 45 w 53"/>
                <a:gd name="T11" fmla="*/ 1 h 75"/>
                <a:gd name="T12" fmla="*/ 43 w 53"/>
                <a:gd name="T13" fmla="*/ 7 h 75"/>
                <a:gd name="T14" fmla="*/ 34 w 53"/>
                <a:gd name="T15" fmla="*/ 0 h 75"/>
                <a:gd name="T16" fmla="*/ 0 w 53"/>
                <a:gd name="T17" fmla="*/ 39 h 75"/>
                <a:gd name="T18" fmla="*/ 12 w 53"/>
                <a:gd name="T19" fmla="*/ 52 h 75"/>
                <a:gd name="T20" fmla="*/ 36 w 53"/>
                <a:gd name="T21" fmla="*/ 33 h 75"/>
                <a:gd name="T22" fmla="*/ 25 w 53"/>
                <a:gd name="T23" fmla="*/ 67 h 75"/>
                <a:gd name="T24" fmla="*/ 15 w 53"/>
                <a:gd name="T25" fmla="*/ 73 h 75"/>
                <a:gd name="T26" fmla="*/ 15 w 53"/>
                <a:gd name="T27" fmla="*/ 75 h 75"/>
                <a:gd name="T28" fmla="*/ 42 w 53"/>
                <a:gd name="T29" fmla="*/ 75 h 75"/>
                <a:gd name="T30" fmla="*/ 42 w 53"/>
                <a:gd name="T31" fmla="*/ 73 h 75"/>
                <a:gd name="T32" fmla="*/ 34 w 53"/>
                <a:gd name="T33" fmla="*/ 2 h 75"/>
                <a:gd name="T34" fmla="*/ 41 w 53"/>
                <a:gd name="T35" fmla="*/ 9 h 75"/>
                <a:gd name="T36" fmla="*/ 25 w 53"/>
                <a:gd name="T37" fmla="*/ 42 h 75"/>
                <a:gd name="T38" fmla="*/ 17 w 53"/>
                <a:gd name="T39" fmla="*/ 46 h 75"/>
                <a:gd name="T40" fmla="*/ 10 w 53"/>
                <a:gd name="T41" fmla="*/ 37 h 75"/>
                <a:gd name="T42" fmla="*/ 24 w 53"/>
                <a:gd name="T43" fmla="*/ 8 h 75"/>
                <a:gd name="T44" fmla="*/ 34 w 53"/>
                <a:gd name="T45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75">
                  <a:moveTo>
                    <a:pt x="42" y="73"/>
                  </a:moveTo>
                  <a:lnTo>
                    <a:pt x="41" y="73"/>
                  </a:lnTo>
                  <a:cubicBezTo>
                    <a:pt x="36" y="73"/>
                    <a:pt x="34" y="72"/>
                    <a:pt x="34" y="69"/>
                  </a:cubicBezTo>
                  <a:cubicBezTo>
                    <a:pt x="34" y="69"/>
                    <a:pt x="34" y="69"/>
                    <a:pt x="34" y="68"/>
                  </a:cubicBezTo>
                  <a:lnTo>
                    <a:pt x="53" y="1"/>
                  </a:lnTo>
                  <a:lnTo>
                    <a:pt x="45" y="1"/>
                  </a:lnTo>
                  <a:lnTo>
                    <a:pt x="43" y="7"/>
                  </a:lnTo>
                  <a:cubicBezTo>
                    <a:pt x="41" y="1"/>
                    <a:pt x="39" y="0"/>
                    <a:pt x="34" y="0"/>
                  </a:cubicBezTo>
                  <a:cubicBezTo>
                    <a:pt x="19" y="0"/>
                    <a:pt x="0" y="21"/>
                    <a:pt x="0" y="39"/>
                  </a:cubicBezTo>
                  <a:cubicBezTo>
                    <a:pt x="0" y="47"/>
                    <a:pt x="5" y="52"/>
                    <a:pt x="12" y="52"/>
                  </a:cubicBezTo>
                  <a:cubicBezTo>
                    <a:pt x="20" y="52"/>
                    <a:pt x="25" y="48"/>
                    <a:pt x="36" y="33"/>
                  </a:cubicBezTo>
                  <a:lnTo>
                    <a:pt x="25" y="67"/>
                  </a:lnTo>
                  <a:cubicBezTo>
                    <a:pt x="24" y="72"/>
                    <a:pt x="22" y="72"/>
                    <a:pt x="15" y="73"/>
                  </a:cubicBezTo>
                  <a:lnTo>
                    <a:pt x="15" y="75"/>
                  </a:lnTo>
                  <a:lnTo>
                    <a:pt x="42" y="75"/>
                  </a:lnTo>
                  <a:lnTo>
                    <a:pt x="42" y="73"/>
                  </a:lnTo>
                  <a:close/>
                  <a:moveTo>
                    <a:pt x="34" y="2"/>
                  </a:moveTo>
                  <a:cubicBezTo>
                    <a:pt x="38" y="2"/>
                    <a:pt x="41" y="5"/>
                    <a:pt x="41" y="9"/>
                  </a:cubicBezTo>
                  <a:cubicBezTo>
                    <a:pt x="41" y="19"/>
                    <a:pt x="33" y="35"/>
                    <a:pt x="25" y="42"/>
                  </a:cubicBezTo>
                  <a:cubicBezTo>
                    <a:pt x="22" y="44"/>
                    <a:pt x="19" y="46"/>
                    <a:pt x="17" y="46"/>
                  </a:cubicBezTo>
                  <a:cubicBezTo>
                    <a:pt x="13" y="46"/>
                    <a:pt x="10" y="42"/>
                    <a:pt x="10" y="37"/>
                  </a:cubicBezTo>
                  <a:cubicBezTo>
                    <a:pt x="10" y="28"/>
                    <a:pt x="16" y="16"/>
                    <a:pt x="24" y="8"/>
                  </a:cubicBezTo>
                  <a:cubicBezTo>
                    <a:pt x="27" y="4"/>
                    <a:pt x="31" y="2"/>
                    <a:pt x="34" y="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" name="Freeform 84">
              <a:extLst>
                <a:ext uri="{FF2B5EF4-FFF2-40B4-BE49-F238E27FC236}">
                  <a16:creationId xmlns:a16="http://schemas.microsoft.com/office/drawing/2014/main" id="{26EB4615-1A50-47C5-812D-91C953FC5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006" y="5455254"/>
              <a:ext cx="36759" cy="78768"/>
            </a:xfrm>
            <a:custGeom>
              <a:avLst/>
              <a:gdLst>
                <a:gd name="T0" fmla="*/ 20 w 22"/>
                <a:gd name="T1" fmla="*/ 11 h 49"/>
                <a:gd name="T2" fmla="*/ 12 w 22"/>
                <a:gd name="T3" fmla="*/ 11 h 49"/>
                <a:gd name="T4" fmla="*/ 12 w 22"/>
                <a:gd name="T5" fmla="*/ 1 h 49"/>
                <a:gd name="T6" fmla="*/ 11 w 22"/>
                <a:gd name="T7" fmla="*/ 0 h 49"/>
                <a:gd name="T8" fmla="*/ 10 w 22"/>
                <a:gd name="T9" fmla="*/ 3 h 49"/>
                <a:gd name="T10" fmla="*/ 2 w 22"/>
                <a:gd name="T11" fmla="*/ 11 h 49"/>
                <a:gd name="T12" fmla="*/ 0 w 22"/>
                <a:gd name="T13" fmla="*/ 13 h 49"/>
                <a:gd name="T14" fmla="*/ 1 w 22"/>
                <a:gd name="T15" fmla="*/ 14 h 49"/>
                <a:gd name="T16" fmla="*/ 5 w 22"/>
                <a:gd name="T17" fmla="*/ 14 h 49"/>
                <a:gd name="T18" fmla="*/ 5 w 22"/>
                <a:gd name="T19" fmla="*/ 38 h 49"/>
                <a:gd name="T20" fmla="*/ 12 w 22"/>
                <a:gd name="T21" fmla="*/ 49 h 49"/>
                <a:gd name="T22" fmla="*/ 22 w 22"/>
                <a:gd name="T23" fmla="*/ 43 h 49"/>
                <a:gd name="T24" fmla="*/ 21 w 22"/>
                <a:gd name="T25" fmla="*/ 42 h 49"/>
                <a:gd name="T26" fmla="*/ 16 w 22"/>
                <a:gd name="T27" fmla="*/ 45 h 49"/>
                <a:gd name="T28" fmla="*/ 12 w 22"/>
                <a:gd name="T29" fmla="*/ 37 h 49"/>
                <a:gd name="T30" fmla="*/ 12 w 22"/>
                <a:gd name="T31" fmla="*/ 14 h 49"/>
                <a:gd name="T32" fmla="*/ 20 w 22"/>
                <a:gd name="T33" fmla="*/ 14 h 49"/>
                <a:gd name="T34" fmla="*/ 20 w 22"/>
                <a:gd name="T35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49">
                  <a:moveTo>
                    <a:pt x="20" y="11"/>
                  </a:moveTo>
                  <a:lnTo>
                    <a:pt x="12" y="11"/>
                  </a:lnTo>
                  <a:lnTo>
                    <a:pt x="12" y="1"/>
                  </a:lnTo>
                  <a:cubicBezTo>
                    <a:pt x="12" y="0"/>
                    <a:pt x="12" y="0"/>
                    <a:pt x="11" y="0"/>
                  </a:cubicBezTo>
                  <a:cubicBezTo>
                    <a:pt x="11" y="1"/>
                    <a:pt x="10" y="2"/>
                    <a:pt x="10" y="3"/>
                  </a:cubicBezTo>
                  <a:cubicBezTo>
                    <a:pt x="7" y="7"/>
                    <a:pt x="3" y="11"/>
                    <a:pt x="2" y="11"/>
                  </a:cubicBezTo>
                  <a:cubicBezTo>
                    <a:pt x="1" y="12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lnTo>
                    <a:pt x="5" y="14"/>
                  </a:lnTo>
                  <a:lnTo>
                    <a:pt x="5" y="38"/>
                  </a:lnTo>
                  <a:cubicBezTo>
                    <a:pt x="5" y="45"/>
                    <a:pt x="8" y="49"/>
                    <a:pt x="12" y="49"/>
                  </a:cubicBezTo>
                  <a:cubicBezTo>
                    <a:pt x="17" y="49"/>
                    <a:pt x="20" y="47"/>
                    <a:pt x="22" y="43"/>
                  </a:cubicBezTo>
                  <a:lnTo>
                    <a:pt x="21" y="42"/>
                  </a:lnTo>
                  <a:cubicBezTo>
                    <a:pt x="20" y="44"/>
                    <a:pt x="18" y="45"/>
                    <a:pt x="16" y="45"/>
                  </a:cubicBezTo>
                  <a:cubicBezTo>
                    <a:pt x="13" y="45"/>
                    <a:pt x="12" y="42"/>
                    <a:pt x="12" y="37"/>
                  </a:cubicBezTo>
                  <a:lnTo>
                    <a:pt x="12" y="14"/>
                  </a:lnTo>
                  <a:lnTo>
                    <a:pt x="20" y="14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" name="Freeform 88">
              <a:extLst>
                <a:ext uri="{FF2B5EF4-FFF2-40B4-BE49-F238E27FC236}">
                  <a16:creationId xmlns:a16="http://schemas.microsoft.com/office/drawing/2014/main" id="{B846EA2A-5D8F-446B-84EE-5B0BF3531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8155" y="5607537"/>
              <a:ext cx="68266" cy="220546"/>
            </a:xfrm>
            <a:custGeom>
              <a:avLst/>
              <a:gdLst>
                <a:gd name="T0" fmla="*/ 44 w 44"/>
                <a:gd name="T1" fmla="*/ 139 h 139"/>
                <a:gd name="T2" fmla="*/ 12 w 44"/>
                <a:gd name="T3" fmla="*/ 69 h 139"/>
                <a:gd name="T4" fmla="*/ 44 w 44"/>
                <a:gd name="T5" fmla="*/ 0 h 139"/>
                <a:gd name="T6" fmla="*/ 36 w 44"/>
                <a:gd name="T7" fmla="*/ 0 h 139"/>
                <a:gd name="T8" fmla="*/ 0 w 44"/>
                <a:gd name="T9" fmla="*/ 69 h 139"/>
                <a:gd name="T10" fmla="*/ 36 w 44"/>
                <a:gd name="T11" fmla="*/ 139 h 139"/>
                <a:gd name="T12" fmla="*/ 44 w 44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39">
                  <a:moveTo>
                    <a:pt x="44" y="139"/>
                  </a:moveTo>
                  <a:lnTo>
                    <a:pt x="12" y="69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0" y="69"/>
                  </a:lnTo>
                  <a:lnTo>
                    <a:pt x="36" y="139"/>
                  </a:lnTo>
                  <a:lnTo>
                    <a:pt x="44" y="139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" name="Freeform 89">
              <a:extLst>
                <a:ext uri="{FF2B5EF4-FFF2-40B4-BE49-F238E27FC236}">
                  <a16:creationId xmlns:a16="http://schemas.microsoft.com/office/drawing/2014/main" id="{EDB94042-9BE7-4E5F-9506-B8F421D3AC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7421" y="5665297"/>
              <a:ext cx="105022" cy="126026"/>
            </a:xfrm>
            <a:custGeom>
              <a:avLst/>
              <a:gdLst>
                <a:gd name="T0" fmla="*/ 54 w 63"/>
                <a:gd name="T1" fmla="*/ 55 h 75"/>
                <a:gd name="T2" fmla="*/ 29 w 63"/>
                <a:gd name="T3" fmla="*/ 67 h 75"/>
                <a:gd name="T4" fmla="*/ 14 w 63"/>
                <a:gd name="T5" fmla="*/ 53 h 75"/>
                <a:gd name="T6" fmla="*/ 16 w 63"/>
                <a:gd name="T7" fmla="*/ 42 h 75"/>
                <a:gd name="T8" fmla="*/ 20 w 63"/>
                <a:gd name="T9" fmla="*/ 42 h 75"/>
                <a:gd name="T10" fmla="*/ 63 w 63"/>
                <a:gd name="T11" fmla="*/ 11 h 75"/>
                <a:gd name="T12" fmla="*/ 49 w 63"/>
                <a:gd name="T13" fmla="*/ 0 h 75"/>
                <a:gd name="T14" fmla="*/ 0 w 63"/>
                <a:gd name="T15" fmla="*/ 52 h 75"/>
                <a:gd name="T16" fmla="*/ 21 w 63"/>
                <a:gd name="T17" fmla="*/ 75 h 75"/>
                <a:gd name="T18" fmla="*/ 56 w 63"/>
                <a:gd name="T19" fmla="*/ 57 h 75"/>
                <a:gd name="T20" fmla="*/ 54 w 63"/>
                <a:gd name="T21" fmla="*/ 55 h 75"/>
                <a:gd name="T22" fmla="*/ 20 w 63"/>
                <a:gd name="T23" fmla="*/ 31 h 75"/>
                <a:gd name="T24" fmla="*/ 46 w 63"/>
                <a:gd name="T25" fmla="*/ 4 h 75"/>
                <a:gd name="T26" fmla="*/ 52 w 63"/>
                <a:gd name="T27" fmla="*/ 10 h 75"/>
                <a:gd name="T28" fmla="*/ 43 w 63"/>
                <a:gd name="T29" fmla="*/ 26 h 75"/>
                <a:gd name="T30" fmla="*/ 17 w 63"/>
                <a:gd name="T31" fmla="*/ 39 h 75"/>
                <a:gd name="T32" fmla="*/ 20 w 63"/>
                <a:gd name="T33" fmla="*/ 3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75">
                  <a:moveTo>
                    <a:pt x="54" y="55"/>
                  </a:moveTo>
                  <a:cubicBezTo>
                    <a:pt x="42" y="65"/>
                    <a:pt x="37" y="67"/>
                    <a:pt x="29" y="67"/>
                  </a:cubicBezTo>
                  <a:cubicBezTo>
                    <a:pt x="20" y="67"/>
                    <a:pt x="14" y="61"/>
                    <a:pt x="14" y="53"/>
                  </a:cubicBezTo>
                  <a:cubicBezTo>
                    <a:pt x="14" y="50"/>
                    <a:pt x="14" y="48"/>
                    <a:pt x="16" y="42"/>
                  </a:cubicBezTo>
                  <a:lnTo>
                    <a:pt x="20" y="42"/>
                  </a:lnTo>
                  <a:cubicBezTo>
                    <a:pt x="45" y="38"/>
                    <a:pt x="63" y="26"/>
                    <a:pt x="63" y="11"/>
                  </a:cubicBezTo>
                  <a:cubicBezTo>
                    <a:pt x="63" y="4"/>
                    <a:pt x="58" y="0"/>
                    <a:pt x="49" y="0"/>
                  </a:cubicBezTo>
                  <a:cubicBezTo>
                    <a:pt x="26" y="0"/>
                    <a:pt x="0" y="27"/>
                    <a:pt x="0" y="52"/>
                  </a:cubicBezTo>
                  <a:cubicBezTo>
                    <a:pt x="0" y="66"/>
                    <a:pt x="8" y="75"/>
                    <a:pt x="21" y="75"/>
                  </a:cubicBezTo>
                  <a:cubicBezTo>
                    <a:pt x="33" y="75"/>
                    <a:pt x="46" y="68"/>
                    <a:pt x="56" y="57"/>
                  </a:cubicBezTo>
                  <a:lnTo>
                    <a:pt x="54" y="55"/>
                  </a:lnTo>
                  <a:close/>
                  <a:moveTo>
                    <a:pt x="20" y="31"/>
                  </a:moveTo>
                  <a:cubicBezTo>
                    <a:pt x="25" y="17"/>
                    <a:pt x="37" y="4"/>
                    <a:pt x="46" y="4"/>
                  </a:cubicBezTo>
                  <a:cubicBezTo>
                    <a:pt x="49" y="4"/>
                    <a:pt x="52" y="7"/>
                    <a:pt x="52" y="10"/>
                  </a:cubicBezTo>
                  <a:cubicBezTo>
                    <a:pt x="52" y="15"/>
                    <a:pt x="49" y="21"/>
                    <a:pt x="43" y="26"/>
                  </a:cubicBezTo>
                  <a:cubicBezTo>
                    <a:pt x="37" y="32"/>
                    <a:pt x="31" y="35"/>
                    <a:pt x="17" y="39"/>
                  </a:cubicBezTo>
                  <a:lnTo>
                    <a:pt x="20" y="31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46" name="Rectangle 90">
              <a:extLst>
                <a:ext uri="{FF2B5EF4-FFF2-40B4-BE49-F238E27FC236}">
                  <a16:creationId xmlns:a16="http://schemas.microsoft.com/office/drawing/2014/main" id="{2B3C4AD0-5534-4621-A2FE-0CEBC7E76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8700" y="5607537"/>
              <a:ext cx="15755" cy="220546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" name="Freeform 91">
              <a:extLst>
                <a:ext uri="{FF2B5EF4-FFF2-40B4-BE49-F238E27FC236}">
                  <a16:creationId xmlns:a16="http://schemas.microsoft.com/office/drawing/2014/main" id="{848AF866-FDAD-4E0F-BCE9-3DF1D040C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5456" y="5602284"/>
              <a:ext cx="131279" cy="189039"/>
            </a:xfrm>
            <a:custGeom>
              <a:avLst/>
              <a:gdLst>
                <a:gd name="T0" fmla="*/ 79 w 79"/>
                <a:gd name="T1" fmla="*/ 43 h 117"/>
                <a:gd name="T2" fmla="*/ 54 w 79"/>
                <a:gd name="T3" fmla="*/ 0 h 117"/>
                <a:gd name="T4" fmla="*/ 25 w 79"/>
                <a:gd name="T5" fmla="*/ 20 h 117"/>
                <a:gd name="T6" fmla="*/ 32 w 79"/>
                <a:gd name="T7" fmla="*/ 28 h 117"/>
                <a:gd name="T8" fmla="*/ 38 w 79"/>
                <a:gd name="T9" fmla="*/ 25 h 117"/>
                <a:gd name="T10" fmla="*/ 37 w 79"/>
                <a:gd name="T11" fmla="*/ 20 h 117"/>
                <a:gd name="T12" fmla="*/ 54 w 79"/>
                <a:gd name="T13" fmla="*/ 5 h 117"/>
                <a:gd name="T14" fmla="*/ 68 w 79"/>
                <a:gd name="T15" fmla="*/ 33 h 117"/>
                <a:gd name="T16" fmla="*/ 67 w 79"/>
                <a:gd name="T17" fmla="*/ 53 h 117"/>
                <a:gd name="T18" fmla="*/ 67 w 79"/>
                <a:gd name="T19" fmla="*/ 53 h 117"/>
                <a:gd name="T20" fmla="*/ 47 w 79"/>
                <a:gd name="T21" fmla="*/ 42 h 117"/>
                <a:gd name="T22" fmla="*/ 0 w 79"/>
                <a:gd name="T23" fmla="*/ 91 h 117"/>
                <a:gd name="T24" fmla="*/ 28 w 79"/>
                <a:gd name="T25" fmla="*/ 117 h 117"/>
                <a:gd name="T26" fmla="*/ 79 w 79"/>
                <a:gd name="T27" fmla="*/ 43 h 117"/>
                <a:gd name="T28" fmla="*/ 60 w 79"/>
                <a:gd name="T29" fmla="*/ 61 h 117"/>
                <a:gd name="T30" fmla="*/ 29 w 79"/>
                <a:gd name="T31" fmla="*/ 113 h 117"/>
                <a:gd name="T32" fmla="*/ 15 w 79"/>
                <a:gd name="T33" fmla="*/ 97 h 117"/>
                <a:gd name="T34" fmla="*/ 46 w 79"/>
                <a:gd name="T35" fmla="*/ 46 h 117"/>
                <a:gd name="T36" fmla="*/ 60 w 79"/>
                <a:gd name="T37" fmla="*/ 6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117">
                  <a:moveTo>
                    <a:pt x="79" y="43"/>
                  </a:moveTo>
                  <a:cubicBezTo>
                    <a:pt x="79" y="19"/>
                    <a:pt x="71" y="0"/>
                    <a:pt x="54" y="0"/>
                  </a:cubicBezTo>
                  <a:cubicBezTo>
                    <a:pt x="40" y="0"/>
                    <a:pt x="25" y="13"/>
                    <a:pt x="25" y="20"/>
                  </a:cubicBezTo>
                  <a:cubicBezTo>
                    <a:pt x="25" y="26"/>
                    <a:pt x="29" y="28"/>
                    <a:pt x="32" y="28"/>
                  </a:cubicBezTo>
                  <a:cubicBezTo>
                    <a:pt x="36" y="28"/>
                    <a:pt x="38" y="25"/>
                    <a:pt x="38" y="25"/>
                  </a:cubicBezTo>
                  <a:cubicBezTo>
                    <a:pt x="38" y="24"/>
                    <a:pt x="37" y="23"/>
                    <a:pt x="37" y="20"/>
                  </a:cubicBezTo>
                  <a:cubicBezTo>
                    <a:pt x="37" y="19"/>
                    <a:pt x="40" y="5"/>
                    <a:pt x="54" y="5"/>
                  </a:cubicBezTo>
                  <a:cubicBezTo>
                    <a:pt x="66" y="5"/>
                    <a:pt x="68" y="20"/>
                    <a:pt x="68" y="33"/>
                  </a:cubicBezTo>
                  <a:cubicBezTo>
                    <a:pt x="68" y="43"/>
                    <a:pt x="67" y="52"/>
                    <a:pt x="67" y="53"/>
                  </a:cubicBezTo>
                  <a:lnTo>
                    <a:pt x="67" y="53"/>
                  </a:lnTo>
                  <a:cubicBezTo>
                    <a:pt x="67" y="52"/>
                    <a:pt x="60" y="42"/>
                    <a:pt x="47" y="42"/>
                  </a:cubicBezTo>
                  <a:cubicBezTo>
                    <a:pt x="14" y="42"/>
                    <a:pt x="0" y="74"/>
                    <a:pt x="0" y="91"/>
                  </a:cubicBezTo>
                  <a:cubicBezTo>
                    <a:pt x="0" y="107"/>
                    <a:pt x="10" y="117"/>
                    <a:pt x="28" y="117"/>
                  </a:cubicBezTo>
                  <a:cubicBezTo>
                    <a:pt x="56" y="117"/>
                    <a:pt x="79" y="88"/>
                    <a:pt x="79" y="43"/>
                  </a:cubicBezTo>
                  <a:close/>
                  <a:moveTo>
                    <a:pt x="60" y="61"/>
                  </a:moveTo>
                  <a:cubicBezTo>
                    <a:pt x="60" y="66"/>
                    <a:pt x="56" y="113"/>
                    <a:pt x="29" y="113"/>
                  </a:cubicBezTo>
                  <a:cubicBezTo>
                    <a:pt x="20" y="113"/>
                    <a:pt x="15" y="107"/>
                    <a:pt x="15" y="97"/>
                  </a:cubicBezTo>
                  <a:cubicBezTo>
                    <a:pt x="15" y="86"/>
                    <a:pt x="22" y="46"/>
                    <a:pt x="46" y="46"/>
                  </a:cubicBezTo>
                  <a:cubicBezTo>
                    <a:pt x="55" y="46"/>
                    <a:pt x="60" y="52"/>
                    <a:pt x="60" y="6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0" name="Freeform 92">
              <a:extLst>
                <a:ext uri="{FF2B5EF4-FFF2-40B4-BE49-F238E27FC236}">
                  <a16:creationId xmlns:a16="http://schemas.microsoft.com/office/drawing/2014/main" id="{7526D6FF-DE98-444B-8EFA-7E24022B1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237" y="5744065"/>
              <a:ext cx="84017" cy="120777"/>
            </a:xfrm>
            <a:custGeom>
              <a:avLst/>
              <a:gdLst>
                <a:gd name="T0" fmla="*/ 43 w 53"/>
                <a:gd name="T1" fmla="*/ 73 h 75"/>
                <a:gd name="T2" fmla="*/ 41 w 53"/>
                <a:gd name="T3" fmla="*/ 73 h 75"/>
                <a:gd name="T4" fmla="*/ 34 w 53"/>
                <a:gd name="T5" fmla="*/ 70 h 75"/>
                <a:gd name="T6" fmla="*/ 34 w 53"/>
                <a:gd name="T7" fmla="*/ 68 h 75"/>
                <a:gd name="T8" fmla="*/ 53 w 53"/>
                <a:gd name="T9" fmla="*/ 2 h 75"/>
                <a:gd name="T10" fmla="*/ 45 w 53"/>
                <a:gd name="T11" fmla="*/ 2 h 75"/>
                <a:gd name="T12" fmla="*/ 43 w 53"/>
                <a:gd name="T13" fmla="*/ 7 h 75"/>
                <a:gd name="T14" fmla="*/ 34 w 53"/>
                <a:gd name="T15" fmla="*/ 0 h 75"/>
                <a:gd name="T16" fmla="*/ 0 w 53"/>
                <a:gd name="T17" fmla="*/ 39 h 75"/>
                <a:gd name="T18" fmla="*/ 12 w 53"/>
                <a:gd name="T19" fmla="*/ 52 h 75"/>
                <a:gd name="T20" fmla="*/ 36 w 53"/>
                <a:gd name="T21" fmla="*/ 33 h 75"/>
                <a:gd name="T22" fmla="*/ 26 w 53"/>
                <a:gd name="T23" fmla="*/ 67 h 75"/>
                <a:gd name="T24" fmla="*/ 15 w 53"/>
                <a:gd name="T25" fmla="*/ 73 h 75"/>
                <a:gd name="T26" fmla="*/ 15 w 53"/>
                <a:gd name="T27" fmla="*/ 75 h 75"/>
                <a:gd name="T28" fmla="*/ 43 w 53"/>
                <a:gd name="T29" fmla="*/ 75 h 75"/>
                <a:gd name="T30" fmla="*/ 43 w 53"/>
                <a:gd name="T31" fmla="*/ 73 h 75"/>
                <a:gd name="T32" fmla="*/ 35 w 53"/>
                <a:gd name="T33" fmla="*/ 2 h 75"/>
                <a:gd name="T34" fmla="*/ 41 w 53"/>
                <a:gd name="T35" fmla="*/ 10 h 75"/>
                <a:gd name="T36" fmla="*/ 26 w 53"/>
                <a:gd name="T37" fmla="*/ 42 h 75"/>
                <a:gd name="T38" fmla="*/ 17 w 53"/>
                <a:gd name="T39" fmla="*/ 46 h 75"/>
                <a:gd name="T40" fmla="*/ 10 w 53"/>
                <a:gd name="T41" fmla="*/ 37 h 75"/>
                <a:gd name="T42" fmla="*/ 24 w 53"/>
                <a:gd name="T43" fmla="*/ 8 h 75"/>
                <a:gd name="T44" fmla="*/ 35 w 53"/>
                <a:gd name="T45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75">
                  <a:moveTo>
                    <a:pt x="43" y="73"/>
                  </a:moveTo>
                  <a:lnTo>
                    <a:pt x="41" y="73"/>
                  </a:lnTo>
                  <a:cubicBezTo>
                    <a:pt x="36" y="73"/>
                    <a:pt x="34" y="72"/>
                    <a:pt x="34" y="70"/>
                  </a:cubicBezTo>
                  <a:cubicBezTo>
                    <a:pt x="34" y="69"/>
                    <a:pt x="34" y="69"/>
                    <a:pt x="34" y="68"/>
                  </a:cubicBezTo>
                  <a:lnTo>
                    <a:pt x="53" y="2"/>
                  </a:lnTo>
                  <a:lnTo>
                    <a:pt x="45" y="2"/>
                  </a:lnTo>
                  <a:lnTo>
                    <a:pt x="43" y="7"/>
                  </a:lnTo>
                  <a:cubicBezTo>
                    <a:pt x="41" y="2"/>
                    <a:pt x="39" y="0"/>
                    <a:pt x="34" y="0"/>
                  </a:cubicBezTo>
                  <a:cubicBezTo>
                    <a:pt x="19" y="0"/>
                    <a:pt x="0" y="21"/>
                    <a:pt x="0" y="39"/>
                  </a:cubicBezTo>
                  <a:cubicBezTo>
                    <a:pt x="0" y="47"/>
                    <a:pt x="5" y="52"/>
                    <a:pt x="12" y="52"/>
                  </a:cubicBezTo>
                  <a:cubicBezTo>
                    <a:pt x="20" y="52"/>
                    <a:pt x="26" y="48"/>
                    <a:pt x="36" y="33"/>
                  </a:cubicBezTo>
                  <a:lnTo>
                    <a:pt x="26" y="67"/>
                  </a:lnTo>
                  <a:cubicBezTo>
                    <a:pt x="24" y="72"/>
                    <a:pt x="22" y="73"/>
                    <a:pt x="15" y="73"/>
                  </a:cubicBezTo>
                  <a:lnTo>
                    <a:pt x="15" y="75"/>
                  </a:lnTo>
                  <a:lnTo>
                    <a:pt x="43" y="75"/>
                  </a:lnTo>
                  <a:lnTo>
                    <a:pt x="43" y="73"/>
                  </a:lnTo>
                  <a:close/>
                  <a:moveTo>
                    <a:pt x="35" y="2"/>
                  </a:moveTo>
                  <a:cubicBezTo>
                    <a:pt x="38" y="2"/>
                    <a:pt x="41" y="6"/>
                    <a:pt x="41" y="10"/>
                  </a:cubicBezTo>
                  <a:cubicBezTo>
                    <a:pt x="41" y="19"/>
                    <a:pt x="33" y="36"/>
                    <a:pt x="26" y="42"/>
                  </a:cubicBezTo>
                  <a:cubicBezTo>
                    <a:pt x="23" y="45"/>
                    <a:pt x="19" y="46"/>
                    <a:pt x="17" y="46"/>
                  </a:cubicBezTo>
                  <a:cubicBezTo>
                    <a:pt x="13" y="46"/>
                    <a:pt x="10" y="43"/>
                    <a:pt x="10" y="37"/>
                  </a:cubicBezTo>
                  <a:cubicBezTo>
                    <a:pt x="10" y="29"/>
                    <a:pt x="16" y="16"/>
                    <a:pt x="24" y="8"/>
                  </a:cubicBezTo>
                  <a:cubicBezTo>
                    <a:pt x="27" y="5"/>
                    <a:pt x="31" y="2"/>
                    <a:pt x="35" y="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1" name="Freeform 93">
              <a:extLst>
                <a:ext uri="{FF2B5EF4-FFF2-40B4-BE49-F238E27FC236}">
                  <a16:creationId xmlns:a16="http://schemas.microsoft.com/office/drawing/2014/main" id="{4CF49249-2FAF-4A78-9BA5-797638541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6504" y="5791323"/>
              <a:ext cx="52511" cy="63013"/>
            </a:xfrm>
            <a:custGeom>
              <a:avLst/>
              <a:gdLst>
                <a:gd name="T0" fmla="*/ 30 w 32"/>
                <a:gd name="T1" fmla="*/ 25 h 39"/>
                <a:gd name="T2" fmla="*/ 19 w 32"/>
                <a:gd name="T3" fmla="*/ 33 h 39"/>
                <a:gd name="T4" fmla="*/ 6 w 32"/>
                <a:gd name="T5" fmla="*/ 17 h 39"/>
                <a:gd name="T6" fmla="*/ 17 w 32"/>
                <a:gd name="T7" fmla="*/ 3 h 39"/>
                <a:gd name="T8" fmla="*/ 22 w 32"/>
                <a:gd name="T9" fmla="*/ 7 h 39"/>
                <a:gd name="T10" fmla="*/ 23 w 32"/>
                <a:gd name="T11" fmla="*/ 9 h 39"/>
                <a:gd name="T12" fmla="*/ 26 w 32"/>
                <a:gd name="T13" fmla="*/ 12 h 39"/>
                <a:gd name="T14" fmla="*/ 30 w 32"/>
                <a:gd name="T15" fmla="*/ 9 h 39"/>
                <a:gd name="T16" fmla="*/ 18 w 32"/>
                <a:gd name="T17" fmla="*/ 0 h 39"/>
                <a:gd name="T18" fmla="*/ 6 w 32"/>
                <a:gd name="T19" fmla="*/ 5 h 39"/>
                <a:gd name="T20" fmla="*/ 0 w 32"/>
                <a:gd name="T21" fmla="*/ 21 h 39"/>
                <a:gd name="T22" fmla="*/ 15 w 32"/>
                <a:gd name="T23" fmla="*/ 39 h 39"/>
                <a:gd name="T24" fmla="*/ 25 w 32"/>
                <a:gd name="T25" fmla="*/ 35 h 39"/>
                <a:gd name="T26" fmla="*/ 32 w 32"/>
                <a:gd name="T27" fmla="*/ 26 h 39"/>
                <a:gd name="T28" fmla="*/ 30 w 32"/>
                <a:gd name="T2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9">
                  <a:moveTo>
                    <a:pt x="30" y="25"/>
                  </a:moveTo>
                  <a:cubicBezTo>
                    <a:pt x="26" y="31"/>
                    <a:pt x="23" y="33"/>
                    <a:pt x="19" y="33"/>
                  </a:cubicBezTo>
                  <a:cubicBezTo>
                    <a:pt x="11" y="33"/>
                    <a:pt x="6" y="27"/>
                    <a:pt x="6" y="17"/>
                  </a:cubicBezTo>
                  <a:cubicBezTo>
                    <a:pt x="6" y="9"/>
                    <a:pt x="10" y="3"/>
                    <a:pt x="17" y="3"/>
                  </a:cubicBezTo>
                  <a:cubicBezTo>
                    <a:pt x="20" y="3"/>
                    <a:pt x="21" y="4"/>
                    <a:pt x="22" y="7"/>
                  </a:cubicBezTo>
                  <a:lnTo>
                    <a:pt x="23" y="9"/>
                  </a:lnTo>
                  <a:cubicBezTo>
                    <a:pt x="23" y="11"/>
                    <a:pt x="25" y="12"/>
                    <a:pt x="26" y="12"/>
                  </a:cubicBezTo>
                  <a:cubicBezTo>
                    <a:pt x="29" y="12"/>
                    <a:pt x="30" y="11"/>
                    <a:pt x="30" y="9"/>
                  </a:cubicBezTo>
                  <a:cubicBezTo>
                    <a:pt x="30" y="4"/>
                    <a:pt x="25" y="0"/>
                    <a:pt x="18" y="0"/>
                  </a:cubicBezTo>
                  <a:cubicBezTo>
                    <a:pt x="14" y="0"/>
                    <a:pt x="9" y="2"/>
                    <a:pt x="6" y="5"/>
                  </a:cubicBezTo>
                  <a:cubicBezTo>
                    <a:pt x="2" y="9"/>
                    <a:pt x="0" y="14"/>
                    <a:pt x="0" y="21"/>
                  </a:cubicBezTo>
                  <a:cubicBezTo>
                    <a:pt x="0" y="32"/>
                    <a:pt x="6" y="39"/>
                    <a:pt x="15" y="39"/>
                  </a:cubicBezTo>
                  <a:cubicBezTo>
                    <a:pt x="19" y="39"/>
                    <a:pt x="22" y="38"/>
                    <a:pt x="25" y="35"/>
                  </a:cubicBezTo>
                  <a:cubicBezTo>
                    <a:pt x="28" y="33"/>
                    <a:pt x="29" y="31"/>
                    <a:pt x="32" y="26"/>
                  </a:cubicBezTo>
                  <a:lnTo>
                    <a:pt x="30" y="2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grpSp>
          <p:nvGrpSpPr>
            <p:cNvPr id="52" name="グループ化 51">
              <a:extLst>
                <a:ext uri="{FF2B5EF4-FFF2-40B4-BE49-F238E27FC236}">
                  <a16:creationId xmlns:a16="http://schemas.microsoft.com/office/drawing/2014/main" id="{9D388575-4197-4486-92AA-AC78821DAE32}"/>
                </a:ext>
              </a:extLst>
            </p:cNvPr>
            <p:cNvGrpSpPr/>
            <p:nvPr/>
          </p:nvGrpSpPr>
          <p:grpSpPr>
            <a:xfrm>
              <a:off x="5591023" y="5281970"/>
              <a:ext cx="262555" cy="556614"/>
              <a:chOff x="5591023" y="5281970"/>
              <a:chExt cx="262555" cy="556614"/>
            </a:xfrm>
            <a:solidFill>
              <a:schemeClr val="accent5"/>
            </a:solidFill>
          </p:grpSpPr>
          <p:sp>
            <p:nvSpPr>
              <p:cNvPr id="59" name="Rectangle 85">
                <a:extLst>
                  <a:ext uri="{FF2B5EF4-FFF2-40B4-BE49-F238E27FC236}">
                    <a16:creationId xmlns:a16="http://schemas.microsoft.com/office/drawing/2014/main" id="{DFF856DA-4027-4053-8C45-8D2E65D03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1023" y="5281970"/>
                <a:ext cx="10502" cy="225798"/>
              </a:xfrm>
              <a:prstGeom prst="rect">
                <a:avLst/>
              </a:prstGeom>
              <a:grpFill/>
              <a:ln w="0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0" name="Freeform 86">
                <a:extLst>
                  <a:ext uri="{FF2B5EF4-FFF2-40B4-BE49-F238E27FC236}">
                    <a16:creationId xmlns:a16="http://schemas.microsoft.com/office/drawing/2014/main" id="{245AED6C-2B93-4B97-9230-722CB3FE0F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27783" y="5344983"/>
                <a:ext cx="120777" cy="173287"/>
              </a:xfrm>
              <a:custGeom>
                <a:avLst/>
                <a:gdLst>
                  <a:gd name="T0" fmla="*/ 76 w 76"/>
                  <a:gd name="T1" fmla="*/ 6 h 107"/>
                  <a:gd name="T2" fmla="*/ 66 w 76"/>
                  <a:gd name="T3" fmla="*/ 6 h 107"/>
                  <a:gd name="T4" fmla="*/ 64 w 76"/>
                  <a:gd name="T5" fmla="*/ 4 h 107"/>
                  <a:gd name="T6" fmla="*/ 47 w 76"/>
                  <a:gd name="T7" fmla="*/ 0 h 107"/>
                  <a:gd name="T8" fmla="*/ 14 w 76"/>
                  <a:gd name="T9" fmla="*/ 28 h 107"/>
                  <a:gd name="T10" fmla="*/ 27 w 76"/>
                  <a:gd name="T11" fmla="*/ 46 h 107"/>
                  <a:gd name="T12" fmla="*/ 15 w 76"/>
                  <a:gd name="T13" fmla="*/ 60 h 107"/>
                  <a:gd name="T14" fmla="*/ 19 w 76"/>
                  <a:gd name="T15" fmla="*/ 66 h 107"/>
                  <a:gd name="T16" fmla="*/ 0 w 76"/>
                  <a:gd name="T17" fmla="*/ 88 h 107"/>
                  <a:gd name="T18" fmla="*/ 27 w 76"/>
                  <a:gd name="T19" fmla="*/ 107 h 107"/>
                  <a:gd name="T20" fmla="*/ 62 w 76"/>
                  <a:gd name="T21" fmla="*/ 83 h 107"/>
                  <a:gd name="T22" fmla="*/ 38 w 76"/>
                  <a:gd name="T23" fmla="*/ 61 h 107"/>
                  <a:gd name="T24" fmla="*/ 27 w 76"/>
                  <a:gd name="T25" fmla="*/ 54 h 107"/>
                  <a:gd name="T26" fmla="*/ 33 w 76"/>
                  <a:gd name="T27" fmla="*/ 47 h 107"/>
                  <a:gd name="T28" fmla="*/ 34 w 76"/>
                  <a:gd name="T29" fmla="*/ 47 h 107"/>
                  <a:gd name="T30" fmla="*/ 39 w 76"/>
                  <a:gd name="T31" fmla="*/ 48 h 107"/>
                  <a:gd name="T32" fmla="*/ 70 w 76"/>
                  <a:gd name="T33" fmla="*/ 22 h 107"/>
                  <a:gd name="T34" fmla="*/ 68 w 76"/>
                  <a:gd name="T35" fmla="*/ 12 h 107"/>
                  <a:gd name="T36" fmla="*/ 76 w 76"/>
                  <a:gd name="T37" fmla="*/ 12 h 107"/>
                  <a:gd name="T38" fmla="*/ 76 w 76"/>
                  <a:gd name="T39" fmla="*/ 6 h 107"/>
                  <a:gd name="T40" fmla="*/ 23 w 76"/>
                  <a:gd name="T41" fmla="*/ 68 h 107"/>
                  <a:gd name="T42" fmla="*/ 24 w 76"/>
                  <a:gd name="T43" fmla="*/ 68 h 107"/>
                  <a:gd name="T44" fmla="*/ 28 w 76"/>
                  <a:gd name="T45" fmla="*/ 70 h 107"/>
                  <a:gd name="T46" fmla="*/ 52 w 76"/>
                  <a:gd name="T47" fmla="*/ 88 h 107"/>
                  <a:gd name="T48" fmla="*/ 30 w 76"/>
                  <a:gd name="T49" fmla="*/ 103 h 107"/>
                  <a:gd name="T50" fmla="*/ 9 w 76"/>
                  <a:gd name="T51" fmla="*/ 86 h 107"/>
                  <a:gd name="T52" fmla="*/ 12 w 76"/>
                  <a:gd name="T53" fmla="*/ 76 h 107"/>
                  <a:gd name="T54" fmla="*/ 23 w 76"/>
                  <a:gd name="T55" fmla="*/ 68 h 107"/>
                  <a:gd name="T56" fmla="*/ 47 w 76"/>
                  <a:gd name="T57" fmla="*/ 3 h 107"/>
                  <a:gd name="T58" fmla="*/ 57 w 76"/>
                  <a:gd name="T59" fmla="*/ 15 h 107"/>
                  <a:gd name="T60" fmla="*/ 51 w 76"/>
                  <a:gd name="T61" fmla="*/ 34 h 107"/>
                  <a:gd name="T62" fmla="*/ 37 w 76"/>
                  <a:gd name="T63" fmla="*/ 44 h 107"/>
                  <a:gd name="T64" fmla="*/ 27 w 76"/>
                  <a:gd name="T65" fmla="*/ 32 h 107"/>
                  <a:gd name="T66" fmla="*/ 47 w 76"/>
                  <a:gd name="T67" fmla="*/ 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6" h="107">
                    <a:moveTo>
                      <a:pt x="76" y="6"/>
                    </a:moveTo>
                    <a:lnTo>
                      <a:pt x="66" y="6"/>
                    </a:lnTo>
                    <a:cubicBezTo>
                      <a:pt x="66" y="6"/>
                      <a:pt x="65" y="5"/>
                      <a:pt x="64" y="4"/>
                    </a:cubicBezTo>
                    <a:cubicBezTo>
                      <a:pt x="59" y="2"/>
                      <a:pt x="54" y="0"/>
                      <a:pt x="47" y="0"/>
                    </a:cubicBezTo>
                    <a:cubicBezTo>
                      <a:pt x="29" y="0"/>
                      <a:pt x="14" y="13"/>
                      <a:pt x="14" y="28"/>
                    </a:cubicBezTo>
                    <a:cubicBezTo>
                      <a:pt x="14" y="37"/>
                      <a:pt x="18" y="42"/>
                      <a:pt x="27" y="46"/>
                    </a:cubicBezTo>
                    <a:cubicBezTo>
                      <a:pt x="18" y="53"/>
                      <a:pt x="15" y="56"/>
                      <a:pt x="15" y="60"/>
                    </a:cubicBezTo>
                    <a:cubicBezTo>
                      <a:pt x="15" y="62"/>
                      <a:pt x="16" y="64"/>
                      <a:pt x="19" y="66"/>
                    </a:cubicBezTo>
                    <a:cubicBezTo>
                      <a:pt x="3" y="77"/>
                      <a:pt x="0" y="80"/>
                      <a:pt x="0" y="88"/>
                    </a:cubicBezTo>
                    <a:cubicBezTo>
                      <a:pt x="0" y="99"/>
                      <a:pt x="11" y="107"/>
                      <a:pt x="27" y="107"/>
                    </a:cubicBezTo>
                    <a:cubicBezTo>
                      <a:pt x="48" y="107"/>
                      <a:pt x="62" y="97"/>
                      <a:pt x="62" y="83"/>
                    </a:cubicBezTo>
                    <a:cubicBezTo>
                      <a:pt x="62" y="72"/>
                      <a:pt x="54" y="65"/>
                      <a:pt x="38" y="61"/>
                    </a:cubicBezTo>
                    <a:cubicBezTo>
                      <a:pt x="31" y="59"/>
                      <a:pt x="27" y="56"/>
                      <a:pt x="27" y="54"/>
                    </a:cubicBezTo>
                    <a:cubicBezTo>
                      <a:pt x="27" y="51"/>
                      <a:pt x="31" y="47"/>
                      <a:pt x="33" y="47"/>
                    </a:cubicBezTo>
                    <a:cubicBezTo>
                      <a:pt x="33" y="47"/>
                      <a:pt x="33" y="47"/>
                      <a:pt x="34" y="47"/>
                    </a:cubicBezTo>
                    <a:cubicBezTo>
                      <a:pt x="35" y="48"/>
                      <a:pt x="38" y="48"/>
                      <a:pt x="39" y="48"/>
                    </a:cubicBezTo>
                    <a:cubicBezTo>
                      <a:pt x="54" y="48"/>
                      <a:pt x="70" y="34"/>
                      <a:pt x="70" y="22"/>
                    </a:cubicBezTo>
                    <a:cubicBezTo>
                      <a:pt x="70" y="19"/>
                      <a:pt x="69" y="16"/>
                      <a:pt x="68" y="12"/>
                    </a:cubicBezTo>
                    <a:lnTo>
                      <a:pt x="76" y="12"/>
                    </a:lnTo>
                    <a:lnTo>
                      <a:pt x="76" y="6"/>
                    </a:lnTo>
                    <a:close/>
                    <a:moveTo>
                      <a:pt x="23" y="68"/>
                    </a:moveTo>
                    <a:cubicBezTo>
                      <a:pt x="23" y="68"/>
                      <a:pt x="23" y="68"/>
                      <a:pt x="24" y="68"/>
                    </a:cubicBezTo>
                    <a:cubicBezTo>
                      <a:pt x="24" y="69"/>
                      <a:pt x="26" y="69"/>
                      <a:pt x="28" y="70"/>
                    </a:cubicBezTo>
                    <a:cubicBezTo>
                      <a:pt x="46" y="75"/>
                      <a:pt x="52" y="80"/>
                      <a:pt x="52" y="88"/>
                    </a:cubicBezTo>
                    <a:cubicBezTo>
                      <a:pt x="52" y="97"/>
                      <a:pt x="42" y="103"/>
                      <a:pt x="30" y="103"/>
                    </a:cubicBezTo>
                    <a:cubicBezTo>
                      <a:pt x="17" y="103"/>
                      <a:pt x="9" y="97"/>
                      <a:pt x="9" y="86"/>
                    </a:cubicBezTo>
                    <a:cubicBezTo>
                      <a:pt x="9" y="82"/>
                      <a:pt x="10" y="80"/>
                      <a:pt x="12" y="76"/>
                    </a:cubicBezTo>
                    <a:cubicBezTo>
                      <a:pt x="15" y="74"/>
                      <a:pt x="21" y="68"/>
                      <a:pt x="23" y="68"/>
                    </a:cubicBezTo>
                    <a:close/>
                    <a:moveTo>
                      <a:pt x="47" y="3"/>
                    </a:moveTo>
                    <a:cubicBezTo>
                      <a:pt x="53" y="3"/>
                      <a:pt x="57" y="7"/>
                      <a:pt x="57" y="15"/>
                    </a:cubicBezTo>
                    <a:cubicBezTo>
                      <a:pt x="57" y="21"/>
                      <a:pt x="55" y="28"/>
                      <a:pt x="51" y="34"/>
                    </a:cubicBezTo>
                    <a:cubicBezTo>
                      <a:pt x="48" y="41"/>
                      <a:pt x="43" y="44"/>
                      <a:pt x="37" y="44"/>
                    </a:cubicBezTo>
                    <a:cubicBezTo>
                      <a:pt x="31" y="44"/>
                      <a:pt x="27" y="40"/>
                      <a:pt x="27" y="32"/>
                    </a:cubicBezTo>
                    <a:cubicBezTo>
                      <a:pt x="27" y="17"/>
                      <a:pt x="37" y="3"/>
                      <a:pt x="47" y="3"/>
                    </a:cubicBez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1" name="Freeform 87">
                <a:extLst>
                  <a:ext uri="{FF2B5EF4-FFF2-40B4-BE49-F238E27FC236}">
                    <a16:creationId xmlns:a16="http://schemas.microsoft.com/office/drawing/2014/main" id="{6D2626BC-DE32-4BEA-A920-89D1E3D7A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9560" y="5281970"/>
                <a:ext cx="73515" cy="225798"/>
              </a:xfrm>
              <a:custGeom>
                <a:avLst/>
                <a:gdLst>
                  <a:gd name="T0" fmla="*/ 43 w 43"/>
                  <a:gd name="T1" fmla="*/ 70 h 140"/>
                  <a:gd name="T2" fmla="*/ 8 w 43"/>
                  <a:gd name="T3" fmla="*/ 0 h 140"/>
                  <a:gd name="T4" fmla="*/ 0 w 43"/>
                  <a:gd name="T5" fmla="*/ 0 h 140"/>
                  <a:gd name="T6" fmla="*/ 32 w 43"/>
                  <a:gd name="T7" fmla="*/ 70 h 140"/>
                  <a:gd name="T8" fmla="*/ 0 w 43"/>
                  <a:gd name="T9" fmla="*/ 140 h 140"/>
                  <a:gd name="T10" fmla="*/ 8 w 43"/>
                  <a:gd name="T11" fmla="*/ 140 h 140"/>
                  <a:gd name="T12" fmla="*/ 43 w 43"/>
                  <a:gd name="T13" fmla="*/ 7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40">
                    <a:moveTo>
                      <a:pt x="43" y="7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32" y="70"/>
                    </a:lnTo>
                    <a:lnTo>
                      <a:pt x="0" y="140"/>
                    </a:lnTo>
                    <a:lnTo>
                      <a:pt x="8" y="140"/>
                    </a:lnTo>
                    <a:lnTo>
                      <a:pt x="43" y="70"/>
                    </a:ln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2" name="Rectangle 94">
                <a:extLst>
                  <a:ext uri="{FF2B5EF4-FFF2-40B4-BE49-F238E27FC236}">
                    <a16:creationId xmlns:a16="http://schemas.microsoft.com/office/drawing/2014/main" id="{6B175C50-F8A5-43BD-B45C-3FB98DCD09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1526" y="5607537"/>
                <a:ext cx="10502" cy="220546"/>
              </a:xfrm>
              <a:prstGeom prst="rect">
                <a:avLst/>
              </a:prstGeom>
              <a:grpFill/>
              <a:ln w="0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3" name="Freeform 95">
                <a:extLst>
                  <a:ext uri="{FF2B5EF4-FFF2-40B4-BE49-F238E27FC236}">
                    <a16:creationId xmlns:a16="http://schemas.microsoft.com/office/drawing/2014/main" id="{7242DA8E-1F43-4C5E-8E78-85B8DE03D0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33032" y="5665297"/>
                <a:ext cx="126026" cy="173287"/>
              </a:xfrm>
              <a:custGeom>
                <a:avLst/>
                <a:gdLst>
                  <a:gd name="T0" fmla="*/ 77 w 77"/>
                  <a:gd name="T1" fmla="*/ 6 h 107"/>
                  <a:gd name="T2" fmla="*/ 67 w 77"/>
                  <a:gd name="T3" fmla="*/ 6 h 107"/>
                  <a:gd name="T4" fmla="*/ 65 w 77"/>
                  <a:gd name="T5" fmla="*/ 5 h 107"/>
                  <a:gd name="T6" fmla="*/ 48 w 77"/>
                  <a:gd name="T7" fmla="*/ 0 h 107"/>
                  <a:gd name="T8" fmla="*/ 15 w 77"/>
                  <a:gd name="T9" fmla="*/ 28 h 107"/>
                  <a:gd name="T10" fmla="*/ 28 w 77"/>
                  <a:gd name="T11" fmla="*/ 46 h 107"/>
                  <a:gd name="T12" fmla="*/ 15 w 77"/>
                  <a:gd name="T13" fmla="*/ 60 h 107"/>
                  <a:gd name="T14" fmla="*/ 20 w 77"/>
                  <a:gd name="T15" fmla="*/ 67 h 107"/>
                  <a:gd name="T16" fmla="*/ 0 w 77"/>
                  <a:gd name="T17" fmla="*/ 88 h 107"/>
                  <a:gd name="T18" fmla="*/ 28 w 77"/>
                  <a:gd name="T19" fmla="*/ 107 h 107"/>
                  <a:gd name="T20" fmla="*/ 63 w 77"/>
                  <a:gd name="T21" fmla="*/ 83 h 107"/>
                  <a:gd name="T22" fmla="*/ 39 w 77"/>
                  <a:gd name="T23" fmla="*/ 61 h 107"/>
                  <a:gd name="T24" fmla="*/ 28 w 77"/>
                  <a:gd name="T25" fmla="*/ 54 h 107"/>
                  <a:gd name="T26" fmla="*/ 34 w 77"/>
                  <a:gd name="T27" fmla="*/ 47 h 107"/>
                  <a:gd name="T28" fmla="*/ 35 w 77"/>
                  <a:gd name="T29" fmla="*/ 48 h 107"/>
                  <a:gd name="T30" fmla="*/ 40 w 77"/>
                  <a:gd name="T31" fmla="*/ 48 h 107"/>
                  <a:gd name="T32" fmla="*/ 70 w 77"/>
                  <a:gd name="T33" fmla="*/ 22 h 107"/>
                  <a:gd name="T34" fmla="*/ 69 w 77"/>
                  <a:gd name="T35" fmla="*/ 13 h 107"/>
                  <a:gd name="T36" fmla="*/ 77 w 77"/>
                  <a:gd name="T37" fmla="*/ 13 h 107"/>
                  <a:gd name="T38" fmla="*/ 77 w 77"/>
                  <a:gd name="T39" fmla="*/ 6 h 107"/>
                  <a:gd name="T40" fmla="*/ 24 w 77"/>
                  <a:gd name="T41" fmla="*/ 68 h 107"/>
                  <a:gd name="T42" fmla="*/ 24 w 77"/>
                  <a:gd name="T43" fmla="*/ 69 h 107"/>
                  <a:gd name="T44" fmla="*/ 29 w 77"/>
                  <a:gd name="T45" fmla="*/ 70 h 107"/>
                  <a:gd name="T46" fmla="*/ 53 w 77"/>
                  <a:gd name="T47" fmla="*/ 88 h 107"/>
                  <a:gd name="T48" fmla="*/ 31 w 77"/>
                  <a:gd name="T49" fmla="*/ 103 h 107"/>
                  <a:gd name="T50" fmla="*/ 10 w 77"/>
                  <a:gd name="T51" fmla="*/ 87 h 107"/>
                  <a:gd name="T52" fmla="*/ 13 w 77"/>
                  <a:gd name="T53" fmla="*/ 77 h 107"/>
                  <a:gd name="T54" fmla="*/ 24 w 77"/>
                  <a:gd name="T55" fmla="*/ 68 h 107"/>
                  <a:gd name="T56" fmla="*/ 48 w 77"/>
                  <a:gd name="T57" fmla="*/ 4 h 107"/>
                  <a:gd name="T58" fmla="*/ 57 w 77"/>
                  <a:gd name="T59" fmla="*/ 15 h 107"/>
                  <a:gd name="T60" fmla="*/ 52 w 77"/>
                  <a:gd name="T61" fmla="*/ 34 h 107"/>
                  <a:gd name="T62" fmla="*/ 38 w 77"/>
                  <a:gd name="T63" fmla="*/ 45 h 107"/>
                  <a:gd name="T64" fmla="*/ 28 w 77"/>
                  <a:gd name="T65" fmla="*/ 32 h 107"/>
                  <a:gd name="T66" fmla="*/ 48 w 77"/>
                  <a:gd name="T67" fmla="*/ 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7" h="107">
                    <a:moveTo>
                      <a:pt x="77" y="6"/>
                    </a:moveTo>
                    <a:lnTo>
                      <a:pt x="67" y="6"/>
                    </a:lnTo>
                    <a:cubicBezTo>
                      <a:pt x="67" y="6"/>
                      <a:pt x="66" y="6"/>
                      <a:pt x="65" y="5"/>
                    </a:cubicBezTo>
                    <a:cubicBezTo>
                      <a:pt x="60" y="2"/>
                      <a:pt x="55" y="0"/>
                      <a:pt x="48" y="0"/>
                    </a:cubicBezTo>
                    <a:cubicBezTo>
                      <a:pt x="30" y="0"/>
                      <a:pt x="15" y="13"/>
                      <a:pt x="15" y="28"/>
                    </a:cubicBezTo>
                    <a:cubicBezTo>
                      <a:pt x="15" y="37"/>
                      <a:pt x="19" y="42"/>
                      <a:pt x="28" y="46"/>
                    </a:cubicBezTo>
                    <a:cubicBezTo>
                      <a:pt x="18" y="53"/>
                      <a:pt x="15" y="56"/>
                      <a:pt x="15" y="60"/>
                    </a:cubicBezTo>
                    <a:cubicBezTo>
                      <a:pt x="15" y="62"/>
                      <a:pt x="17" y="64"/>
                      <a:pt x="20" y="67"/>
                    </a:cubicBezTo>
                    <a:cubicBezTo>
                      <a:pt x="3" y="77"/>
                      <a:pt x="0" y="81"/>
                      <a:pt x="0" y="88"/>
                    </a:cubicBezTo>
                    <a:cubicBezTo>
                      <a:pt x="0" y="100"/>
                      <a:pt x="11" y="107"/>
                      <a:pt x="28" y="107"/>
                    </a:cubicBezTo>
                    <a:cubicBezTo>
                      <a:pt x="49" y="107"/>
                      <a:pt x="63" y="97"/>
                      <a:pt x="63" y="83"/>
                    </a:cubicBezTo>
                    <a:cubicBezTo>
                      <a:pt x="63" y="73"/>
                      <a:pt x="55" y="65"/>
                      <a:pt x="39" y="61"/>
                    </a:cubicBezTo>
                    <a:cubicBezTo>
                      <a:pt x="32" y="59"/>
                      <a:pt x="28" y="57"/>
                      <a:pt x="28" y="54"/>
                    </a:cubicBezTo>
                    <a:cubicBezTo>
                      <a:pt x="28" y="52"/>
                      <a:pt x="31" y="47"/>
                      <a:pt x="34" y="47"/>
                    </a:cubicBezTo>
                    <a:cubicBezTo>
                      <a:pt x="34" y="47"/>
                      <a:pt x="34" y="47"/>
                      <a:pt x="35" y="48"/>
                    </a:cubicBezTo>
                    <a:cubicBezTo>
                      <a:pt x="36" y="48"/>
                      <a:pt x="38" y="48"/>
                      <a:pt x="40" y="48"/>
                    </a:cubicBezTo>
                    <a:cubicBezTo>
                      <a:pt x="55" y="48"/>
                      <a:pt x="70" y="35"/>
                      <a:pt x="70" y="22"/>
                    </a:cubicBezTo>
                    <a:cubicBezTo>
                      <a:pt x="70" y="19"/>
                      <a:pt x="70" y="16"/>
                      <a:pt x="69" y="13"/>
                    </a:cubicBezTo>
                    <a:lnTo>
                      <a:pt x="77" y="13"/>
                    </a:lnTo>
                    <a:lnTo>
                      <a:pt x="77" y="6"/>
                    </a:lnTo>
                    <a:close/>
                    <a:moveTo>
                      <a:pt x="24" y="68"/>
                    </a:moveTo>
                    <a:cubicBezTo>
                      <a:pt x="24" y="68"/>
                      <a:pt x="24" y="69"/>
                      <a:pt x="24" y="69"/>
                    </a:cubicBezTo>
                    <a:cubicBezTo>
                      <a:pt x="25" y="69"/>
                      <a:pt x="27" y="69"/>
                      <a:pt x="29" y="70"/>
                    </a:cubicBezTo>
                    <a:cubicBezTo>
                      <a:pt x="47" y="76"/>
                      <a:pt x="53" y="80"/>
                      <a:pt x="53" y="88"/>
                    </a:cubicBezTo>
                    <a:cubicBezTo>
                      <a:pt x="53" y="97"/>
                      <a:pt x="43" y="103"/>
                      <a:pt x="31" y="103"/>
                    </a:cubicBezTo>
                    <a:cubicBezTo>
                      <a:pt x="17" y="103"/>
                      <a:pt x="10" y="97"/>
                      <a:pt x="10" y="87"/>
                    </a:cubicBezTo>
                    <a:cubicBezTo>
                      <a:pt x="10" y="83"/>
                      <a:pt x="11" y="80"/>
                      <a:pt x="13" y="77"/>
                    </a:cubicBezTo>
                    <a:cubicBezTo>
                      <a:pt x="15" y="74"/>
                      <a:pt x="22" y="68"/>
                      <a:pt x="24" y="68"/>
                    </a:cubicBezTo>
                    <a:close/>
                    <a:moveTo>
                      <a:pt x="48" y="4"/>
                    </a:moveTo>
                    <a:cubicBezTo>
                      <a:pt x="54" y="4"/>
                      <a:pt x="57" y="8"/>
                      <a:pt x="57" y="15"/>
                    </a:cubicBezTo>
                    <a:cubicBezTo>
                      <a:pt x="57" y="21"/>
                      <a:pt x="55" y="29"/>
                      <a:pt x="52" y="34"/>
                    </a:cubicBezTo>
                    <a:cubicBezTo>
                      <a:pt x="49" y="41"/>
                      <a:pt x="44" y="45"/>
                      <a:pt x="38" y="45"/>
                    </a:cubicBezTo>
                    <a:cubicBezTo>
                      <a:pt x="32" y="45"/>
                      <a:pt x="28" y="40"/>
                      <a:pt x="28" y="32"/>
                    </a:cubicBezTo>
                    <a:cubicBezTo>
                      <a:pt x="28" y="17"/>
                      <a:pt x="37" y="4"/>
                      <a:pt x="48" y="4"/>
                    </a:cubicBez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4" name="Freeform 96">
                <a:extLst>
                  <a:ext uri="{FF2B5EF4-FFF2-40B4-BE49-F238E27FC236}">
                    <a16:creationId xmlns:a16="http://schemas.microsoft.com/office/drawing/2014/main" id="{131400B0-76E5-4CBF-A17C-412BB5E63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0063" y="5607537"/>
                <a:ext cx="73515" cy="220546"/>
              </a:xfrm>
              <a:custGeom>
                <a:avLst/>
                <a:gdLst>
                  <a:gd name="T0" fmla="*/ 44 w 44"/>
                  <a:gd name="T1" fmla="*/ 69 h 139"/>
                  <a:gd name="T2" fmla="*/ 8 w 44"/>
                  <a:gd name="T3" fmla="*/ 0 h 139"/>
                  <a:gd name="T4" fmla="*/ 0 w 44"/>
                  <a:gd name="T5" fmla="*/ 0 h 139"/>
                  <a:gd name="T6" fmla="*/ 33 w 44"/>
                  <a:gd name="T7" fmla="*/ 69 h 139"/>
                  <a:gd name="T8" fmla="*/ 0 w 44"/>
                  <a:gd name="T9" fmla="*/ 139 h 139"/>
                  <a:gd name="T10" fmla="*/ 8 w 44"/>
                  <a:gd name="T11" fmla="*/ 139 h 139"/>
                  <a:gd name="T12" fmla="*/ 44 w 44"/>
                  <a:gd name="T13" fmla="*/ 6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39">
                    <a:moveTo>
                      <a:pt x="44" y="69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33" y="69"/>
                    </a:lnTo>
                    <a:lnTo>
                      <a:pt x="0" y="139"/>
                    </a:lnTo>
                    <a:lnTo>
                      <a:pt x="8" y="139"/>
                    </a:lnTo>
                    <a:lnTo>
                      <a:pt x="44" y="69"/>
                    </a:ln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</p:grpSp>
        <p:sp>
          <p:nvSpPr>
            <p:cNvPr id="53" name="Freeform 97">
              <a:extLst>
                <a:ext uri="{FF2B5EF4-FFF2-40B4-BE49-F238E27FC236}">
                  <a16:creationId xmlns:a16="http://schemas.microsoft.com/office/drawing/2014/main" id="{2EA47C8E-B967-4E59-BB47-5D9DCD0A0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4582" y="5239961"/>
              <a:ext cx="78768" cy="645885"/>
            </a:xfrm>
            <a:custGeom>
              <a:avLst/>
              <a:gdLst>
                <a:gd name="T0" fmla="*/ 51 w 51"/>
                <a:gd name="T1" fmla="*/ 201 h 402"/>
                <a:gd name="T2" fmla="*/ 3 w 51"/>
                <a:gd name="T3" fmla="*/ 0 h 402"/>
                <a:gd name="T4" fmla="*/ 0 w 51"/>
                <a:gd name="T5" fmla="*/ 8 h 402"/>
                <a:gd name="T6" fmla="*/ 34 w 51"/>
                <a:gd name="T7" fmla="*/ 201 h 402"/>
                <a:gd name="T8" fmla="*/ 0 w 51"/>
                <a:gd name="T9" fmla="*/ 394 h 402"/>
                <a:gd name="T10" fmla="*/ 3 w 51"/>
                <a:gd name="T11" fmla="*/ 402 h 402"/>
                <a:gd name="T12" fmla="*/ 51 w 51"/>
                <a:gd name="T13" fmla="*/ 2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02">
                  <a:moveTo>
                    <a:pt x="51" y="201"/>
                  </a:moveTo>
                  <a:cubicBezTo>
                    <a:pt x="51" y="63"/>
                    <a:pt x="12" y="16"/>
                    <a:pt x="3" y="0"/>
                  </a:cubicBezTo>
                  <a:lnTo>
                    <a:pt x="0" y="8"/>
                  </a:lnTo>
                  <a:cubicBezTo>
                    <a:pt x="27" y="55"/>
                    <a:pt x="34" y="124"/>
                    <a:pt x="34" y="201"/>
                  </a:cubicBezTo>
                  <a:cubicBezTo>
                    <a:pt x="34" y="278"/>
                    <a:pt x="27" y="346"/>
                    <a:pt x="0" y="394"/>
                  </a:cubicBezTo>
                  <a:lnTo>
                    <a:pt x="3" y="402"/>
                  </a:lnTo>
                  <a:cubicBezTo>
                    <a:pt x="12" y="386"/>
                    <a:pt x="51" y="338"/>
                    <a:pt x="51" y="20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E99185AF-C956-45C8-99C8-E9578CAC8A4D}"/>
              </a:ext>
            </a:extLst>
          </p:cNvPr>
          <p:cNvSpPr txBox="1"/>
          <p:nvPr/>
        </p:nvSpPr>
        <p:spPr>
          <a:xfrm flipH="1">
            <a:off x="85083" y="4161083"/>
            <a:ext cx="2423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/>
              <a:t>Non-adiabatic </a:t>
            </a:r>
          </a:p>
          <a:p>
            <a:r>
              <a:rPr kumimoji="1" lang="en-US" altLang="ja-JP" b="1" dirty="0"/>
              <a:t>coupling vector</a:t>
            </a:r>
            <a:endParaRPr kumimoji="1" lang="ja-JP" altLang="en-US" b="1" dirty="0"/>
          </a:p>
        </p:txBody>
      </p: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01C27552-B515-4122-89DA-FFA38523591C}"/>
              </a:ext>
            </a:extLst>
          </p:cNvPr>
          <p:cNvGrpSpPr/>
          <p:nvPr/>
        </p:nvGrpSpPr>
        <p:grpSpPr>
          <a:xfrm>
            <a:off x="2163580" y="5294803"/>
            <a:ext cx="2272192" cy="1397452"/>
            <a:chOff x="6721559" y="4569826"/>
            <a:chExt cx="2272192" cy="1397452"/>
          </a:xfrm>
        </p:grpSpPr>
        <p:pic>
          <p:nvPicPr>
            <p:cNvPr id="67" name="図 66">
              <a:extLst>
                <a:ext uri="{FF2B5EF4-FFF2-40B4-BE49-F238E27FC236}">
                  <a16:creationId xmlns:a16="http://schemas.microsoft.com/office/drawing/2014/main" id="{0618C13B-DD1A-4B1E-AAC3-6ABBDA9A7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1559" y="4569826"/>
              <a:ext cx="2272192" cy="1397452"/>
            </a:xfrm>
            <a:prstGeom prst="rect">
              <a:avLst/>
            </a:prstGeom>
          </p:spPr>
        </p:pic>
        <p:sp>
          <p:nvSpPr>
            <p:cNvPr id="68" name="円弧 67">
              <a:extLst>
                <a:ext uri="{FF2B5EF4-FFF2-40B4-BE49-F238E27FC236}">
                  <a16:creationId xmlns:a16="http://schemas.microsoft.com/office/drawing/2014/main" id="{2144F753-496A-47D7-8DB9-4009613577D6}"/>
                </a:ext>
              </a:extLst>
            </p:cNvPr>
            <p:cNvSpPr/>
            <p:nvPr/>
          </p:nvSpPr>
          <p:spPr>
            <a:xfrm>
              <a:off x="6858751" y="4754206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70" name="円弧 69">
              <a:extLst>
                <a:ext uri="{FF2B5EF4-FFF2-40B4-BE49-F238E27FC236}">
                  <a16:creationId xmlns:a16="http://schemas.microsoft.com/office/drawing/2014/main" id="{5303471D-8D17-4159-9844-210958BA0FDC}"/>
                </a:ext>
              </a:extLst>
            </p:cNvPr>
            <p:cNvSpPr/>
            <p:nvPr/>
          </p:nvSpPr>
          <p:spPr>
            <a:xfrm rot="12570545" flipH="1">
              <a:off x="6728705" y="4720503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71" name="グループ化 70" descr="TEX2PPTOBJ@- Code@  \begin{align*}@    i\oint d\vec{q}\cdot \vec{d}_{eg}(\vec{q})=0@  \end{align*}@- ColorType@  0@- ThemeColorIndex@  1@- ThemeColorVariation@  0@- ScaleFactor@  120@- LineWeight@  0">
            <a:extLst>
              <a:ext uri="{FF2B5EF4-FFF2-40B4-BE49-F238E27FC236}">
                <a16:creationId xmlns:a16="http://schemas.microsoft.com/office/drawing/2014/main" id="{2761E55B-9BFF-4FAB-9555-8D7E839EBC2F}"/>
              </a:ext>
            </a:extLst>
          </p:cNvPr>
          <p:cNvGrpSpPr>
            <a:grpSpLocks noChangeAspect="1"/>
          </p:cNvGrpSpPr>
          <p:nvPr/>
        </p:nvGrpSpPr>
        <p:grpSpPr>
          <a:xfrm>
            <a:off x="2495591" y="4724349"/>
            <a:ext cx="1488686" cy="441092"/>
            <a:chOff x="2122488" y="1112838"/>
            <a:chExt cx="600075" cy="177800"/>
          </a:xfrm>
        </p:grpSpPr>
        <p:sp>
          <p:nvSpPr>
            <p:cNvPr id="72" name="Freeform 82">
              <a:extLst>
                <a:ext uri="{FF2B5EF4-FFF2-40B4-BE49-F238E27FC236}">
                  <a16:creationId xmlns:a16="http://schemas.microsoft.com/office/drawing/2014/main" id="{7E301A23-778B-4FEC-B8BF-B3598B7121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22488" y="1168400"/>
              <a:ext cx="17463" cy="53975"/>
            </a:xfrm>
            <a:custGeom>
              <a:avLst/>
              <a:gdLst>
                <a:gd name="T0" fmla="*/ 29 w 36"/>
                <a:gd name="T1" fmla="*/ 90 h 110"/>
                <a:gd name="T2" fmla="*/ 22 w 36"/>
                <a:gd name="T3" fmla="*/ 98 h 110"/>
                <a:gd name="T4" fmla="*/ 15 w 36"/>
                <a:gd name="T5" fmla="*/ 103 h 110"/>
                <a:gd name="T6" fmla="*/ 12 w 36"/>
                <a:gd name="T7" fmla="*/ 100 h 110"/>
                <a:gd name="T8" fmla="*/ 14 w 36"/>
                <a:gd name="T9" fmla="*/ 93 h 110"/>
                <a:gd name="T10" fmla="*/ 15 w 36"/>
                <a:gd name="T11" fmla="*/ 90 h 110"/>
                <a:gd name="T12" fmla="*/ 15 w 36"/>
                <a:gd name="T13" fmla="*/ 90 h 110"/>
                <a:gd name="T14" fmla="*/ 15 w 36"/>
                <a:gd name="T15" fmla="*/ 89 h 110"/>
                <a:gd name="T16" fmla="*/ 30 w 36"/>
                <a:gd name="T17" fmla="*/ 36 h 110"/>
                <a:gd name="T18" fmla="*/ 29 w 36"/>
                <a:gd name="T19" fmla="*/ 36 h 110"/>
                <a:gd name="T20" fmla="*/ 3 w 36"/>
                <a:gd name="T21" fmla="*/ 40 h 110"/>
                <a:gd name="T22" fmla="*/ 3 w 36"/>
                <a:gd name="T23" fmla="*/ 42 h 110"/>
                <a:gd name="T24" fmla="*/ 13 w 36"/>
                <a:gd name="T25" fmla="*/ 46 h 110"/>
                <a:gd name="T26" fmla="*/ 12 w 36"/>
                <a:gd name="T27" fmla="*/ 54 h 110"/>
                <a:gd name="T28" fmla="*/ 4 w 36"/>
                <a:gd name="T29" fmla="*/ 83 h 110"/>
                <a:gd name="T30" fmla="*/ 0 w 36"/>
                <a:gd name="T31" fmla="*/ 101 h 110"/>
                <a:gd name="T32" fmla="*/ 8 w 36"/>
                <a:gd name="T33" fmla="*/ 110 h 110"/>
                <a:gd name="T34" fmla="*/ 31 w 36"/>
                <a:gd name="T35" fmla="*/ 92 h 110"/>
                <a:gd name="T36" fmla="*/ 29 w 36"/>
                <a:gd name="T37" fmla="*/ 90 h 110"/>
                <a:gd name="T38" fmla="*/ 27 w 36"/>
                <a:gd name="T39" fmla="*/ 0 h 110"/>
                <a:gd name="T40" fmla="*/ 20 w 36"/>
                <a:gd name="T41" fmla="*/ 9 h 110"/>
                <a:gd name="T42" fmla="*/ 28 w 36"/>
                <a:gd name="T43" fmla="*/ 18 h 110"/>
                <a:gd name="T44" fmla="*/ 36 w 36"/>
                <a:gd name="T45" fmla="*/ 9 h 110"/>
                <a:gd name="T46" fmla="*/ 27 w 36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110">
                  <a:moveTo>
                    <a:pt x="29" y="90"/>
                  </a:moveTo>
                  <a:cubicBezTo>
                    <a:pt x="25" y="95"/>
                    <a:pt x="24" y="96"/>
                    <a:pt x="22" y="98"/>
                  </a:cubicBezTo>
                  <a:cubicBezTo>
                    <a:pt x="19" y="101"/>
                    <a:pt x="17" y="103"/>
                    <a:pt x="15" y="103"/>
                  </a:cubicBezTo>
                  <a:cubicBezTo>
                    <a:pt x="14" y="103"/>
                    <a:pt x="12" y="101"/>
                    <a:pt x="12" y="100"/>
                  </a:cubicBezTo>
                  <a:cubicBezTo>
                    <a:pt x="12" y="98"/>
                    <a:pt x="13" y="96"/>
                    <a:pt x="14" y="93"/>
                  </a:cubicBezTo>
                  <a:cubicBezTo>
                    <a:pt x="14" y="92"/>
                    <a:pt x="15" y="91"/>
                    <a:pt x="15" y="90"/>
                  </a:cubicBezTo>
                  <a:lnTo>
                    <a:pt x="15" y="90"/>
                  </a:lnTo>
                  <a:lnTo>
                    <a:pt x="15" y="89"/>
                  </a:lnTo>
                  <a:lnTo>
                    <a:pt x="30" y="36"/>
                  </a:lnTo>
                  <a:lnTo>
                    <a:pt x="29" y="36"/>
                  </a:lnTo>
                  <a:cubicBezTo>
                    <a:pt x="12" y="39"/>
                    <a:pt x="9" y="39"/>
                    <a:pt x="3" y="40"/>
                  </a:cubicBezTo>
                  <a:lnTo>
                    <a:pt x="3" y="42"/>
                  </a:lnTo>
                  <a:cubicBezTo>
                    <a:pt x="11" y="43"/>
                    <a:pt x="13" y="43"/>
                    <a:pt x="13" y="46"/>
                  </a:cubicBezTo>
                  <a:cubicBezTo>
                    <a:pt x="13" y="48"/>
                    <a:pt x="13" y="50"/>
                    <a:pt x="12" y="54"/>
                  </a:cubicBezTo>
                  <a:lnTo>
                    <a:pt x="4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3" y="110"/>
                    <a:pt x="8" y="110"/>
                  </a:cubicBezTo>
                  <a:cubicBezTo>
                    <a:pt x="15" y="110"/>
                    <a:pt x="21" y="105"/>
                    <a:pt x="31" y="92"/>
                  </a:cubicBezTo>
                  <a:lnTo>
                    <a:pt x="29" y="90"/>
                  </a:lnTo>
                  <a:close/>
                  <a:moveTo>
                    <a:pt x="27" y="0"/>
                  </a:moveTo>
                  <a:cubicBezTo>
                    <a:pt x="23" y="0"/>
                    <a:pt x="20" y="4"/>
                    <a:pt x="20" y="9"/>
                  </a:cubicBezTo>
                  <a:cubicBezTo>
                    <a:pt x="20" y="14"/>
                    <a:pt x="23" y="18"/>
                    <a:pt x="28" y="18"/>
                  </a:cubicBezTo>
                  <a:cubicBezTo>
                    <a:pt x="32" y="18"/>
                    <a:pt x="36" y="14"/>
                    <a:pt x="36" y="9"/>
                  </a:cubicBezTo>
                  <a:cubicBezTo>
                    <a:pt x="36" y="5"/>
                    <a:pt x="32" y="0"/>
                    <a:pt x="27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3" name="Freeform 83">
              <a:extLst>
                <a:ext uri="{FF2B5EF4-FFF2-40B4-BE49-F238E27FC236}">
                  <a16:creationId xmlns:a16="http://schemas.microsoft.com/office/drawing/2014/main" id="{DFA08039-1C0A-4A0A-B5CB-5298DC548C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1112838"/>
              <a:ext cx="82550" cy="177800"/>
            </a:xfrm>
            <a:custGeom>
              <a:avLst/>
              <a:gdLst>
                <a:gd name="T0" fmla="*/ 170 w 170"/>
                <a:gd name="T1" fmla="*/ 20 h 366"/>
                <a:gd name="T2" fmla="*/ 141 w 170"/>
                <a:gd name="T3" fmla="*/ 0 h 366"/>
                <a:gd name="T4" fmla="*/ 77 w 170"/>
                <a:gd name="T5" fmla="*/ 121 h 366"/>
                <a:gd name="T6" fmla="*/ 17 w 170"/>
                <a:gd name="T7" fmla="*/ 189 h 366"/>
                <a:gd name="T8" fmla="*/ 69 w 170"/>
                <a:gd name="T9" fmla="*/ 255 h 366"/>
                <a:gd name="T10" fmla="*/ 68 w 170"/>
                <a:gd name="T11" fmla="*/ 274 h 366"/>
                <a:gd name="T12" fmla="*/ 33 w 170"/>
                <a:gd name="T13" fmla="*/ 360 h 366"/>
                <a:gd name="T14" fmla="*/ 23 w 170"/>
                <a:gd name="T15" fmla="*/ 349 h 366"/>
                <a:gd name="T16" fmla="*/ 7 w 170"/>
                <a:gd name="T17" fmla="*/ 334 h 366"/>
                <a:gd name="T18" fmla="*/ 0 w 170"/>
                <a:gd name="T19" fmla="*/ 345 h 366"/>
                <a:gd name="T20" fmla="*/ 30 w 170"/>
                <a:gd name="T21" fmla="*/ 366 h 366"/>
                <a:gd name="T22" fmla="*/ 85 w 170"/>
                <a:gd name="T23" fmla="*/ 260 h 366"/>
                <a:gd name="T24" fmla="*/ 86 w 170"/>
                <a:gd name="T25" fmla="*/ 257 h 366"/>
                <a:gd name="T26" fmla="*/ 153 w 170"/>
                <a:gd name="T27" fmla="*/ 189 h 366"/>
                <a:gd name="T28" fmla="*/ 96 w 170"/>
                <a:gd name="T29" fmla="*/ 121 h 366"/>
                <a:gd name="T30" fmla="*/ 138 w 170"/>
                <a:gd name="T31" fmla="*/ 6 h 366"/>
                <a:gd name="T32" fmla="*/ 148 w 170"/>
                <a:gd name="T33" fmla="*/ 16 h 366"/>
                <a:gd name="T34" fmla="*/ 164 w 170"/>
                <a:gd name="T35" fmla="*/ 30 h 366"/>
                <a:gd name="T36" fmla="*/ 170 w 170"/>
                <a:gd name="T37" fmla="*/ 20 h 366"/>
                <a:gd name="T38" fmla="*/ 144 w 170"/>
                <a:gd name="T39" fmla="*/ 189 h 366"/>
                <a:gd name="T40" fmla="*/ 86 w 170"/>
                <a:gd name="T41" fmla="*/ 248 h 366"/>
                <a:gd name="T42" fmla="*/ 95 w 170"/>
                <a:gd name="T43" fmla="*/ 130 h 366"/>
                <a:gd name="T44" fmla="*/ 144 w 170"/>
                <a:gd name="T45" fmla="*/ 189 h 366"/>
                <a:gd name="T46" fmla="*/ 76 w 170"/>
                <a:gd name="T47" fmla="*/ 130 h 366"/>
                <a:gd name="T48" fmla="*/ 69 w 170"/>
                <a:gd name="T49" fmla="*/ 246 h 366"/>
                <a:gd name="T50" fmla="*/ 26 w 170"/>
                <a:gd name="T51" fmla="*/ 189 h 366"/>
                <a:gd name="T52" fmla="*/ 76 w 170"/>
                <a:gd name="T53" fmla="*/ 13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366">
                  <a:moveTo>
                    <a:pt x="170" y="20"/>
                  </a:moveTo>
                  <a:cubicBezTo>
                    <a:pt x="170" y="7"/>
                    <a:pt x="152" y="0"/>
                    <a:pt x="141" y="0"/>
                  </a:cubicBezTo>
                  <a:cubicBezTo>
                    <a:pt x="86" y="0"/>
                    <a:pt x="80" y="79"/>
                    <a:pt x="77" y="121"/>
                  </a:cubicBezTo>
                  <a:cubicBezTo>
                    <a:pt x="43" y="125"/>
                    <a:pt x="17" y="154"/>
                    <a:pt x="17" y="189"/>
                  </a:cubicBezTo>
                  <a:cubicBezTo>
                    <a:pt x="17" y="221"/>
                    <a:pt x="39" y="248"/>
                    <a:pt x="69" y="255"/>
                  </a:cubicBezTo>
                  <a:cubicBezTo>
                    <a:pt x="69" y="261"/>
                    <a:pt x="69" y="267"/>
                    <a:pt x="68" y="274"/>
                  </a:cubicBezTo>
                  <a:cubicBezTo>
                    <a:pt x="68" y="298"/>
                    <a:pt x="68" y="360"/>
                    <a:pt x="33" y="360"/>
                  </a:cubicBezTo>
                  <a:cubicBezTo>
                    <a:pt x="27" y="360"/>
                    <a:pt x="23" y="354"/>
                    <a:pt x="23" y="349"/>
                  </a:cubicBezTo>
                  <a:cubicBezTo>
                    <a:pt x="23" y="342"/>
                    <a:pt x="14" y="334"/>
                    <a:pt x="7" y="334"/>
                  </a:cubicBezTo>
                  <a:cubicBezTo>
                    <a:pt x="1" y="334"/>
                    <a:pt x="0" y="340"/>
                    <a:pt x="0" y="345"/>
                  </a:cubicBezTo>
                  <a:cubicBezTo>
                    <a:pt x="0" y="359"/>
                    <a:pt x="18" y="366"/>
                    <a:pt x="30" y="366"/>
                  </a:cubicBezTo>
                  <a:cubicBezTo>
                    <a:pt x="79" y="366"/>
                    <a:pt x="81" y="295"/>
                    <a:pt x="85" y="260"/>
                  </a:cubicBezTo>
                  <a:lnTo>
                    <a:pt x="86" y="257"/>
                  </a:lnTo>
                  <a:cubicBezTo>
                    <a:pt x="123" y="256"/>
                    <a:pt x="153" y="226"/>
                    <a:pt x="153" y="189"/>
                  </a:cubicBezTo>
                  <a:cubicBezTo>
                    <a:pt x="153" y="155"/>
                    <a:pt x="128" y="127"/>
                    <a:pt x="96" y="121"/>
                  </a:cubicBezTo>
                  <a:cubicBezTo>
                    <a:pt x="98" y="93"/>
                    <a:pt x="101" y="6"/>
                    <a:pt x="138" y="6"/>
                  </a:cubicBezTo>
                  <a:cubicBezTo>
                    <a:pt x="146" y="6"/>
                    <a:pt x="148" y="12"/>
                    <a:pt x="148" y="16"/>
                  </a:cubicBezTo>
                  <a:cubicBezTo>
                    <a:pt x="148" y="23"/>
                    <a:pt x="157" y="30"/>
                    <a:pt x="164" y="30"/>
                  </a:cubicBezTo>
                  <a:cubicBezTo>
                    <a:pt x="169" y="30"/>
                    <a:pt x="170" y="24"/>
                    <a:pt x="170" y="20"/>
                  </a:cubicBezTo>
                  <a:close/>
                  <a:moveTo>
                    <a:pt x="144" y="189"/>
                  </a:moveTo>
                  <a:cubicBezTo>
                    <a:pt x="144" y="221"/>
                    <a:pt x="118" y="247"/>
                    <a:pt x="86" y="248"/>
                  </a:cubicBezTo>
                  <a:cubicBezTo>
                    <a:pt x="90" y="209"/>
                    <a:pt x="93" y="170"/>
                    <a:pt x="95" y="130"/>
                  </a:cubicBezTo>
                  <a:cubicBezTo>
                    <a:pt x="123" y="135"/>
                    <a:pt x="144" y="159"/>
                    <a:pt x="144" y="189"/>
                  </a:cubicBezTo>
                  <a:close/>
                  <a:moveTo>
                    <a:pt x="76" y="130"/>
                  </a:moveTo>
                  <a:cubicBezTo>
                    <a:pt x="74" y="169"/>
                    <a:pt x="71" y="207"/>
                    <a:pt x="69" y="246"/>
                  </a:cubicBezTo>
                  <a:cubicBezTo>
                    <a:pt x="44" y="239"/>
                    <a:pt x="26" y="216"/>
                    <a:pt x="26" y="189"/>
                  </a:cubicBezTo>
                  <a:cubicBezTo>
                    <a:pt x="26" y="159"/>
                    <a:pt x="48" y="134"/>
                    <a:pt x="76" y="13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4" name="Freeform 84">
              <a:extLst>
                <a:ext uri="{FF2B5EF4-FFF2-40B4-BE49-F238E27FC236}">
                  <a16:creationId xmlns:a16="http://schemas.microsoft.com/office/drawing/2014/main" id="{49552098-DC2B-4018-98C7-CFFE92BFB6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5838" y="1166813"/>
              <a:ext cx="42863" cy="57150"/>
            </a:xfrm>
            <a:custGeom>
              <a:avLst/>
              <a:gdLst>
                <a:gd name="T0" fmla="*/ 75 w 85"/>
                <a:gd name="T1" fmla="*/ 94 h 115"/>
                <a:gd name="T2" fmla="*/ 61 w 85"/>
                <a:gd name="T3" fmla="*/ 106 h 115"/>
                <a:gd name="T4" fmla="*/ 58 w 85"/>
                <a:gd name="T5" fmla="*/ 103 h 115"/>
                <a:gd name="T6" fmla="*/ 69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9 w 85"/>
                <a:gd name="T13" fmla="*/ 3 h 115"/>
                <a:gd name="T14" fmla="*/ 59 w 85"/>
                <a:gd name="T15" fmla="*/ 6 h 115"/>
                <a:gd name="T16" fmla="*/ 69 w 85"/>
                <a:gd name="T17" fmla="*/ 11 h 115"/>
                <a:gd name="T18" fmla="*/ 67 w 85"/>
                <a:gd name="T19" fmla="*/ 22 h 115"/>
                <a:gd name="T20" fmla="*/ 59 w 85"/>
                <a:gd name="T21" fmla="*/ 49 h 115"/>
                <a:gd name="T22" fmla="*/ 49 w 85"/>
                <a:gd name="T23" fmla="*/ 40 h 115"/>
                <a:gd name="T24" fmla="*/ 0 w 85"/>
                <a:gd name="T25" fmla="*/ 96 h 115"/>
                <a:gd name="T26" fmla="*/ 18 w 85"/>
                <a:gd name="T27" fmla="*/ 114 h 115"/>
                <a:gd name="T28" fmla="*/ 48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7 w 85"/>
                <a:gd name="T35" fmla="*/ 96 h 115"/>
                <a:gd name="T36" fmla="*/ 75 w 85"/>
                <a:gd name="T37" fmla="*/ 94 h 115"/>
                <a:gd name="T38" fmla="*/ 49 w 85"/>
                <a:gd name="T39" fmla="*/ 43 h 115"/>
                <a:gd name="T40" fmla="*/ 57 w 85"/>
                <a:gd name="T41" fmla="*/ 53 h 115"/>
                <a:gd name="T42" fmla="*/ 24 w 85"/>
                <a:gd name="T43" fmla="*/ 106 h 115"/>
                <a:gd name="T44" fmla="*/ 15 w 85"/>
                <a:gd name="T45" fmla="*/ 96 h 115"/>
                <a:gd name="T46" fmla="*/ 34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5" y="94"/>
                  </a:moveTo>
                  <a:cubicBezTo>
                    <a:pt x="66" y="104"/>
                    <a:pt x="64" y="106"/>
                    <a:pt x="61" y="106"/>
                  </a:cubicBezTo>
                  <a:cubicBezTo>
                    <a:pt x="59" y="106"/>
                    <a:pt x="58" y="104"/>
                    <a:pt x="58" y="103"/>
                  </a:cubicBezTo>
                  <a:cubicBezTo>
                    <a:pt x="58" y="100"/>
                    <a:pt x="63" y="80"/>
                    <a:pt x="69" y="62"/>
                  </a:cubicBezTo>
                  <a:cubicBezTo>
                    <a:pt x="73" y="47"/>
                    <a:pt x="77" y="33"/>
                    <a:pt x="85" y="0"/>
                  </a:cubicBezTo>
                  <a:lnTo>
                    <a:pt x="84" y="0"/>
                  </a:lnTo>
                  <a:cubicBezTo>
                    <a:pt x="76" y="1"/>
                    <a:pt x="70" y="2"/>
                    <a:pt x="59" y="3"/>
                  </a:cubicBezTo>
                  <a:lnTo>
                    <a:pt x="59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7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9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7" y="114"/>
                    <a:pt x="18" y="114"/>
                  </a:cubicBezTo>
                  <a:cubicBezTo>
                    <a:pt x="29" y="114"/>
                    <a:pt x="36" y="109"/>
                    <a:pt x="48" y="93"/>
                  </a:cubicBezTo>
                  <a:cubicBezTo>
                    <a:pt x="46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8" y="108"/>
                    <a:pt x="77" y="96"/>
                  </a:cubicBezTo>
                  <a:lnTo>
                    <a:pt x="75" y="94"/>
                  </a:lnTo>
                  <a:close/>
                  <a:moveTo>
                    <a:pt x="49" y="43"/>
                  </a:moveTo>
                  <a:cubicBezTo>
                    <a:pt x="54" y="44"/>
                    <a:pt x="57" y="47"/>
                    <a:pt x="57" y="53"/>
                  </a:cubicBezTo>
                  <a:cubicBezTo>
                    <a:pt x="57" y="78"/>
                    <a:pt x="40" y="106"/>
                    <a:pt x="24" y="106"/>
                  </a:cubicBezTo>
                  <a:cubicBezTo>
                    <a:pt x="19" y="106"/>
                    <a:pt x="15" y="102"/>
                    <a:pt x="15" y="96"/>
                  </a:cubicBezTo>
                  <a:cubicBezTo>
                    <a:pt x="15" y="82"/>
                    <a:pt x="23" y="63"/>
                    <a:pt x="34" y="51"/>
                  </a:cubicBezTo>
                  <a:cubicBezTo>
                    <a:pt x="39" y="46"/>
                    <a:pt x="45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5" name="Freeform 85">
              <a:extLst>
                <a:ext uri="{FF2B5EF4-FFF2-40B4-BE49-F238E27FC236}">
                  <a16:creationId xmlns:a16="http://schemas.microsoft.com/office/drawing/2014/main" id="{6B99AE57-E775-4911-B4F9-8C2065BBD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1162050"/>
              <a:ext cx="33338" cy="23813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6" name="Freeform 86">
              <a:extLst>
                <a:ext uri="{FF2B5EF4-FFF2-40B4-BE49-F238E27FC236}">
                  <a16:creationId xmlns:a16="http://schemas.microsoft.com/office/drawing/2014/main" id="{6ABF4D7D-37F8-48EB-8721-9E0A23A67A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0288" y="1187450"/>
              <a:ext cx="36513" cy="50800"/>
            </a:xfrm>
            <a:custGeom>
              <a:avLst/>
              <a:gdLst>
                <a:gd name="T0" fmla="*/ 60 w 75"/>
                <a:gd name="T1" fmla="*/ 104 h 107"/>
                <a:gd name="T2" fmla="*/ 57 w 75"/>
                <a:gd name="T3" fmla="*/ 104 h 107"/>
                <a:gd name="T4" fmla="*/ 48 w 75"/>
                <a:gd name="T5" fmla="*/ 99 h 107"/>
                <a:gd name="T6" fmla="*/ 48 w 75"/>
                <a:gd name="T7" fmla="*/ 98 h 107"/>
                <a:gd name="T8" fmla="*/ 75 w 75"/>
                <a:gd name="T9" fmla="*/ 2 h 107"/>
                <a:gd name="T10" fmla="*/ 63 w 75"/>
                <a:gd name="T11" fmla="*/ 2 h 107"/>
                <a:gd name="T12" fmla="*/ 61 w 75"/>
                <a:gd name="T13" fmla="*/ 10 h 107"/>
                <a:gd name="T14" fmla="*/ 48 w 75"/>
                <a:gd name="T15" fmla="*/ 0 h 107"/>
                <a:gd name="T16" fmla="*/ 0 w 75"/>
                <a:gd name="T17" fmla="*/ 55 h 107"/>
                <a:gd name="T18" fmla="*/ 16 w 75"/>
                <a:gd name="T19" fmla="*/ 74 h 107"/>
                <a:gd name="T20" fmla="*/ 51 w 75"/>
                <a:gd name="T21" fmla="*/ 47 h 107"/>
                <a:gd name="T22" fmla="*/ 36 w 75"/>
                <a:gd name="T23" fmla="*/ 96 h 107"/>
                <a:gd name="T24" fmla="*/ 20 w 75"/>
                <a:gd name="T25" fmla="*/ 104 h 107"/>
                <a:gd name="T26" fmla="*/ 20 w 75"/>
                <a:gd name="T27" fmla="*/ 107 h 107"/>
                <a:gd name="T28" fmla="*/ 60 w 75"/>
                <a:gd name="T29" fmla="*/ 107 h 107"/>
                <a:gd name="T30" fmla="*/ 60 w 75"/>
                <a:gd name="T31" fmla="*/ 104 h 107"/>
                <a:gd name="T32" fmla="*/ 49 w 75"/>
                <a:gd name="T33" fmla="*/ 3 h 107"/>
                <a:gd name="T34" fmla="*/ 58 w 75"/>
                <a:gd name="T35" fmla="*/ 13 h 107"/>
                <a:gd name="T36" fmla="*/ 36 w 75"/>
                <a:gd name="T37" fmla="*/ 60 h 107"/>
                <a:gd name="T38" fmla="*/ 23 w 75"/>
                <a:gd name="T39" fmla="*/ 66 h 107"/>
                <a:gd name="T40" fmla="*/ 14 w 75"/>
                <a:gd name="T41" fmla="*/ 53 h 107"/>
                <a:gd name="T42" fmla="*/ 33 w 75"/>
                <a:gd name="T43" fmla="*/ 11 h 107"/>
                <a:gd name="T44" fmla="*/ 49 w 75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" h="107">
                  <a:moveTo>
                    <a:pt x="60" y="104"/>
                  </a:moveTo>
                  <a:lnTo>
                    <a:pt x="57" y="104"/>
                  </a:lnTo>
                  <a:cubicBezTo>
                    <a:pt x="51" y="104"/>
                    <a:pt x="48" y="103"/>
                    <a:pt x="48" y="99"/>
                  </a:cubicBezTo>
                  <a:cubicBezTo>
                    <a:pt x="48" y="99"/>
                    <a:pt x="48" y="98"/>
                    <a:pt x="48" y="98"/>
                  </a:cubicBezTo>
                  <a:lnTo>
                    <a:pt x="75" y="2"/>
                  </a:lnTo>
                  <a:lnTo>
                    <a:pt x="63" y="2"/>
                  </a:lnTo>
                  <a:lnTo>
                    <a:pt x="61" y="10"/>
                  </a:lnTo>
                  <a:cubicBezTo>
                    <a:pt x="58" y="2"/>
                    <a:pt x="55" y="0"/>
                    <a:pt x="48" y="0"/>
                  </a:cubicBezTo>
                  <a:cubicBezTo>
                    <a:pt x="26" y="0"/>
                    <a:pt x="0" y="30"/>
                    <a:pt x="0" y="55"/>
                  </a:cubicBezTo>
                  <a:cubicBezTo>
                    <a:pt x="0" y="67"/>
                    <a:pt x="6" y="74"/>
                    <a:pt x="16" y="74"/>
                  </a:cubicBezTo>
                  <a:cubicBezTo>
                    <a:pt x="28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0" y="104"/>
                  </a:cubicBezTo>
                  <a:lnTo>
                    <a:pt x="20" y="107"/>
                  </a:lnTo>
                  <a:lnTo>
                    <a:pt x="60" y="107"/>
                  </a:lnTo>
                  <a:lnTo>
                    <a:pt x="60" y="104"/>
                  </a:lnTo>
                  <a:close/>
                  <a:moveTo>
                    <a:pt x="49" y="3"/>
                  </a:moveTo>
                  <a:cubicBezTo>
                    <a:pt x="54" y="3"/>
                    <a:pt x="58" y="8"/>
                    <a:pt x="58" y="13"/>
                  </a:cubicBezTo>
                  <a:cubicBezTo>
                    <a:pt x="58" y="27"/>
                    <a:pt x="47" y="51"/>
                    <a:pt x="36" y="60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7" y="66"/>
                    <a:pt x="14" y="61"/>
                    <a:pt x="14" y="53"/>
                  </a:cubicBezTo>
                  <a:cubicBezTo>
                    <a:pt x="14" y="41"/>
                    <a:pt x="22" y="22"/>
                    <a:pt x="33" y="11"/>
                  </a:cubicBezTo>
                  <a:cubicBezTo>
                    <a:pt x="38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7" name="Freeform 87">
              <a:extLst>
                <a:ext uri="{FF2B5EF4-FFF2-40B4-BE49-F238E27FC236}">
                  <a16:creationId xmlns:a16="http://schemas.microsoft.com/office/drawing/2014/main" id="{97DCACF3-8368-4430-B9C6-BFBF7126E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2200" y="1196975"/>
              <a:ext cx="9525" cy="7938"/>
            </a:xfrm>
            <a:custGeom>
              <a:avLst/>
              <a:gdLst>
                <a:gd name="T0" fmla="*/ 18 w 18"/>
                <a:gd name="T1" fmla="*/ 10 h 19"/>
                <a:gd name="T2" fmla="*/ 9 w 18"/>
                <a:gd name="T3" fmla="*/ 0 h 19"/>
                <a:gd name="T4" fmla="*/ 0 w 18"/>
                <a:gd name="T5" fmla="*/ 10 h 19"/>
                <a:gd name="T6" fmla="*/ 9 w 18"/>
                <a:gd name="T7" fmla="*/ 19 h 19"/>
                <a:gd name="T8" fmla="*/ 18 w 18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10"/>
                  </a:moveTo>
                  <a:cubicBezTo>
                    <a:pt x="18" y="5"/>
                    <a:pt x="14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6" y="19"/>
                    <a:pt x="9" y="19"/>
                  </a:cubicBezTo>
                  <a:cubicBezTo>
                    <a:pt x="13" y="19"/>
                    <a:pt x="18" y="16"/>
                    <a:pt x="18" y="1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8" name="Freeform 88">
              <a:extLst>
                <a:ext uri="{FF2B5EF4-FFF2-40B4-BE49-F238E27FC236}">
                  <a16:creationId xmlns:a16="http://schemas.microsoft.com/office/drawing/2014/main" id="{8E8586D8-6F19-4BDA-9E25-D951580BD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6175" y="114300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1 w 70"/>
                <a:gd name="T9" fmla="*/ 21 h 48"/>
                <a:gd name="T10" fmla="*/ 0 w 70"/>
                <a:gd name="T11" fmla="*/ 28 h 48"/>
                <a:gd name="T12" fmla="*/ 55 w 70"/>
                <a:gd name="T13" fmla="*/ 28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1" y="21"/>
                  </a:lnTo>
                  <a:lnTo>
                    <a:pt x="0" y="28"/>
                  </a:lnTo>
                  <a:lnTo>
                    <a:pt x="55" y="28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9" name="Freeform 89">
              <a:extLst>
                <a:ext uri="{FF2B5EF4-FFF2-40B4-BE49-F238E27FC236}">
                  <a16:creationId xmlns:a16="http://schemas.microsoft.com/office/drawing/2014/main" id="{42BEB296-7743-4E81-8309-40B17824E6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5538" y="1166813"/>
              <a:ext cx="42863" cy="57150"/>
            </a:xfrm>
            <a:custGeom>
              <a:avLst/>
              <a:gdLst>
                <a:gd name="T0" fmla="*/ 74 w 85"/>
                <a:gd name="T1" fmla="*/ 94 h 115"/>
                <a:gd name="T2" fmla="*/ 61 w 85"/>
                <a:gd name="T3" fmla="*/ 106 h 115"/>
                <a:gd name="T4" fmla="*/ 58 w 85"/>
                <a:gd name="T5" fmla="*/ 103 h 115"/>
                <a:gd name="T6" fmla="*/ 69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9 w 85"/>
                <a:gd name="T13" fmla="*/ 3 h 115"/>
                <a:gd name="T14" fmla="*/ 59 w 85"/>
                <a:gd name="T15" fmla="*/ 6 h 115"/>
                <a:gd name="T16" fmla="*/ 69 w 85"/>
                <a:gd name="T17" fmla="*/ 11 h 115"/>
                <a:gd name="T18" fmla="*/ 67 w 85"/>
                <a:gd name="T19" fmla="*/ 22 h 115"/>
                <a:gd name="T20" fmla="*/ 59 w 85"/>
                <a:gd name="T21" fmla="*/ 49 h 115"/>
                <a:gd name="T22" fmla="*/ 49 w 85"/>
                <a:gd name="T23" fmla="*/ 40 h 115"/>
                <a:gd name="T24" fmla="*/ 0 w 85"/>
                <a:gd name="T25" fmla="*/ 96 h 115"/>
                <a:gd name="T26" fmla="*/ 18 w 85"/>
                <a:gd name="T27" fmla="*/ 114 h 115"/>
                <a:gd name="T28" fmla="*/ 47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6 w 85"/>
                <a:gd name="T35" fmla="*/ 96 h 115"/>
                <a:gd name="T36" fmla="*/ 74 w 85"/>
                <a:gd name="T37" fmla="*/ 94 h 115"/>
                <a:gd name="T38" fmla="*/ 49 w 85"/>
                <a:gd name="T39" fmla="*/ 43 h 115"/>
                <a:gd name="T40" fmla="*/ 57 w 85"/>
                <a:gd name="T41" fmla="*/ 53 h 115"/>
                <a:gd name="T42" fmla="*/ 24 w 85"/>
                <a:gd name="T43" fmla="*/ 106 h 115"/>
                <a:gd name="T44" fmla="*/ 15 w 85"/>
                <a:gd name="T45" fmla="*/ 96 h 115"/>
                <a:gd name="T46" fmla="*/ 34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4"/>
                  </a:moveTo>
                  <a:cubicBezTo>
                    <a:pt x="65" y="104"/>
                    <a:pt x="64" y="106"/>
                    <a:pt x="61" y="106"/>
                  </a:cubicBezTo>
                  <a:cubicBezTo>
                    <a:pt x="59" y="106"/>
                    <a:pt x="58" y="104"/>
                    <a:pt x="58" y="103"/>
                  </a:cubicBezTo>
                  <a:cubicBezTo>
                    <a:pt x="58" y="100"/>
                    <a:pt x="63" y="80"/>
                    <a:pt x="69" y="62"/>
                  </a:cubicBezTo>
                  <a:cubicBezTo>
                    <a:pt x="73" y="47"/>
                    <a:pt x="77" y="33"/>
                    <a:pt x="85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9" y="3"/>
                  </a:cubicBezTo>
                  <a:lnTo>
                    <a:pt x="59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7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9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7" y="114"/>
                    <a:pt x="18" y="114"/>
                  </a:cubicBezTo>
                  <a:cubicBezTo>
                    <a:pt x="29" y="114"/>
                    <a:pt x="36" y="109"/>
                    <a:pt x="47" y="93"/>
                  </a:cubicBezTo>
                  <a:cubicBezTo>
                    <a:pt x="46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8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7" y="47"/>
                    <a:pt x="57" y="53"/>
                  </a:cubicBezTo>
                  <a:cubicBezTo>
                    <a:pt x="57" y="78"/>
                    <a:pt x="39" y="106"/>
                    <a:pt x="24" y="106"/>
                  </a:cubicBezTo>
                  <a:cubicBezTo>
                    <a:pt x="19" y="106"/>
                    <a:pt x="15" y="102"/>
                    <a:pt x="15" y="96"/>
                  </a:cubicBezTo>
                  <a:cubicBezTo>
                    <a:pt x="15" y="82"/>
                    <a:pt x="23" y="63"/>
                    <a:pt x="34" y="51"/>
                  </a:cubicBezTo>
                  <a:cubicBezTo>
                    <a:pt x="38" y="46"/>
                    <a:pt x="45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0" name="Freeform 90">
              <a:extLst>
                <a:ext uri="{FF2B5EF4-FFF2-40B4-BE49-F238E27FC236}">
                  <a16:creationId xmlns:a16="http://schemas.microsoft.com/office/drawing/2014/main" id="{A07FE622-CDEF-46DC-B382-1E477E3D8D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1209675"/>
              <a:ext cx="22225" cy="25400"/>
            </a:xfrm>
            <a:custGeom>
              <a:avLst/>
              <a:gdLst>
                <a:gd name="T0" fmla="*/ 38 w 45"/>
                <a:gd name="T1" fmla="*/ 39 h 53"/>
                <a:gd name="T2" fmla="*/ 21 w 45"/>
                <a:gd name="T3" fmla="*/ 48 h 53"/>
                <a:gd name="T4" fmla="*/ 10 w 45"/>
                <a:gd name="T5" fmla="*/ 37 h 53"/>
                <a:gd name="T6" fmla="*/ 12 w 45"/>
                <a:gd name="T7" fmla="*/ 30 h 53"/>
                <a:gd name="T8" fmla="*/ 15 w 45"/>
                <a:gd name="T9" fmla="*/ 29 h 53"/>
                <a:gd name="T10" fmla="*/ 45 w 45"/>
                <a:gd name="T11" fmla="*/ 8 h 53"/>
                <a:gd name="T12" fmla="*/ 35 w 45"/>
                <a:gd name="T13" fmla="*/ 0 h 53"/>
                <a:gd name="T14" fmla="*/ 0 w 45"/>
                <a:gd name="T15" fmla="*/ 37 h 53"/>
                <a:gd name="T16" fmla="*/ 16 w 45"/>
                <a:gd name="T17" fmla="*/ 53 h 53"/>
                <a:gd name="T18" fmla="*/ 40 w 45"/>
                <a:gd name="T19" fmla="*/ 40 h 53"/>
                <a:gd name="T20" fmla="*/ 38 w 45"/>
                <a:gd name="T21" fmla="*/ 39 h 53"/>
                <a:gd name="T22" fmla="*/ 14 w 45"/>
                <a:gd name="T23" fmla="*/ 22 h 53"/>
                <a:gd name="T24" fmla="*/ 33 w 45"/>
                <a:gd name="T25" fmla="*/ 3 h 53"/>
                <a:gd name="T26" fmla="*/ 37 w 45"/>
                <a:gd name="T27" fmla="*/ 8 h 53"/>
                <a:gd name="T28" fmla="*/ 31 w 45"/>
                <a:gd name="T29" fmla="*/ 19 h 53"/>
                <a:gd name="T30" fmla="*/ 12 w 45"/>
                <a:gd name="T31" fmla="*/ 27 h 53"/>
                <a:gd name="T32" fmla="*/ 14 w 45"/>
                <a:gd name="T3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53">
                  <a:moveTo>
                    <a:pt x="38" y="39"/>
                  </a:moveTo>
                  <a:cubicBezTo>
                    <a:pt x="30" y="46"/>
                    <a:pt x="26" y="48"/>
                    <a:pt x="21" y="48"/>
                  </a:cubicBezTo>
                  <a:cubicBezTo>
                    <a:pt x="15" y="48"/>
                    <a:pt x="10" y="43"/>
                    <a:pt x="10" y="37"/>
                  </a:cubicBezTo>
                  <a:cubicBezTo>
                    <a:pt x="10" y="35"/>
                    <a:pt x="11" y="34"/>
                    <a:pt x="12" y="30"/>
                  </a:cubicBezTo>
                  <a:lnTo>
                    <a:pt x="15" y="29"/>
                  </a:lnTo>
                  <a:cubicBezTo>
                    <a:pt x="32" y="27"/>
                    <a:pt x="45" y="18"/>
                    <a:pt x="45" y="8"/>
                  </a:cubicBezTo>
                  <a:cubicBezTo>
                    <a:pt x="45" y="3"/>
                    <a:pt x="41" y="0"/>
                    <a:pt x="35" y="0"/>
                  </a:cubicBezTo>
                  <a:cubicBezTo>
                    <a:pt x="19" y="0"/>
                    <a:pt x="0" y="20"/>
                    <a:pt x="0" y="37"/>
                  </a:cubicBezTo>
                  <a:cubicBezTo>
                    <a:pt x="0" y="46"/>
                    <a:pt x="7" y="53"/>
                    <a:pt x="16" y="53"/>
                  </a:cubicBezTo>
                  <a:cubicBezTo>
                    <a:pt x="24" y="53"/>
                    <a:pt x="33" y="48"/>
                    <a:pt x="40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7" y="3"/>
                    <a:pt x="33" y="3"/>
                  </a:cubicBezTo>
                  <a:cubicBezTo>
                    <a:pt x="35" y="3"/>
                    <a:pt x="37" y="5"/>
                    <a:pt x="37" y="8"/>
                  </a:cubicBezTo>
                  <a:cubicBezTo>
                    <a:pt x="37" y="11"/>
                    <a:pt x="35" y="15"/>
                    <a:pt x="31" y="19"/>
                  </a:cubicBezTo>
                  <a:cubicBezTo>
                    <a:pt x="27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1" name="Freeform 91">
              <a:extLst>
                <a:ext uri="{FF2B5EF4-FFF2-40B4-BE49-F238E27FC236}">
                  <a16:creationId xmlns:a16="http://schemas.microsoft.com/office/drawing/2014/main" id="{B3E9AB80-DF48-43F1-8B75-8D53521431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0625" y="1209675"/>
              <a:ext cx="26988" cy="36513"/>
            </a:xfrm>
            <a:custGeom>
              <a:avLst/>
              <a:gdLst>
                <a:gd name="T0" fmla="*/ 54 w 54"/>
                <a:gd name="T1" fmla="*/ 5 h 75"/>
                <a:gd name="T2" fmla="*/ 47 w 54"/>
                <a:gd name="T3" fmla="*/ 5 h 75"/>
                <a:gd name="T4" fmla="*/ 45 w 54"/>
                <a:gd name="T5" fmla="*/ 4 h 75"/>
                <a:gd name="T6" fmla="*/ 34 w 54"/>
                <a:gd name="T7" fmla="*/ 0 h 75"/>
                <a:gd name="T8" fmla="*/ 11 w 54"/>
                <a:gd name="T9" fmla="*/ 20 h 75"/>
                <a:gd name="T10" fmla="*/ 20 w 54"/>
                <a:gd name="T11" fmla="*/ 33 h 75"/>
                <a:gd name="T12" fmla="*/ 11 w 54"/>
                <a:gd name="T13" fmla="*/ 42 h 75"/>
                <a:gd name="T14" fmla="*/ 14 w 54"/>
                <a:gd name="T15" fmla="*/ 47 h 75"/>
                <a:gd name="T16" fmla="*/ 0 w 54"/>
                <a:gd name="T17" fmla="*/ 62 h 75"/>
                <a:gd name="T18" fmla="*/ 20 w 54"/>
                <a:gd name="T19" fmla="*/ 75 h 75"/>
                <a:gd name="T20" fmla="*/ 44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4 w 54"/>
                <a:gd name="T27" fmla="*/ 34 h 75"/>
                <a:gd name="T28" fmla="*/ 24 w 54"/>
                <a:gd name="T29" fmla="*/ 34 h 75"/>
                <a:gd name="T30" fmla="*/ 28 w 54"/>
                <a:gd name="T31" fmla="*/ 34 h 75"/>
                <a:gd name="T32" fmla="*/ 49 w 54"/>
                <a:gd name="T33" fmla="*/ 16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5 h 75"/>
                <a:gd name="T40" fmla="*/ 17 w 54"/>
                <a:gd name="T41" fmla="*/ 48 h 75"/>
                <a:gd name="T42" fmla="*/ 17 w 54"/>
                <a:gd name="T43" fmla="*/ 48 h 75"/>
                <a:gd name="T44" fmla="*/ 20 w 54"/>
                <a:gd name="T45" fmla="*/ 50 h 75"/>
                <a:gd name="T46" fmla="*/ 37 w 54"/>
                <a:gd name="T47" fmla="*/ 62 h 75"/>
                <a:gd name="T48" fmla="*/ 21 w 54"/>
                <a:gd name="T49" fmla="*/ 73 h 75"/>
                <a:gd name="T50" fmla="*/ 7 w 54"/>
                <a:gd name="T51" fmla="*/ 61 h 75"/>
                <a:gd name="T52" fmla="*/ 9 w 54"/>
                <a:gd name="T53" fmla="*/ 54 h 75"/>
                <a:gd name="T54" fmla="*/ 17 w 54"/>
                <a:gd name="T55" fmla="*/ 48 h 75"/>
                <a:gd name="T56" fmla="*/ 34 w 54"/>
                <a:gd name="T57" fmla="*/ 3 h 75"/>
                <a:gd name="T58" fmla="*/ 40 w 54"/>
                <a:gd name="T59" fmla="*/ 11 h 75"/>
                <a:gd name="T60" fmla="*/ 37 w 54"/>
                <a:gd name="T61" fmla="*/ 24 h 75"/>
                <a:gd name="T62" fmla="*/ 27 w 54"/>
                <a:gd name="T63" fmla="*/ 32 h 75"/>
                <a:gd name="T64" fmla="*/ 20 w 54"/>
                <a:gd name="T65" fmla="*/ 23 h 75"/>
                <a:gd name="T66" fmla="*/ 34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5"/>
                  </a:moveTo>
                  <a:lnTo>
                    <a:pt x="47" y="5"/>
                  </a:lnTo>
                  <a:cubicBezTo>
                    <a:pt x="47" y="5"/>
                    <a:pt x="46" y="4"/>
                    <a:pt x="45" y="4"/>
                  </a:cubicBezTo>
                  <a:cubicBezTo>
                    <a:pt x="42" y="2"/>
                    <a:pt x="38" y="0"/>
                    <a:pt x="34" y="0"/>
                  </a:cubicBezTo>
                  <a:cubicBezTo>
                    <a:pt x="21" y="0"/>
                    <a:pt x="11" y="9"/>
                    <a:pt x="11" y="20"/>
                  </a:cubicBezTo>
                  <a:cubicBezTo>
                    <a:pt x="11" y="26"/>
                    <a:pt x="13" y="30"/>
                    <a:pt x="20" y="33"/>
                  </a:cubicBezTo>
                  <a:cubicBezTo>
                    <a:pt x="13" y="37"/>
                    <a:pt x="11" y="40"/>
                    <a:pt x="11" y="42"/>
                  </a:cubicBezTo>
                  <a:cubicBezTo>
                    <a:pt x="11" y="44"/>
                    <a:pt x="12" y="45"/>
                    <a:pt x="14" y="47"/>
                  </a:cubicBezTo>
                  <a:cubicBezTo>
                    <a:pt x="2" y="54"/>
                    <a:pt x="0" y="57"/>
                    <a:pt x="0" y="62"/>
                  </a:cubicBezTo>
                  <a:cubicBezTo>
                    <a:pt x="0" y="70"/>
                    <a:pt x="8" y="75"/>
                    <a:pt x="20" y="75"/>
                  </a:cubicBezTo>
                  <a:cubicBezTo>
                    <a:pt x="34" y="75"/>
                    <a:pt x="44" y="68"/>
                    <a:pt x="44" y="58"/>
                  </a:cubicBezTo>
                  <a:cubicBezTo>
                    <a:pt x="44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7"/>
                    <a:pt x="22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7" y="34"/>
                    <a:pt x="28" y="34"/>
                  </a:cubicBezTo>
                  <a:cubicBezTo>
                    <a:pt x="38" y="34"/>
                    <a:pt x="49" y="25"/>
                    <a:pt x="49" y="16"/>
                  </a:cubicBezTo>
                  <a:cubicBezTo>
                    <a:pt x="49" y="14"/>
                    <a:pt x="49" y="11"/>
                    <a:pt x="48" y="9"/>
                  </a:cubicBezTo>
                  <a:lnTo>
                    <a:pt x="54" y="9"/>
                  </a:lnTo>
                  <a:lnTo>
                    <a:pt x="54" y="5"/>
                  </a:lnTo>
                  <a:close/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9" y="49"/>
                    <a:pt x="20" y="50"/>
                  </a:cubicBezTo>
                  <a:cubicBezTo>
                    <a:pt x="33" y="53"/>
                    <a:pt x="37" y="57"/>
                    <a:pt x="37" y="62"/>
                  </a:cubicBezTo>
                  <a:cubicBezTo>
                    <a:pt x="37" y="68"/>
                    <a:pt x="30" y="73"/>
                    <a:pt x="21" y="73"/>
                  </a:cubicBezTo>
                  <a:cubicBezTo>
                    <a:pt x="12" y="73"/>
                    <a:pt x="7" y="68"/>
                    <a:pt x="7" y="61"/>
                  </a:cubicBezTo>
                  <a:cubicBezTo>
                    <a:pt x="7" y="58"/>
                    <a:pt x="7" y="56"/>
                    <a:pt x="9" y="54"/>
                  </a:cubicBezTo>
                  <a:cubicBezTo>
                    <a:pt x="11" y="52"/>
                    <a:pt x="16" y="48"/>
                    <a:pt x="17" y="48"/>
                  </a:cubicBezTo>
                  <a:close/>
                  <a:moveTo>
                    <a:pt x="34" y="3"/>
                  </a:moveTo>
                  <a:cubicBezTo>
                    <a:pt x="38" y="3"/>
                    <a:pt x="40" y="6"/>
                    <a:pt x="40" y="11"/>
                  </a:cubicBezTo>
                  <a:cubicBezTo>
                    <a:pt x="40" y="15"/>
                    <a:pt x="39" y="20"/>
                    <a:pt x="37" y="24"/>
                  </a:cubicBezTo>
                  <a:cubicBezTo>
                    <a:pt x="34" y="29"/>
                    <a:pt x="30" y="32"/>
                    <a:pt x="27" y="32"/>
                  </a:cubicBezTo>
                  <a:cubicBezTo>
                    <a:pt x="22" y="32"/>
                    <a:pt x="20" y="28"/>
                    <a:pt x="20" y="23"/>
                  </a:cubicBezTo>
                  <a:cubicBezTo>
                    <a:pt x="20" y="12"/>
                    <a:pt x="26" y="3"/>
                    <a:pt x="34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2" name="Freeform 92">
              <a:extLst>
                <a:ext uri="{FF2B5EF4-FFF2-40B4-BE49-F238E27FC236}">
                  <a16:creationId xmlns:a16="http://schemas.microsoft.com/office/drawing/2014/main" id="{033161CB-A158-4F21-ABDB-D943FB30A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7138" y="1168400"/>
              <a:ext cx="20638" cy="68263"/>
            </a:xfrm>
            <a:custGeom>
              <a:avLst/>
              <a:gdLst>
                <a:gd name="T0" fmla="*/ 41 w 42"/>
                <a:gd name="T1" fmla="*/ 0 h 141"/>
                <a:gd name="T2" fmla="*/ 17 w 42"/>
                <a:gd name="T3" fmla="*/ 20 h 141"/>
                <a:gd name="T4" fmla="*/ 0 w 42"/>
                <a:gd name="T5" fmla="*/ 70 h 141"/>
                <a:gd name="T6" fmla="*/ 20 w 42"/>
                <a:gd name="T7" fmla="*/ 124 h 141"/>
                <a:gd name="T8" fmla="*/ 40 w 42"/>
                <a:gd name="T9" fmla="*/ 141 h 141"/>
                <a:gd name="T10" fmla="*/ 42 w 42"/>
                <a:gd name="T11" fmla="*/ 138 h 141"/>
                <a:gd name="T12" fmla="*/ 20 w 42"/>
                <a:gd name="T13" fmla="*/ 110 h 141"/>
                <a:gd name="T14" fmla="*/ 14 w 42"/>
                <a:gd name="T15" fmla="*/ 69 h 141"/>
                <a:gd name="T16" fmla="*/ 21 w 42"/>
                <a:gd name="T17" fmla="*/ 28 h 141"/>
                <a:gd name="T18" fmla="*/ 42 w 42"/>
                <a:gd name="T19" fmla="*/ 2 h 141"/>
                <a:gd name="T20" fmla="*/ 41 w 42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41" y="0"/>
                  </a:moveTo>
                  <a:cubicBezTo>
                    <a:pt x="28" y="8"/>
                    <a:pt x="23" y="12"/>
                    <a:pt x="17" y="20"/>
                  </a:cubicBezTo>
                  <a:cubicBezTo>
                    <a:pt x="6" y="34"/>
                    <a:pt x="0" y="51"/>
                    <a:pt x="0" y="70"/>
                  </a:cubicBezTo>
                  <a:cubicBezTo>
                    <a:pt x="0" y="91"/>
                    <a:pt x="6" y="107"/>
                    <a:pt x="20" y="124"/>
                  </a:cubicBezTo>
                  <a:cubicBezTo>
                    <a:pt x="27" y="132"/>
                    <a:pt x="32" y="136"/>
                    <a:pt x="40" y="141"/>
                  </a:cubicBezTo>
                  <a:lnTo>
                    <a:pt x="42" y="138"/>
                  </a:lnTo>
                  <a:cubicBezTo>
                    <a:pt x="29" y="128"/>
                    <a:pt x="24" y="122"/>
                    <a:pt x="20" y="110"/>
                  </a:cubicBezTo>
                  <a:cubicBezTo>
                    <a:pt x="16" y="98"/>
                    <a:pt x="14" y="86"/>
                    <a:pt x="14" y="69"/>
                  </a:cubicBezTo>
                  <a:cubicBezTo>
                    <a:pt x="14" y="52"/>
                    <a:pt x="16" y="38"/>
                    <a:pt x="21" y="28"/>
                  </a:cubicBezTo>
                  <a:cubicBezTo>
                    <a:pt x="25" y="18"/>
                    <a:pt x="30" y="12"/>
                    <a:pt x="42" y="2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3" name="Freeform 93">
              <a:extLst>
                <a:ext uri="{FF2B5EF4-FFF2-40B4-BE49-F238E27FC236}">
                  <a16:creationId xmlns:a16="http://schemas.microsoft.com/office/drawing/2014/main" id="{7C3E0BC0-A782-498D-BD51-D2C89114E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063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7 h 48"/>
                <a:gd name="T12" fmla="*/ 56 w 70"/>
                <a:gd name="T13" fmla="*/ 27 h 48"/>
                <a:gd name="T14" fmla="*/ 39 w 70"/>
                <a:gd name="T15" fmla="*/ 44 h 48"/>
                <a:gd name="T16" fmla="*/ 43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7"/>
                  </a:lnTo>
                  <a:lnTo>
                    <a:pt x="56" y="27"/>
                  </a:lnTo>
                  <a:lnTo>
                    <a:pt x="39" y="44"/>
                  </a:lnTo>
                  <a:lnTo>
                    <a:pt x="43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4" name="Freeform 94">
              <a:extLst>
                <a:ext uri="{FF2B5EF4-FFF2-40B4-BE49-F238E27FC236}">
                  <a16:creationId xmlns:a16="http://schemas.microsoft.com/office/drawing/2014/main" id="{3866DBE8-8CBA-42D1-A081-BD0CB0555C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2538" y="1187450"/>
              <a:ext cx="36513" cy="50800"/>
            </a:xfrm>
            <a:custGeom>
              <a:avLst/>
              <a:gdLst>
                <a:gd name="T0" fmla="*/ 61 w 76"/>
                <a:gd name="T1" fmla="*/ 104 h 107"/>
                <a:gd name="T2" fmla="*/ 58 w 76"/>
                <a:gd name="T3" fmla="*/ 104 h 107"/>
                <a:gd name="T4" fmla="*/ 49 w 76"/>
                <a:gd name="T5" fmla="*/ 99 h 107"/>
                <a:gd name="T6" fmla="*/ 49 w 76"/>
                <a:gd name="T7" fmla="*/ 98 h 107"/>
                <a:gd name="T8" fmla="*/ 76 w 76"/>
                <a:gd name="T9" fmla="*/ 2 h 107"/>
                <a:gd name="T10" fmla="*/ 64 w 76"/>
                <a:gd name="T11" fmla="*/ 2 h 107"/>
                <a:gd name="T12" fmla="*/ 61 w 76"/>
                <a:gd name="T13" fmla="*/ 10 h 107"/>
                <a:gd name="T14" fmla="*/ 49 w 76"/>
                <a:gd name="T15" fmla="*/ 0 h 107"/>
                <a:gd name="T16" fmla="*/ 0 w 76"/>
                <a:gd name="T17" fmla="*/ 55 h 107"/>
                <a:gd name="T18" fmla="*/ 17 w 76"/>
                <a:gd name="T19" fmla="*/ 74 h 107"/>
                <a:gd name="T20" fmla="*/ 51 w 76"/>
                <a:gd name="T21" fmla="*/ 47 h 107"/>
                <a:gd name="T22" fmla="*/ 36 w 76"/>
                <a:gd name="T23" fmla="*/ 96 h 107"/>
                <a:gd name="T24" fmla="*/ 21 w 76"/>
                <a:gd name="T25" fmla="*/ 104 h 107"/>
                <a:gd name="T26" fmla="*/ 21 w 76"/>
                <a:gd name="T27" fmla="*/ 107 h 107"/>
                <a:gd name="T28" fmla="*/ 61 w 76"/>
                <a:gd name="T29" fmla="*/ 107 h 107"/>
                <a:gd name="T30" fmla="*/ 61 w 76"/>
                <a:gd name="T31" fmla="*/ 104 h 107"/>
                <a:gd name="T32" fmla="*/ 49 w 76"/>
                <a:gd name="T33" fmla="*/ 3 h 107"/>
                <a:gd name="T34" fmla="*/ 59 w 76"/>
                <a:gd name="T35" fmla="*/ 13 h 107"/>
                <a:gd name="T36" fmla="*/ 36 w 76"/>
                <a:gd name="T37" fmla="*/ 60 h 107"/>
                <a:gd name="T38" fmla="*/ 24 w 76"/>
                <a:gd name="T39" fmla="*/ 66 h 107"/>
                <a:gd name="T40" fmla="*/ 14 w 76"/>
                <a:gd name="T41" fmla="*/ 53 h 107"/>
                <a:gd name="T42" fmla="*/ 34 w 76"/>
                <a:gd name="T43" fmla="*/ 11 h 107"/>
                <a:gd name="T44" fmla="*/ 49 w 76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7">
                  <a:moveTo>
                    <a:pt x="61" y="104"/>
                  </a:moveTo>
                  <a:lnTo>
                    <a:pt x="58" y="104"/>
                  </a:lnTo>
                  <a:cubicBezTo>
                    <a:pt x="52" y="104"/>
                    <a:pt x="48" y="103"/>
                    <a:pt x="49" y="99"/>
                  </a:cubicBezTo>
                  <a:cubicBezTo>
                    <a:pt x="49" y="99"/>
                    <a:pt x="49" y="98"/>
                    <a:pt x="49" y="98"/>
                  </a:cubicBezTo>
                  <a:lnTo>
                    <a:pt x="76" y="2"/>
                  </a:lnTo>
                  <a:lnTo>
                    <a:pt x="64" y="2"/>
                  </a:lnTo>
                  <a:lnTo>
                    <a:pt x="61" y="10"/>
                  </a:lnTo>
                  <a:cubicBezTo>
                    <a:pt x="59" y="2"/>
                    <a:pt x="56" y="0"/>
                    <a:pt x="49" y="0"/>
                  </a:cubicBezTo>
                  <a:cubicBezTo>
                    <a:pt x="27" y="0"/>
                    <a:pt x="0" y="30"/>
                    <a:pt x="0" y="55"/>
                  </a:cubicBezTo>
                  <a:cubicBezTo>
                    <a:pt x="0" y="67"/>
                    <a:pt x="7" y="74"/>
                    <a:pt x="17" y="74"/>
                  </a:cubicBezTo>
                  <a:cubicBezTo>
                    <a:pt x="29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2" y="104"/>
                    <a:pt x="21" y="104"/>
                  </a:cubicBezTo>
                  <a:lnTo>
                    <a:pt x="21" y="107"/>
                  </a:lnTo>
                  <a:lnTo>
                    <a:pt x="61" y="107"/>
                  </a:lnTo>
                  <a:lnTo>
                    <a:pt x="61" y="104"/>
                  </a:lnTo>
                  <a:close/>
                  <a:moveTo>
                    <a:pt x="49" y="3"/>
                  </a:moveTo>
                  <a:cubicBezTo>
                    <a:pt x="55" y="3"/>
                    <a:pt x="59" y="8"/>
                    <a:pt x="59" y="13"/>
                  </a:cubicBezTo>
                  <a:cubicBezTo>
                    <a:pt x="59" y="27"/>
                    <a:pt x="48" y="51"/>
                    <a:pt x="36" y="60"/>
                  </a:cubicBezTo>
                  <a:cubicBezTo>
                    <a:pt x="32" y="64"/>
                    <a:pt x="28" y="66"/>
                    <a:pt x="24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4" y="11"/>
                  </a:cubicBezTo>
                  <a:cubicBezTo>
                    <a:pt x="39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3" name="Freeform 95">
              <a:extLst>
                <a:ext uri="{FF2B5EF4-FFF2-40B4-BE49-F238E27FC236}">
                  <a16:creationId xmlns:a16="http://schemas.microsoft.com/office/drawing/2014/main" id="{C1556633-0977-4638-9E2E-060AC0BAD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813" y="1168400"/>
              <a:ext cx="19050" cy="68263"/>
            </a:xfrm>
            <a:custGeom>
              <a:avLst/>
              <a:gdLst>
                <a:gd name="T0" fmla="*/ 1 w 42"/>
                <a:gd name="T1" fmla="*/ 141 h 141"/>
                <a:gd name="T2" fmla="*/ 25 w 42"/>
                <a:gd name="T3" fmla="*/ 121 h 141"/>
                <a:gd name="T4" fmla="*/ 42 w 42"/>
                <a:gd name="T5" fmla="*/ 71 h 141"/>
                <a:gd name="T6" fmla="*/ 22 w 42"/>
                <a:gd name="T7" fmla="*/ 17 h 141"/>
                <a:gd name="T8" fmla="*/ 2 w 42"/>
                <a:gd name="T9" fmla="*/ 0 h 141"/>
                <a:gd name="T10" fmla="*/ 0 w 42"/>
                <a:gd name="T11" fmla="*/ 2 h 141"/>
                <a:gd name="T12" fmla="*/ 22 w 42"/>
                <a:gd name="T13" fmla="*/ 31 h 141"/>
                <a:gd name="T14" fmla="*/ 28 w 42"/>
                <a:gd name="T15" fmla="*/ 71 h 141"/>
                <a:gd name="T16" fmla="*/ 21 w 42"/>
                <a:gd name="T17" fmla="*/ 112 h 141"/>
                <a:gd name="T18" fmla="*/ 0 w 42"/>
                <a:gd name="T19" fmla="*/ 138 h 141"/>
                <a:gd name="T20" fmla="*/ 1 w 42"/>
                <a:gd name="T21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1" y="141"/>
                  </a:moveTo>
                  <a:cubicBezTo>
                    <a:pt x="14" y="133"/>
                    <a:pt x="19" y="129"/>
                    <a:pt x="25" y="121"/>
                  </a:cubicBezTo>
                  <a:cubicBezTo>
                    <a:pt x="37" y="107"/>
                    <a:pt x="42" y="90"/>
                    <a:pt x="42" y="71"/>
                  </a:cubicBezTo>
                  <a:cubicBezTo>
                    <a:pt x="42" y="50"/>
                    <a:pt x="36" y="33"/>
                    <a:pt x="22" y="17"/>
                  </a:cubicBezTo>
                  <a:cubicBezTo>
                    <a:pt x="15" y="9"/>
                    <a:pt x="11" y="5"/>
                    <a:pt x="2" y="0"/>
                  </a:cubicBezTo>
                  <a:lnTo>
                    <a:pt x="0" y="2"/>
                  </a:lnTo>
                  <a:cubicBezTo>
                    <a:pt x="13" y="13"/>
                    <a:pt x="18" y="19"/>
                    <a:pt x="22" y="31"/>
                  </a:cubicBezTo>
                  <a:cubicBezTo>
                    <a:pt x="26" y="42"/>
                    <a:pt x="28" y="55"/>
                    <a:pt x="28" y="71"/>
                  </a:cubicBezTo>
                  <a:cubicBezTo>
                    <a:pt x="28" y="88"/>
                    <a:pt x="26" y="102"/>
                    <a:pt x="21" y="112"/>
                  </a:cubicBezTo>
                  <a:cubicBezTo>
                    <a:pt x="17" y="123"/>
                    <a:pt x="12" y="129"/>
                    <a:pt x="0" y="138"/>
                  </a:cubicBezTo>
                  <a:lnTo>
                    <a:pt x="1" y="14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4" name="Freeform 96">
              <a:extLst>
                <a:ext uri="{FF2B5EF4-FFF2-40B4-BE49-F238E27FC236}">
                  <a16:creationId xmlns:a16="http://schemas.microsoft.com/office/drawing/2014/main" id="{F057FCA6-4BCE-44B5-9E22-D70BC4799D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4613" y="1190625"/>
              <a:ext cx="42863" cy="20638"/>
            </a:xfrm>
            <a:custGeom>
              <a:avLst/>
              <a:gdLst>
                <a:gd name="T0" fmla="*/ 85 w 85"/>
                <a:gd name="T1" fmla="*/ 9 h 43"/>
                <a:gd name="T2" fmla="*/ 85 w 85"/>
                <a:gd name="T3" fmla="*/ 0 h 43"/>
                <a:gd name="T4" fmla="*/ 0 w 85"/>
                <a:gd name="T5" fmla="*/ 0 h 43"/>
                <a:gd name="T6" fmla="*/ 0 w 85"/>
                <a:gd name="T7" fmla="*/ 9 h 43"/>
                <a:gd name="T8" fmla="*/ 85 w 85"/>
                <a:gd name="T9" fmla="*/ 9 h 43"/>
                <a:gd name="T10" fmla="*/ 85 w 85"/>
                <a:gd name="T11" fmla="*/ 43 h 43"/>
                <a:gd name="T12" fmla="*/ 85 w 85"/>
                <a:gd name="T13" fmla="*/ 33 h 43"/>
                <a:gd name="T14" fmla="*/ 0 w 85"/>
                <a:gd name="T15" fmla="*/ 33 h 43"/>
                <a:gd name="T16" fmla="*/ 0 w 85"/>
                <a:gd name="T17" fmla="*/ 43 h 43"/>
                <a:gd name="T18" fmla="*/ 85 w 85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3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43"/>
                  </a:moveTo>
                  <a:lnTo>
                    <a:pt x="85" y="33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85" y="43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5" name="Freeform 97">
              <a:extLst>
                <a:ext uri="{FF2B5EF4-FFF2-40B4-BE49-F238E27FC236}">
                  <a16:creationId xmlns:a16="http://schemas.microsoft.com/office/drawing/2014/main" id="{51A67413-070D-4638-8EF6-931A68FE6B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050" y="1168400"/>
              <a:ext cx="36513" cy="55563"/>
            </a:xfrm>
            <a:custGeom>
              <a:avLst/>
              <a:gdLst>
                <a:gd name="T0" fmla="*/ 38 w 75"/>
                <a:gd name="T1" fmla="*/ 0 h 114"/>
                <a:gd name="T2" fmla="*/ 16 w 75"/>
                <a:gd name="T3" fmla="*/ 8 h 114"/>
                <a:gd name="T4" fmla="*/ 0 w 75"/>
                <a:gd name="T5" fmla="*/ 56 h 114"/>
                <a:gd name="T6" fmla="*/ 13 w 75"/>
                <a:gd name="T7" fmla="*/ 103 h 114"/>
                <a:gd name="T8" fmla="*/ 38 w 75"/>
                <a:gd name="T9" fmla="*/ 114 h 114"/>
                <a:gd name="T10" fmla="*/ 59 w 75"/>
                <a:gd name="T11" fmla="*/ 105 h 114"/>
                <a:gd name="T12" fmla="*/ 75 w 75"/>
                <a:gd name="T13" fmla="*/ 57 h 114"/>
                <a:gd name="T14" fmla="*/ 38 w 75"/>
                <a:gd name="T15" fmla="*/ 0 h 114"/>
                <a:gd name="T16" fmla="*/ 38 w 75"/>
                <a:gd name="T17" fmla="*/ 4 h 114"/>
                <a:gd name="T18" fmla="*/ 59 w 75"/>
                <a:gd name="T19" fmla="*/ 57 h 114"/>
                <a:gd name="T20" fmla="*/ 38 w 75"/>
                <a:gd name="T21" fmla="*/ 110 h 114"/>
                <a:gd name="T22" fmla="*/ 16 w 75"/>
                <a:gd name="T23" fmla="*/ 57 h 114"/>
                <a:gd name="T24" fmla="*/ 38 w 75"/>
                <a:gd name="T25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114">
                  <a:moveTo>
                    <a:pt x="38" y="0"/>
                  </a:moveTo>
                  <a:cubicBezTo>
                    <a:pt x="29" y="0"/>
                    <a:pt x="22" y="3"/>
                    <a:pt x="16" y="8"/>
                  </a:cubicBezTo>
                  <a:cubicBezTo>
                    <a:pt x="7" y="18"/>
                    <a:pt x="0" y="37"/>
                    <a:pt x="0" y="56"/>
                  </a:cubicBezTo>
                  <a:cubicBezTo>
                    <a:pt x="0" y="74"/>
                    <a:pt x="6" y="93"/>
                    <a:pt x="13" y="103"/>
                  </a:cubicBezTo>
                  <a:cubicBezTo>
                    <a:pt x="20" y="110"/>
                    <a:pt x="28" y="114"/>
                    <a:pt x="38" y="114"/>
                  </a:cubicBezTo>
                  <a:cubicBezTo>
                    <a:pt x="46" y="114"/>
                    <a:pt x="53" y="111"/>
                    <a:pt x="59" y="105"/>
                  </a:cubicBezTo>
                  <a:cubicBezTo>
                    <a:pt x="69" y="96"/>
                    <a:pt x="75" y="77"/>
                    <a:pt x="75" y="57"/>
                  </a:cubicBezTo>
                  <a:cubicBezTo>
                    <a:pt x="75" y="23"/>
                    <a:pt x="60" y="0"/>
                    <a:pt x="38" y="0"/>
                  </a:cubicBezTo>
                  <a:close/>
                  <a:moveTo>
                    <a:pt x="38" y="4"/>
                  </a:moveTo>
                  <a:cubicBezTo>
                    <a:pt x="52" y="4"/>
                    <a:pt x="59" y="23"/>
                    <a:pt x="59" y="57"/>
                  </a:cubicBezTo>
                  <a:cubicBezTo>
                    <a:pt x="59" y="92"/>
                    <a:pt x="52" y="110"/>
                    <a:pt x="38" y="110"/>
                  </a:cubicBezTo>
                  <a:cubicBezTo>
                    <a:pt x="23" y="110"/>
                    <a:pt x="16" y="92"/>
                    <a:pt x="16" y="57"/>
                  </a:cubicBezTo>
                  <a:cubicBezTo>
                    <a:pt x="16" y="22"/>
                    <a:pt x="24" y="4"/>
                    <a:pt x="38" y="4"/>
                  </a:cubicBezTo>
                  <a:close/>
                </a:path>
              </a:pathLst>
            </a:custGeom>
            <a:solidFill>
              <a:schemeClr val="accent5"/>
            </a:solidFill>
            <a:ln w="0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22D8FF1A-CD0B-4FC0-ADF1-C99715571579}"/>
              </a:ext>
            </a:extLst>
          </p:cNvPr>
          <p:cNvSpPr txBox="1"/>
          <p:nvPr/>
        </p:nvSpPr>
        <p:spPr>
          <a:xfrm>
            <a:off x="2239542" y="4254611"/>
            <a:ext cx="2053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No singular points</a:t>
            </a:r>
            <a:endParaRPr kumimoji="1" lang="ja-JP" altLang="en-US" dirty="0"/>
          </a:p>
        </p:txBody>
      </p: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7E99573C-2014-46D0-8A95-1C9AC2FE88BF}"/>
              </a:ext>
            </a:extLst>
          </p:cNvPr>
          <p:cNvGrpSpPr/>
          <p:nvPr/>
        </p:nvGrpSpPr>
        <p:grpSpPr>
          <a:xfrm>
            <a:off x="6045146" y="5331839"/>
            <a:ext cx="2273959" cy="1397452"/>
            <a:chOff x="1171173" y="4569826"/>
            <a:chExt cx="2273959" cy="1397452"/>
          </a:xfrm>
        </p:grpSpPr>
        <p:pic>
          <p:nvPicPr>
            <p:cNvPr id="98" name="図 97">
              <a:extLst>
                <a:ext uri="{FF2B5EF4-FFF2-40B4-BE49-F238E27FC236}">
                  <a16:creationId xmlns:a16="http://schemas.microsoft.com/office/drawing/2014/main" id="{4FDF5760-46B5-4448-A7A2-2F6D378EA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940" y="4569826"/>
              <a:ext cx="2272192" cy="1397452"/>
            </a:xfrm>
            <a:prstGeom prst="rect">
              <a:avLst/>
            </a:prstGeom>
          </p:spPr>
        </p:pic>
        <p:sp>
          <p:nvSpPr>
            <p:cNvPr id="99" name="円弧 98">
              <a:extLst>
                <a:ext uri="{FF2B5EF4-FFF2-40B4-BE49-F238E27FC236}">
                  <a16:creationId xmlns:a16="http://schemas.microsoft.com/office/drawing/2014/main" id="{8E62D2D7-E637-4FCB-BC1C-06488D3E7DBD}"/>
                </a:ext>
              </a:extLst>
            </p:cNvPr>
            <p:cNvSpPr/>
            <p:nvPr/>
          </p:nvSpPr>
          <p:spPr>
            <a:xfrm>
              <a:off x="1301054" y="4733202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100" name="円弧 99">
              <a:extLst>
                <a:ext uri="{FF2B5EF4-FFF2-40B4-BE49-F238E27FC236}">
                  <a16:creationId xmlns:a16="http://schemas.microsoft.com/office/drawing/2014/main" id="{744DD85D-94C4-462F-B05A-541DA9156ADE}"/>
                </a:ext>
              </a:extLst>
            </p:cNvPr>
            <p:cNvSpPr/>
            <p:nvPr/>
          </p:nvSpPr>
          <p:spPr>
            <a:xfrm rot="12570545" flipH="1">
              <a:off x="1171173" y="4770385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0070C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01" name="グループ化 100">
              <a:extLst>
                <a:ext uri="{FF2B5EF4-FFF2-40B4-BE49-F238E27FC236}">
                  <a16:creationId xmlns:a16="http://schemas.microsoft.com/office/drawing/2014/main" id="{7F528A47-3EB8-4A11-9D3E-E566A6A4818E}"/>
                </a:ext>
              </a:extLst>
            </p:cNvPr>
            <p:cNvGrpSpPr/>
            <p:nvPr/>
          </p:nvGrpSpPr>
          <p:grpSpPr>
            <a:xfrm>
              <a:off x="2242992" y="5208486"/>
              <a:ext cx="128356" cy="125704"/>
              <a:chOff x="3409872" y="5939575"/>
              <a:chExt cx="128356" cy="125704"/>
            </a:xfrm>
          </p:grpSpPr>
          <p:cxnSp>
            <p:nvCxnSpPr>
              <p:cNvPr id="102" name="直線コネクタ 101">
                <a:extLst>
                  <a:ext uri="{FF2B5EF4-FFF2-40B4-BE49-F238E27FC236}">
                    <a16:creationId xmlns:a16="http://schemas.microsoft.com/office/drawing/2014/main" id="{1603101B-046F-4B0B-B583-49EF7366FF7F}"/>
                  </a:ext>
                </a:extLst>
              </p:cNvPr>
              <p:cNvCxnSpPr/>
              <p:nvPr/>
            </p:nvCxnSpPr>
            <p:spPr>
              <a:xfrm>
                <a:off x="3412524" y="5939575"/>
                <a:ext cx="125704" cy="125704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線コネクタ 102">
                <a:extLst>
                  <a:ext uri="{FF2B5EF4-FFF2-40B4-BE49-F238E27FC236}">
                    <a16:creationId xmlns:a16="http://schemas.microsoft.com/office/drawing/2014/main" id="{4D611B7B-F1C3-4C51-9137-CFE21257F84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09872" y="5939575"/>
                <a:ext cx="125704" cy="125704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グループ化 103" descr="TEX2PPTOBJ@- Code@  \begin{align*}@    \gamma[C]\equiv i \oint d\vec{q}\cdot \vec{d}_{eg}(\vec{q})=i \pi@  \end{align*}@- ColorType@  0@- ThemeColorIndex@  1@- ThemeColorVariation@  0@- ScaleFactor@  120@- LineWeight@  0">
            <a:extLst>
              <a:ext uri="{FF2B5EF4-FFF2-40B4-BE49-F238E27FC236}">
                <a16:creationId xmlns:a16="http://schemas.microsoft.com/office/drawing/2014/main" id="{6A3143CF-4D6B-4C1D-B786-890EBC1A6A5D}"/>
              </a:ext>
            </a:extLst>
          </p:cNvPr>
          <p:cNvGrpSpPr>
            <a:grpSpLocks noChangeAspect="1"/>
          </p:cNvGrpSpPr>
          <p:nvPr/>
        </p:nvGrpSpPr>
        <p:grpSpPr>
          <a:xfrm>
            <a:off x="6339919" y="4776219"/>
            <a:ext cx="1554092" cy="440654"/>
            <a:chOff x="2233613" y="1112838"/>
            <a:chExt cx="627062" cy="177800"/>
          </a:xfrm>
        </p:grpSpPr>
        <p:sp>
          <p:nvSpPr>
            <p:cNvPr id="110" name="Freeform 106">
              <a:extLst>
                <a:ext uri="{FF2B5EF4-FFF2-40B4-BE49-F238E27FC236}">
                  <a16:creationId xmlns:a16="http://schemas.microsoft.com/office/drawing/2014/main" id="{41EA9E6E-1FF8-4487-B368-0DA6F5BC0D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3613" y="1168400"/>
              <a:ext cx="17463" cy="53975"/>
            </a:xfrm>
            <a:custGeom>
              <a:avLst/>
              <a:gdLst>
                <a:gd name="T0" fmla="*/ 29 w 36"/>
                <a:gd name="T1" fmla="*/ 90 h 110"/>
                <a:gd name="T2" fmla="*/ 22 w 36"/>
                <a:gd name="T3" fmla="*/ 98 h 110"/>
                <a:gd name="T4" fmla="*/ 16 w 36"/>
                <a:gd name="T5" fmla="*/ 103 h 110"/>
                <a:gd name="T6" fmla="*/ 13 w 36"/>
                <a:gd name="T7" fmla="*/ 100 h 110"/>
                <a:gd name="T8" fmla="*/ 15 w 36"/>
                <a:gd name="T9" fmla="*/ 93 h 110"/>
                <a:gd name="T10" fmla="*/ 15 w 36"/>
                <a:gd name="T11" fmla="*/ 90 h 110"/>
                <a:gd name="T12" fmla="*/ 15 w 36"/>
                <a:gd name="T13" fmla="*/ 90 h 110"/>
                <a:gd name="T14" fmla="*/ 16 w 36"/>
                <a:gd name="T15" fmla="*/ 89 h 110"/>
                <a:gd name="T16" fmla="*/ 30 w 36"/>
                <a:gd name="T17" fmla="*/ 36 h 110"/>
                <a:gd name="T18" fmla="*/ 30 w 36"/>
                <a:gd name="T19" fmla="*/ 36 h 110"/>
                <a:gd name="T20" fmla="*/ 3 w 36"/>
                <a:gd name="T21" fmla="*/ 40 h 110"/>
                <a:gd name="T22" fmla="*/ 3 w 36"/>
                <a:gd name="T23" fmla="*/ 42 h 110"/>
                <a:gd name="T24" fmla="*/ 14 w 36"/>
                <a:gd name="T25" fmla="*/ 46 h 110"/>
                <a:gd name="T26" fmla="*/ 12 w 36"/>
                <a:gd name="T27" fmla="*/ 54 h 110"/>
                <a:gd name="T28" fmla="*/ 4 w 36"/>
                <a:gd name="T29" fmla="*/ 83 h 110"/>
                <a:gd name="T30" fmla="*/ 0 w 36"/>
                <a:gd name="T31" fmla="*/ 101 h 110"/>
                <a:gd name="T32" fmla="*/ 8 w 36"/>
                <a:gd name="T33" fmla="*/ 110 h 110"/>
                <a:gd name="T34" fmla="*/ 31 w 36"/>
                <a:gd name="T35" fmla="*/ 92 h 110"/>
                <a:gd name="T36" fmla="*/ 29 w 36"/>
                <a:gd name="T37" fmla="*/ 90 h 110"/>
                <a:gd name="T38" fmla="*/ 28 w 36"/>
                <a:gd name="T39" fmla="*/ 0 h 110"/>
                <a:gd name="T40" fmla="*/ 20 w 36"/>
                <a:gd name="T41" fmla="*/ 9 h 110"/>
                <a:gd name="T42" fmla="*/ 28 w 36"/>
                <a:gd name="T43" fmla="*/ 18 h 110"/>
                <a:gd name="T44" fmla="*/ 36 w 36"/>
                <a:gd name="T45" fmla="*/ 9 h 110"/>
                <a:gd name="T46" fmla="*/ 28 w 36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110">
                  <a:moveTo>
                    <a:pt x="29" y="90"/>
                  </a:moveTo>
                  <a:cubicBezTo>
                    <a:pt x="25" y="95"/>
                    <a:pt x="24" y="96"/>
                    <a:pt x="22" y="98"/>
                  </a:cubicBezTo>
                  <a:cubicBezTo>
                    <a:pt x="20" y="101"/>
                    <a:pt x="17" y="103"/>
                    <a:pt x="16" y="103"/>
                  </a:cubicBezTo>
                  <a:cubicBezTo>
                    <a:pt x="14" y="103"/>
                    <a:pt x="13" y="101"/>
                    <a:pt x="13" y="100"/>
                  </a:cubicBezTo>
                  <a:cubicBezTo>
                    <a:pt x="13" y="98"/>
                    <a:pt x="13" y="96"/>
                    <a:pt x="15" y="93"/>
                  </a:cubicBezTo>
                  <a:cubicBezTo>
                    <a:pt x="15" y="92"/>
                    <a:pt x="15" y="91"/>
                    <a:pt x="15" y="90"/>
                  </a:cubicBezTo>
                  <a:lnTo>
                    <a:pt x="15" y="90"/>
                  </a:lnTo>
                  <a:lnTo>
                    <a:pt x="16" y="89"/>
                  </a:lnTo>
                  <a:lnTo>
                    <a:pt x="30" y="36"/>
                  </a:lnTo>
                  <a:lnTo>
                    <a:pt x="30" y="36"/>
                  </a:lnTo>
                  <a:cubicBezTo>
                    <a:pt x="13" y="39"/>
                    <a:pt x="10" y="39"/>
                    <a:pt x="3" y="40"/>
                  </a:cubicBezTo>
                  <a:lnTo>
                    <a:pt x="3" y="42"/>
                  </a:lnTo>
                  <a:cubicBezTo>
                    <a:pt x="12" y="43"/>
                    <a:pt x="14" y="43"/>
                    <a:pt x="14" y="46"/>
                  </a:cubicBezTo>
                  <a:cubicBezTo>
                    <a:pt x="14" y="48"/>
                    <a:pt x="13" y="50"/>
                    <a:pt x="12" y="54"/>
                  </a:cubicBezTo>
                  <a:lnTo>
                    <a:pt x="4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3" y="110"/>
                    <a:pt x="8" y="110"/>
                  </a:cubicBezTo>
                  <a:cubicBezTo>
                    <a:pt x="16" y="110"/>
                    <a:pt x="22" y="105"/>
                    <a:pt x="31" y="92"/>
                  </a:cubicBezTo>
                  <a:lnTo>
                    <a:pt x="29" y="90"/>
                  </a:lnTo>
                  <a:close/>
                  <a:moveTo>
                    <a:pt x="28" y="0"/>
                  </a:moveTo>
                  <a:cubicBezTo>
                    <a:pt x="23" y="0"/>
                    <a:pt x="20" y="4"/>
                    <a:pt x="20" y="9"/>
                  </a:cubicBezTo>
                  <a:cubicBezTo>
                    <a:pt x="20" y="14"/>
                    <a:pt x="23" y="18"/>
                    <a:pt x="28" y="18"/>
                  </a:cubicBezTo>
                  <a:cubicBezTo>
                    <a:pt x="32" y="18"/>
                    <a:pt x="36" y="14"/>
                    <a:pt x="36" y="9"/>
                  </a:cubicBezTo>
                  <a:cubicBezTo>
                    <a:pt x="36" y="5"/>
                    <a:pt x="32" y="0"/>
                    <a:pt x="28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1" name="Freeform 107">
              <a:extLst>
                <a:ext uri="{FF2B5EF4-FFF2-40B4-BE49-F238E27FC236}">
                  <a16:creationId xmlns:a16="http://schemas.microsoft.com/office/drawing/2014/main" id="{3673F295-7256-4CA0-9E84-075B9CB843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713" y="1112838"/>
              <a:ext cx="82550" cy="177800"/>
            </a:xfrm>
            <a:custGeom>
              <a:avLst/>
              <a:gdLst>
                <a:gd name="T0" fmla="*/ 171 w 171"/>
                <a:gd name="T1" fmla="*/ 20 h 366"/>
                <a:gd name="T2" fmla="*/ 141 w 171"/>
                <a:gd name="T3" fmla="*/ 0 h 366"/>
                <a:gd name="T4" fmla="*/ 77 w 171"/>
                <a:gd name="T5" fmla="*/ 121 h 366"/>
                <a:gd name="T6" fmla="*/ 17 w 171"/>
                <a:gd name="T7" fmla="*/ 189 h 366"/>
                <a:gd name="T8" fmla="*/ 70 w 171"/>
                <a:gd name="T9" fmla="*/ 255 h 366"/>
                <a:gd name="T10" fmla="*/ 69 w 171"/>
                <a:gd name="T11" fmla="*/ 274 h 366"/>
                <a:gd name="T12" fmla="*/ 33 w 171"/>
                <a:gd name="T13" fmla="*/ 360 h 366"/>
                <a:gd name="T14" fmla="*/ 24 w 171"/>
                <a:gd name="T15" fmla="*/ 349 h 366"/>
                <a:gd name="T16" fmla="*/ 7 w 171"/>
                <a:gd name="T17" fmla="*/ 334 h 366"/>
                <a:gd name="T18" fmla="*/ 0 w 171"/>
                <a:gd name="T19" fmla="*/ 345 h 366"/>
                <a:gd name="T20" fmla="*/ 31 w 171"/>
                <a:gd name="T21" fmla="*/ 366 h 366"/>
                <a:gd name="T22" fmla="*/ 86 w 171"/>
                <a:gd name="T23" fmla="*/ 260 h 366"/>
                <a:gd name="T24" fmla="*/ 86 w 171"/>
                <a:gd name="T25" fmla="*/ 257 h 366"/>
                <a:gd name="T26" fmla="*/ 153 w 171"/>
                <a:gd name="T27" fmla="*/ 189 h 366"/>
                <a:gd name="T28" fmla="*/ 96 w 171"/>
                <a:gd name="T29" fmla="*/ 121 h 366"/>
                <a:gd name="T30" fmla="*/ 139 w 171"/>
                <a:gd name="T31" fmla="*/ 6 h 366"/>
                <a:gd name="T32" fmla="*/ 149 w 171"/>
                <a:gd name="T33" fmla="*/ 16 h 366"/>
                <a:gd name="T34" fmla="*/ 164 w 171"/>
                <a:gd name="T35" fmla="*/ 30 h 366"/>
                <a:gd name="T36" fmla="*/ 171 w 171"/>
                <a:gd name="T37" fmla="*/ 20 h 366"/>
                <a:gd name="T38" fmla="*/ 145 w 171"/>
                <a:gd name="T39" fmla="*/ 189 h 366"/>
                <a:gd name="T40" fmla="*/ 87 w 171"/>
                <a:gd name="T41" fmla="*/ 248 h 366"/>
                <a:gd name="T42" fmla="*/ 96 w 171"/>
                <a:gd name="T43" fmla="*/ 130 h 366"/>
                <a:gd name="T44" fmla="*/ 145 w 171"/>
                <a:gd name="T45" fmla="*/ 189 h 366"/>
                <a:gd name="T46" fmla="*/ 77 w 171"/>
                <a:gd name="T47" fmla="*/ 130 h 366"/>
                <a:gd name="T48" fmla="*/ 70 w 171"/>
                <a:gd name="T49" fmla="*/ 246 h 366"/>
                <a:gd name="T50" fmla="*/ 26 w 171"/>
                <a:gd name="T51" fmla="*/ 189 h 366"/>
                <a:gd name="T52" fmla="*/ 77 w 171"/>
                <a:gd name="T53" fmla="*/ 13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366">
                  <a:moveTo>
                    <a:pt x="171" y="20"/>
                  </a:moveTo>
                  <a:cubicBezTo>
                    <a:pt x="171" y="7"/>
                    <a:pt x="152" y="0"/>
                    <a:pt x="141" y="0"/>
                  </a:cubicBezTo>
                  <a:cubicBezTo>
                    <a:pt x="87" y="0"/>
                    <a:pt x="80" y="79"/>
                    <a:pt x="77" y="121"/>
                  </a:cubicBezTo>
                  <a:cubicBezTo>
                    <a:pt x="44" y="125"/>
                    <a:pt x="17" y="154"/>
                    <a:pt x="17" y="189"/>
                  </a:cubicBezTo>
                  <a:cubicBezTo>
                    <a:pt x="17" y="221"/>
                    <a:pt x="40" y="248"/>
                    <a:pt x="70" y="255"/>
                  </a:cubicBezTo>
                  <a:cubicBezTo>
                    <a:pt x="69" y="261"/>
                    <a:pt x="69" y="267"/>
                    <a:pt x="69" y="274"/>
                  </a:cubicBezTo>
                  <a:cubicBezTo>
                    <a:pt x="68" y="298"/>
                    <a:pt x="68" y="360"/>
                    <a:pt x="33" y="360"/>
                  </a:cubicBezTo>
                  <a:cubicBezTo>
                    <a:pt x="27" y="360"/>
                    <a:pt x="24" y="354"/>
                    <a:pt x="24" y="349"/>
                  </a:cubicBezTo>
                  <a:cubicBezTo>
                    <a:pt x="24" y="342"/>
                    <a:pt x="14" y="334"/>
                    <a:pt x="7" y="334"/>
                  </a:cubicBezTo>
                  <a:cubicBezTo>
                    <a:pt x="2" y="334"/>
                    <a:pt x="0" y="340"/>
                    <a:pt x="0" y="345"/>
                  </a:cubicBezTo>
                  <a:cubicBezTo>
                    <a:pt x="0" y="359"/>
                    <a:pt x="19" y="366"/>
                    <a:pt x="31" y="366"/>
                  </a:cubicBezTo>
                  <a:cubicBezTo>
                    <a:pt x="79" y="366"/>
                    <a:pt x="82" y="295"/>
                    <a:pt x="86" y="260"/>
                  </a:cubicBezTo>
                  <a:lnTo>
                    <a:pt x="86" y="257"/>
                  </a:lnTo>
                  <a:cubicBezTo>
                    <a:pt x="123" y="256"/>
                    <a:pt x="153" y="226"/>
                    <a:pt x="153" y="189"/>
                  </a:cubicBezTo>
                  <a:cubicBezTo>
                    <a:pt x="153" y="155"/>
                    <a:pt x="129" y="127"/>
                    <a:pt x="96" y="121"/>
                  </a:cubicBezTo>
                  <a:cubicBezTo>
                    <a:pt x="98" y="93"/>
                    <a:pt x="101" y="6"/>
                    <a:pt x="139" y="6"/>
                  </a:cubicBezTo>
                  <a:cubicBezTo>
                    <a:pt x="146" y="6"/>
                    <a:pt x="149" y="12"/>
                    <a:pt x="149" y="16"/>
                  </a:cubicBezTo>
                  <a:cubicBezTo>
                    <a:pt x="149" y="23"/>
                    <a:pt x="158" y="30"/>
                    <a:pt x="164" y="30"/>
                  </a:cubicBezTo>
                  <a:cubicBezTo>
                    <a:pt x="169" y="30"/>
                    <a:pt x="171" y="24"/>
                    <a:pt x="171" y="20"/>
                  </a:cubicBezTo>
                  <a:close/>
                  <a:moveTo>
                    <a:pt x="145" y="189"/>
                  </a:moveTo>
                  <a:cubicBezTo>
                    <a:pt x="145" y="221"/>
                    <a:pt x="119" y="247"/>
                    <a:pt x="87" y="248"/>
                  </a:cubicBezTo>
                  <a:cubicBezTo>
                    <a:pt x="91" y="209"/>
                    <a:pt x="93" y="170"/>
                    <a:pt x="96" y="130"/>
                  </a:cubicBezTo>
                  <a:cubicBezTo>
                    <a:pt x="123" y="135"/>
                    <a:pt x="145" y="159"/>
                    <a:pt x="145" y="189"/>
                  </a:cubicBezTo>
                  <a:close/>
                  <a:moveTo>
                    <a:pt x="77" y="130"/>
                  </a:moveTo>
                  <a:cubicBezTo>
                    <a:pt x="74" y="169"/>
                    <a:pt x="72" y="207"/>
                    <a:pt x="70" y="246"/>
                  </a:cubicBezTo>
                  <a:cubicBezTo>
                    <a:pt x="45" y="239"/>
                    <a:pt x="26" y="216"/>
                    <a:pt x="26" y="189"/>
                  </a:cubicBezTo>
                  <a:cubicBezTo>
                    <a:pt x="26" y="159"/>
                    <a:pt x="48" y="134"/>
                    <a:pt x="77" y="13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2" name="Freeform 108">
              <a:extLst>
                <a:ext uri="{FF2B5EF4-FFF2-40B4-BE49-F238E27FC236}">
                  <a16:creationId xmlns:a16="http://schemas.microsoft.com/office/drawing/2014/main" id="{91C67C3A-0A8A-4CCE-869B-CB8248624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8550" y="1166813"/>
              <a:ext cx="42863" cy="57150"/>
            </a:xfrm>
            <a:custGeom>
              <a:avLst/>
              <a:gdLst>
                <a:gd name="T0" fmla="*/ 74 w 85"/>
                <a:gd name="T1" fmla="*/ 94 h 115"/>
                <a:gd name="T2" fmla="*/ 60 w 85"/>
                <a:gd name="T3" fmla="*/ 106 h 115"/>
                <a:gd name="T4" fmla="*/ 57 w 85"/>
                <a:gd name="T5" fmla="*/ 103 h 115"/>
                <a:gd name="T6" fmla="*/ 68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8 w 85"/>
                <a:gd name="T13" fmla="*/ 3 h 115"/>
                <a:gd name="T14" fmla="*/ 58 w 85"/>
                <a:gd name="T15" fmla="*/ 6 h 115"/>
                <a:gd name="T16" fmla="*/ 69 w 85"/>
                <a:gd name="T17" fmla="*/ 11 h 115"/>
                <a:gd name="T18" fmla="*/ 66 w 85"/>
                <a:gd name="T19" fmla="*/ 22 h 115"/>
                <a:gd name="T20" fmla="*/ 59 w 85"/>
                <a:gd name="T21" fmla="*/ 49 h 115"/>
                <a:gd name="T22" fmla="*/ 48 w 85"/>
                <a:gd name="T23" fmla="*/ 40 h 115"/>
                <a:gd name="T24" fmla="*/ 0 w 85"/>
                <a:gd name="T25" fmla="*/ 96 h 115"/>
                <a:gd name="T26" fmla="*/ 17 w 85"/>
                <a:gd name="T27" fmla="*/ 114 h 115"/>
                <a:gd name="T28" fmla="*/ 47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6 w 85"/>
                <a:gd name="T35" fmla="*/ 96 h 115"/>
                <a:gd name="T36" fmla="*/ 74 w 85"/>
                <a:gd name="T37" fmla="*/ 94 h 115"/>
                <a:gd name="T38" fmla="*/ 49 w 85"/>
                <a:gd name="T39" fmla="*/ 43 h 115"/>
                <a:gd name="T40" fmla="*/ 56 w 85"/>
                <a:gd name="T41" fmla="*/ 53 h 115"/>
                <a:gd name="T42" fmla="*/ 24 w 85"/>
                <a:gd name="T43" fmla="*/ 106 h 115"/>
                <a:gd name="T44" fmla="*/ 14 w 85"/>
                <a:gd name="T45" fmla="*/ 96 h 115"/>
                <a:gd name="T46" fmla="*/ 33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4"/>
                  </a:moveTo>
                  <a:cubicBezTo>
                    <a:pt x="65" y="104"/>
                    <a:pt x="63" y="106"/>
                    <a:pt x="60" y="106"/>
                  </a:cubicBezTo>
                  <a:cubicBezTo>
                    <a:pt x="59" y="106"/>
                    <a:pt x="57" y="104"/>
                    <a:pt x="57" y="103"/>
                  </a:cubicBezTo>
                  <a:cubicBezTo>
                    <a:pt x="57" y="100"/>
                    <a:pt x="63" y="80"/>
                    <a:pt x="68" y="62"/>
                  </a:cubicBezTo>
                  <a:cubicBezTo>
                    <a:pt x="73" y="47"/>
                    <a:pt x="76" y="33"/>
                    <a:pt x="85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8" y="3"/>
                  </a:cubicBezTo>
                  <a:lnTo>
                    <a:pt x="58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6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8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6" y="114"/>
                    <a:pt x="17" y="114"/>
                  </a:cubicBezTo>
                  <a:cubicBezTo>
                    <a:pt x="28" y="114"/>
                    <a:pt x="36" y="109"/>
                    <a:pt x="47" y="93"/>
                  </a:cubicBezTo>
                  <a:cubicBezTo>
                    <a:pt x="45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6" y="47"/>
                    <a:pt x="56" y="53"/>
                  </a:cubicBezTo>
                  <a:cubicBezTo>
                    <a:pt x="56" y="78"/>
                    <a:pt x="39" y="106"/>
                    <a:pt x="24" y="106"/>
                  </a:cubicBezTo>
                  <a:cubicBezTo>
                    <a:pt x="18" y="106"/>
                    <a:pt x="14" y="102"/>
                    <a:pt x="14" y="96"/>
                  </a:cubicBezTo>
                  <a:cubicBezTo>
                    <a:pt x="14" y="82"/>
                    <a:pt x="23" y="63"/>
                    <a:pt x="33" y="51"/>
                  </a:cubicBezTo>
                  <a:cubicBezTo>
                    <a:pt x="38" y="46"/>
                    <a:pt x="44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3" name="Freeform 109">
              <a:extLst>
                <a:ext uri="{FF2B5EF4-FFF2-40B4-BE49-F238E27FC236}">
                  <a16:creationId xmlns:a16="http://schemas.microsoft.com/office/drawing/2014/main" id="{471484EE-C4CF-4C60-BA3C-D7EE82B8E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525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4" name="Freeform 110">
              <a:extLst>
                <a:ext uri="{FF2B5EF4-FFF2-40B4-BE49-F238E27FC236}">
                  <a16:creationId xmlns:a16="http://schemas.microsoft.com/office/drawing/2014/main" id="{EFF157BE-557D-47D0-A6A3-9AD9A1390C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3000" y="1187450"/>
              <a:ext cx="36513" cy="50800"/>
            </a:xfrm>
            <a:custGeom>
              <a:avLst/>
              <a:gdLst>
                <a:gd name="T0" fmla="*/ 61 w 76"/>
                <a:gd name="T1" fmla="*/ 104 h 107"/>
                <a:gd name="T2" fmla="*/ 58 w 76"/>
                <a:gd name="T3" fmla="*/ 104 h 107"/>
                <a:gd name="T4" fmla="*/ 48 w 76"/>
                <a:gd name="T5" fmla="*/ 99 h 107"/>
                <a:gd name="T6" fmla="*/ 49 w 76"/>
                <a:gd name="T7" fmla="*/ 98 h 107"/>
                <a:gd name="T8" fmla="*/ 76 w 76"/>
                <a:gd name="T9" fmla="*/ 2 h 107"/>
                <a:gd name="T10" fmla="*/ 64 w 76"/>
                <a:gd name="T11" fmla="*/ 2 h 107"/>
                <a:gd name="T12" fmla="*/ 61 w 76"/>
                <a:gd name="T13" fmla="*/ 10 h 107"/>
                <a:gd name="T14" fmla="*/ 48 w 76"/>
                <a:gd name="T15" fmla="*/ 0 h 107"/>
                <a:gd name="T16" fmla="*/ 0 w 76"/>
                <a:gd name="T17" fmla="*/ 55 h 107"/>
                <a:gd name="T18" fmla="*/ 17 w 76"/>
                <a:gd name="T19" fmla="*/ 74 h 107"/>
                <a:gd name="T20" fmla="*/ 51 w 76"/>
                <a:gd name="T21" fmla="*/ 47 h 107"/>
                <a:gd name="T22" fmla="*/ 36 w 76"/>
                <a:gd name="T23" fmla="*/ 96 h 107"/>
                <a:gd name="T24" fmla="*/ 21 w 76"/>
                <a:gd name="T25" fmla="*/ 104 h 107"/>
                <a:gd name="T26" fmla="*/ 21 w 76"/>
                <a:gd name="T27" fmla="*/ 107 h 107"/>
                <a:gd name="T28" fmla="*/ 61 w 76"/>
                <a:gd name="T29" fmla="*/ 107 h 107"/>
                <a:gd name="T30" fmla="*/ 61 w 76"/>
                <a:gd name="T31" fmla="*/ 104 h 107"/>
                <a:gd name="T32" fmla="*/ 49 w 76"/>
                <a:gd name="T33" fmla="*/ 3 h 107"/>
                <a:gd name="T34" fmla="*/ 59 w 76"/>
                <a:gd name="T35" fmla="*/ 13 h 107"/>
                <a:gd name="T36" fmla="*/ 36 w 76"/>
                <a:gd name="T37" fmla="*/ 60 h 107"/>
                <a:gd name="T38" fmla="*/ 24 w 76"/>
                <a:gd name="T39" fmla="*/ 66 h 107"/>
                <a:gd name="T40" fmla="*/ 14 w 76"/>
                <a:gd name="T41" fmla="*/ 53 h 107"/>
                <a:gd name="T42" fmla="*/ 34 w 76"/>
                <a:gd name="T43" fmla="*/ 11 h 107"/>
                <a:gd name="T44" fmla="*/ 49 w 76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7">
                  <a:moveTo>
                    <a:pt x="61" y="104"/>
                  </a:moveTo>
                  <a:lnTo>
                    <a:pt x="58" y="104"/>
                  </a:lnTo>
                  <a:cubicBezTo>
                    <a:pt x="52" y="104"/>
                    <a:pt x="48" y="103"/>
                    <a:pt x="48" y="99"/>
                  </a:cubicBezTo>
                  <a:cubicBezTo>
                    <a:pt x="48" y="99"/>
                    <a:pt x="48" y="98"/>
                    <a:pt x="49" y="98"/>
                  </a:cubicBezTo>
                  <a:lnTo>
                    <a:pt x="76" y="2"/>
                  </a:lnTo>
                  <a:lnTo>
                    <a:pt x="64" y="2"/>
                  </a:lnTo>
                  <a:lnTo>
                    <a:pt x="61" y="10"/>
                  </a:lnTo>
                  <a:cubicBezTo>
                    <a:pt x="59" y="2"/>
                    <a:pt x="55" y="0"/>
                    <a:pt x="48" y="0"/>
                  </a:cubicBezTo>
                  <a:cubicBezTo>
                    <a:pt x="27" y="0"/>
                    <a:pt x="0" y="30"/>
                    <a:pt x="0" y="55"/>
                  </a:cubicBezTo>
                  <a:cubicBezTo>
                    <a:pt x="0" y="67"/>
                    <a:pt x="6" y="74"/>
                    <a:pt x="17" y="74"/>
                  </a:cubicBezTo>
                  <a:cubicBezTo>
                    <a:pt x="29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1" y="104"/>
                  </a:cubicBezTo>
                  <a:lnTo>
                    <a:pt x="21" y="107"/>
                  </a:lnTo>
                  <a:lnTo>
                    <a:pt x="61" y="107"/>
                  </a:lnTo>
                  <a:lnTo>
                    <a:pt x="61" y="104"/>
                  </a:lnTo>
                  <a:close/>
                  <a:moveTo>
                    <a:pt x="49" y="3"/>
                  </a:moveTo>
                  <a:cubicBezTo>
                    <a:pt x="54" y="3"/>
                    <a:pt x="59" y="8"/>
                    <a:pt x="59" y="13"/>
                  </a:cubicBezTo>
                  <a:cubicBezTo>
                    <a:pt x="59" y="27"/>
                    <a:pt x="47" y="51"/>
                    <a:pt x="36" y="60"/>
                  </a:cubicBezTo>
                  <a:cubicBezTo>
                    <a:pt x="32" y="64"/>
                    <a:pt x="27" y="66"/>
                    <a:pt x="24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4" y="11"/>
                  </a:cubicBezTo>
                  <a:cubicBezTo>
                    <a:pt x="39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5" name="Freeform 111">
              <a:extLst>
                <a:ext uri="{FF2B5EF4-FFF2-40B4-BE49-F238E27FC236}">
                  <a16:creationId xmlns:a16="http://schemas.microsoft.com/office/drawing/2014/main" id="{367B0840-957A-413F-BBCA-4C7E88BE3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4913" y="1196975"/>
              <a:ext cx="9525" cy="7938"/>
            </a:xfrm>
            <a:custGeom>
              <a:avLst/>
              <a:gdLst>
                <a:gd name="T0" fmla="*/ 19 w 19"/>
                <a:gd name="T1" fmla="*/ 10 h 19"/>
                <a:gd name="T2" fmla="*/ 10 w 19"/>
                <a:gd name="T3" fmla="*/ 0 h 19"/>
                <a:gd name="T4" fmla="*/ 0 w 19"/>
                <a:gd name="T5" fmla="*/ 10 h 19"/>
                <a:gd name="T6" fmla="*/ 10 w 19"/>
                <a:gd name="T7" fmla="*/ 19 h 19"/>
                <a:gd name="T8" fmla="*/ 19 w 19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10"/>
                  </a:move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6" y="19"/>
                    <a:pt x="10" y="19"/>
                  </a:cubicBezTo>
                  <a:cubicBezTo>
                    <a:pt x="13" y="19"/>
                    <a:pt x="19" y="16"/>
                    <a:pt x="19" y="1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6" name="Freeform 112">
              <a:extLst>
                <a:ext uri="{FF2B5EF4-FFF2-40B4-BE49-F238E27FC236}">
                  <a16:creationId xmlns:a16="http://schemas.microsoft.com/office/drawing/2014/main" id="{45276A5A-A62E-4EF5-83E5-7014D4D34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114300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8 h 48"/>
                <a:gd name="T12" fmla="*/ 56 w 70"/>
                <a:gd name="T13" fmla="*/ 28 h 48"/>
                <a:gd name="T14" fmla="*/ 40 w 70"/>
                <a:gd name="T15" fmla="*/ 44 h 48"/>
                <a:gd name="T16" fmla="*/ 43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8"/>
                  </a:lnTo>
                  <a:lnTo>
                    <a:pt x="56" y="28"/>
                  </a:lnTo>
                  <a:lnTo>
                    <a:pt x="40" y="44"/>
                  </a:lnTo>
                  <a:lnTo>
                    <a:pt x="43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7" name="Freeform 113">
              <a:extLst>
                <a:ext uri="{FF2B5EF4-FFF2-40B4-BE49-F238E27FC236}">
                  <a16:creationId xmlns:a16="http://schemas.microsoft.com/office/drawing/2014/main" id="{9B6BDD40-0F0E-4A89-A02C-679FADEE5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8250" y="1166813"/>
              <a:ext cx="41275" cy="57150"/>
            </a:xfrm>
            <a:custGeom>
              <a:avLst/>
              <a:gdLst>
                <a:gd name="T0" fmla="*/ 74 w 84"/>
                <a:gd name="T1" fmla="*/ 94 h 115"/>
                <a:gd name="T2" fmla="*/ 60 w 84"/>
                <a:gd name="T3" fmla="*/ 106 h 115"/>
                <a:gd name="T4" fmla="*/ 57 w 84"/>
                <a:gd name="T5" fmla="*/ 103 h 115"/>
                <a:gd name="T6" fmla="*/ 68 w 84"/>
                <a:gd name="T7" fmla="*/ 62 h 115"/>
                <a:gd name="T8" fmla="*/ 84 w 84"/>
                <a:gd name="T9" fmla="*/ 0 h 115"/>
                <a:gd name="T10" fmla="*/ 84 w 84"/>
                <a:gd name="T11" fmla="*/ 0 h 115"/>
                <a:gd name="T12" fmla="*/ 58 w 84"/>
                <a:gd name="T13" fmla="*/ 3 h 115"/>
                <a:gd name="T14" fmla="*/ 58 w 84"/>
                <a:gd name="T15" fmla="*/ 6 h 115"/>
                <a:gd name="T16" fmla="*/ 69 w 84"/>
                <a:gd name="T17" fmla="*/ 11 h 115"/>
                <a:gd name="T18" fmla="*/ 66 w 84"/>
                <a:gd name="T19" fmla="*/ 22 h 115"/>
                <a:gd name="T20" fmla="*/ 59 w 84"/>
                <a:gd name="T21" fmla="*/ 49 h 115"/>
                <a:gd name="T22" fmla="*/ 48 w 84"/>
                <a:gd name="T23" fmla="*/ 40 h 115"/>
                <a:gd name="T24" fmla="*/ 0 w 84"/>
                <a:gd name="T25" fmla="*/ 96 h 115"/>
                <a:gd name="T26" fmla="*/ 17 w 84"/>
                <a:gd name="T27" fmla="*/ 114 h 115"/>
                <a:gd name="T28" fmla="*/ 47 w 84"/>
                <a:gd name="T29" fmla="*/ 93 h 115"/>
                <a:gd name="T30" fmla="*/ 45 w 84"/>
                <a:gd name="T31" fmla="*/ 107 h 115"/>
                <a:gd name="T32" fmla="*/ 52 w 84"/>
                <a:gd name="T33" fmla="*/ 115 h 115"/>
                <a:gd name="T34" fmla="*/ 76 w 84"/>
                <a:gd name="T35" fmla="*/ 96 h 115"/>
                <a:gd name="T36" fmla="*/ 74 w 84"/>
                <a:gd name="T37" fmla="*/ 94 h 115"/>
                <a:gd name="T38" fmla="*/ 49 w 84"/>
                <a:gd name="T39" fmla="*/ 43 h 115"/>
                <a:gd name="T40" fmla="*/ 56 w 84"/>
                <a:gd name="T41" fmla="*/ 53 h 115"/>
                <a:gd name="T42" fmla="*/ 24 w 84"/>
                <a:gd name="T43" fmla="*/ 106 h 115"/>
                <a:gd name="T44" fmla="*/ 14 w 84"/>
                <a:gd name="T45" fmla="*/ 96 h 115"/>
                <a:gd name="T46" fmla="*/ 33 w 84"/>
                <a:gd name="T47" fmla="*/ 51 h 115"/>
                <a:gd name="T48" fmla="*/ 49 w 84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4" h="115">
                  <a:moveTo>
                    <a:pt x="74" y="94"/>
                  </a:moveTo>
                  <a:cubicBezTo>
                    <a:pt x="65" y="104"/>
                    <a:pt x="63" y="106"/>
                    <a:pt x="60" y="106"/>
                  </a:cubicBezTo>
                  <a:cubicBezTo>
                    <a:pt x="59" y="106"/>
                    <a:pt x="57" y="104"/>
                    <a:pt x="57" y="103"/>
                  </a:cubicBezTo>
                  <a:cubicBezTo>
                    <a:pt x="57" y="100"/>
                    <a:pt x="63" y="80"/>
                    <a:pt x="68" y="62"/>
                  </a:cubicBezTo>
                  <a:cubicBezTo>
                    <a:pt x="72" y="47"/>
                    <a:pt x="76" y="33"/>
                    <a:pt x="84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8" y="3"/>
                  </a:cubicBezTo>
                  <a:lnTo>
                    <a:pt x="58" y="6"/>
                  </a:lnTo>
                  <a:cubicBezTo>
                    <a:pt x="67" y="7"/>
                    <a:pt x="69" y="7"/>
                    <a:pt x="69" y="11"/>
                  </a:cubicBezTo>
                  <a:cubicBezTo>
                    <a:pt x="69" y="13"/>
                    <a:pt x="68" y="14"/>
                    <a:pt x="66" y="22"/>
                  </a:cubicBezTo>
                  <a:lnTo>
                    <a:pt x="59" y="49"/>
                  </a:lnTo>
                  <a:cubicBezTo>
                    <a:pt x="57" y="42"/>
                    <a:pt x="54" y="40"/>
                    <a:pt x="48" y="40"/>
                  </a:cubicBezTo>
                  <a:cubicBezTo>
                    <a:pt x="26" y="40"/>
                    <a:pt x="0" y="71"/>
                    <a:pt x="0" y="96"/>
                  </a:cubicBezTo>
                  <a:cubicBezTo>
                    <a:pt x="0" y="107"/>
                    <a:pt x="6" y="114"/>
                    <a:pt x="17" y="114"/>
                  </a:cubicBezTo>
                  <a:cubicBezTo>
                    <a:pt x="28" y="114"/>
                    <a:pt x="36" y="109"/>
                    <a:pt x="47" y="93"/>
                  </a:cubicBezTo>
                  <a:cubicBezTo>
                    <a:pt x="45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6" y="47"/>
                    <a:pt x="56" y="53"/>
                  </a:cubicBezTo>
                  <a:cubicBezTo>
                    <a:pt x="56" y="78"/>
                    <a:pt x="39" y="106"/>
                    <a:pt x="24" y="106"/>
                  </a:cubicBezTo>
                  <a:cubicBezTo>
                    <a:pt x="18" y="106"/>
                    <a:pt x="14" y="102"/>
                    <a:pt x="14" y="96"/>
                  </a:cubicBezTo>
                  <a:cubicBezTo>
                    <a:pt x="14" y="82"/>
                    <a:pt x="22" y="63"/>
                    <a:pt x="33" y="51"/>
                  </a:cubicBezTo>
                  <a:cubicBezTo>
                    <a:pt x="38" y="46"/>
                    <a:pt x="44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8" name="Freeform 114">
              <a:extLst>
                <a:ext uri="{FF2B5EF4-FFF2-40B4-BE49-F238E27FC236}">
                  <a16:creationId xmlns:a16="http://schemas.microsoft.com/office/drawing/2014/main" id="{F95D56D1-D8BB-4807-A0D8-50C9EC11D7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9525" y="1209675"/>
              <a:ext cx="22225" cy="25400"/>
            </a:xfrm>
            <a:custGeom>
              <a:avLst/>
              <a:gdLst>
                <a:gd name="T0" fmla="*/ 38 w 44"/>
                <a:gd name="T1" fmla="*/ 39 h 53"/>
                <a:gd name="T2" fmla="*/ 21 w 44"/>
                <a:gd name="T3" fmla="*/ 48 h 53"/>
                <a:gd name="T4" fmla="*/ 10 w 44"/>
                <a:gd name="T5" fmla="*/ 37 h 53"/>
                <a:gd name="T6" fmla="*/ 11 w 44"/>
                <a:gd name="T7" fmla="*/ 30 h 53"/>
                <a:gd name="T8" fmla="*/ 14 w 44"/>
                <a:gd name="T9" fmla="*/ 29 h 53"/>
                <a:gd name="T10" fmla="*/ 44 w 44"/>
                <a:gd name="T11" fmla="*/ 8 h 53"/>
                <a:gd name="T12" fmla="*/ 35 w 44"/>
                <a:gd name="T13" fmla="*/ 0 h 53"/>
                <a:gd name="T14" fmla="*/ 0 w 44"/>
                <a:gd name="T15" fmla="*/ 37 h 53"/>
                <a:gd name="T16" fmla="*/ 15 w 44"/>
                <a:gd name="T17" fmla="*/ 53 h 53"/>
                <a:gd name="T18" fmla="*/ 39 w 44"/>
                <a:gd name="T19" fmla="*/ 40 h 53"/>
                <a:gd name="T20" fmla="*/ 38 w 44"/>
                <a:gd name="T21" fmla="*/ 39 h 53"/>
                <a:gd name="T22" fmla="*/ 14 w 44"/>
                <a:gd name="T23" fmla="*/ 22 h 53"/>
                <a:gd name="T24" fmla="*/ 32 w 44"/>
                <a:gd name="T25" fmla="*/ 3 h 53"/>
                <a:gd name="T26" fmla="*/ 36 w 44"/>
                <a:gd name="T27" fmla="*/ 8 h 53"/>
                <a:gd name="T28" fmla="*/ 31 w 44"/>
                <a:gd name="T29" fmla="*/ 19 h 53"/>
                <a:gd name="T30" fmla="*/ 12 w 44"/>
                <a:gd name="T31" fmla="*/ 27 h 53"/>
                <a:gd name="T32" fmla="*/ 14 w 44"/>
                <a:gd name="T3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53">
                  <a:moveTo>
                    <a:pt x="38" y="39"/>
                  </a:moveTo>
                  <a:cubicBezTo>
                    <a:pt x="29" y="46"/>
                    <a:pt x="26" y="48"/>
                    <a:pt x="21" y="48"/>
                  </a:cubicBezTo>
                  <a:cubicBezTo>
                    <a:pt x="14" y="48"/>
                    <a:pt x="10" y="43"/>
                    <a:pt x="10" y="37"/>
                  </a:cubicBezTo>
                  <a:cubicBezTo>
                    <a:pt x="10" y="35"/>
                    <a:pt x="10" y="34"/>
                    <a:pt x="11" y="30"/>
                  </a:cubicBezTo>
                  <a:lnTo>
                    <a:pt x="14" y="29"/>
                  </a:lnTo>
                  <a:cubicBezTo>
                    <a:pt x="32" y="27"/>
                    <a:pt x="44" y="18"/>
                    <a:pt x="44" y="8"/>
                  </a:cubicBezTo>
                  <a:cubicBezTo>
                    <a:pt x="44" y="3"/>
                    <a:pt x="40" y="0"/>
                    <a:pt x="35" y="0"/>
                  </a:cubicBezTo>
                  <a:cubicBezTo>
                    <a:pt x="18" y="0"/>
                    <a:pt x="0" y="20"/>
                    <a:pt x="0" y="37"/>
                  </a:cubicBezTo>
                  <a:cubicBezTo>
                    <a:pt x="0" y="46"/>
                    <a:pt x="6" y="53"/>
                    <a:pt x="15" y="53"/>
                  </a:cubicBezTo>
                  <a:cubicBezTo>
                    <a:pt x="23" y="53"/>
                    <a:pt x="32" y="48"/>
                    <a:pt x="39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6" y="3"/>
                    <a:pt x="32" y="3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6" y="11"/>
                    <a:pt x="34" y="15"/>
                    <a:pt x="31" y="19"/>
                  </a:cubicBezTo>
                  <a:cubicBezTo>
                    <a:pt x="26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9" name="Freeform 115">
              <a:extLst>
                <a:ext uri="{FF2B5EF4-FFF2-40B4-BE49-F238E27FC236}">
                  <a16:creationId xmlns:a16="http://schemas.microsoft.com/office/drawing/2014/main" id="{2D30A4EA-7541-45CF-AAA7-74386CFBD0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3338" y="1209675"/>
              <a:ext cx="26988" cy="36513"/>
            </a:xfrm>
            <a:custGeom>
              <a:avLst/>
              <a:gdLst>
                <a:gd name="T0" fmla="*/ 54 w 54"/>
                <a:gd name="T1" fmla="*/ 5 h 75"/>
                <a:gd name="T2" fmla="*/ 46 w 54"/>
                <a:gd name="T3" fmla="*/ 5 h 75"/>
                <a:gd name="T4" fmla="*/ 45 w 54"/>
                <a:gd name="T5" fmla="*/ 4 h 75"/>
                <a:gd name="T6" fmla="*/ 33 w 54"/>
                <a:gd name="T7" fmla="*/ 0 h 75"/>
                <a:gd name="T8" fmla="*/ 10 w 54"/>
                <a:gd name="T9" fmla="*/ 20 h 75"/>
                <a:gd name="T10" fmla="*/ 19 w 54"/>
                <a:gd name="T11" fmla="*/ 33 h 75"/>
                <a:gd name="T12" fmla="*/ 10 w 54"/>
                <a:gd name="T13" fmla="*/ 42 h 75"/>
                <a:gd name="T14" fmla="*/ 13 w 54"/>
                <a:gd name="T15" fmla="*/ 47 h 75"/>
                <a:gd name="T16" fmla="*/ 0 w 54"/>
                <a:gd name="T17" fmla="*/ 62 h 75"/>
                <a:gd name="T18" fmla="*/ 19 w 54"/>
                <a:gd name="T19" fmla="*/ 75 h 75"/>
                <a:gd name="T20" fmla="*/ 43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3 w 54"/>
                <a:gd name="T27" fmla="*/ 34 h 75"/>
                <a:gd name="T28" fmla="*/ 24 w 54"/>
                <a:gd name="T29" fmla="*/ 34 h 75"/>
                <a:gd name="T30" fmla="*/ 27 w 54"/>
                <a:gd name="T31" fmla="*/ 34 h 75"/>
                <a:gd name="T32" fmla="*/ 49 w 54"/>
                <a:gd name="T33" fmla="*/ 16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5 h 75"/>
                <a:gd name="T40" fmla="*/ 16 w 54"/>
                <a:gd name="T41" fmla="*/ 48 h 75"/>
                <a:gd name="T42" fmla="*/ 17 w 54"/>
                <a:gd name="T43" fmla="*/ 48 h 75"/>
                <a:gd name="T44" fmla="*/ 20 w 54"/>
                <a:gd name="T45" fmla="*/ 50 h 75"/>
                <a:gd name="T46" fmla="*/ 36 w 54"/>
                <a:gd name="T47" fmla="*/ 62 h 75"/>
                <a:gd name="T48" fmla="*/ 21 w 54"/>
                <a:gd name="T49" fmla="*/ 73 h 75"/>
                <a:gd name="T50" fmla="*/ 6 w 54"/>
                <a:gd name="T51" fmla="*/ 61 h 75"/>
                <a:gd name="T52" fmla="*/ 9 w 54"/>
                <a:gd name="T53" fmla="*/ 54 h 75"/>
                <a:gd name="T54" fmla="*/ 16 w 54"/>
                <a:gd name="T55" fmla="*/ 48 h 75"/>
                <a:gd name="T56" fmla="*/ 33 w 54"/>
                <a:gd name="T57" fmla="*/ 3 h 75"/>
                <a:gd name="T58" fmla="*/ 40 w 54"/>
                <a:gd name="T59" fmla="*/ 11 h 75"/>
                <a:gd name="T60" fmla="*/ 36 w 54"/>
                <a:gd name="T61" fmla="*/ 24 h 75"/>
                <a:gd name="T62" fmla="*/ 26 w 54"/>
                <a:gd name="T63" fmla="*/ 32 h 75"/>
                <a:gd name="T64" fmla="*/ 19 w 54"/>
                <a:gd name="T65" fmla="*/ 23 h 75"/>
                <a:gd name="T66" fmla="*/ 33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5"/>
                  </a:moveTo>
                  <a:lnTo>
                    <a:pt x="46" y="5"/>
                  </a:lnTo>
                  <a:cubicBezTo>
                    <a:pt x="46" y="5"/>
                    <a:pt x="46" y="4"/>
                    <a:pt x="45" y="4"/>
                  </a:cubicBezTo>
                  <a:cubicBezTo>
                    <a:pt x="41" y="2"/>
                    <a:pt x="38" y="0"/>
                    <a:pt x="33" y="0"/>
                  </a:cubicBezTo>
                  <a:cubicBezTo>
                    <a:pt x="20" y="0"/>
                    <a:pt x="10" y="9"/>
                    <a:pt x="10" y="20"/>
                  </a:cubicBezTo>
                  <a:cubicBezTo>
                    <a:pt x="10" y="26"/>
                    <a:pt x="13" y="30"/>
                    <a:pt x="19" y="33"/>
                  </a:cubicBezTo>
                  <a:cubicBezTo>
                    <a:pt x="12" y="37"/>
                    <a:pt x="10" y="40"/>
                    <a:pt x="10" y="42"/>
                  </a:cubicBezTo>
                  <a:cubicBezTo>
                    <a:pt x="10" y="44"/>
                    <a:pt x="11" y="45"/>
                    <a:pt x="13" y="47"/>
                  </a:cubicBezTo>
                  <a:cubicBezTo>
                    <a:pt x="2" y="54"/>
                    <a:pt x="0" y="57"/>
                    <a:pt x="0" y="62"/>
                  </a:cubicBezTo>
                  <a:cubicBezTo>
                    <a:pt x="0" y="70"/>
                    <a:pt x="7" y="75"/>
                    <a:pt x="19" y="75"/>
                  </a:cubicBezTo>
                  <a:cubicBezTo>
                    <a:pt x="34" y="75"/>
                    <a:pt x="43" y="68"/>
                    <a:pt x="43" y="58"/>
                  </a:cubicBezTo>
                  <a:cubicBezTo>
                    <a:pt x="43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7"/>
                    <a:pt x="21" y="34"/>
                    <a:pt x="23" y="34"/>
                  </a:cubicBezTo>
                  <a:cubicBezTo>
                    <a:pt x="23" y="34"/>
                    <a:pt x="23" y="34"/>
                    <a:pt x="24" y="34"/>
                  </a:cubicBezTo>
                  <a:cubicBezTo>
                    <a:pt x="25" y="34"/>
                    <a:pt x="26" y="34"/>
                    <a:pt x="27" y="34"/>
                  </a:cubicBezTo>
                  <a:cubicBezTo>
                    <a:pt x="38" y="34"/>
                    <a:pt x="49" y="25"/>
                    <a:pt x="49" y="16"/>
                  </a:cubicBezTo>
                  <a:cubicBezTo>
                    <a:pt x="49" y="14"/>
                    <a:pt x="48" y="11"/>
                    <a:pt x="48" y="9"/>
                  </a:cubicBezTo>
                  <a:lnTo>
                    <a:pt x="54" y="9"/>
                  </a:lnTo>
                  <a:lnTo>
                    <a:pt x="54" y="5"/>
                  </a:lnTo>
                  <a:close/>
                  <a:moveTo>
                    <a:pt x="16" y="48"/>
                  </a:moveTo>
                  <a:cubicBezTo>
                    <a:pt x="16" y="48"/>
                    <a:pt x="16" y="48"/>
                    <a:pt x="17" y="48"/>
                  </a:cubicBezTo>
                  <a:cubicBezTo>
                    <a:pt x="17" y="49"/>
                    <a:pt x="18" y="49"/>
                    <a:pt x="20" y="50"/>
                  </a:cubicBezTo>
                  <a:cubicBezTo>
                    <a:pt x="32" y="53"/>
                    <a:pt x="36" y="57"/>
                    <a:pt x="36" y="62"/>
                  </a:cubicBezTo>
                  <a:cubicBezTo>
                    <a:pt x="36" y="68"/>
                    <a:pt x="30" y="73"/>
                    <a:pt x="21" y="73"/>
                  </a:cubicBezTo>
                  <a:cubicBezTo>
                    <a:pt x="12" y="73"/>
                    <a:pt x="6" y="68"/>
                    <a:pt x="6" y="61"/>
                  </a:cubicBezTo>
                  <a:cubicBezTo>
                    <a:pt x="6" y="58"/>
                    <a:pt x="7" y="56"/>
                    <a:pt x="9" y="54"/>
                  </a:cubicBezTo>
                  <a:cubicBezTo>
                    <a:pt x="10" y="52"/>
                    <a:pt x="15" y="48"/>
                    <a:pt x="16" y="48"/>
                  </a:cubicBezTo>
                  <a:close/>
                  <a:moveTo>
                    <a:pt x="33" y="3"/>
                  </a:moveTo>
                  <a:cubicBezTo>
                    <a:pt x="37" y="3"/>
                    <a:pt x="40" y="6"/>
                    <a:pt x="40" y="11"/>
                  </a:cubicBezTo>
                  <a:cubicBezTo>
                    <a:pt x="40" y="15"/>
                    <a:pt x="38" y="20"/>
                    <a:pt x="36" y="24"/>
                  </a:cubicBezTo>
                  <a:cubicBezTo>
                    <a:pt x="33" y="29"/>
                    <a:pt x="30" y="32"/>
                    <a:pt x="26" y="32"/>
                  </a:cubicBezTo>
                  <a:cubicBezTo>
                    <a:pt x="22" y="32"/>
                    <a:pt x="19" y="28"/>
                    <a:pt x="19" y="23"/>
                  </a:cubicBezTo>
                  <a:cubicBezTo>
                    <a:pt x="19" y="12"/>
                    <a:pt x="26" y="3"/>
                    <a:pt x="33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0" name="Freeform 116">
              <a:extLst>
                <a:ext uri="{FF2B5EF4-FFF2-40B4-BE49-F238E27FC236}">
                  <a16:creationId xmlns:a16="http://schemas.microsoft.com/office/drawing/2014/main" id="{85FD7FFD-FE5F-4531-BE9D-23ADA14264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850" y="1168400"/>
              <a:ext cx="20638" cy="68263"/>
            </a:xfrm>
            <a:custGeom>
              <a:avLst/>
              <a:gdLst>
                <a:gd name="T0" fmla="*/ 41 w 43"/>
                <a:gd name="T1" fmla="*/ 0 h 141"/>
                <a:gd name="T2" fmla="*/ 18 w 43"/>
                <a:gd name="T3" fmla="*/ 20 h 141"/>
                <a:gd name="T4" fmla="*/ 0 w 43"/>
                <a:gd name="T5" fmla="*/ 70 h 141"/>
                <a:gd name="T6" fmla="*/ 21 w 43"/>
                <a:gd name="T7" fmla="*/ 124 h 141"/>
                <a:gd name="T8" fmla="*/ 41 w 43"/>
                <a:gd name="T9" fmla="*/ 141 h 141"/>
                <a:gd name="T10" fmla="*/ 43 w 43"/>
                <a:gd name="T11" fmla="*/ 138 h 141"/>
                <a:gd name="T12" fmla="*/ 20 w 43"/>
                <a:gd name="T13" fmla="*/ 110 h 141"/>
                <a:gd name="T14" fmla="*/ 14 w 43"/>
                <a:gd name="T15" fmla="*/ 69 h 141"/>
                <a:gd name="T16" fmla="*/ 21 w 43"/>
                <a:gd name="T17" fmla="*/ 28 h 141"/>
                <a:gd name="T18" fmla="*/ 43 w 43"/>
                <a:gd name="T19" fmla="*/ 2 h 141"/>
                <a:gd name="T20" fmla="*/ 41 w 43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1">
                  <a:moveTo>
                    <a:pt x="41" y="0"/>
                  </a:moveTo>
                  <a:cubicBezTo>
                    <a:pt x="29" y="8"/>
                    <a:pt x="24" y="12"/>
                    <a:pt x="18" y="20"/>
                  </a:cubicBezTo>
                  <a:cubicBezTo>
                    <a:pt x="6" y="34"/>
                    <a:pt x="0" y="51"/>
                    <a:pt x="0" y="70"/>
                  </a:cubicBezTo>
                  <a:cubicBezTo>
                    <a:pt x="0" y="91"/>
                    <a:pt x="6" y="107"/>
                    <a:pt x="21" y="124"/>
                  </a:cubicBezTo>
                  <a:cubicBezTo>
                    <a:pt x="28" y="132"/>
                    <a:pt x="32" y="136"/>
                    <a:pt x="41" y="141"/>
                  </a:cubicBezTo>
                  <a:lnTo>
                    <a:pt x="43" y="138"/>
                  </a:lnTo>
                  <a:cubicBezTo>
                    <a:pt x="29" y="128"/>
                    <a:pt x="25" y="122"/>
                    <a:pt x="20" y="110"/>
                  </a:cubicBezTo>
                  <a:cubicBezTo>
                    <a:pt x="16" y="98"/>
                    <a:pt x="14" y="86"/>
                    <a:pt x="14" y="69"/>
                  </a:cubicBezTo>
                  <a:cubicBezTo>
                    <a:pt x="14" y="52"/>
                    <a:pt x="17" y="38"/>
                    <a:pt x="21" y="28"/>
                  </a:cubicBezTo>
                  <a:cubicBezTo>
                    <a:pt x="26" y="18"/>
                    <a:pt x="31" y="12"/>
                    <a:pt x="43" y="2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1" name="Freeform 117">
              <a:extLst>
                <a:ext uri="{FF2B5EF4-FFF2-40B4-BE49-F238E27FC236}">
                  <a16:creationId xmlns:a16="http://schemas.microsoft.com/office/drawing/2014/main" id="{6465D72F-783A-4C07-A57B-90F9125CF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4775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2" name="Freeform 118">
              <a:extLst>
                <a:ext uri="{FF2B5EF4-FFF2-40B4-BE49-F238E27FC236}">
                  <a16:creationId xmlns:a16="http://schemas.microsoft.com/office/drawing/2014/main" id="{EC4A8AFC-7E6C-4CEF-A9E2-346613AE8D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5250" y="1187450"/>
              <a:ext cx="36513" cy="50800"/>
            </a:xfrm>
            <a:custGeom>
              <a:avLst/>
              <a:gdLst>
                <a:gd name="T0" fmla="*/ 60 w 75"/>
                <a:gd name="T1" fmla="*/ 104 h 107"/>
                <a:gd name="T2" fmla="*/ 57 w 75"/>
                <a:gd name="T3" fmla="*/ 104 h 107"/>
                <a:gd name="T4" fmla="*/ 48 w 75"/>
                <a:gd name="T5" fmla="*/ 99 h 107"/>
                <a:gd name="T6" fmla="*/ 48 w 75"/>
                <a:gd name="T7" fmla="*/ 98 h 107"/>
                <a:gd name="T8" fmla="*/ 75 w 75"/>
                <a:gd name="T9" fmla="*/ 2 h 107"/>
                <a:gd name="T10" fmla="*/ 63 w 75"/>
                <a:gd name="T11" fmla="*/ 2 h 107"/>
                <a:gd name="T12" fmla="*/ 61 w 75"/>
                <a:gd name="T13" fmla="*/ 10 h 107"/>
                <a:gd name="T14" fmla="*/ 48 w 75"/>
                <a:gd name="T15" fmla="*/ 0 h 107"/>
                <a:gd name="T16" fmla="*/ 0 w 75"/>
                <a:gd name="T17" fmla="*/ 55 h 107"/>
                <a:gd name="T18" fmla="*/ 17 w 75"/>
                <a:gd name="T19" fmla="*/ 74 h 107"/>
                <a:gd name="T20" fmla="*/ 51 w 75"/>
                <a:gd name="T21" fmla="*/ 47 h 107"/>
                <a:gd name="T22" fmla="*/ 36 w 75"/>
                <a:gd name="T23" fmla="*/ 96 h 107"/>
                <a:gd name="T24" fmla="*/ 20 w 75"/>
                <a:gd name="T25" fmla="*/ 104 h 107"/>
                <a:gd name="T26" fmla="*/ 20 w 75"/>
                <a:gd name="T27" fmla="*/ 107 h 107"/>
                <a:gd name="T28" fmla="*/ 60 w 75"/>
                <a:gd name="T29" fmla="*/ 107 h 107"/>
                <a:gd name="T30" fmla="*/ 60 w 75"/>
                <a:gd name="T31" fmla="*/ 104 h 107"/>
                <a:gd name="T32" fmla="*/ 49 w 75"/>
                <a:gd name="T33" fmla="*/ 3 h 107"/>
                <a:gd name="T34" fmla="*/ 58 w 75"/>
                <a:gd name="T35" fmla="*/ 13 h 107"/>
                <a:gd name="T36" fmla="*/ 36 w 75"/>
                <a:gd name="T37" fmla="*/ 60 h 107"/>
                <a:gd name="T38" fmla="*/ 23 w 75"/>
                <a:gd name="T39" fmla="*/ 66 h 107"/>
                <a:gd name="T40" fmla="*/ 14 w 75"/>
                <a:gd name="T41" fmla="*/ 53 h 107"/>
                <a:gd name="T42" fmla="*/ 33 w 75"/>
                <a:gd name="T43" fmla="*/ 11 h 107"/>
                <a:gd name="T44" fmla="*/ 49 w 75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" h="107">
                  <a:moveTo>
                    <a:pt x="60" y="104"/>
                  </a:moveTo>
                  <a:lnTo>
                    <a:pt x="57" y="104"/>
                  </a:lnTo>
                  <a:cubicBezTo>
                    <a:pt x="51" y="104"/>
                    <a:pt x="48" y="103"/>
                    <a:pt x="48" y="99"/>
                  </a:cubicBezTo>
                  <a:cubicBezTo>
                    <a:pt x="48" y="99"/>
                    <a:pt x="48" y="98"/>
                    <a:pt x="48" y="98"/>
                  </a:cubicBezTo>
                  <a:lnTo>
                    <a:pt x="75" y="2"/>
                  </a:lnTo>
                  <a:lnTo>
                    <a:pt x="63" y="2"/>
                  </a:lnTo>
                  <a:lnTo>
                    <a:pt x="61" y="10"/>
                  </a:lnTo>
                  <a:cubicBezTo>
                    <a:pt x="58" y="2"/>
                    <a:pt x="55" y="0"/>
                    <a:pt x="48" y="0"/>
                  </a:cubicBezTo>
                  <a:cubicBezTo>
                    <a:pt x="26" y="0"/>
                    <a:pt x="0" y="30"/>
                    <a:pt x="0" y="55"/>
                  </a:cubicBezTo>
                  <a:cubicBezTo>
                    <a:pt x="0" y="67"/>
                    <a:pt x="6" y="74"/>
                    <a:pt x="17" y="74"/>
                  </a:cubicBezTo>
                  <a:cubicBezTo>
                    <a:pt x="28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0" y="104"/>
                  </a:cubicBezTo>
                  <a:lnTo>
                    <a:pt x="20" y="107"/>
                  </a:lnTo>
                  <a:lnTo>
                    <a:pt x="60" y="107"/>
                  </a:lnTo>
                  <a:lnTo>
                    <a:pt x="60" y="104"/>
                  </a:lnTo>
                  <a:close/>
                  <a:moveTo>
                    <a:pt x="49" y="3"/>
                  </a:moveTo>
                  <a:cubicBezTo>
                    <a:pt x="54" y="3"/>
                    <a:pt x="58" y="8"/>
                    <a:pt x="58" y="13"/>
                  </a:cubicBezTo>
                  <a:cubicBezTo>
                    <a:pt x="58" y="27"/>
                    <a:pt x="47" y="51"/>
                    <a:pt x="36" y="60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3" y="11"/>
                  </a:cubicBezTo>
                  <a:cubicBezTo>
                    <a:pt x="38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3" name="Freeform 119">
              <a:extLst>
                <a:ext uri="{FF2B5EF4-FFF2-40B4-BE49-F238E27FC236}">
                  <a16:creationId xmlns:a16="http://schemas.microsoft.com/office/drawing/2014/main" id="{C561E467-275E-4F28-97B4-1FAE839A5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4938" y="1168400"/>
              <a:ext cx="20638" cy="68263"/>
            </a:xfrm>
            <a:custGeom>
              <a:avLst/>
              <a:gdLst>
                <a:gd name="T0" fmla="*/ 2 w 43"/>
                <a:gd name="T1" fmla="*/ 141 h 141"/>
                <a:gd name="T2" fmla="*/ 25 w 43"/>
                <a:gd name="T3" fmla="*/ 121 h 141"/>
                <a:gd name="T4" fmla="*/ 43 w 43"/>
                <a:gd name="T5" fmla="*/ 71 h 141"/>
                <a:gd name="T6" fmla="*/ 22 w 43"/>
                <a:gd name="T7" fmla="*/ 17 h 141"/>
                <a:gd name="T8" fmla="*/ 2 w 43"/>
                <a:gd name="T9" fmla="*/ 0 h 141"/>
                <a:gd name="T10" fmla="*/ 0 w 43"/>
                <a:gd name="T11" fmla="*/ 2 h 141"/>
                <a:gd name="T12" fmla="*/ 23 w 43"/>
                <a:gd name="T13" fmla="*/ 31 h 141"/>
                <a:gd name="T14" fmla="*/ 29 w 43"/>
                <a:gd name="T15" fmla="*/ 71 h 141"/>
                <a:gd name="T16" fmla="*/ 22 w 43"/>
                <a:gd name="T17" fmla="*/ 112 h 141"/>
                <a:gd name="T18" fmla="*/ 0 w 43"/>
                <a:gd name="T19" fmla="*/ 138 h 141"/>
                <a:gd name="T20" fmla="*/ 2 w 43"/>
                <a:gd name="T21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1">
                  <a:moveTo>
                    <a:pt x="2" y="141"/>
                  </a:moveTo>
                  <a:cubicBezTo>
                    <a:pt x="14" y="133"/>
                    <a:pt x="19" y="129"/>
                    <a:pt x="25" y="121"/>
                  </a:cubicBezTo>
                  <a:cubicBezTo>
                    <a:pt x="37" y="107"/>
                    <a:pt x="43" y="90"/>
                    <a:pt x="43" y="71"/>
                  </a:cubicBezTo>
                  <a:cubicBezTo>
                    <a:pt x="43" y="50"/>
                    <a:pt x="37" y="33"/>
                    <a:pt x="22" y="17"/>
                  </a:cubicBezTo>
                  <a:cubicBezTo>
                    <a:pt x="15" y="9"/>
                    <a:pt x="11" y="5"/>
                    <a:pt x="2" y="0"/>
                  </a:cubicBezTo>
                  <a:lnTo>
                    <a:pt x="0" y="2"/>
                  </a:lnTo>
                  <a:cubicBezTo>
                    <a:pt x="14" y="13"/>
                    <a:pt x="18" y="19"/>
                    <a:pt x="23" y="31"/>
                  </a:cubicBezTo>
                  <a:cubicBezTo>
                    <a:pt x="27" y="42"/>
                    <a:pt x="29" y="55"/>
                    <a:pt x="29" y="71"/>
                  </a:cubicBezTo>
                  <a:cubicBezTo>
                    <a:pt x="29" y="88"/>
                    <a:pt x="26" y="102"/>
                    <a:pt x="22" y="112"/>
                  </a:cubicBezTo>
                  <a:cubicBezTo>
                    <a:pt x="17" y="123"/>
                    <a:pt x="12" y="129"/>
                    <a:pt x="0" y="138"/>
                  </a:cubicBezTo>
                  <a:lnTo>
                    <a:pt x="2" y="14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4" name="Freeform 120">
              <a:extLst>
                <a:ext uri="{FF2B5EF4-FFF2-40B4-BE49-F238E27FC236}">
                  <a16:creationId xmlns:a16="http://schemas.microsoft.com/office/drawing/2014/main" id="{C3184F26-F031-4094-9D23-075F1311C1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7325" y="1190625"/>
              <a:ext cx="41275" cy="20638"/>
            </a:xfrm>
            <a:custGeom>
              <a:avLst/>
              <a:gdLst>
                <a:gd name="T0" fmla="*/ 85 w 85"/>
                <a:gd name="T1" fmla="*/ 9 h 43"/>
                <a:gd name="T2" fmla="*/ 85 w 85"/>
                <a:gd name="T3" fmla="*/ 0 h 43"/>
                <a:gd name="T4" fmla="*/ 0 w 85"/>
                <a:gd name="T5" fmla="*/ 0 h 43"/>
                <a:gd name="T6" fmla="*/ 0 w 85"/>
                <a:gd name="T7" fmla="*/ 9 h 43"/>
                <a:gd name="T8" fmla="*/ 85 w 85"/>
                <a:gd name="T9" fmla="*/ 9 h 43"/>
                <a:gd name="T10" fmla="*/ 85 w 85"/>
                <a:gd name="T11" fmla="*/ 43 h 43"/>
                <a:gd name="T12" fmla="*/ 85 w 85"/>
                <a:gd name="T13" fmla="*/ 33 h 43"/>
                <a:gd name="T14" fmla="*/ 0 w 85"/>
                <a:gd name="T15" fmla="*/ 33 h 43"/>
                <a:gd name="T16" fmla="*/ 0 w 85"/>
                <a:gd name="T17" fmla="*/ 43 h 43"/>
                <a:gd name="T18" fmla="*/ 85 w 85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3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43"/>
                  </a:moveTo>
                  <a:lnTo>
                    <a:pt x="85" y="33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85" y="43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5" name="Freeform 121">
              <a:extLst>
                <a:ext uri="{FF2B5EF4-FFF2-40B4-BE49-F238E27FC236}">
                  <a16:creationId xmlns:a16="http://schemas.microsoft.com/office/drawing/2014/main" id="{349DEC6D-D9DC-4F17-B5E6-300E51BAA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0350" y="1168400"/>
              <a:ext cx="17463" cy="53975"/>
            </a:xfrm>
            <a:custGeom>
              <a:avLst/>
              <a:gdLst>
                <a:gd name="T0" fmla="*/ 28 w 35"/>
                <a:gd name="T1" fmla="*/ 90 h 110"/>
                <a:gd name="T2" fmla="*/ 22 w 35"/>
                <a:gd name="T3" fmla="*/ 98 h 110"/>
                <a:gd name="T4" fmla="*/ 15 w 35"/>
                <a:gd name="T5" fmla="*/ 103 h 110"/>
                <a:gd name="T6" fmla="*/ 12 w 35"/>
                <a:gd name="T7" fmla="*/ 100 h 110"/>
                <a:gd name="T8" fmla="*/ 14 w 35"/>
                <a:gd name="T9" fmla="*/ 93 h 110"/>
                <a:gd name="T10" fmla="*/ 15 w 35"/>
                <a:gd name="T11" fmla="*/ 90 h 110"/>
                <a:gd name="T12" fmla="*/ 15 w 35"/>
                <a:gd name="T13" fmla="*/ 90 h 110"/>
                <a:gd name="T14" fmla="*/ 15 w 35"/>
                <a:gd name="T15" fmla="*/ 89 h 110"/>
                <a:gd name="T16" fmla="*/ 29 w 35"/>
                <a:gd name="T17" fmla="*/ 36 h 110"/>
                <a:gd name="T18" fmla="*/ 29 w 35"/>
                <a:gd name="T19" fmla="*/ 36 h 110"/>
                <a:gd name="T20" fmla="*/ 2 w 35"/>
                <a:gd name="T21" fmla="*/ 40 h 110"/>
                <a:gd name="T22" fmla="*/ 2 w 35"/>
                <a:gd name="T23" fmla="*/ 42 h 110"/>
                <a:gd name="T24" fmla="*/ 13 w 35"/>
                <a:gd name="T25" fmla="*/ 46 h 110"/>
                <a:gd name="T26" fmla="*/ 11 w 35"/>
                <a:gd name="T27" fmla="*/ 54 h 110"/>
                <a:gd name="T28" fmla="*/ 3 w 35"/>
                <a:gd name="T29" fmla="*/ 83 h 110"/>
                <a:gd name="T30" fmla="*/ 0 w 35"/>
                <a:gd name="T31" fmla="*/ 101 h 110"/>
                <a:gd name="T32" fmla="*/ 7 w 35"/>
                <a:gd name="T33" fmla="*/ 110 h 110"/>
                <a:gd name="T34" fmla="*/ 31 w 35"/>
                <a:gd name="T35" fmla="*/ 92 h 110"/>
                <a:gd name="T36" fmla="*/ 28 w 35"/>
                <a:gd name="T37" fmla="*/ 90 h 110"/>
                <a:gd name="T38" fmla="*/ 27 w 35"/>
                <a:gd name="T39" fmla="*/ 0 h 110"/>
                <a:gd name="T40" fmla="*/ 19 w 35"/>
                <a:gd name="T41" fmla="*/ 9 h 110"/>
                <a:gd name="T42" fmla="*/ 27 w 35"/>
                <a:gd name="T43" fmla="*/ 18 h 110"/>
                <a:gd name="T44" fmla="*/ 35 w 35"/>
                <a:gd name="T45" fmla="*/ 9 h 110"/>
                <a:gd name="T46" fmla="*/ 27 w 35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110">
                  <a:moveTo>
                    <a:pt x="28" y="90"/>
                  </a:moveTo>
                  <a:cubicBezTo>
                    <a:pt x="24" y="95"/>
                    <a:pt x="23" y="96"/>
                    <a:pt x="22" y="98"/>
                  </a:cubicBezTo>
                  <a:cubicBezTo>
                    <a:pt x="19" y="101"/>
                    <a:pt x="16" y="103"/>
                    <a:pt x="15" y="103"/>
                  </a:cubicBezTo>
                  <a:cubicBezTo>
                    <a:pt x="14" y="103"/>
                    <a:pt x="12" y="101"/>
                    <a:pt x="12" y="100"/>
                  </a:cubicBezTo>
                  <a:cubicBezTo>
                    <a:pt x="12" y="98"/>
                    <a:pt x="13" y="96"/>
                    <a:pt x="14" y="93"/>
                  </a:cubicBezTo>
                  <a:cubicBezTo>
                    <a:pt x="14" y="92"/>
                    <a:pt x="14" y="91"/>
                    <a:pt x="15" y="90"/>
                  </a:cubicBezTo>
                  <a:lnTo>
                    <a:pt x="15" y="90"/>
                  </a:lnTo>
                  <a:lnTo>
                    <a:pt x="15" y="89"/>
                  </a:lnTo>
                  <a:lnTo>
                    <a:pt x="29" y="36"/>
                  </a:lnTo>
                  <a:lnTo>
                    <a:pt x="29" y="36"/>
                  </a:lnTo>
                  <a:cubicBezTo>
                    <a:pt x="12" y="39"/>
                    <a:pt x="9" y="39"/>
                    <a:pt x="2" y="40"/>
                  </a:cubicBezTo>
                  <a:lnTo>
                    <a:pt x="2" y="42"/>
                  </a:lnTo>
                  <a:cubicBezTo>
                    <a:pt x="11" y="43"/>
                    <a:pt x="13" y="43"/>
                    <a:pt x="13" y="46"/>
                  </a:cubicBezTo>
                  <a:cubicBezTo>
                    <a:pt x="13" y="48"/>
                    <a:pt x="12" y="50"/>
                    <a:pt x="11" y="54"/>
                  </a:cubicBezTo>
                  <a:lnTo>
                    <a:pt x="3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2" y="110"/>
                    <a:pt x="7" y="110"/>
                  </a:cubicBezTo>
                  <a:cubicBezTo>
                    <a:pt x="15" y="110"/>
                    <a:pt x="21" y="105"/>
                    <a:pt x="31" y="92"/>
                  </a:cubicBezTo>
                  <a:lnTo>
                    <a:pt x="28" y="90"/>
                  </a:lnTo>
                  <a:close/>
                  <a:moveTo>
                    <a:pt x="27" y="0"/>
                  </a:moveTo>
                  <a:cubicBezTo>
                    <a:pt x="23" y="0"/>
                    <a:pt x="19" y="4"/>
                    <a:pt x="19" y="9"/>
                  </a:cubicBezTo>
                  <a:cubicBezTo>
                    <a:pt x="19" y="14"/>
                    <a:pt x="22" y="18"/>
                    <a:pt x="27" y="18"/>
                  </a:cubicBezTo>
                  <a:cubicBezTo>
                    <a:pt x="32" y="18"/>
                    <a:pt x="35" y="14"/>
                    <a:pt x="35" y="9"/>
                  </a:cubicBezTo>
                  <a:cubicBezTo>
                    <a:pt x="35" y="5"/>
                    <a:pt x="32" y="0"/>
                    <a:pt x="2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6" name="Freeform 122">
              <a:extLst>
                <a:ext uri="{FF2B5EF4-FFF2-40B4-BE49-F238E27FC236}">
                  <a16:creationId xmlns:a16="http://schemas.microsoft.com/office/drawing/2014/main" id="{CF7E73B8-668C-41F2-B04F-50FC5386D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400" y="1187450"/>
              <a:ext cx="41275" cy="34925"/>
            </a:xfrm>
            <a:custGeom>
              <a:avLst/>
              <a:gdLst>
                <a:gd name="T0" fmla="*/ 86 w 86"/>
                <a:gd name="T1" fmla="*/ 0 h 74"/>
                <a:gd name="T2" fmla="*/ 29 w 86"/>
                <a:gd name="T3" fmla="*/ 0 h 74"/>
                <a:gd name="T4" fmla="*/ 3 w 86"/>
                <a:gd name="T5" fmla="*/ 21 h 74"/>
                <a:gd name="T6" fmla="*/ 5 w 86"/>
                <a:gd name="T7" fmla="*/ 21 h 74"/>
                <a:gd name="T8" fmla="*/ 21 w 86"/>
                <a:gd name="T9" fmla="*/ 12 h 74"/>
                <a:gd name="T10" fmla="*/ 29 w 86"/>
                <a:gd name="T11" fmla="*/ 12 h 74"/>
                <a:gd name="T12" fmla="*/ 18 w 86"/>
                <a:gd name="T13" fmla="*/ 47 h 74"/>
                <a:gd name="T14" fmla="*/ 0 w 86"/>
                <a:gd name="T15" fmla="*/ 69 h 74"/>
                <a:gd name="T16" fmla="*/ 0 w 86"/>
                <a:gd name="T17" fmla="*/ 70 h 74"/>
                <a:gd name="T18" fmla="*/ 7 w 86"/>
                <a:gd name="T19" fmla="*/ 74 h 74"/>
                <a:gd name="T20" fmla="*/ 27 w 86"/>
                <a:gd name="T21" fmla="*/ 47 h 74"/>
                <a:gd name="T22" fmla="*/ 39 w 86"/>
                <a:gd name="T23" fmla="*/ 12 h 74"/>
                <a:gd name="T24" fmla="*/ 56 w 86"/>
                <a:gd name="T25" fmla="*/ 12 h 74"/>
                <a:gd name="T26" fmla="*/ 48 w 86"/>
                <a:gd name="T27" fmla="*/ 47 h 74"/>
                <a:gd name="T28" fmla="*/ 46 w 86"/>
                <a:gd name="T29" fmla="*/ 59 h 74"/>
                <a:gd name="T30" fmla="*/ 46 w 86"/>
                <a:gd name="T31" fmla="*/ 61 h 74"/>
                <a:gd name="T32" fmla="*/ 59 w 86"/>
                <a:gd name="T33" fmla="*/ 74 h 74"/>
                <a:gd name="T34" fmla="*/ 67 w 86"/>
                <a:gd name="T35" fmla="*/ 68 h 74"/>
                <a:gd name="T36" fmla="*/ 67 w 86"/>
                <a:gd name="T37" fmla="*/ 67 h 74"/>
                <a:gd name="T38" fmla="*/ 57 w 86"/>
                <a:gd name="T39" fmla="*/ 49 h 74"/>
                <a:gd name="T40" fmla="*/ 58 w 86"/>
                <a:gd name="T41" fmla="*/ 45 h 74"/>
                <a:gd name="T42" fmla="*/ 66 w 86"/>
                <a:gd name="T43" fmla="*/ 12 h 74"/>
                <a:gd name="T44" fmla="*/ 83 w 86"/>
                <a:gd name="T45" fmla="*/ 12 h 74"/>
                <a:gd name="T46" fmla="*/ 86 w 86"/>
                <a:gd name="T4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" h="74">
                  <a:moveTo>
                    <a:pt x="86" y="0"/>
                  </a:moveTo>
                  <a:lnTo>
                    <a:pt x="29" y="0"/>
                  </a:lnTo>
                  <a:cubicBezTo>
                    <a:pt x="14" y="0"/>
                    <a:pt x="5" y="18"/>
                    <a:pt x="3" y="21"/>
                  </a:cubicBezTo>
                  <a:lnTo>
                    <a:pt x="5" y="21"/>
                  </a:lnTo>
                  <a:cubicBezTo>
                    <a:pt x="6" y="20"/>
                    <a:pt x="12" y="12"/>
                    <a:pt x="21" y="12"/>
                  </a:cubicBezTo>
                  <a:lnTo>
                    <a:pt x="29" y="12"/>
                  </a:lnTo>
                  <a:lnTo>
                    <a:pt x="18" y="47"/>
                  </a:lnTo>
                  <a:cubicBezTo>
                    <a:pt x="14" y="58"/>
                    <a:pt x="0" y="58"/>
                    <a:pt x="0" y="69"/>
                  </a:cubicBezTo>
                  <a:lnTo>
                    <a:pt x="0" y="70"/>
                  </a:lnTo>
                  <a:cubicBezTo>
                    <a:pt x="0" y="73"/>
                    <a:pt x="3" y="74"/>
                    <a:pt x="7" y="74"/>
                  </a:cubicBezTo>
                  <a:cubicBezTo>
                    <a:pt x="13" y="74"/>
                    <a:pt x="19" y="70"/>
                    <a:pt x="27" y="47"/>
                  </a:cubicBezTo>
                  <a:lnTo>
                    <a:pt x="39" y="12"/>
                  </a:lnTo>
                  <a:lnTo>
                    <a:pt x="56" y="12"/>
                  </a:lnTo>
                  <a:lnTo>
                    <a:pt x="48" y="47"/>
                  </a:lnTo>
                  <a:cubicBezTo>
                    <a:pt x="46" y="52"/>
                    <a:pt x="46" y="56"/>
                    <a:pt x="46" y="59"/>
                  </a:cubicBezTo>
                  <a:lnTo>
                    <a:pt x="46" y="61"/>
                  </a:lnTo>
                  <a:cubicBezTo>
                    <a:pt x="46" y="68"/>
                    <a:pt x="51" y="74"/>
                    <a:pt x="59" y="74"/>
                  </a:cubicBezTo>
                  <a:cubicBezTo>
                    <a:pt x="63" y="74"/>
                    <a:pt x="67" y="73"/>
                    <a:pt x="67" y="68"/>
                  </a:cubicBezTo>
                  <a:lnTo>
                    <a:pt x="67" y="67"/>
                  </a:lnTo>
                  <a:cubicBezTo>
                    <a:pt x="67" y="57"/>
                    <a:pt x="57" y="59"/>
                    <a:pt x="57" y="49"/>
                  </a:cubicBezTo>
                  <a:cubicBezTo>
                    <a:pt x="57" y="48"/>
                    <a:pt x="57" y="47"/>
                    <a:pt x="58" y="45"/>
                  </a:cubicBezTo>
                  <a:lnTo>
                    <a:pt x="66" y="12"/>
                  </a:lnTo>
                  <a:lnTo>
                    <a:pt x="83" y="1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974AD9FF-D919-47E9-B722-D86CEEA54E99}"/>
              </a:ext>
            </a:extLst>
          </p:cNvPr>
          <p:cNvSpPr txBox="1"/>
          <p:nvPr/>
        </p:nvSpPr>
        <p:spPr>
          <a:xfrm>
            <a:off x="6265118" y="4328200"/>
            <a:ext cx="1797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 singular point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3087819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タイトル 1">
            <a:extLst>
              <a:ext uri="{FF2B5EF4-FFF2-40B4-BE49-F238E27FC236}">
                <a16:creationId xmlns:a16="http://schemas.microsoft.com/office/drawing/2014/main" id="{926646C8-D5C7-48BC-808C-850563DBB079}"/>
              </a:ext>
            </a:extLst>
          </p:cNvPr>
          <p:cNvSpPr txBox="1">
            <a:spLocks/>
          </p:cNvSpPr>
          <p:nvPr/>
        </p:nvSpPr>
        <p:spPr>
          <a:xfrm>
            <a:off x="467544" y="-1118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2DEVS and pump-probe (CI vs AC)</a:t>
            </a:r>
            <a:endParaRPr lang="ja-JP" altLang="en-US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C0E296AC-8396-4400-9F1A-88F3D6E30FE8}"/>
              </a:ext>
            </a:extLst>
          </p:cNvPr>
          <p:cNvGrpSpPr/>
          <p:nvPr/>
        </p:nvGrpSpPr>
        <p:grpSpPr>
          <a:xfrm>
            <a:off x="107805" y="907073"/>
            <a:ext cx="2130799" cy="2397127"/>
            <a:chOff x="9356222" y="-201404"/>
            <a:chExt cx="2841066" cy="3196168"/>
          </a:xfrm>
        </p:grpSpPr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9F24E0C9-3F20-442F-9A78-C01AE2450FFC}"/>
                </a:ext>
              </a:extLst>
            </p:cNvPr>
            <p:cNvSpPr txBox="1"/>
            <p:nvPr/>
          </p:nvSpPr>
          <p:spPr>
            <a:xfrm>
              <a:off x="9356222" y="-201404"/>
              <a:ext cx="2698006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ja-JP" sz="2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Avoided Crossing</a:t>
              </a:r>
              <a:endParaRPr lang="ja-JP" alt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3" name="図 32">
              <a:extLst>
                <a:ext uri="{FF2B5EF4-FFF2-40B4-BE49-F238E27FC236}">
                  <a16:creationId xmlns:a16="http://schemas.microsoft.com/office/drawing/2014/main" id="{7135E11D-25E2-4974-83D0-0A3E4D62E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22196" y="201386"/>
              <a:ext cx="2775092" cy="2793378"/>
            </a:xfrm>
            <a:prstGeom prst="rect">
              <a:avLst/>
            </a:prstGeom>
          </p:spPr>
        </p:pic>
      </p:grpSp>
      <p:pic>
        <p:nvPicPr>
          <p:cNvPr id="34" name="図 33">
            <a:extLst>
              <a:ext uri="{FF2B5EF4-FFF2-40B4-BE49-F238E27FC236}">
                <a16:creationId xmlns:a16="http://schemas.microsoft.com/office/drawing/2014/main" id="{648FD9F9-6852-4970-9429-9D003FD31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566" y="1438714"/>
            <a:ext cx="2272193" cy="2041316"/>
          </a:xfrm>
          <a:prstGeom prst="rect">
            <a:avLst/>
          </a:prstGeom>
        </p:spPr>
      </p:pic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3F50C7A5-5D1F-4A73-8FED-B5DDC179D54A}"/>
              </a:ext>
            </a:extLst>
          </p:cNvPr>
          <p:cNvSpPr txBox="1"/>
          <p:nvPr/>
        </p:nvSpPr>
        <p:spPr>
          <a:xfrm>
            <a:off x="2268390" y="1057134"/>
            <a:ext cx="2550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AC: Pump(el)-Probe(</a:t>
            </a:r>
            <a:r>
              <a:rPr lang="en-US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vib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C5514B7D-862C-4A67-8A65-A8682B27D4E6}"/>
              </a:ext>
            </a:extLst>
          </p:cNvPr>
          <p:cNvGrpSpPr/>
          <p:nvPr/>
        </p:nvGrpSpPr>
        <p:grpSpPr>
          <a:xfrm>
            <a:off x="4586213" y="815900"/>
            <a:ext cx="4414506" cy="2948656"/>
            <a:chOff x="6107372" y="-177337"/>
            <a:chExt cx="5886007" cy="3931541"/>
          </a:xfrm>
        </p:grpSpPr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586C7CA7-441A-49A3-9DA9-3F4C0B6BD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7372" y="403289"/>
              <a:ext cx="5886007" cy="3350915"/>
            </a:xfrm>
            <a:prstGeom prst="rect">
              <a:avLst/>
            </a:prstGeom>
          </p:spPr>
        </p:pic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210B163E-F07E-4476-A2C1-D5297A587FDD}"/>
                </a:ext>
              </a:extLst>
            </p:cNvPr>
            <p:cNvSpPr txBox="1"/>
            <p:nvPr/>
          </p:nvSpPr>
          <p:spPr>
            <a:xfrm>
              <a:off x="7578996" y="-177337"/>
              <a:ext cx="2979875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AC: 2DES+2DEVS</a:t>
              </a:r>
              <a:endParaRPr lang="ja-JP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正方形/長方形 25"/>
          <p:cNvSpPr/>
          <p:nvPr/>
        </p:nvSpPr>
        <p:spPr>
          <a:xfrm>
            <a:off x="111809" y="6478480"/>
            <a:ext cx="51093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unpublished</a:t>
            </a:r>
          </a:p>
        </p:txBody>
      </p: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F30D6B69-858B-4F2B-82D8-EFC61EA1FE8E}"/>
              </a:ext>
            </a:extLst>
          </p:cNvPr>
          <p:cNvGrpSpPr/>
          <p:nvPr/>
        </p:nvGrpSpPr>
        <p:grpSpPr>
          <a:xfrm>
            <a:off x="-26974" y="3826013"/>
            <a:ext cx="2295364" cy="2511831"/>
            <a:chOff x="-65543" y="-83258"/>
            <a:chExt cx="3060486" cy="3349108"/>
          </a:xfrm>
        </p:grpSpPr>
        <p:pic>
          <p:nvPicPr>
            <p:cNvPr id="27" name="図 26">
              <a:extLst>
                <a:ext uri="{FF2B5EF4-FFF2-40B4-BE49-F238E27FC236}">
                  <a16:creationId xmlns:a16="http://schemas.microsoft.com/office/drawing/2014/main" id="{7FB800F2-83C2-4F59-8DA5-FE283F4ECF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5543" y="461803"/>
              <a:ext cx="2973204" cy="2804047"/>
            </a:xfrm>
            <a:prstGeom prst="rect">
              <a:avLst/>
            </a:prstGeom>
          </p:spPr>
        </p:pic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F11FAA3A-1376-4639-9B24-73F0E6BD81A7}"/>
                </a:ext>
              </a:extLst>
            </p:cNvPr>
            <p:cNvSpPr txBox="1"/>
            <p:nvPr/>
          </p:nvSpPr>
          <p:spPr>
            <a:xfrm>
              <a:off x="-8444" y="-83258"/>
              <a:ext cx="3003387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Conical Intersection</a:t>
              </a:r>
              <a:endParaRPr lang="ja-JP" alt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01495E54-2C62-4540-AC05-5E4BD2F34217}"/>
              </a:ext>
            </a:extLst>
          </p:cNvPr>
          <p:cNvGrpSpPr/>
          <p:nvPr/>
        </p:nvGrpSpPr>
        <p:grpSpPr>
          <a:xfrm>
            <a:off x="4639288" y="3834699"/>
            <a:ext cx="4425376" cy="2848216"/>
            <a:chOff x="6156138" y="-286713"/>
            <a:chExt cx="5861068" cy="4043930"/>
          </a:xfrm>
        </p:grpSpPr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3FB364E8-8A76-4823-A813-CB6C93900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6138" y="308544"/>
              <a:ext cx="5861068" cy="3448673"/>
            </a:xfrm>
            <a:prstGeom prst="rect">
              <a:avLst/>
            </a:prstGeom>
          </p:spPr>
        </p:pic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8A2A28F0-3AB2-4B60-AF31-A2825D546531}"/>
                </a:ext>
              </a:extLst>
            </p:cNvPr>
            <p:cNvSpPr txBox="1"/>
            <p:nvPr/>
          </p:nvSpPr>
          <p:spPr>
            <a:xfrm>
              <a:off x="7547633" y="-286713"/>
              <a:ext cx="2826209" cy="568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CI: 2DES+2DEVS</a:t>
              </a:r>
              <a:endParaRPr lang="ja-JP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7D77E816-1032-41BF-87A0-6C9C70769E8A}"/>
              </a:ext>
            </a:extLst>
          </p:cNvPr>
          <p:cNvGrpSpPr/>
          <p:nvPr/>
        </p:nvGrpSpPr>
        <p:grpSpPr>
          <a:xfrm>
            <a:off x="2332335" y="3841402"/>
            <a:ext cx="2460930" cy="2410648"/>
            <a:chOff x="3294636" y="735270"/>
            <a:chExt cx="3281240" cy="3214197"/>
          </a:xfrm>
        </p:grpSpPr>
        <p:pic>
          <p:nvPicPr>
            <p:cNvPr id="41" name="図 40">
              <a:extLst>
                <a:ext uri="{FF2B5EF4-FFF2-40B4-BE49-F238E27FC236}">
                  <a16:creationId xmlns:a16="http://schemas.microsoft.com/office/drawing/2014/main" id="{981419FA-D58D-4267-9255-1109F1248C6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4636" y="1227713"/>
              <a:ext cx="3029591" cy="2721754"/>
            </a:xfrm>
            <a:prstGeom prst="rect">
              <a:avLst/>
            </a:prstGeom>
          </p:spPr>
        </p:pic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636D7C3E-12F3-4A55-ACBA-0196B0DE33D8}"/>
                </a:ext>
              </a:extLst>
            </p:cNvPr>
            <p:cNvSpPr txBox="1"/>
            <p:nvPr/>
          </p:nvSpPr>
          <p:spPr>
            <a:xfrm>
              <a:off x="3294636" y="735270"/>
              <a:ext cx="328124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CI: Pump(el)-Probe(</a:t>
              </a:r>
              <a:r>
                <a:rPr lang="en-US" altLang="ja-JP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vib</a:t>
              </a:r>
              <a:r>
                <a:rPr lang="en-US" altLang="ja-JP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ja-JP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楕円 69">
            <a:extLst>
              <a:ext uri="{FF2B5EF4-FFF2-40B4-BE49-F238E27FC236}">
                <a16:creationId xmlns:a16="http://schemas.microsoft.com/office/drawing/2014/main" id="{89F54FD3-F7A1-4530-B967-D42AF14C3E30}"/>
              </a:ext>
            </a:extLst>
          </p:cNvPr>
          <p:cNvSpPr/>
          <p:nvPr/>
        </p:nvSpPr>
        <p:spPr>
          <a:xfrm>
            <a:off x="3082016" y="5032380"/>
            <a:ext cx="540060" cy="863874"/>
          </a:xfrm>
          <a:prstGeom prst="ellipse">
            <a:avLst/>
          </a:prstGeom>
          <a:noFill/>
          <a:ln w="38100" cap="flat" cmpd="sng" algn="ctr">
            <a:solidFill>
              <a:srgbClr val="FF66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ja-JP" altLang="en-US" sz="1350"/>
          </a:p>
        </p:txBody>
      </p: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9972CB8C-7417-4A7F-BE2E-BF17F7D9A839}"/>
              </a:ext>
            </a:extLst>
          </p:cNvPr>
          <p:cNvCxnSpPr>
            <a:cxnSpLocks/>
          </p:cNvCxnSpPr>
          <p:nvPr/>
        </p:nvCxnSpPr>
        <p:spPr>
          <a:xfrm flipH="1" flipV="1">
            <a:off x="3573242" y="5896253"/>
            <a:ext cx="372870" cy="441591"/>
          </a:xfrm>
          <a:prstGeom prst="line">
            <a:avLst/>
          </a:prstGeom>
          <a:ln w="28575">
            <a:headEnd type="none" w="med" len="med"/>
            <a:tailEnd type="arrow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5" name="正方形/長方形 44"/>
          <p:cNvSpPr/>
          <p:nvPr/>
        </p:nvSpPr>
        <p:spPr>
          <a:xfrm>
            <a:off x="3356420" y="6406324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 of CI</a:t>
            </a:r>
            <a:endParaRPr lang="ja-JP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楕円 69">
            <a:extLst>
              <a:ext uri="{FF2B5EF4-FFF2-40B4-BE49-F238E27FC236}">
                <a16:creationId xmlns:a16="http://schemas.microsoft.com/office/drawing/2014/main" id="{89F54FD3-F7A1-4530-B967-D42AF14C3E30}"/>
              </a:ext>
            </a:extLst>
          </p:cNvPr>
          <p:cNvSpPr/>
          <p:nvPr/>
        </p:nvSpPr>
        <p:spPr>
          <a:xfrm>
            <a:off x="8198500" y="3027035"/>
            <a:ext cx="540060" cy="514881"/>
          </a:xfrm>
          <a:prstGeom prst="ellipse">
            <a:avLst/>
          </a:prstGeom>
          <a:noFill/>
          <a:ln w="38100" cap="flat" cmpd="sng" algn="ctr">
            <a:solidFill>
              <a:srgbClr val="FF66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ja-JP" altLang="en-US" sz="1350"/>
          </a:p>
        </p:txBody>
      </p: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9972CB8C-7417-4A7F-BE2E-BF17F7D9A839}"/>
              </a:ext>
            </a:extLst>
          </p:cNvPr>
          <p:cNvCxnSpPr>
            <a:cxnSpLocks/>
          </p:cNvCxnSpPr>
          <p:nvPr/>
        </p:nvCxnSpPr>
        <p:spPr>
          <a:xfrm flipV="1">
            <a:off x="8427114" y="3512126"/>
            <a:ext cx="0" cy="457000"/>
          </a:xfrm>
          <a:prstGeom prst="line">
            <a:avLst/>
          </a:prstGeom>
          <a:ln w="28575">
            <a:headEnd type="none" w="med" len="med"/>
            <a:tailEnd type="arrow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5" name="正方形/長方形 54"/>
          <p:cNvSpPr/>
          <p:nvPr/>
        </p:nvSpPr>
        <p:spPr>
          <a:xfrm>
            <a:off x="7806904" y="3905420"/>
            <a:ext cx="1223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 of AC</a:t>
            </a:r>
            <a:endParaRPr lang="ja-JP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楕円 69">
            <a:extLst>
              <a:ext uri="{FF2B5EF4-FFF2-40B4-BE49-F238E27FC236}">
                <a16:creationId xmlns:a16="http://schemas.microsoft.com/office/drawing/2014/main" id="{89F54FD3-F7A1-4530-B967-D42AF14C3E30}"/>
              </a:ext>
            </a:extLst>
          </p:cNvPr>
          <p:cNvSpPr/>
          <p:nvPr/>
        </p:nvSpPr>
        <p:spPr>
          <a:xfrm>
            <a:off x="8235254" y="5933659"/>
            <a:ext cx="540060" cy="576065"/>
          </a:xfrm>
          <a:prstGeom prst="ellipse">
            <a:avLst/>
          </a:prstGeom>
          <a:noFill/>
          <a:ln w="38100" cap="flat" cmpd="sng" algn="ctr">
            <a:solidFill>
              <a:srgbClr val="FF66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ja-JP" altLang="en-US" sz="1350"/>
          </a:p>
        </p:txBody>
      </p:sp>
      <p:sp>
        <p:nvSpPr>
          <p:cNvPr id="47" name="正方形/長方形 46"/>
          <p:cNvSpPr/>
          <p:nvPr/>
        </p:nvSpPr>
        <p:spPr>
          <a:xfrm>
            <a:off x="7871590" y="6475759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 </a:t>
            </a:r>
            <a:r>
              <a:rPr lang="en-US" altLang="ja-JP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CI</a:t>
            </a:r>
            <a:endParaRPr lang="ja-JP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Object 2">
            <a:extLst>
              <a:ext uri="{FF2B5EF4-FFF2-40B4-BE49-F238E27FC236}">
                <a16:creationId xmlns:a16="http://schemas.microsoft.com/office/drawing/2014/main" id="{20134320-EFD4-E6EF-5399-A716850D5F4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38231" y="738251"/>
          <a:ext cx="660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60240" imgH="380880" progId="Equation.DSMT4">
                  <p:embed/>
                </p:oleObj>
              </mc:Choice>
              <mc:Fallback>
                <p:oleObj name="Equation" r:id="rId8" imgW="660240" imgH="380880" progId="Equation.DSMT4">
                  <p:embed/>
                  <p:pic>
                    <p:nvPicPr>
                      <p:cNvPr id="2" name="Object 2">
                        <a:extLst>
                          <a:ext uri="{FF2B5EF4-FFF2-40B4-BE49-F238E27FC236}">
                            <a16:creationId xmlns:a16="http://schemas.microsoft.com/office/drawing/2014/main" id="{20134320-EFD4-E6EF-5399-A716850D5F4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8231" y="738251"/>
                        <a:ext cx="660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9EA1529-7B66-7099-3976-087ADCC3A6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2993" y="3557965"/>
          <a:ext cx="660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60240" imgH="380880" progId="Equation.DSMT4">
                  <p:embed/>
                </p:oleObj>
              </mc:Choice>
              <mc:Fallback>
                <p:oleObj name="Equation" r:id="rId10" imgW="660240" imgH="3808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9EA1529-7B66-7099-3976-087ADCC3A6F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2993" y="3557965"/>
                        <a:ext cx="660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5555279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2ABAF7-3728-7DCE-1597-F2C21911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-90264"/>
            <a:ext cx="822960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>
                <a:solidFill>
                  <a:srgbClr val="0070C0"/>
                </a:solidFill>
              </a:rPr>
              <a:t>HEOM codes </a:t>
            </a:r>
            <a:r>
              <a:rPr kumimoji="1" lang="en-US" altLang="ja-JP" sz="3600" dirty="0">
                <a:solidFill>
                  <a:srgbClr val="0070C0"/>
                </a:solidFill>
              </a:rPr>
              <a:t>(provided by other than us)</a:t>
            </a:r>
            <a:endParaRPr kumimoji="1" lang="ja-JP" altLang="en-US" sz="3600" dirty="0">
              <a:solidFill>
                <a:srgbClr val="0070C0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B044510-089F-C822-C729-D2947E8ECF9D}"/>
              </a:ext>
            </a:extLst>
          </p:cNvPr>
          <p:cNvSpPr txBox="1"/>
          <p:nvPr/>
        </p:nvSpPr>
        <p:spPr>
          <a:xfrm>
            <a:off x="107504" y="908720"/>
            <a:ext cx="1116124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By Tobias Kramer’ group  (for Supercomputer center in Berlin: </a:t>
            </a:r>
            <a:r>
              <a:rPr lang="de-DE" altLang="ja-JP" sz="1800" dirty="0">
                <a:hlinkClick r:id="rId2"/>
              </a:rPr>
              <a:t>Zuse Institute Berlin </a:t>
            </a:r>
            <a:r>
              <a:rPr lang="en-US" altLang="ja-JP" dirty="0"/>
              <a:t>)</a:t>
            </a:r>
          </a:p>
          <a:p>
            <a:r>
              <a:rPr lang="en-US" altLang="ja-JP" dirty="0"/>
              <a:t>DM-HEOM</a:t>
            </a:r>
            <a:r>
              <a:rPr lang="ja-JP" altLang="en-US" dirty="0"/>
              <a:t>（</a:t>
            </a:r>
            <a:r>
              <a:rPr lang="en-US" altLang="ja-JP" dirty="0"/>
              <a:t>parallel codes &amp; GPU cods)</a:t>
            </a:r>
          </a:p>
          <a:p>
            <a:r>
              <a:rPr lang="en-US" altLang="ja-JP" dirty="0">
                <a:hlinkClick r:id="rId3"/>
              </a:rPr>
              <a:t>https://github.com/noma/dm-heom</a:t>
            </a:r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By Frank Nori’s group:</a:t>
            </a:r>
          </a:p>
          <a:p>
            <a:r>
              <a:rPr lang="en-US" altLang="ja-JP" dirty="0" err="1"/>
              <a:t>Qutip</a:t>
            </a:r>
            <a:endParaRPr lang="en-US" altLang="ja-JP" dirty="0"/>
          </a:p>
          <a:p>
            <a:r>
              <a:rPr lang="en-US" altLang="ja-JP" dirty="0">
                <a:hlinkClick r:id="rId4"/>
              </a:rPr>
              <a:t>https://github.com/qutip</a:t>
            </a:r>
            <a:endParaRPr lang="en-US" altLang="ja-JP" dirty="0"/>
          </a:p>
          <a:p>
            <a:r>
              <a:rPr lang="en-US" altLang="ja-JP" dirty="0" err="1"/>
              <a:t>Jupyter</a:t>
            </a:r>
            <a:r>
              <a:rPr lang="en-US" altLang="ja-JP" dirty="0"/>
              <a:t> Notebook instruction:</a:t>
            </a:r>
          </a:p>
          <a:p>
            <a:r>
              <a:rPr lang="en-US" altLang="ja-JP" dirty="0">
                <a:hlinkClick r:id="rId5"/>
              </a:rPr>
              <a:t>https://github.com/qutip/qutip-notebooks/blob/master/examples/heom/heom-index.ipynb </a:t>
            </a:r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By </a:t>
            </a:r>
            <a:r>
              <a:rPr lang="en-US" altLang="ja-JP" dirty="0" err="1"/>
              <a:t>Tatsushi</a:t>
            </a:r>
            <a:r>
              <a:rPr lang="en-US" altLang="ja-JP" dirty="0"/>
              <a:t> Ikeda (Tokyo Univ):</a:t>
            </a:r>
          </a:p>
          <a:p>
            <a:r>
              <a:rPr lang="en-US" altLang="ja-JP" dirty="0">
                <a:hlinkClick r:id="rId6"/>
              </a:rPr>
              <a:t>https://github.com/tatsushi-ikeda/libheom</a:t>
            </a:r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By Taiwanese group:</a:t>
            </a:r>
            <a:r>
              <a:rPr lang="ja-JP" altLang="en-US" dirty="0"/>
              <a:t>（</a:t>
            </a:r>
            <a:r>
              <a:rPr lang="en-US" altLang="ja-JP" dirty="0"/>
              <a:t>for Julia</a:t>
            </a:r>
            <a:r>
              <a:rPr lang="ja-JP" altLang="en-US" dirty="0"/>
              <a:t>）</a:t>
            </a:r>
          </a:p>
          <a:p>
            <a:r>
              <a:rPr lang="en-US" altLang="ja-JP" dirty="0" err="1"/>
              <a:t>HierarchicalEOM.jl</a:t>
            </a:r>
            <a:endParaRPr lang="en-US" altLang="ja-JP" dirty="0"/>
          </a:p>
          <a:p>
            <a:r>
              <a:rPr lang="en-US" altLang="ja-JP" dirty="0">
                <a:hlinkClick r:id="rId7"/>
              </a:rPr>
              <a:t>https://github.com/NCKU-QFort/HierarchicalEOM.jl</a:t>
            </a:r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By </a:t>
            </a:r>
            <a:r>
              <a:rPr lang="en-US" altLang="ja-JP" dirty="0" err="1"/>
              <a:t>Yujing</a:t>
            </a:r>
            <a:r>
              <a:rPr lang="en-US" altLang="ja-JP" dirty="0"/>
              <a:t> Yang’s group:</a:t>
            </a:r>
          </a:p>
          <a:p>
            <a:r>
              <a:rPr lang="en-US" altLang="ja-JP" dirty="0"/>
              <a:t>HEOM-QUICK</a:t>
            </a:r>
          </a:p>
          <a:p>
            <a:r>
              <a:rPr lang="en-US" altLang="ja-JP" dirty="0">
                <a:hlinkClick r:id="rId8"/>
              </a:rPr>
              <a:t>https://github.com/xz58ustc/HEOM-QUICK</a:t>
            </a:r>
            <a:endParaRPr lang="en-US" altLang="ja-JP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4A21BABF-4BA4-B8DA-D49D-2BFBE70B420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73016"/>
            <a:ext cx="48937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47372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ideo_wavepacket_ci1_d-1.5">
            <a:hlinkClick r:id="" action="ppaction://media"/>
            <a:extLst>
              <a:ext uri="{FF2B5EF4-FFF2-40B4-BE49-F238E27FC236}">
                <a16:creationId xmlns:a16="http://schemas.microsoft.com/office/drawing/2014/main" id="{1BD53034-C0F5-49BF-9E4D-A15F8D3704F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82439" y="530582"/>
            <a:ext cx="1453604" cy="145360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CC58E5E3-4CC8-44D3-92F2-788F05E262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63" y="-85402"/>
            <a:ext cx="8229600" cy="1143000"/>
          </a:xfrm>
          <a:solidFill>
            <a:schemeClr val="bg1"/>
          </a:solidFill>
        </p:spPr>
        <p:txBody>
          <a:bodyPr/>
          <a:lstStyle/>
          <a:p>
            <a:r>
              <a:rPr kumimoji="1" lang="en-US" altLang="ja-JP" dirty="0"/>
              <a:t>Challenges to HEOM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36067B-9885-4492-BC5F-9327EABE1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340" y="1124744"/>
            <a:ext cx="879532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dirty="0">
                <a:solidFill>
                  <a:srgbClr val="002060"/>
                </a:solidFill>
              </a:rPr>
              <a:t>Applicability:</a:t>
            </a:r>
          </a:p>
          <a:p>
            <a:pPr marL="0" indent="0">
              <a:buNone/>
            </a:pPr>
            <a:r>
              <a:rPr lang="en-US" altLang="ja-JP" sz="2000" dirty="0">
                <a:solidFill>
                  <a:srgbClr val="002060"/>
                </a:solidFill>
              </a:rPr>
              <a:t>  Brownian (2D  x 2Ls)</a:t>
            </a:r>
          </a:p>
          <a:p>
            <a:pPr marL="0" indent="0">
              <a:buNone/>
            </a:pPr>
            <a:r>
              <a:rPr lang="en-US" altLang="ja-JP" sz="2000" dirty="0">
                <a:solidFill>
                  <a:srgbClr val="002060"/>
                </a:solidFill>
              </a:rPr>
              <a:t>  Spin lattice (16 spins) , Exciton (8 sites + independent baths)</a:t>
            </a:r>
          </a:p>
          <a:p>
            <a:pPr marL="0" indent="0">
              <a:buNone/>
            </a:pPr>
            <a:r>
              <a:rPr lang="en-US" altLang="ja-JP" sz="2000" dirty="0">
                <a:solidFill>
                  <a:srgbClr val="002060"/>
                </a:solidFill>
              </a:rPr>
              <a:t>  </a:t>
            </a:r>
            <a:r>
              <a:rPr lang="en-US" altLang="ja-JP" sz="2000" dirty="0" err="1">
                <a:solidFill>
                  <a:srgbClr val="002060"/>
                </a:solidFill>
              </a:rPr>
              <a:t>Holstein-Peierls+Bath</a:t>
            </a:r>
            <a:r>
              <a:rPr lang="en-US" altLang="ja-JP" sz="2000" dirty="0">
                <a:solidFill>
                  <a:srgbClr val="002060"/>
                </a:solidFill>
              </a:rPr>
              <a:t> (3-sites),  </a:t>
            </a:r>
            <a:r>
              <a:rPr lang="en-US" altLang="ja-JP" sz="2000" dirty="0" err="1">
                <a:solidFill>
                  <a:srgbClr val="002060"/>
                </a:solidFill>
              </a:rPr>
              <a:t>Holstein-Hubbard+Bath</a:t>
            </a:r>
            <a:r>
              <a:rPr lang="en-US" altLang="ja-JP" sz="2000" dirty="0">
                <a:solidFill>
                  <a:srgbClr val="002060"/>
                </a:solidFill>
              </a:rPr>
              <a:t> (4 sites,)</a:t>
            </a:r>
          </a:p>
          <a:p>
            <a:pPr marL="0" indent="0">
              <a:buNone/>
            </a:pPr>
            <a:r>
              <a:rPr lang="en-US" altLang="ja-JP" sz="2000" dirty="0">
                <a:solidFill>
                  <a:srgbClr val="002060"/>
                </a:solidFill>
              </a:rPr>
              <a:t>  (Fröhlich Hamiltonian, Gauge theory, etc.)</a:t>
            </a:r>
          </a:p>
          <a:p>
            <a:pPr marL="0" indent="0">
              <a:buNone/>
            </a:pPr>
            <a:r>
              <a:rPr lang="en-US" altLang="ja-JP" dirty="0">
                <a:solidFill>
                  <a:srgbClr val="7030A0"/>
                </a:solidFill>
              </a:rPr>
              <a:t>Efficiency of numerical calculations:</a:t>
            </a:r>
          </a:p>
          <a:p>
            <a:pPr marL="0" indent="0">
              <a:buNone/>
            </a:pPr>
            <a:r>
              <a:rPr lang="en-US" altLang="ja-JP" sz="2000" dirty="0">
                <a:solidFill>
                  <a:srgbClr val="7030A0"/>
                </a:solidFill>
              </a:rPr>
              <a:t>  Stochastic HEOM, extended HEOM, Schrödinger HEOM, im-HEOM, etc.</a:t>
            </a:r>
          </a:p>
          <a:p>
            <a:pPr marL="0" indent="0">
              <a:buNone/>
            </a:pPr>
            <a:r>
              <a:rPr kumimoji="1" lang="en-US" altLang="ja-JP" sz="2000" dirty="0">
                <a:solidFill>
                  <a:srgbClr val="7030A0"/>
                </a:solidFill>
              </a:rPr>
              <a:t>  GPU-</a:t>
            </a:r>
            <a:r>
              <a:rPr lang="en-US" altLang="ja-JP" sz="2000" dirty="0">
                <a:solidFill>
                  <a:srgbClr val="7030A0"/>
                </a:solidFill>
              </a:rPr>
              <a:t>HEOM,  Distributed memory(DM)-HEOM, etc.</a:t>
            </a:r>
          </a:p>
          <a:p>
            <a:pPr marL="0" indent="0">
              <a:buNone/>
            </a:pPr>
            <a:r>
              <a:rPr lang="en-US" altLang="ja-JP" sz="2000" dirty="0">
                <a:solidFill>
                  <a:srgbClr val="7030A0"/>
                </a:solidFill>
              </a:rPr>
              <a:t>  HEOM with Tensor network (R. Borrelli), polariton transformed HEOM, etc.</a:t>
            </a:r>
            <a:endParaRPr kumimoji="1" lang="ja-JP" altLang="en-US" sz="2000" dirty="0">
              <a:solidFill>
                <a:srgbClr val="7030A0"/>
              </a:solidFill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13A9173-B558-461C-A936-A773A5BFC4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1155" y="1058764"/>
            <a:ext cx="1224136" cy="817081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F52EC48-913B-408C-9696-30C71C52CA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62759" y="1091878"/>
            <a:ext cx="1755907" cy="849369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E305EE8-F297-4750-A353-2E5371AD6DB2}"/>
              </a:ext>
            </a:extLst>
          </p:cNvPr>
          <p:cNvSpPr txBox="1"/>
          <p:nvPr/>
        </p:nvSpPr>
        <p:spPr>
          <a:xfrm>
            <a:off x="107504" y="5106738"/>
            <a:ext cx="893347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>
                <a:solidFill>
                  <a:srgbClr val="0070C0"/>
                </a:solidFill>
              </a:rPr>
              <a:t>Future directions</a:t>
            </a:r>
          </a:p>
          <a:p>
            <a:r>
              <a:rPr lang="en-US" altLang="ja-JP" sz="2400" dirty="0">
                <a:solidFill>
                  <a:srgbClr val="0070C0"/>
                </a:solidFill>
              </a:rPr>
              <a:t>  Biological systems (exciton + electron+ proton transfers),  </a:t>
            </a:r>
          </a:p>
          <a:p>
            <a:r>
              <a:rPr lang="en-US" altLang="ja-JP" sz="2400" dirty="0">
                <a:solidFill>
                  <a:srgbClr val="0070C0"/>
                </a:solidFill>
              </a:rPr>
              <a:t>  Solid-state physics (super conductivity, phase transitions, </a:t>
            </a:r>
            <a:r>
              <a:rPr lang="en-US" altLang="ja-JP" sz="2400" dirty="0" err="1">
                <a:solidFill>
                  <a:srgbClr val="0070C0"/>
                </a:solidFill>
              </a:rPr>
              <a:t>etc</a:t>
            </a:r>
            <a:r>
              <a:rPr lang="en-US" altLang="ja-JP" sz="2400" dirty="0">
                <a:solidFill>
                  <a:srgbClr val="0070C0"/>
                </a:solidFill>
              </a:rPr>
              <a:t>)</a:t>
            </a:r>
            <a:r>
              <a:rPr lang="en-US" altLang="ja-JP" sz="2800" dirty="0">
                <a:solidFill>
                  <a:srgbClr val="0070C0"/>
                </a:solidFill>
              </a:rPr>
              <a:t>, 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3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87AC148B-57BC-E07E-2972-3B578F00A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5161" y="4536340"/>
            <a:ext cx="2574744" cy="5232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600" b="1" i="0" u="none" strike="noStrike" cap="none" normalizeH="0" baseline="0" dirty="0">
                <a:ln>
                  <a:noFill/>
                </a:ln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kumimoji="0" lang="ja-JP" altLang="ja-JP" sz="1200" b="1" i="0" u="none" strike="noStrike" cap="none" normalizeH="0" baseline="0" dirty="0">
                <a:ln>
                  <a:noFill/>
                </a:ln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Yoshitaka Tanimrua Festschrift</a:t>
            </a:r>
            <a:endParaRPr kumimoji="0" lang="en-US" altLang="ja-JP" sz="1200" b="1" i="0" u="none" strike="noStrike" cap="none" normalizeH="0" baseline="0" dirty="0">
              <a:ln>
                <a:noFill/>
              </a:ln>
              <a:solidFill>
                <a:srgbClr val="000066"/>
              </a:solidFill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hlinkClick r:id="rId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200" b="1" i="0" u="none" strike="noStrike" cap="none" normalizeH="0" baseline="0" dirty="0">
                <a:ln>
                  <a:noFill/>
                </a:ln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 J. Phys. Chem. B125, 11785 (2021), </a:t>
            </a:r>
            <a:endParaRPr kumimoji="0" lang="ja-JP" altLang="ja-JP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8">
            <a:extLst>
              <a:ext uri="{FF2B5EF4-FFF2-40B4-BE49-F238E27FC236}">
                <a16:creationId xmlns:a16="http://schemas.microsoft.com/office/drawing/2014/main" id="{7A75139F-5CE2-F7F9-0B91-4D6475E94F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139111"/>
            <a:ext cx="1048458" cy="138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ADB5508-0B19-F5B1-1844-62F2AB205CB9}"/>
              </a:ext>
            </a:extLst>
          </p:cNvPr>
          <p:cNvSpPr txBox="1"/>
          <p:nvPr/>
        </p:nvSpPr>
        <p:spPr>
          <a:xfrm>
            <a:off x="243098" y="846541"/>
            <a:ext cx="80648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http://theochem.kuchem.kyoto-u.ac.jp/members/tanimura.htm</a:t>
            </a:r>
            <a:endParaRPr lang="ja-JP" altLang="en-US" dirty="0"/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62CF4434-1758-8A7E-A673-7D3EBA8AAF04}"/>
              </a:ext>
            </a:extLst>
          </p:cNvPr>
          <p:cNvSpPr txBox="1">
            <a:spLocks noChangeArrowheads="1"/>
          </p:cNvSpPr>
          <p:nvPr/>
        </p:nvSpPr>
        <p:spPr>
          <a:xfrm>
            <a:off x="536334" y="166080"/>
            <a:ext cx="8364568" cy="719137"/>
          </a:xfrm>
          <a:prstGeom prst="rect">
            <a:avLst/>
          </a:prstGeom>
        </p:spPr>
        <p:txBody>
          <a:bodyPr rtlCol="0" anchor="t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4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Powerpoint</a:t>
            </a: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lecture notes</a:t>
            </a:r>
          </a:p>
        </p:txBody>
      </p:sp>
      <p:sp>
        <p:nvSpPr>
          <p:cNvPr id="9" name="Rectangle 14">
            <a:extLst>
              <a:ext uri="{FF2B5EF4-FFF2-40B4-BE49-F238E27FC236}">
                <a16:creationId xmlns:a16="http://schemas.microsoft.com/office/drawing/2014/main" id="{7A1A9230-B6C1-FD39-60AA-58C4C0CDA7C7}"/>
              </a:ext>
            </a:extLst>
          </p:cNvPr>
          <p:cNvSpPr txBox="1">
            <a:spLocks noChangeArrowheads="1"/>
          </p:cNvSpPr>
          <p:nvPr/>
        </p:nvSpPr>
        <p:spPr>
          <a:xfrm>
            <a:off x="413158" y="4725144"/>
            <a:ext cx="8364568" cy="719137"/>
          </a:xfrm>
          <a:prstGeom prst="rect">
            <a:avLst/>
          </a:prstGeom>
        </p:spPr>
        <p:txBody>
          <a:bodyPr rtlCol="0" anchor="t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Review articles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21169CB-C6FE-A703-C437-B92FD4281485}"/>
              </a:ext>
            </a:extLst>
          </p:cNvPr>
          <p:cNvSpPr txBox="1"/>
          <p:nvPr/>
        </p:nvSpPr>
        <p:spPr>
          <a:xfrm>
            <a:off x="614048" y="5252740"/>
            <a:ext cx="84281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Y. Tanimura,</a:t>
            </a:r>
            <a:r>
              <a:rPr lang="en-US" altLang="ja-JP" b="0" i="1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Perspective: Numerically “exact" Approach to Open Quantum Dynamics: The Hierarchical Equations of Motion (HEOM),</a:t>
            </a:r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4"/>
              </a:rPr>
              <a:t>J. Chem. Phys. </a:t>
            </a:r>
            <a:r>
              <a:rPr lang="en-US" altLang="ja-JP" b="1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4"/>
              </a:rPr>
              <a:t>153</a:t>
            </a:r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4"/>
              </a:rPr>
              <a:t>, 020901 (2020).</a:t>
            </a:r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</a:rPr>
              <a:t> </a:t>
            </a:r>
            <a:endParaRPr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D099492-879A-7F20-F1E6-DFAC57714CA1}"/>
              </a:ext>
            </a:extLst>
          </p:cNvPr>
          <p:cNvSpPr txBox="1"/>
          <p:nvPr/>
        </p:nvSpPr>
        <p:spPr>
          <a:xfrm>
            <a:off x="614048" y="6021288"/>
            <a:ext cx="83023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Y. Tanimura, Stochastic </a:t>
            </a:r>
            <a:r>
              <a:rPr lang="en-US" altLang="ja-JP" b="0" i="1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Liouville, Langevin, Fokker-Planck, and master equation approaches to quantum dissipative systems</a:t>
            </a:r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 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5"/>
              </a:rPr>
              <a:t>J. Phys. </a:t>
            </a:r>
            <a:r>
              <a:rPr lang="en-US" altLang="ja-JP" b="0" i="0" dirty="0" err="1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5"/>
              </a:rPr>
              <a:t>So,c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5"/>
              </a:rPr>
              <a:t>. </a:t>
            </a:r>
            <a:r>
              <a:rPr lang="en-US" altLang="ja-JP" b="0" i="0" dirty="0" err="1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5"/>
              </a:rPr>
              <a:t>Jpn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5"/>
              </a:rPr>
              <a:t>. 75, 082001 (2006). </a:t>
            </a:r>
            <a:endParaRPr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935352F-8A0A-90FB-888C-AB7D4D9B47CB}"/>
              </a:ext>
            </a:extLst>
          </p:cNvPr>
          <p:cNvSpPr txBox="1"/>
          <p:nvPr/>
        </p:nvSpPr>
        <p:spPr>
          <a:xfrm>
            <a:off x="651906" y="1335631"/>
            <a:ext cx="77048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600" dirty="0">
                <a:hlinkClick r:id="rId6"/>
              </a:rPr>
              <a:t>Lecture note on Learn Schrödinger, Dirac &amp; Feynman formalisms </a:t>
            </a:r>
            <a:r>
              <a:rPr lang="ja-JP" altLang="en-US" sz="1600" dirty="0">
                <a:hlinkClick r:id="rId6"/>
              </a:rPr>
              <a:t>　　　　　　　　　　</a:t>
            </a:r>
            <a:r>
              <a:rPr lang="en-US" altLang="ja-JP" sz="1600" dirty="0">
                <a:hlinkClick r:id="rId6"/>
              </a:rPr>
              <a:t>in 90 minutes + </a:t>
            </a:r>
            <a:r>
              <a:rPr lang="en-US" altLang="ja-JP" sz="1600" dirty="0" err="1">
                <a:hlinkClick r:id="rId6"/>
              </a:rPr>
              <a:t>Lagrangian</a:t>
            </a:r>
            <a:r>
              <a:rPr lang="en-US" altLang="ja-JP" sz="1600" dirty="0">
                <a:hlinkClick r:id="rId6"/>
              </a:rPr>
              <a:t> </a:t>
            </a:r>
            <a:endParaRPr lang="en-US" altLang="ja-JP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600" dirty="0">
                <a:hlinkClick r:id="rId7"/>
              </a:rPr>
              <a:t>Lecture note on reduced hierarchical equations of motion: Theory  </a:t>
            </a:r>
            <a:endParaRPr lang="en-US" altLang="ja-JP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600" dirty="0">
                <a:hlinkClick r:id="rId8"/>
              </a:rPr>
              <a:t>Lecture note on reduced hierarchical equations of motion: Applications   </a:t>
            </a:r>
            <a:endParaRPr lang="en-US" altLang="ja-JP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600" dirty="0">
                <a:hlinkClick r:id="rId9"/>
              </a:rPr>
              <a:t>Lecture note on the theory of multidimensional vibrational spectroscopy  </a:t>
            </a:r>
            <a:endParaRPr lang="en-US" altLang="ja-JP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600" dirty="0">
                <a:hlinkClick r:id="rId10"/>
              </a:rPr>
              <a:t>Lecture note on the theory of multidimensional electronic spectroscopy </a:t>
            </a:r>
            <a:endParaRPr lang="ja-JP" altLang="en-US" sz="1600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FE8755A-255A-E94E-8793-8E7B9CEDD8BA}"/>
              </a:ext>
            </a:extLst>
          </p:cNvPr>
          <p:cNvSpPr txBox="1"/>
          <p:nvPr/>
        </p:nvSpPr>
        <p:spPr>
          <a:xfrm>
            <a:off x="323528" y="3093046"/>
            <a:ext cx="74168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dirty="0">
                <a:solidFill>
                  <a:srgbClr val="FF0000"/>
                </a:solidFill>
              </a:rPr>
              <a:t>Give lectures everywhere </a:t>
            </a:r>
            <a:r>
              <a:rPr lang="en-US" altLang="ja-JP" sz="2000" dirty="0">
                <a:solidFill>
                  <a:srgbClr val="FF0000"/>
                </a:solidFill>
              </a:rPr>
              <a:t>in the world </a:t>
            </a:r>
            <a:r>
              <a:rPr lang="ja-JP" altLang="en-US" sz="2000" dirty="0">
                <a:solidFill>
                  <a:srgbClr val="FF0000"/>
                </a:solidFill>
              </a:rPr>
              <a:t>upon request</a:t>
            </a:r>
            <a:r>
              <a:rPr lang="en-US" altLang="ja-JP" sz="2000" dirty="0">
                <a:solidFill>
                  <a:srgbClr val="FF0000"/>
                </a:solidFill>
              </a:rPr>
              <a:t>!</a:t>
            </a:r>
            <a:endParaRPr lang="ja-JP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856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2">
            <a:extLst>
              <a:ext uri="{FF2B5EF4-FFF2-40B4-BE49-F238E27FC236}">
                <a16:creationId xmlns:a16="http://schemas.microsoft.com/office/drawing/2014/main" id="{769D00A1-8C86-489D-98C2-828A407406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791505"/>
              </p:ext>
            </p:extLst>
          </p:nvPr>
        </p:nvGraphicFramePr>
        <p:xfrm>
          <a:off x="2592388" y="5278438"/>
          <a:ext cx="56515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651280" imgH="965160" progId="Equation.DSMT4">
                  <p:embed/>
                </p:oleObj>
              </mc:Choice>
              <mc:Fallback>
                <p:oleObj name="Equation" r:id="rId2" imgW="5651280" imgH="965160" progId="Equation.DSMT4">
                  <p:embed/>
                  <p:pic>
                    <p:nvPicPr>
                      <p:cNvPr id="13" name="Object 2">
                        <a:extLst>
                          <a:ext uri="{FF2B5EF4-FFF2-40B4-BE49-F238E27FC236}">
                            <a16:creationId xmlns:a16="http://schemas.microsoft.com/office/drawing/2014/main" id="{769D00A1-8C86-489D-98C2-828A407406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2388" y="5278438"/>
                        <a:ext cx="5651500" cy="965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>
            <a:extLst>
              <a:ext uri="{FF2B5EF4-FFF2-40B4-BE49-F238E27FC236}">
                <a16:creationId xmlns:a16="http://schemas.microsoft.com/office/drawing/2014/main" id="{53EF926E-CC49-4185-81DE-C0C481003724}"/>
              </a:ext>
            </a:extLst>
          </p:cNvPr>
          <p:cNvSpPr txBox="1">
            <a:spLocks noChangeArrowheads="1"/>
          </p:cNvSpPr>
          <p:nvPr/>
        </p:nvSpPr>
        <p:spPr>
          <a:xfrm>
            <a:off x="160089" y="60417"/>
            <a:ext cx="8588375" cy="1143000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>
              <a:defRPr/>
            </a:pPr>
            <a:r>
              <a:rPr lang="en-US" altLang="ja-JP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Path integral formalism</a:t>
            </a:r>
            <a:endParaRPr lang="ja-JP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C804D759-42F1-4D55-847B-DBBCCC46CB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9996" y="1303874"/>
          <a:ext cx="5481638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86400" imgH="939600" progId="Equation.DSMT4">
                  <p:embed/>
                </p:oleObj>
              </mc:Choice>
              <mc:Fallback>
                <p:oleObj name="Equation" r:id="rId4" imgW="5486400" imgH="939600" progId="Equation.DSMT4">
                  <p:embed/>
                  <p:pic>
                    <p:nvPicPr>
                      <p:cNvPr id="5" name="Object 2">
                        <a:extLst>
                          <a:ext uri="{FF2B5EF4-FFF2-40B4-BE49-F238E27FC236}">
                            <a16:creationId xmlns:a16="http://schemas.microsoft.com/office/drawing/2014/main" id="{C804D759-42F1-4D55-847B-DBBCCC46CBF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9996" y="1303874"/>
                        <a:ext cx="5481638" cy="938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">
            <a:extLst>
              <a:ext uri="{FF2B5EF4-FFF2-40B4-BE49-F238E27FC236}">
                <a16:creationId xmlns:a16="http://schemas.microsoft.com/office/drawing/2014/main" id="{BFB89FFD-CA55-42BF-8DD7-28A543CD01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2245109"/>
              </p:ext>
            </p:extLst>
          </p:nvPr>
        </p:nvGraphicFramePr>
        <p:xfrm>
          <a:off x="1942851" y="2731319"/>
          <a:ext cx="502285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29200" imgH="787320" progId="Equation.DSMT4">
                  <p:embed/>
                </p:oleObj>
              </mc:Choice>
              <mc:Fallback>
                <p:oleObj name="Equation" r:id="rId6" imgW="5029200" imgH="787320" progId="Equation.DSMT4">
                  <p:embed/>
                  <p:pic>
                    <p:nvPicPr>
                      <p:cNvPr id="6" name="Object 7">
                        <a:extLst>
                          <a:ext uri="{FF2B5EF4-FFF2-40B4-BE49-F238E27FC236}">
                            <a16:creationId xmlns:a16="http://schemas.microsoft.com/office/drawing/2014/main" id="{BFB89FFD-CA55-42BF-8DD7-28A543CD01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2851" y="2731319"/>
                        <a:ext cx="5022850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>
            <a:extLst>
              <a:ext uri="{FF2B5EF4-FFF2-40B4-BE49-F238E27FC236}">
                <a16:creationId xmlns:a16="http://schemas.microsoft.com/office/drawing/2014/main" id="{112A932A-51D0-4B11-8B29-B715DA3058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550054"/>
              </p:ext>
            </p:extLst>
          </p:nvPr>
        </p:nvGraphicFramePr>
        <p:xfrm>
          <a:off x="1331640" y="4441335"/>
          <a:ext cx="3817937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822480" imgH="787320" progId="Equation.DSMT4">
                  <p:embed/>
                </p:oleObj>
              </mc:Choice>
              <mc:Fallback>
                <p:oleObj name="Equation" r:id="rId8" imgW="3822480" imgH="787320" progId="Equation.DSMT4">
                  <p:embed/>
                  <p:pic>
                    <p:nvPicPr>
                      <p:cNvPr id="7" name="Object 3">
                        <a:extLst>
                          <a:ext uri="{FF2B5EF4-FFF2-40B4-BE49-F238E27FC236}">
                            <a16:creationId xmlns:a16="http://schemas.microsoft.com/office/drawing/2014/main" id="{112A932A-51D0-4B11-8B29-B715DA3058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4441335"/>
                        <a:ext cx="3817937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CFE59D2-E6C2-4177-BC4D-09B989DC105F}"/>
              </a:ext>
            </a:extLst>
          </p:cNvPr>
          <p:cNvSpPr txBox="1"/>
          <p:nvPr/>
        </p:nvSpPr>
        <p:spPr>
          <a:xfrm>
            <a:off x="454071" y="3927932"/>
            <a:ext cx="65044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cs typeface="Arial Unicode MS" pitchFamily="50" charset="-128"/>
              </a:rPr>
              <a:t>Feynman path integral</a:t>
            </a:r>
            <a:endParaRPr lang="ja-JP" altLang="en-US" sz="2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94DA26D-5375-44CF-9F29-BBD8A0DA99E4}"/>
              </a:ext>
            </a:extLst>
          </p:cNvPr>
          <p:cNvSpPr txBox="1"/>
          <p:nvPr/>
        </p:nvSpPr>
        <p:spPr>
          <a:xfrm>
            <a:off x="467544" y="793092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2060"/>
                </a:solidFill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Schrödinger equation</a:t>
            </a:r>
            <a:endParaRPr lang="ja-JP" altLang="en-US" sz="2400" dirty="0">
              <a:latin typeface="Arial Unicode MS" panose="020B0600070205080204" charset="-128"/>
              <a:ea typeface="Arial Unicode MS" panose="020B0600070205080204" charset="-128"/>
              <a:cs typeface="Arial Unicode MS" panose="020B0600070205080204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D9CF083-DACF-4939-89A1-AAB34DD658A2}"/>
              </a:ext>
            </a:extLst>
          </p:cNvPr>
          <p:cNvSpPr txBox="1"/>
          <p:nvPr/>
        </p:nvSpPr>
        <p:spPr>
          <a:xfrm>
            <a:off x="467544" y="2327260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50" charset="-128"/>
                <a:cs typeface="Times New Roman" panose="02020603050405020304" pitchFamily="18" charset="0"/>
              </a:rPr>
              <a:t>Formal solution</a:t>
            </a:r>
            <a:endParaRPr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74" descr="http://img2.blogs.yahoo.co.jp/ybi/1/62/7d/newjava/folder/947689/img_947689_13869630_0?1251565176">
            <a:extLst>
              <a:ext uri="{FF2B5EF4-FFF2-40B4-BE49-F238E27FC236}">
                <a16:creationId xmlns:a16="http://schemas.microsoft.com/office/drawing/2014/main" id="{2E0C2D00-21D5-43FC-AB88-B1D81C66A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632" y="1085390"/>
            <a:ext cx="819712" cy="103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53" descr="http://www.gap-system.org/~history/BigPictures/Feynman.jpeg">
            <a:extLst>
              <a:ext uri="{FF2B5EF4-FFF2-40B4-BE49-F238E27FC236}">
                <a16:creationId xmlns:a16="http://schemas.microsoft.com/office/drawing/2014/main" id="{E9AC5ED4-6DF5-4957-A8EF-EF4FE7E7C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297" y="4002092"/>
            <a:ext cx="687767" cy="83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4D6CDE9-90AF-402C-AE4A-59896FF6C8A9}"/>
              </a:ext>
            </a:extLst>
          </p:cNvPr>
          <p:cNvSpPr txBox="1"/>
          <p:nvPr/>
        </p:nvSpPr>
        <p:spPr>
          <a:xfrm>
            <a:off x="1434886" y="6443399"/>
            <a:ext cx="73448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2"/>
              </a:rPr>
              <a:t>From my WWW: </a:t>
            </a:r>
            <a:r>
              <a:rPr lang="en-US" altLang="ja-JP" b="0" i="1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2"/>
              </a:rPr>
              <a:t>Schrödinger, Dirac &amp; Feynman formalisms in 90 minutes </a:t>
            </a:r>
            <a:endParaRPr lang="ja-JP" altLang="en-US" dirty="0"/>
          </a:p>
        </p:txBody>
      </p:sp>
      <p:graphicFrame>
        <p:nvGraphicFramePr>
          <p:cNvPr id="17" name="Object 3">
            <a:extLst>
              <a:ext uri="{FF2B5EF4-FFF2-40B4-BE49-F238E27FC236}">
                <a16:creationId xmlns:a16="http://schemas.microsoft.com/office/drawing/2014/main" id="{F6F09960-1833-403A-B403-D39955C558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896362"/>
              </p:ext>
            </p:extLst>
          </p:nvPr>
        </p:nvGraphicFramePr>
        <p:xfrm>
          <a:off x="2699792" y="4443710"/>
          <a:ext cx="2943225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46240" imgH="787320" progId="Equation.DSMT4">
                  <p:embed/>
                </p:oleObj>
              </mc:Choice>
              <mc:Fallback>
                <p:oleObj name="Equation" r:id="rId13" imgW="2946240" imgH="787320" progId="Equation.DSMT4">
                  <p:embed/>
                  <p:pic>
                    <p:nvPicPr>
                      <p:cNvPr id="17" name="Object 3">
                        <a:extLst>
                          <a:ext uri="{FF2B5EF4-FFF2-40B4-BE49-F238E27FC236}">
                            <a16:creationId xmlns:a16="http://schemas.microsoft.com/office/drawing/2014/main" id="{F6F09960-1833-403A-B403-D39955C558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4443710"/>
                        <a:ext cx="2943225" cy="8366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">
            <a:extLst>
              <a:ext uri="{FF2B5EF4-FFF2-40B4-BE49-F238E27FC236}">
                <a16:creationId xmlns:a16="http://schemas.microsoft.com/office/drawing/2014/main" id="{65A84B64-F561-4465-A54C-1E6D8FECE4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376511"/>
              </p:ext>
            </p:extLst>
          </p:nvPr>
        </p:nvGraphicFramePr>
        <p:xfrm>
          <a:off x="2699792" y="4283666"/>
          <a:ext cx="3895725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898800" imgH="939600" progId="Equation.DSMT4">
                  <p:embed/>
                </p:oleObj>
              </mc:Choice>
              <mc:Fallback>
                <p:oleObj name="Equation" r:id="rId15" imgW="3898800" imgH="939600" progId="Equation.DSMT4">
                  <p:embed/>
                  <p:pic>
                    <p:nvPicPr>
                      <p:cNvPr id="12" name="Object 3">
                        <a:extLst>
                          <a:ext uri="{FF2B5EF4-FFF2-40B4-BE49-F238E27FC236}">
                            <a16:creationId xmlns:a16="http://schemas.microsoft.com/office/drawing/2014/main" id="{65A84B64-F561-4465-A54C-1E6D8FECE49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4283666"/>
                        <a:ext cx="3895725" cy="9985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418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tanimura\Desktop\QC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3061" y="1360297"/>
            <a:ext cx="4067734" cy="1915830"/>
          </a:xfrm>
          <a:prstGeom prst="rect">
            <a:avLst/>
          </a:prstGeom>
          <a:noFill/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2182" y="4969"/>
            <a:ext cx="2425501" cy="1376194"/>
          </a:xfrm>
          <a:prstGeom prst="rect">
            <a:avLst/>
          </a:prstGeom>
        </p:spPr>
      </p:pic>
      <p:pic>
        <p:nvPicPr>
          <p:cNvPr id="4" name="Picture 5" descr="http://theochem.kuchem.kyoto-u.ac.jp/softball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13633"/>
            <a:ext cx="2945569" cy="2055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92" y="3051040"/>
            <a:ext cx="4350865" cy="2276687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402" y="2864337"/>
            <a:ext cx="3505146" cy="253101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82" y="4773553"/>
            <a:ext cx="2763371" cy="210488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28712" y="4867271"/>
            <a:ext cx="2928446" cy="2011161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73580" y="4631272"/>
            <a:ext cx="2096408" cy="152815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3" y="-12471"/>
            <a:ext cx="2321901" cy="1512805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0861" y="1449406"/>
            <a:ext cx="2144396" cy="1509869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61296" y="3007178"/>
            <a:ext cx="1392080" cy="1624094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46565" y="4969"/>
            <a:ext cx="1414774" cy="1448783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227185" y="4902435"/>
            <a:ext cx="1615136" cy="177570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818881" y="5628117"/>
            <a:ext cx="2205805" cy="1439227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11918" y="-41613"/>
            <a:ext cx="3447662" cy="1439987"/>
          </a:xfrm>
          <a:prstGeom prst="rect">
            <a:avLst/>
          </a:prstGeom>
        </p:spPr>
      </p:pic>
      <p:sp>
        <p:nvSpPr>
          <p:cNvPr id="14" name="タイトル 1"/>
          <p:cNvSpPr txBox="1">
            <a:spLocks/>
          </p:cNvSpPr>
          <p:nvPr/>
        </p:nvSpPr>
        <p:spPr>
          <a:xfrm>
            <a:off x="795085" y="2069877"/>
            <a:ext cx="8403687" cy="1311079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9600" b="1" dirty="0">
                <a:solidFill>
                  <a:srgbClr val="FF00FF"/>
                </a:solidFill>
              </a:rPr>
              <a:t>Thank you</a:t>
            </a:r>
            <a:r>
              <a:rPr lang="en-US" altLang="ja-JP" sz="9600" dirty="0">
                <a:solidFill>
                  <a:srgbClr val="FF00FF"/>
                </a:solidFill>
              </a:rPr>
              <a:t>!</a:t>
            </a:r>
            <a:endParaRPr lang="ja-JP" altLang="en-US" sz="96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81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767">
            <a:extLst>
              <a:ext uri="{FF2B5EF4-FFF2-40B4-BE49-F238E27FC236}">
                <a16:creationId xmlns:a16="http://schemas.microsoft.com/office/drawing/2014/main" id="{63863086-C72B-41C2-99F8-673AD68E0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933" y="4513634"/>
            <a:ext cx="5145714" cy="2080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0" name="オブジェクト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527665"/>
              </p:ext>
            </p:extLst>
          </p:nvPr>
        </p:nvGraphicFramePr>
        <p:xfrm>
          <a:off x="2394647" y="4721600"/>
          <a:ext cx="4699000" cy="161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711680" imgH="1612800" progId="Equation.DSMT4">
                  <p:embed/>
                </p:oleObj>
              </mc:Choice>
              <mc:Fallback>
                <p:oleObj name="Equation" r:id="rId3" imgW="4711680" imgH="1612800" progId="Equation.DSMT4">
                  <p:embed/>
                  <p:pic>
                    <p:nvPicPr>
                      <p:cNvPr id="20" name="オブジェクト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4647" y="4721600"/>
                        <a:ext cx="4699000" cy="161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/>
          <p:cNvSpPr txBox="1"/>
          <p:nvPr/>
        </p:nvSpPr>
        <p:spPr>
          <a:xfrm>
            <a:off x="467544" y="303201"/>
            <a:ext cx="30428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 to the definition</a:t>
            </a:r>
          </a:p>
        </p:txBody>
      </p:sp>
      <p:cxnSp>
        <p:nvCxnSpPr>
          <p:cNvPr id="5" name="直線コネクタ 4"/>
          <p:cNvCxnSpPr>
            <a:cxnSpLocks/>
          </p:cNvCxnSpPr>
          <p:nvPr/>
        </p:nvCxnSpPr>
        <p:spPr>
          <a:xfrm flipV="1">
            <a:off x="2677281" y="5461382"/>
            <a:ext cx="914647" cy="59714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 flipV="1">
            <a:off x="3543275" y="5377446"/>
            <a:ext cx="889175" cy="74123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直線コネクタ 27"/>
          <p:cNvCxnSpPr/>
          <p:nvPr/>
        </p:nvCxnSpPr>
        <p:spPr>
          <a:xfrm>
            <a:off x="4429285" y="5377447"/>
            <a:ext cx="1144589" cy="389432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直線コネクタ 29"/>
          <p:cNvCxnSpPr>
            <a:cxnSpLocks/>
          </p:cNvCxnSpPr>
          <p:nvPr/>
        </p:nvCxnSpPr>
        <p:spPr>
          <a:xfrm flipV="1">
            <a:off x="5573874" y="4937394"/>
            <a:ext cx="1103861" cy="817191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直線コネクタ 31"/>
          <p:cNvCxnSpPr>
            <a:cxnSpLocks/>
          </p:cNvCxnSpPr>
          <p:nvPr/>
        </p:nvCxnSpPr>
        <p:spPr>
          <a:xfrm>
            <a:off x="2645396" y="5513536"/>
            <a:ext cx="838749" cy="33805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直線コネクタ 33"/>
          <p:cNvCxnSpPr/>
          <p:nvPr/>
        </p:nvCxnSpPr>
        <p:spPr>
          <a:xfrm flipV="1">
            <a:off x="3484145" y="5677041"/>
            <a:ext cx="891549" cy="14301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直線コネクタ 35"/>
          <p:cNvCxnSpPr/>
          <p:nvPr/>
        </p:nvCxnSpPr>
        <p:spPr>
          <a:xfrm flipV="1">
            <a:off x="4370155" y="5193201"/>
            <a:ext cx="1278206" cy="487533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8" name="直線コネクタ 37"/>
          <p:cNvCxnSpPr>
            <a:cxnSpLocks/>
          </p:cNvCxnSpPr>
          <p:nvPr/>
        </p:nvCxnSpPr>
        <p:spPr>
          <a:xfrm>
            <a:off x="5631927" y="5185671"/>
            <a:ext cx="1045808" cy="275711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正方形/長方形 17"/>
          <p:cNvSpPr/>
          <p:nvPr/>
        </p:nvSpPr>
        <p:spPr>
          <a:xfrm>
            <a:off x="7230892" y="5110498"/>
            <a:ext cx="149271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summing up</a:t>
            </a:r>
          </a:p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different </a:t>
            </a:r>
          </a:p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trajectories</a:t>
            </a:r>
            <a:endParaRPr lang="ja-JP" altLang="en-US" dirty="0"/>
          </a:p>
        </p:txBody>
      </p:sp>
      <p:cxnSp>
        <p:nvCxnSpPr>
          <p:cNvPr id="42" name="直線コネクタ 41"/>
          <p:cNvCxnSpPr>
            <a:cxnSpLocks/>
          </p:cNvCxnSpPr>
          <p:nvPr/>
        </p:nvCxnSpPr>
        <p:spPr>
          <a:xfrm flipV="1">
            <a:off x="2682513" y="5248370"/>
            <a:ext cx="914353" cy="28126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/>
        </p:nvCxnSpPr>
        <p:spPr>
          <a:xfrm flipV="1">
            <a:off x="3590536" y="4947072"/>
            <a:ext cx="841914" cy="27862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6" name="直線コネクタ 45"/>
          <p:cNvCxnSpPr>
            <a:cxnSpLocks/>
          </p:cNvCxnSpPr>
          <p:nvPr/>
        </p:nvCxnSpPr>
        <p:spPr>
          <a:xfrm>
            <a:off x="4429285" y="4984331"/>
            <a:ext cx="1227090" cy="106558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8" name="直線コネクタ 47"/>
          <p:cNvCxnSpPr>
            <a:cxnSpLocks/>
          </p:cNvCxnSpPr>
          <p:nvPr/>
        </p:nvCxnSpPr>
        <p:spPr>
          <a:xfrm flipV="1">
            <a:off x="5621678" y="5864980"/>
            <a:ext cx="1056057" cy="14541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5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73501" y="1598749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393395"/>
              </p:ext>
            </p:extLst>
          </p:nvPr>
        </p:nvGraphicFramePr>
        <p:xfrm>
          <a:off x="521889" y="5272795"/>
          <a:ext cx="18542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854000" imgH="761760" progId="Equation.DSMT4">
                  <p:embed/>
                </p:oleObj>
              </mc:Choice>
              <mc:Fallback>
                <p:oleObj name="Equation" r:id="rId6" imgW="1854000" imgH="761760" progId="Equation.DSMT4">
                  <p:embed/>
                  <p:pic>
                    <p:nvPicPr>
                      <p:cNvPr id="2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889" y="5272795"/>
                        <a:ext cx="18542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">
            <a:extLst>
              <a:ext uri="{FF2B5EF4-FFF2-40B4-BE49-F238E27FC236}">
                <a16:creationId xmlns:a16="http://schemas.microsoft.com/office/drawing/2014/main" id="{58A971DD-1B55-4CF0-A4D3-FCA1B8378D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567469"/>
              </p:ext>
            </p:extLst>
          </p:nvPr>
        </p:nvGraphicFramePr>
        <p:xfrm>
          <a:off x="1201832" y="2758386"/>
          <a:ext cx="5195888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651280" imgH="761760" progId="Equation.DSMT4">
                  <p:embed/>
                </p:oleObj>
              </mc:Choice>
              <mc:Fallback>
                <p:oleObj name="Equation" r:id="rId8" imgW="5651280" imgH="761760" progId="Equation.DSMT4">
                  <p:embed/>
                  <p:pic>
                    <p:nvPicPr>
                      <p:cNvPr id="25" name="Object 2">
                        <a:extLst>
                          <a:ext uri="{FF2B5EF4-FFF2-40B4-BE49-F238E27FC236}">
                            <a16:creationId xmlns:a16="http://schemas.microsoft.com/office/drawing/2014/main" id="{58A971DD-1B55-4CF0-A4D3-FCA1B8378D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1832" y="2758386"/>
                        <a:ext cx="5195888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">
            <a:extLst>
              <a:ext uri="{FF2B5EF4-FFF2-40B4-BE49-F238E27FC236}">
                <a16:creationId xmlns:a16="http://schemas.microsoft.com/office/drawing/2014/main" id="{09133FE2-AF53-4254-B80D-0F72CF3BB2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638915"/>
              </p:ext>
            </p:extLst>
          </p:nvPr>
        </p:nvGraphicFramePr>
        <p:xfrm>
          <a:off x="483831" y="885236"/>
          <a:ext cx="85852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584920" imgH="812520" progId="Equation.DSMT4">
                  <p:embed/>
                </p:oleObj>
              </mc:Choice>
              <mc:Fallback>
                <p:oleObj name="Equation" r:id="rId10" imgW="8584920" imgH="812520" progId="Equation.DSMT4">
                  <p:embed/>
                  <p:pic>
                    <p:nvPicPr>
                      <p:cNvPr id="27" name="Object 2">
                        <a:extLst>
                          <a:ext uri="{FF2B5EF4-FFF2-40B4-BE49-F238E27FC236}">
                            <a16:creationId xmlns:a16="http://schemas.microsoft.com/office/drawing/2014/main" id="{09133FE2-AF53-4254-B80D-0F72CF3BB2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31" y="885236"/>
                        <a:ext cx="8585200" cy="812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">
            <a:extLst>
              <a:ext uri="{FF2B5EF4-FFF2-40B4-BE49-F238E27FC236}">
                <a16:creationId xmlns:a16="http://schemas.microsoft.com/office/drawing/2014/main" id="{7E7D557B-44EE-4930-BB7C-6B48440368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8692744"/>
              </p:ext>
            </p:extLst>
          </p:nvPr>
        </p:nvGraphicFramePr>
        <p:xfrm>
          <a:off x="1209506" y="1983671"/>
          <a:ext cx="54229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422680" imgH="545760" progId="Equation.DSMT4">
                  <p:embed/>
                </p:oleObj>
              </mc:Choice>
              <mc:Fallback>
                <p:oleObj name="Equation" r:id="rId12" imgW="5422680" imgH="545760" progId="Equation.DSMT4">
                  <p:embed/>
                  <p:pic>
                    <p:nvPicPr>
                      <p:cNvPr id="29" name="Object 2">
                        <a:extLst>
                          <a:ext uri="{FF2B5EF4-FFF2-40B4-BE49-F238E27FC236}">
                            <a16:creationId xmlns:a16="http://schemas.microsoft.com/office/drawing/2014/main" id="{7E7D557B-44EE-4930-BB7C-6B484403684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9506" y="1983671"/>
                        <a:ext cx="5422900" cy="546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Picture 7">
            <a:extLst>
              <a:ext uri="{FF2B5EF4-FFF2-40B4-BE49-F238E27FC236}">
                <a16:creationId xmlns:a16="http://schemas.microsoft.com/office/drawing/2014/main" id="{40000BE7-AEB3-479E-AD20-1223514B8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76648" y="1758035"/>
            <a:ext cx="2277295" cy="16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3" name="Object 3">
            <a:extLst>
              <a:ext uri="{FF2B5EF4-FFF2-40B4-BE49-F238E27FC236}">
                <a16:creationId xmlns:a16="http://schemas.microsoft.com/office/drawing/2014/main" id="{1180F92C-4AEC-4189-8166-1FFC9B23D5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5689420"/>
              </p:ext>
            </p:extLst>
          </p:nvPr>
        </p:nvGraphicFramePr>
        <p:xfrm>
          <a:off x="684546" y="3534348"/>
          <a:ext cx="76422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645320" imgH="355320" progId="Equation.DSMT4">
                  <p:embed/>
                </p:oleObj>
              </mc:Choice>
              <mc:Fallback>
                <p:oleObj name="Equation" r:id="rId15" imgW="7645320" imgH="355320" progId="Equation.DSMT4">
                  <p:embed/>
                  <p:pic>
                    <p:nvPicPr>
                      <p:cNvPr id="33" name="Object 3">
                        <a:extLst>
                          <a:ext uri="{FF2B5EF4-FFF2-40B4-BE49-F238E27FC236}">
                            <a16:creationId xmlns:a16="http://schemas.microsoft.com/office/drawing/2014/main" id="{1180F92C-4AEC-4189-8166-1FFC9B23D56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546" y="3534348"/>
                        <a:ext cx="7642225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E337048-9FD4-4F73-B4AC-F541AAAE566A}"/>
              </a:ext>
            </a:extLst>
          </p:cNvPr>
          <p:cNvSpPr/>
          <p:nvPr/>
        </p:nvSpPr>
        <p:spPr>
          <a:xfrm>
            <a:off x="2091773" y="1865513"/>
            <a:ext cx="1296144" cy="7608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A7BB5D9E-1B5C-4177-957E-B0F04238A1DD}"/>
              </a:ext>
            </a:extLst>
          </p:cNvPr>
          <p:cNvSpPr/>
          <p:nvPr/>
        </p:nvSpPr>
        <p:spPr>
          <a:xfrm>
            <a:off x="4437691" y="1871280"/>
            <a:ext cx="1254482" cy="7608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7" name="Object 2">
            <a:extLst>
              <a:ext uri="{FF2B5EF4-FFF2-40B4-BE49-F238E27FC236}">
                <a16:creationId xmlns:a16="http://schemas.microsoft.com/office/drawing/2014/main" id="{76E9AF0A-2E9E-43C6-A2DD-4DAE83BE48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374288"/>
              </p:ext>
            </p:extLst>
          </p:nvPr>
        </p:nvGraphicFramePr>
        <p:xfrm>
          <a:off x="7230892" y="4721600"/>
          <a:ext cx="17192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777680" imgH="406080" progId="Equation.DSMT4">
                  <p:embed/>
                </p:oleObj>
              </mc:Choice>
              <mc:Fallback>
                <p:oleObj name="Equation" r:id="rId17" imgW="1777680" imgH="406080" progId="Equation.DSMT4">
                  <p:embed/>
                  <p:pic>
                    <p:nvPicPr>
                      <p:cNvPr id="37" name="Object 2">
                        <a:extLst>
                          <a:ext uri="{FF2B5EF4-FFF2-40B4-BE49-F238E27FC236}">
                            <a16:creationId xmlns:a16="http://schemas.microsoft.com/office/drawing/2014/main" id="{76E9AF0A-2E9E-43C6-A2DD-4DAE83BE48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0892" y="4721600"/>
                        <a:ext cx="1719263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2">
            <a:extLst>
              <a:ext uri="{FF2B5EF4-FFF2-40B4-BE49-F238E27FC236}">
                <a16:creationId xmlns:a16="http://schemas.microsoft.com/office/drawing/2014/main" id="{8E8A1CAD-F0E7-48E6-9FB3-B2194F681C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8871715"/>
              </p:ext>
            </p:extLst>
          </p:nvPr>
        </p:nvGraphicFramePr>
        <p:xfrm>
          <a:off x="3799776" y="275228"/>
          <a:ext cx="108108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117440" imgH="495000" progId="Equation.DSMT4">
                  <p:embed/>
                </p:oleObj>
              </mc:Choice>
              <mc:Fallback>
                <p:oleObj name="Equation" r:id="rId19" imgW="1117440" imgH="495000" progId="Equation.DSMT4">
                  <p:embed/>
                  <p:pic>
                    <p:nvPicPr>
                      <p:cNvPr id="39" name="Object 2">
                        <a:extLst>
                          <a:ext uri="{FF2B5EF4-FFF2-40B4-BE49-F238E27FC236}">
                            <a16:creationId xmlns:a16="http://schemas.microsoft.com/office/drawing/2014/main" id="{8E8A1CAD-F0E7-48E6-9FB3-B2194F681C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9776" y="275228"/>
                        <a:ext cx="1081087" cy="47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ひし形 11">
            <a:extLst>
              <a:ext uri="{FF2B5EF4-FFF2-40B4-BE49-F238E27FC236}">
                <a16:creationId xmlns:a16="http://schemas.microsoft.com/office/drawing/2014/main" id="{FBB85300-DC83-48F9-AFBE-A3A84334C2D6}"/>
              </a:ext>
            </a:extLst>
          </p:cNvPr>
          <p:cNvSpPr/>
          <p:nvPr/>
        </p:nvSpPr>
        <p:spPr>
          <a:xfrm>
            <a:off x="7245470" y="2472207"/>
            <a:ext cx="171280" cy="15082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ひし形 40">
            <a:extLst>
              <a:ext uri="{FF2B5EF4-FFF2-40B4-BE49-F238E27FC236}">
                <a16:creationId xmlns:a16="http://schemas.microsoft.com/office/drawing/2014/main" id="{452029D7-84E1-4E9E-BF69-A48D92E569BB}"/>
              </a:ext>
            </a:extLst>
          </p:cNvPr>
          <p:cNvSpPr/>
          <p:nvPr/>
        </p:nvSpPr>
        <p:spPr>
          <a:xfrm>
            <a:off x="7773860" y="2395647"/>
            <a:ext cx="171280" cy="150823"/>
          </a:xfrm>
          <a:prstGeom prst="diamond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ひし形 42">
            <a:extLst>
              <a:ext uri="{FF2B5EF4-FFF2-40B4-BE49-F238E27FC236}">
                <a16:creationId xmlns:a16="http://schemas.microsoft.com/office/drawing/2014/main" id="{90781182-CD74-497D-A9C6-12F67E39F603}"/>
              </a:ext>
            </a:extLst>
          </p:cNvPr>
          <p:cNvSpPr/>
          <p:nvPr/>
        </p:nvSpPr>
        <p:spPr>
          <a:xfrm>
            <a:off x="8241131" y="2378948"/>
            <a:ext cx="171280" cy="150823"/>
          </a:xfrm>
          <a:prstGeom prst="diamon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45" name="Object 3">
            <a:extLst>
              <a:ext uri="{FF2B5EF4-FFF2-40B4-BE49-F238E27FC236}">
                <a16:creationId xmlns:a16="http://schemas.microsoft.com/office/drawing/2014/main" id="{7377423B-2924-472F-9A28-47935315E0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581474"/>
              </p:ext>
            </p:extLst>
          </p:nvPr>
        </p:nvGraphicFramePr>
        <p:xfrm>
          <a:off x="684546" y="4060604"/>
          <a:ext cx="43291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330440" imgH="304560" progId="Equation.DSMT4">
                  <p:embed/>
                </p:oleObj>
              </mc:Choice>
              <mc:Fallback>
                <p:oleObj name="Equation" r:id="rId21" imgW="4330440" imgH="304560" progId="Equation.DSMT4">
                  <p:embed/>
                  <p:pic>
                    <p:nvPicPr>
                      <p:cNvPr id="45" name="Object 3">
                        <a:extLst>
                          <a:ext uri="{FF2B5EF4-FFF2-40B4-BE49-F238E27FC236}">
                            <a16:creationId xmlns:a16="http://schemas.microsoft.com/office/drawing/2014/main" id="{7377423B-2924-472F-9A28-47935315E0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546" y="4060604"/>
                        <a:ext cx="4329113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E9F733DD-F89A-4458-8282-0F5113EDC9CE}"/>
              </a:ext>
            </a:extLst>
          </p:cNvPr>
          <p:cNvSpPr/>
          <p:nvPr/>
        </p:nvSpPr>
        <p:spPr>
          <a:xfrm>
            <a:off x="4788023" y="2744545"/>
            <a:ext cx="904149" cy="6188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100FC6F0-7F47-4ADB-B38C-6820280A93A0}"/>
              </a:ext>
            </a:extLst>
          </p:cNvPr>
          <p:cNvSpPr/>
          <p:nvPr/>
        </p:nvSpPr>
        <p:spPr>
          <a:xfrm>
            <a:off x="1994705" y="3451301"/>
            <a:ext cx="633079" cy="50848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B8D168FB-1FD8-4849-87BF-D5F5BB40486D}"/>
              </a:ext>
            </a:extLst>
          </p:cNvPr>
          <p:cNvSpPr/>
          <p:nvPr/>
        </p:nvSpPr>
        <p:spPr>
          <a:xfrm>
            <a:off x="4111068" y="3501713"/>
            <a:ext cx="633079" cy="50848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A7F5B4A6-65B8-4821-B5A4-8EC5629EFB55}"/>
              </a:ext>
            </a:extLst>
          </p:cNvPr>
          <p:cNvSpPr/>
          <p:nvPr/>
        </p:nvSpPr>
        <p:spPr>
          <a:xfrm>
            <a:off x="6460108" y="3526423"/>
            <a:ext cx="633079" cy="50848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830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8" grpId="0"/>
      <p:bldP spid="2" grpId="0" animBg="1"/>
      <p:bldP spid="35" grpId="0" animBg="1"/>
      <p:bldP spid="12" grpId="0" animBg="1"/>
      <p:bldP spid="41" grpId="0" animBg="1"/>
      <p:bldP spid="43" grpId="0" animBg="1"/>
      <p:bldP spid="47" grpId="0" animBg="1"/>
      <p:bldP spid="49" grpId="0" animBg="1"/>
      <p:bldP spid="50" grpId="0" animBg="1"/>
      <p:bldP spid="5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4">
            <a:extLst>
              <a:ext uri="{FF2B5EF4-FFF2-40B4-BE49-F238E27FC236}">
                <a16:creationId xmlns:a16="http://schemas.microsoft.com/office/drawing/2014/main" id="{FD0234DB-0181-4F2D-B75C-5DF0249CB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6919" y="3935059"/>
            <a:ext cx="2561981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8125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56992"/>
            <a:ext cx="7462663" cy="490538"/>
          </a:xfrm>
          <a:solidFill>
            <a:srgbClr val="FFFFFF"/>
          </a:solidFill>
        </p:spPr>
        <p:txBody>
          <a:bodyPr anchor="t">
            <a:normAutofit/>
          </a:bodyPr>
          <a:lstStyle/>
          <a:p>
            <a:pPr algn="l"/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(entangled) </a:t>
            </a:r>
            <a:r>
              <a:rPr lang="en-US" altLang="ja-JP" sz="24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initial cond.  </a:t>
            </a:r>
            <a:endParaRPr lang="en-US" altLang="ja-JP" sz="24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1251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446961" y="4733001"/>
          <a:ext cx="1181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80800" imgH="342720" progId="Equation.DSMT4">
                  <p:embed/>
                </p:oleObj>
              </mc:Choice>
              <mc:Fallback>
                <p:oleObj name="Equation" r:id="rId4" imgW="1180800" imgH="342720" progId="Equation.DSMT4">
                  <p:embed/>
                  <p:pic>
                    <p:nvPicPr>
                      <p:cNvPr id="18125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6961" y="4733001"/>
                        <a:ext cx="1181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359025" y="3903663"/>
          <a:ext cx="272256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314520" imgH="736560" progId="Equation.DSMT4">
                  <p:embed/>
                </p:oleObj>
              </mc:Choice>
              <mc:Fallback>
                <p:oleObj name="Equation" r:id="rId6" imgW="3314520" imgH="736560" progId="Equation.DSMT4">
                  <p:embed/>
                  <p:pic>
                    <p:nvPicPr>
                      <p:cNvPr id="18125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3903663"/>
                        <a:ext cx="2722563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8" name="Rectangle 14"/>
          <p:cNvSpPr>
            <a:spLocks noChangeArrowheads="1"/>
          </p:cNvSpPr>
          <p:nvPr/>
        </p:nvSpPr>
        <p:spPr bwMode="auto">
          <a:xfrm>
            <a:off x="316161" y="4686490"/>
            <a:ext cx="51908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system+bath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is in equilibrium at </a:t>
            </a:r>
          </a:p>
        </p:txBody>
      </p:sp>
      <p:sp>
        <p:nvSpPr>
          <p:cNvPr id="181259" name="Rectangle 15"/>
          <p:cNvSpPr>
            <a:spLocks noChangeArrowheads="1"/>
          </p:cNvSpPr>
          <p:nvPr/>
        </p:nvSpPr>
        <p:spPr bwMode="auto">
          <a:xfrm>
            <a:off x="493713" y="687552"/>
            <a:ext cx="5976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Wave function in path integral form is</a:t>
            </a:r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126644"/>
              </p:ext>
            </p:extLst>
          </p:nvPr>
        </p:nvGraphicFramePr>
        <p:xfrm>
          <a:off x="459054" y="1257840"/>
          <a:ext cx="82772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280360" imgH="787320" progId="Equation.DSMT4">
                  <p:embed/>
                </p:oleObj>
              </mc:Choice>
              <mc:Fallback>
                <p:oleObj name="Equation" r:id="rId8" imgW="8280360" imgH="787320" progId="Equation.DSMT4">
                  <p:embed/>
                  <p:pic>
                    <p:nvPicPr>
                      <p:cNvPr id="1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054" y="1257840"/>
                        <a:ext cx="82772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471752"/>
              </p:ext>
            </p:extLst>
          </p:nvPr>
        </p:nvGraphicFramePr>
        <p:xfrm>
          <a:off x="754063" y="5195888"/>
          <a:ext cx="8159750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242200" imgH="736560" progId="Equation.DSMT4">
                  <p:embed/>
                </p:oleObj>
              </mc:Choice>
              <mc:Fallback>
                <p:oleObj name="Equation" r:id="rId10" imgW="8242200" imgH="736560" progId="Equation.DSMT4">
                  <p:embed/>
                  <p:pic>
                    <p:nvPicPr>
                      <p:cNvPr id="23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63" y="5195888"/>
                        <a:ext cx="8159750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395536" y="6123363"/>
            <a:ext cx="36247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Here, the Euclid action is</a:t>
            </a:r>
          </a:p>
        </p:txBody>
      </p:sp>
      <p:graphicFrame>
        <p:nvGraphicFramePr>
          <p:cNvPr id="2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557185"/>
              </p:ext>
            </p:extLst>
          </p:nvPr>
        </p:nvGraphicFramePr>
        <p:xfrm>
          <a:off x="3981450" y="6015038"/>
          <a:ext cx="26479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49080" imgH="330120" progId="Equation.DSMT4">
                  <p:embed/>
                </p:oleObj>
              </mc:Choice>
              <mc:Fallback>
                <p:oleObj name="Equation" r:id="rId12" imgW="1549080" imgH="330120" progId="Equation.DSMT4">
                  <p:embed/>
                  <p:pic>
                    <p:nvPicPr>
                      <p:cNvPr id="2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6015038"/>
                        <a:ext cx="2647950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8146231" y="5189728"/>
            <a:ext cx="742722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" name="Object 5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048952558"/>
              </p:ext>
            </p:extLst>
          </p:nvPr>
        </p:nvGraphicFramePr>
        <p:xfrm>
          <a:off x="5507006" y="3875996"/>
          <a:ext cx="235267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60440" imgH="507960" progId="Equation.DSMT4">
                  <p:embed/>
                </p:oleObj>
              </mc:Choice>
              <mc:Fallback>
                <p:oleObj name="Equation" r:id="rId14" imgW="2260440" imgH="507960" progId="Equation.DSMT4">
                  <p:embed/>
                  <p:pic>
                    <p:nvPicPr>
                      <p:cNvPr id="1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7006" y="3875996"/>
                        <a:ext cx="2352675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7956376" y="1293684"/>
            <a:ext cx="728570" cy="488827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4185791" y="3887283"/>
            <a:ext cx="432048" cy="449131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065852768"/>
              </p:ext>
            </p:extLst>
          </p:nvPr>
        </p:nvGraphicFramePr>
        <p:xfrm>
          <a:off x="633795" y="2622321"/>
          <a:ext cx="69977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778360" imgH="507960" progId="Equation.DSMT4">
                  <p:embed/>
                </p:oleObj>
              </mc:Choice>
              <mc:Fallback>
                <p:oleObj name="Equation" r:id="rId16" imgW="5778360" imgH="50796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795" y="2622321"/>
                        <a:ext cx="699770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493713" y="2041045"/>
            <a:ext cx="3488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</a:t>
            </a:r>
            <a:endParaRPr lang="ja-JP" altLang="en-US" sz="2400" dirty="0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3100215" y="3278356"/>
            <a:ext cx="1733723" cy="662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flipV="1">
            <a:off x="5696957" y="3238271"/>
            <a:ext cx="1918047" cy="0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4977927" y="3261834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2317538" y="461068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>
            <a:off x="611560" y="5971569"/>
            <a:ext cx="1800200" cy="71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395536" y="142594"/>
            <a:ext cx="8305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0099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Functional with </a:t>
            </a:r>
            <a:r>
              <a:rPr lang="en-US" altLang="ja-JP" sz="2800" dirty="0">
                <a:solidFill>
                  <a:srgbClr val="FF66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</a:t>
            </a:r>
            <a:endParaRPr lang="ja-JP" altLang="en-US" sz="2800" dirty="0">
              <a:solidFill>
                <a:srgbClr val="FF66CC"/>
              </a:solidFill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V="1">
            <a:off x="5004264" y="1718283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V="1">
            <a:off x="6470650" y="1772816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5280704" y="5666754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V="1">
            <a:off x="6681861" y="5690877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4827578" y="1076733"/>
            <a:ext cx="926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System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655981" y="995809"/>
            <a:ext cx="663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Bath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764714" y="948971"/>
            <a:ext cx="9733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</a:t>
            </a:r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-B int.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E788E6D-4C77-F5A7-BE3D-0D370B4C956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244146" y="2153565"/>
            <a:ext cx="756694" cy="204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96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6" grpId="0" animBg="1"/>
      <p:bldP spid="181258" grpId="0"/>
      <p:bldP spid="24" grpId="0"/>
      <p:bldP spid="11" grpId="0" animBg="1"/>
      <p:bldP spid="14" grpId="0" animBg="1"/>
      <p:bldP spid="2" grpId="0"/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2463" y="1964160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652463" y="1552575"/>
            <a:ext cx="47049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Wave function of the total system</a:t>
            </a:r>
            <a:endParaRPr lang="ja-JP" altLang="en-US" sz="2400" dirty="0"/>
          </a:p>
        </p:txBody>
      </p:sp>
      <p:graphicFrame>
        <p:nvGraphicFramePr>
          <p:cNvPr id="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076364"/>
              </p:ext>
            </p:extLst>
          </p:nvPr>
        </p:nvGraphicFramePr>
        <p:xfrm>
          <a:off x="1115616" y="2036068"/>
          <a:ext cx="773112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734240" imgH="736560" progId="Equation.DSMT4">
                  <p:embed/>
                </p:oleObj>
              </mc:Choice>
              <mc:Fallback>
                <p:oleObj name="Equation" r:id="rId2" imgW="7734240" imgH="736560" progId="Equation.DSMT4">
                  <p:embed/>
                  <p:pic>
                    <p:nvPicPr>
                      <p:cNvPr id="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2036068"/>
                        <a:ext cx="7731125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8161971" y="2046826"/>
            <a:ext cx="648180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137568" y="181606"/>
            <a:ext cx="8856984" cy="11430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Reducing bath degrees of freedom</a:t>
            </a:r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C6B5785-7D3F-C797-8298-C6E0F2C7ECD4}"/>
              </a:ext>
            </a:extLst>
          </p:cNvPr>
          <p:cNvSpPr/>
          <p:nvPr/>
        </p:nvSpPr>
        <p:spPr>
          <a:xfrm>
            <a:off x="1907704" y="4162256"/>
            <a:ext cx="6805639" cy="1991277"/>
          </a:xfrm>
          <a:prstGeom prst="rect">
            <a:avLst/>
          </a:prstGeom>
          <a:solidFill>
            <a:srgbClr val="FFFFCC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3" name="Object 16">
            <a:extLst>
              <a:ext uri="{FF2B5EF4-FFF2-40B4-BE49-F238E27FC236}">
                <a16:creationId xmlns:a16="http://schemas.microsoft.com/office/drawing/2014/main" id="{1A208B9E-3CA3-57F0-051E-4222C3DCCA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996433"/>
              </p:ext>
            </p:extLst>
          </p:nvPr>
        </p:nvGraphicFramePr>
        <p:xfrm>
          <a:off x="2668923" y="3059181"/>
          <a:ext cx="52832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283000" imgH="876240" progId="Equation.DSMT4">
                  <p:embed/>
                </p:oleObj>
              </mc:Choice>
              <mc:Fallback>
                <p:oleObj name="Equation" r:id="rId4" imgW="5283000" imgH="876240" progId="Equation.DSMT4">
                  <p:embed/>
                  <p:pic>
                    <p:nvPicPr>
                      <p:cNvPr id="13" name="Object 16">
                        <a:extLst>
                          <a:ext uri="{FF2B5EF4-FFF2-40B4-BE49-F238E27FC236}">
                            <a16:creationId xmlns:a16="http://schemas.microsoft.com/office/drawing/2014/main" id="{1A208B9E-3CA3-57F0-051E-4222C3DCCA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8923" y="3059181"/>
                        <a:ext cx="52832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6">
            <a:extLst>
              <a:ext uri="{FF2B5EF4-FFF2-40B4-BE49-F238E27FC236}">
                <a16:creationId xmlns:a16="http://schemas.microsoft.com/office/drawing/2014/main" id="{D4E842CD-273F-C2C5-1FD5-218D052324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3444227"/>
              </p:ext>
            </p:extLst>
          </p:nvPr>
        </p:nvGraphicFramePr>
        <p:xfrm>
          <a:off x="2144713" y="4251325"/>
          <a:ext cx="64643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464160" imgH="1892160" progId="Equation.DSMT4">
                  <p:embed/>
                </p:oleObj>
              </mc:Choice>
              <mc:Fallback>
                <p:oleObj name="Equation" r:id="rId6" imgW="6464160" imgH="1892160" progId="Equation.DSMT4">
                  <p:embed/>
                  <p:pic>
                    <p:nvPicPr>
                      <p:cNvPr id="15" name="Object 16">
                        <a:extLst>
                          <a:ext uri="{FF2B5EF4-FFF2-40B4-BE49-F238E27FC236}">
                            <a16:creationId xmlns:a16="http://schemas.microsoft.com/office/drawing/2014/main" id="{D4E842CD-273F-C2C5-1FD5-218D052324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4713" y="4251325"/>
                        <a:ext cx="64643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5581301-9EEC-BFF8-DC88-FCCB884F3D07}"/>
              </a:ext>
            </a:extLst>
          </p:cNvPr>
          <p:cNvSpPr txBox="1"/>
          <p:nvPr/>
        </p:nvSpPr>
        <p:spPr>
          <a:xfrm>
            <a:off x="6228184" y="2640208"/>
            <a:ext cx="2160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</a:rPr>
              <a:t>Gaussian integrals</a:t>
            </a:r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C635BCC-C2BA-33FC-EE90-F545DF8D89B6}"/>
              </a:ext>
            </a:extLst>
          </p:cNvPr>
          <p:cNvSpPr txBox="1"/>
          <p:nvPr/>
        </p:nvSpPr>
        <p:spPr>
          <a:xfrm>
            <a:off x="669749" y="6416389"/>
            <a:ext cx="8136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</a:rPr>
              <a:t>Harmonic oscillators’ bath = Gaussian distribution (central limiting theorem)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3069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2463" y="1964160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137568" y="181606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Equilibrium distribution</a:t>
            </a:r>
            <a:br>
              <a:rPr lang="ja-JP" altLang="en-US" dirty="0">
                <a:ea typeface="Arial Unicode MS" panose="020B0604020202020204" pitchFamily="50" charset="-128"/>
              </a:rPr>
            </a:br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C6B5785-7D3F-C797-8298-C6E0F2C7ECD4}"/>
              </a:ext>
            </a:extLst>
          </p:cNvPr>
          <p:cNvSpPr/>
          <p:nvPr/>
        </p:nvSpPr>
        <p:spPr>
          <a:xfrm>
            <a:off x="1823288" y="1925727"/>
            <a:ext cx="6805639" cy="1991277"/>
          </a:xfrm>
          <a:prstGeom prst="rect">
            <a:avLst/>
          </a:prstGeom>
          <a:solidFill>
            <a:srgbClr val="FFFFCC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3" name="Object 16">
            <a:extLst>
              <a:ext uri="{FF2B5EF4-FFF2-40B4-BE49-F238E27FC236}">
                <a16:creationId xmlns:a16="http://schemas.microsoft.com/office/drawing/2014/main" id="{1A208B9E-3CA3-57F0-051E-4222C3DCCA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68110" y="860623"/>
          <a:ext cx="68453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845040" imgH="876240" progId="Equation.DSMT4">
                  <p:embed/>
                </p:oleObj>
              </mc:Choice>
              <mc:Fallback>
                <p:oleObj name="Equation" r:id="rId2" imgW="6845040" imgH="876240" progId="Equation.DSMT4">
                  <p:embed/>
                  <p:pic>
                    <p:nvPicPr>
                      <p:cNvPr id="13" name="Object 16">
                        <a:extLst>
                          <a:ext uri="{FF2B5EF4-FFF2-40B4-BE49-F238E27FC236}">
                            <a16:creationId xmlns:a16="http://schemas.microsoft.com/office/drawing/2014/main" id="{1A208B9E-3CA3-57F0-051E-4222C3DCCA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110" y="860623"/>
                        <a:ext cx="68453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6">
            <a:extLst>
              <a:ext uri="{FF2B5EF4-FFF2-40B4-BE49-F238E27FC236}">
                <a16:creationId xmlns:a16="http://schemas.microsoft.com/office/drawing/2014/main" id="{D4E842CD-273F-C2C5-1FD5-218D052324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60297" y="2014796"/>
          <a:ext cx="64643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464160" imgH="1892160" progId="Equation.DSMT4">
                  <p:embed/>
                </p:oleObj>
              </mc:Choice>
              <mc:Fallback>
                <p:oleObj name="Equation" r:id="rId4" imgW="6464160" imgH="1892160" progId="Equation.DSMT4">
                  <p:embed/>
                  <p:pic>
                    <p:nvPicPr>
                      <p:cNvPr id="15" name="Object 16">
                        <a:extLst>
                          <a:ext uri="{FF2B5EF4-FFF2-40B4-BE49-F238E27FC236}">
                            <a16:creationId xmlns:a16="http://schemas.microsoft.com/office/drawing/2014/main" id="{D4E842CD-273F-C2C5-1FD5-218D052324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0297" y="2014796"/>
                        <a:ext cx="64643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図 1">
            <a:extLst>
              <a:ext uri="{FF2B5EF4-FFF2-40B4-BE49-F238E27FC236}">
                <a16:creationId xmlns:a16="http://schemas.microsoft.com/office/drawing/2014/main" id="{90DB9975-6429-D513-F044-0490F4AB5D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628" y="4547625"/>
            <a:ext cx="1608814" cy="2269970"/>
          </a:xfrm>
          <a:prstGeom prst="rect">
            <a:avLst/>
          </a:prstGeom>
        </p:spPr>
      </p:pic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548B2F26-B1AC-5BC1-7288-4A097E09ED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11068" y="5155832"/>
          <a:ext cx="237807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0" imgH="787320" progId="Equation.DSMT4">
                  <p:embed/>
                </p:oleObj>
              </mc:Choice>
              <mc:Fallback>
                <p:oleObj name="Equation" r:id="rId7" imgW="2286000" imgH="787320" progId="Equation.DSMT4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548B2F26-B1AC-5BC1-7288-4A097E09ED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1068" y="5155832"/>
                        <a:ext cx="237807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5A37105-20AD-7A1C-3E74-ED4F59D4C48B}"/>
              </a:ext>
            </a:extLst>
          </p:cNvPr>
          <p:cNvSpPr/>
          <p:nvPr/>
        </p:nvSpPr>
        <p:spPr>
          <a:xfrm>
            <a:off x="152032" y="4324994"/>
            <a:ext cx="1766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2" name="Object 5">
            <a:extLst>
              <a:ext uri="{FF2B5EF4-FFF2-40B4-BE49-F238E27FC236}">
                <a16:creationId xmlns:a16="http://schemas.microsoft.com/office/drawing/2014/main" id="{E1A28ACC-C121-2662-9BB5-BF66F5DD9F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6582" y="6164389"/>
          <a:ext cx="162560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62040" imgH="444240" progId="Equation.DSMT4">
                  <p:embed/>
                </p:oleObj>
              </mc:Choice>
              <mc:Fallback>
                <p:oleObj name="Equation" r:id="rId9" imgW="1562040" imgH="444240" progId="Equation.DSMT4">
                  <p:embed/>
                  <p:pic>
                    <p:nvPicPr>
                      <p:cNvPr id="12" name="Object 5">
                        <a:extLst>
                          <a:ext uri="{FF2B5EF4-FFF2-40B4-BE49-F238E27FC236}">
                            <a16:creationId xmlns:a16="http://schemas.microsoft.com/office/drawing/2014/main" id="{E1A28ACC-C121-2662-9BB5-BF66F5DD9F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6582" y="6164389"/>
                        <a:ext cx="1625600" cy="461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D630F79-A9CE-9F07-1481-ECE9EBD219D1}"/>
              </a:ext>
            </a:extLst>
          </p:cNvPr>
          <p:cNvSpPr/>
          <p:nvPr/>
        </p:nvSpPr>
        <p:spPr>
          <a:xfrm>
            <a:off x="4789826" y="5267096"/>
            <a:ext cx="39324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Euclid Action can be obtained by</a:t>
            </a:r>
          </a:p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Rotation: Partition function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6" name="円弧 15">
            <a:extLst>
              <a:ext uri="{FF2B5EF4-FFF2-40B4-BE49-F238E27FC236}">
                <a16:creationId xmlns:a16="http://schemas.microsoft.com/office/drawing/2014/main" id="{4DCB2E76-82C4-122B-08A5-8299550442DD}"/>
              </a:ext>
            </a:extLst>
          </p:cNvPr>
          <p:cNvSpPr/>
          <p:nvPr/>
        </p:nvSpPr>
        <p:spPr>
          <a:xfrm>
            <a:off x="611560" y="5813490"/>
            <a:ext cx="816925" cy="882180"/>
          </a:xfrm>
          <a:prstGeom prst="arc">
            <a:avLst/>
          </a:prstGeom>
          <a:ln w="2222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" name="Object 16">
            <a:extLst>
              <a:ext uri="{FF2B5EF4-FFF2-40B4-BE49-F238E27FC236}">
                <a16:creationId xmlns:a16="http://schemas.microsoft.com/office/drawing/2014/main" id="{195A1510-D707-E81C-11F1-8A3895D528C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98707" y="1975215"/>
          <a:ext cx="66548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654600" imgH="1892160" progId="Equation.DSMT4">
                  <p:embed/>
                </p:oleObj>
              </mc:Choice>
              <mc:Fallback>
                <p:oleObj name="Equation" r:id="rId11" imgW="6654600" imgH="1892160" progId="Equation.DSMT4">
                  <p:embed/>
                  <p:pic>
                    <p:nvPicPr>
                      <p:cNvPr id="18" name="Object 16">
                        <a:extLst>
                          <a:ext uri="{FF2B5EF4-FFF2-40B4-BE49-F238E27FC236}">
                            <a16:creationId xmlns:a16="http://schemas.microsoft.com/office/drawing/2014/main" id="{195A1510-D707-E81C-11F1-8A3895D528C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8707" y="1975215"/>
                        <a:ext cx="6654800" cy="18923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6">
            <a:extLst>
              <a:ext uri="{FF2B5EF4-FFF2-40B4-BE49-F238E27FC236}">
                <a16:creationId xmlns:a16="http://schemas.microsoft.com/office/drawing/2014/main" id="{8C86FDB5-8604-9B44-3F4A-7721AC43D55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56441" y="3278550"/>
          <a:ext cx="45212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520880" imgH="571320" progId="Equation.DSMT4">
                  <p:embed/>
                </p:oleObj>
              </mc:Choice>
              <mc:Fallback>
                <p:oleObj name="Equation" r:id="rId13" imgW="4520880" imgH="571320" progId="Equation.DSMT4">
                  <p:embed/>
                  <p:pic>
                    <p:nvPicPr>
                      <p:cNvPr id="20" name="Object 16">
                        <a:extLst>
                          <a:ext uri="{FF2B5EF4-FFF2-40B4-BE49-F238E27FC236}">
                            <a16:creationId xmlns:a16="http://schemas.microsoft.com/office/drawing/2014/main" id="{8C86FDB5-8604-9B44-3F4A-7721AC43D5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6441" y="3278550"/>
                        <a:ext cx="4521200" cy="571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869D609-C436-68D8-BD0F-5B89CA7169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1637" y="811134"/>
          <a:ext cx="69977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997680" imgH="876240" progId="Equation.DSMT4">
                  <p:embed/>
                </p:oleObj>
              </mc:Choice>
              <mc:Fallback>
                <p:oleObj name="Equation" r:id="rId15" imgW="6997680" imgH="8762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869D609-C436-68D8-BD0F-5B89CA7169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637" y="811134"/>
                        <a:ext cx="6997700" cy="876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6732239" y="892190"/>
            <a:ext cx="1311623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7F12DB3-5F5A-7B00-C803-E78AD6138C24}"/>
              </a:ext>
            </a:extLst>
          </p:cNvPr>
          <p:cNvSpPr/>
          <p:nvPr/>
        </p:nvSpPr>
        <p:spPr>
          <a:xfrm>
            <a:off x="3320841" y="3283910"/>
            <a:ext cx="3502590" cy="5661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0" name="Object 5">
            <a:extLst>
              <a:ext uri="{FF2B5EF4-FFF2-40B4-BE49-F238E27FC236}">
                <a16:creationId xmlns:a16="http://schemas.microsoft.com/office/drawing/2014/main" id="{F56C8E3C-CB3D-469B-8500-EB4629BC9B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798991"/>
              </p:ext>
            </p:extLst>
          </p:nvPr>
        </p:nvGraphicFramePr>
        <p:xfrm>
          <a:off x="246628" y="4073104"/>
          <a:ext cx="8615363" cy="267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8280360" imgH="2565360" progId="Equation.DSMT4">
                  <p:embed/>
                </p:oleObj>
              </mc:Choice>
              <mc:Fallback>
                <p:oleObj name="Equation" r:id="rId17" imgW="8280360" imgH="2565360" progId="Equation.DSMT4">
                  <p:embed/>
                  <p:pic>
                    <p:nvPicPr>
                      <p:cNvPr id="30" name="Object 5">
                        <a:extLst>
                          <a:ext uri="{FF2B5EF4-FFF2-40B4-BE49-F238E27FC236}">
                            <a16:creationId xmlns:a16="http://schemas.microsoft.com/office/drawing/2014/main" id="{F56C8E3C-CB3D-469B-8500-EB4629BC9B3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628" y="4073104"/>
                        <a:ext cx="8615363" cy="26717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5AF8BB4-E8DE-4C99-8481-C40974FA0512}"/>
              </a:ext>
            </a:extLst>
          </p:cNvPr>
          <p:cNvSpPr/>
          <p:nvPr/>
        </p:nvSpPr>
        <p:spPr>
          <a:xfrm>
            <a:off x="2772455" y="5002015"/>
            <a:ext cx="6120680" cy="783417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86D78DC5-3334-470F-9BCF-E3CDADE6A5B1}"/>
              </a:ext>
            </a:extLst>
          </p:cNvPr>
          <p:cNvSpPr/>
          <p:nvPr/>
        </p:nvSpPr>
        <p:spPr>
          <a:xfrm>
            <a:off x="2937698" y="4183540"/>
            <a:ext cx="766286" cy="334585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0ECB8101-C21C-47A8-8A4A-6D4982CAF372}"/>
              </a:ext>
            </a:extLst>
          </p:cNvPr>
          <p:cNvSpPr/>
          <p:nvPr/>
        </p:nvSpPr>
        <p:spPr>
          <a:xfrm>
            <a:off x="3223652" y="5862518"/>
            <a:ext cx="3132348" cy="603741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17D51475-2306-4BD0-AA8E-ACBFB305856F}"/>
              </a:ext>
            </a:extLst>
          </p:cNvPr>
          <p:cNvSpPr/>
          <p:nvPr/>
        </p:nvSpPr>
        <p:spPr>
          <a:xfrm>
            <a:off x="477958" y="4976994"/>
            <a:ext cx="8384033" cy="897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94C32B1-1709-4405-B816-72D9FD69FCED}"/>
              </a:ext>
            </a:extLst>
          </p:cNvPr>
          <p:cNvSpPr/>
          <p:nvPr/>
        </p:nvSpPr>
        <p:spPr>
          <a:xfrm>
            <a:off x="282009" y="5847308"/>
            <a:ext cx="8384033" cy="897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161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4" grpId="0"/>
      <p:bldP spid="14" grpId="1"/>
      <p:bldP spid="16" grpId="0" animBg="1"/>
      <p:bldP spid="16" grpId="1" animBg="1"/>
      <p:bldP spid="7" grpId="0" animBg="1"/>
      <p:bldP spid="31" grpId="0" animBg="1"/>
      <p:bldP spid="32" grpId="0" animBg="1"/>
      <p:bldP spid="33" grpId="0" animBg="1"/>
      <p:bldP spid="25" grpId="0" animBg="1"/>
      <p:bldP spid="25" grpId="1" animBg="1"/>
      <p:bldP spid="35" grpId="0" animBg="1"/>
      <p:bldP spid="3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07" y="1790754"/>
            <a:ext cx="1721417" cy="2121402"/>
          </a:xfrm>
          <a:prstGeom prst="rect">
            <a:avLst/>
          </a:prstGeom>
        </p:spPr>
      </p:pic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822346263"/>
              </p:ext>
            </p:extLst>
          </p:nvPr>
        </p:nvGraphicFramePr>
        <p:xfrm>
          <a:off x="1235867" y="4953372"/>
          <a:ext cx="6421437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438600" imgH="1015920" progId="Equation.DSMT4">
                  <p:embed/>
                </p:oleObj>
              </mc:Choice>
              <mc:Fallback>
                <p:oleObj name="Equation" r:id="rId4" imgW="6438600" imgH="101592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5867" y="4953372"/>
                        <a:ext cx="6421437" cy="1012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765789023"/>
              </p:ext>
            </p:extLst>
          </p:nvPr>
        </p:nvGraphicFramePr>
        <p:xfrm>
          <a:off x="600689" y="1016426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689" y="1016426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40505" y="931463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742350753"/>
              </p:ext>
            </p:extLst>
          </p:nvPr>
        </p:nvGraphicFramePr>
        <p:xfrm>
          <a:off x="2143125" y="1022350"/>
          <a:ext cx="6581775" cy="287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286320" imgH="2743200" progId="Equation.DSMT4">
                  <p:embed/>
                </p:oleObj>
              </mc:Choice>
              <mc:Fallback>
                <p:oleObj name="Equation" r:id="rId8" imgW="6286320" imgH="2743200" progId="Equation.DSMT4">
                  <p:embed/>
                  <p:pic>
                    <p:nvPicPr>
                      <p:cNvPr id="1812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25" y="1022350"/>
                        <a:ext cx="6581775" cy="287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623494" y="3265517"/>
            <a:ext cx="735907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645482" y="3176787"/>
            <a:ext cx="3243693" cy="262598"/>
          </a:xfrm>
          <a:solidFill>
            <a:srgbClr val="FFFFFF"/>
          </a:solidFill>
        </p:spPr>
        <p:txBody>
          <a:bodyPr anchor="t">
            <a:noAutofit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876803458"/>
              </p:ext>
            </p:extLst>
          </p:nvPr>
        </p:nvGraphicFramePr>
        <p:xfrm>
          <a:off x="2134733" y="1010047"/>
          <a:ext cx="6573798" cy="1360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60760" imgH="1295280" progId="Equation.DSMT4">
                  <p:embed/>
                </p:oleObj>
              </mc:Choice>
              <mc:Fallback>
                <p:oleObj name="Equation" r:id="rId10" imgW="6260760" imgH="129528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4733" y="1010047"/>
                        <a:ext cx="6573798" cy="13600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 rot="10800000" flipV="1">
            <a:off x="2774464" y="2964750"/>
            <a:ext cx="2819669" cy="28461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2593887" y="3912156"/>
            <a:ext cx="3045342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V="1">
            <a:off x="5645482" y="2943430"/>
            <a:ext cx="2819669" cy="284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826487893"/>
              </p:ext>
            </p:extLst>
          </p:nvPr>
        </p:nvGraphicFramePr>
        <p:xfrm>
          <a:off x="2465388" y="1820863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81480" imgH="812520" progId="Equation.DSMT4">
                  <p:embed/>
                </p:oleObj>
              </mc:Choice>
              <mc:Fallback>
                <p:oleObj name="Equation" r:id="rId12" imgW="5181480" imgH="8125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388" y="1820863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68718" y="6198146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)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2135952" y="1660247"/>
            <a:ext cx="6807250" cy="2399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042117"/>
              </p:ext>
            </p:extLst>
          </p:nvPr>
        </p:nvGraphicFramePr>
        <p:xfrm>
          <a:off x="2451363" y="1820950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124080" imgH="1536480" progId="Equation.DSMT4">
                  <p:embed/>
                </p:oleObj>
              </mc:Choice>
              <mc:Fallback>
                <p:oleObj name="Equation" r:id="rId15" imgW="3124080" imgH="153648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363" y="1820950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テキスト ボックス 29"/>
          <p:cNvSpPr txBox="1"/>
          <p:nvPr/>
        </p:nvSpPr>
        <p:spPr>
          <a:xfrm>
            <a:off x="6734330" y="3960418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41130" y="3172307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3419872" y="5521250"/>
            <a:ext cx="2039657" cy="486684"/>
          </a:xfrm>
          <a:prstGeom prst="rect">
            <a:avLst/>
          </a:prstGeom>
          <a:solidFill>
            <a:srgbClr val="FFC0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5849910" y="1531525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569773" y="1551316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258709" y="1531524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8109259" y="2643726"/>
            <a:ext cx="12250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8061134" y="1956282"/>
            <a:ext cx="10615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2449350" y="1779624"/>
            <a:ext cx="5538263" cy="1376829"/>
          </a:xfrm>
          <a:prstGeom prst="rect">
            <a:avLst/>
          </a:prstGeom>
          <a:solidFill>
            <a:srgbClr val="FFFF99">
              <a:alpha val="2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8007688" y="1671434"/>
            <a:ext cx="682862" cy="440928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862696" y="2390425"/>
            <a:ext cx="446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Harmonic oscillator  with external force    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145891" y="3102746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619440" imgH="393480" progId="Equation.DSMT4">
                  <p:embed/>
                </p:oleObj>
              </mc:Choice>
              <mc:Fallback>
                <p:oleObj name="Equation" r:id="rId17" imgW="3619440" imgH="393480" progId="Equation.DSMT4">
                  <p:embed/>
                  <p:pic>
                    <p:nvPicPr>
                      <p:cNvPr id="6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5891" y="3102746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正方形/長方形 65"/>
          <p:cNvSpPr/>
          <p:nvPr/>
        </p:nvSpPr>
        <p:spPr>
          <a:xfrm>
            <a:off x="6503447" y="1037843"/>
            <a:ext cx="731909" cy="487743"/>
          </a:xfrm>
          <a:prstGeom prst="rect">
            <a:avLst/>
          </a:prstGeom>
          <a:solidFill>
            <a:srgbClr val="FFCCFF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正方形/長方形 66"/>
          <p:cNvSpPr/>
          <p:nvPr/>
        </p:nvSpPr>
        <p:spPr>
          <a:xfrm>
            <a:off x="5472526" y="5521249"/>
            <a:ext cx="1187706" cy="473907"/>
          </a:xfrm>
          <a:prstGeom prst="rect">
            <a:avLst/>
          </a:prstGeom>
          <a:solidFill>
            <a:srgbClr val="FF66CC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0" name="直線矢印コネクタ 69"/>
          <p:cNvCxnSpPr/>
          <p:nvPr/>
        </p:nvCxnSpPr>
        <p:spPr>
          <a:xfrm flipH="1">
            <a:off x="6003803" y="1613007"/>
            <a:ext cx="944509" cy="3976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正方形/長方形 3"/>
          <p:cNvSpPr/>
          <p:nvPr/>
        </p:nvSpPr>
        <p:spPr>
          <a:xfrm>
            <a:off x="7189941" y="4530903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will discuss later</a:t>
            </a:r>
            <a:endParaRPr lang="ja-JP" altLang="en-US" dirty="0"/>
          </a:p>
        </p:txBody>
      </p:sp>
      <p:sp>
        <p:nvSpPr>
          <p:cNvPr id="64" name="正方形/長方形 63"/>
          <p:cNvSpPr/>
          <p:nvPr/>
        </p:nvSpPr>
        <p:spPr>
          <a:xfrm>
            <a:off x="59491" y="6470923"/>
            <a:ext cx="326525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  <a:hlinkClick r:id="rId19"/>
              </a:rPr>
              <a:t>Tanimura: JCP</a:t>
            </a:r>
            <a:r>
              <a:rPr lang="en-US" altLang="ja-JP" sz="1500" b="1" dirty="0">
                <a:solidFill>
                  <a:srgbClr val="0070C0"/>
                </a:solidFill>
                <a:hlinkClick r:id="rId19"/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  <a:hlinkClick r:id="rId19"/>
              </a:rPr>
              <a:t>, 144110 (2015).</a:t>
            </a:r>
            <a:endParaRPr lang="en-US" altLang="ja-JP" sz="1500" dirty="0">
              <a:solidFill>
                <a:srgbClr val="0070C0"/>
              </a:solidFill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82810196-AC81-45E7-A817-04CD3F7801B5}"/>
              </a:ext>
            </a:extLst>
          </p:cNvPr>
          <p:cNvSpPr/>
          <p:nvPr/>
        </p:nvSpPr>
        <p:spPr>
          <a:xfrm>
            <a:off x="2429454" y="3216476"/>
            <a:ext cx="5001020" cy="620906"/>
          </a:xfrm>
          <a:prstGeom prst="rect">
            <a:avLst/>
          </a:prstGeom>
          <a:solidFill>
            <a:srgbClr val="FFFF00">
              <a:alpha val="4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76" name="直線矢印コネクタ 75">
            <a:extLst>
              <a:ext uri="{FF2B5EF4-FFF2-40B4-BE49-F238E27FC236}">
                <a16:creationId xmlns:a16="http://schemas.microsoft.com/office/drawing/2014/main" id="{D7C8DE85-8ABE-46AF-AC1E-F9D067E9DD66}"/>
              </a:ext>
            </a:extLst>
          </p:cNvPr>
          <p:cNvCxnSpPr>
            <a:cxnSpLocks/>
          </p:cNvCxnSpPr>
          <p:nvPr/>
        </p:nvCxnSpPr>
        <p:spPr>
          <a:xfrm flipH="1">
            <a:off x="4536870" y="3877709"/>
            <a:ext cx="62578" cy="1597406"/>
          </a:xfrm>
          <a:prstGeom prst="straightConnector1">
            <a:avLst/>
          </a:prstGeom>
          <a:ln w="25400">
            <a:solidFill>
              <a:srgbClr val="0066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4670214-F55E-4BD8-89A1-55E1BE652713}"/>
              </a:ext>
            </a:extLst>
          </p:cNvPr>
          <p:cNvSpPr/>
          <p:nvPr/>
        </p:nvSpPr>
        <p:spPr>
          <a:xfrm>
            <a:off x="2442300" y="3933276"/>
            <a:ext cx="4112589" cy="660566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9" name="直線矢印コネクタ 78">
            <a:extLst>
              <a:ext uri="{FF2B5EF4-FFF2-40B4-BE49-F238E27FC236}">
                <a16:creationId xmlns:a16="http://schemas.microsoft.com/office/drawing/2014/main" id="{815DC2DC-B69B-411A-84A0-731129C40ACF}"/>
              </a:ext>
            </a:extLst>
          </p:cNvPr>
          <p:cNvCxnSpPr>
            <a:cxnSpLocks/>
          </p:cNvCxnSpPr>
          <p:nvPr/>
        </p:nvCxnSpPr>
        <p:spPr>
          <a:xfrm>
            <a:off x="5639229" y="4593842"/>
            <a:ext cx="235579" cy="9647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4" name="直線矢印コネクタ 53"/>
          <p:cNvCxnSpPr>
            <a:cxnSpLocks/>
          </p:cNvCxnSpPr>
          <p:nvPr/>
        </p:nvCxnSpPr>
        <p:spPr>
          <a:xfrm flipH="1">
            <a:off x="4841250" y="3148506"/>
            <a:ext cx="638966" cy="2335950"/>
          </a:xfrm>
          <a:prstGeom prst="straightConnector1">
            <a:avLst/>
          </a:prstGeom>
          <a:ln w="25400">
            <a:solidFill>
              <a:srgbClr val="0066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A2C7A1C4-A1F1-4531-A437-C4C0835534E3}"/>
              </a:ext>
            </a:extLst>
          </p:cNvPr>
          <p:cNvSpPr txBox="1"/>
          <p:nvPr/>
        </p:nvSpPr>
        <p:spPr>
          <a:xfrm>
            <a:off x="5547611" y="6157925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</a:rPr>
              <a:t>-Time </a:t>
            </a:r>
            <a:r>
              <a:rPr lang="en-US" altLang="ja-JP" dirty="0">
                <a:solidFill>
                  <a:srgbClr val="FF0000"/>
                </a:solidFill>
              </a:rPr>
              <a:t>HEOM</a:t>
            </a: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EEA70189-8039-4955-845C-06E36A80D750}"/>
              </a:ext>
            </a:extLst>
          </p:cNvPr>
          <p:cNvSpPr txBox="1"/>
          <p:nvPr/>
        </p:nvSpPr>
        <p:spPr>
          <a:xfrm>
            <a:off x="3489391" y="6199661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Re-Time HEOM</a:t>
            </a: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5B379793-2E83-4021-9920-7BD415099960}"/>
              </a:ext>
            </a:extLst>
          </p:cNvPr>
          <p:cNvSpPr/>
          <p:nvPr/>
        </p:nvSpPr>
        <p:spPr>
          <a:xfrm>
            <a:off x="2461515" y="1860736"/>
            <a:ext cx="4502931" cy="657040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368D5590-883B-4DC4-808A-B8A5A56F288C}"/>
              </a:ext>
            </a:extLst>
          </p:cNvPr>
          <p:cNvSpPr/>
          <p:nvPr/>
        </p:nvSpPr>
        <p:spPr>
          <a:xfrm>
            <a:off x="2257801" y="1677845"/>
            <a:ext cx="6503528" cy="679710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514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7" grpId="0" animBg="1"/>
      <p:bldP spid="17" grpId="1" animBg="1"/>
      <p:bldP spid="18" grpId="0" animBg="1"/>
      <p:bldP spid="18" grpId="1" animBg="1"/>
      <p:bldP spid="23" grpId="0" animBg="1"/>
      <p:bldP spid="23" grpId="1" animBg="1"/>
      <p:bldP spid="22" grpId="0" animBg="1"/>
      <p:bldP spid="27" grpId="0" animBg="1"/>
      <p:bldP spid="30" grpId="0"/>
      <p:bldP spid="31" grpId="0"/>
      <p:bldP spid="37" grpId="0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51" grpId="0"/>
      <p:bldP spid="52" grpId="0"/>
      <p:bldP spid="53" grpId="0" animBg="1"/>
      <p:bldP spid="49" grpId="0" animBg="1"/>
      <p:bldP spid="49" grpId="1" animBg="1"/>
      <p:bldP spid="7" grpId="0"/>
      <p:bldP spid="7" grpId="1"/>
      <p:bldP spid="66" grpId="0" animBg="1"/>
      <p:bldP spid="67" grpId="0" animBg="1"/>
      <p:bldP spid="4" grpId="0"/>
      <p:bldP spid="75" grpId="0" animBg="1"/>
      <p:bldP spid="78" grpId="0" animBg="1"/>
      <p:bldP spid="80" grpId="0"/>
      <p:bldP spid="81" grpId="0"/>
      <p:bldP spid="46" grpId="0" animBg="1"/>
      <p:bldP spid="46" grpId="1" animBg="1"/>
      <p:bldP spid="47" grpId="0" animBg="1"/>
      <p:bldP spid="4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02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All order of S-B interactions</a:t>
            </a:r>
            <a:endParaRPr kumimoji="1" lang="ja-JP" altLang="en-US" dirty="0"/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539552" y="3409032"/>
          <a:ext cx="4229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28920" imgH="558720" progId="Equation.DSMT4">
                  <p:embed/>
                </p:oleObj>
              </mc:Choice>
              <mc:Fallback>
                <p:oleObj name="Equation" r:id="rId2" imgW="4228920" imgH="55872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409032"/>
                        <a:ext cx="42291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323528" y="1376288"/>
            <a:ext cx="2871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2nd order terms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0664" y="1556792"/>
            <a:ext cx="2760094" cy="423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827584" y="2132856"/>
          <a:ext cx="2819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19160" imgH="507960" progId="Equation.DSMT4">
                  <p:embed/>
                </p:oleObj>
              </mc:Choice>
              <mc:Fallback>
                <p:oleObj name="Equation" r:id="rId5" imgW="2819160" imgH="5079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132856"/>
                        <a:ext cx="28194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107504" y="4869160"/>
          <a:ext cx="58801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879880" imgH="634680" progId="Equation.DSMT4">
                  <p:embed/>
                </p:oleObj>
              </mc:Choice>
              <mc:Fallback>
                <p:oleObj name="Equation" r:id="rId7" imgW="5879880" imgH="6346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4869160"/>
                        <a:ext cx="58801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/>
          <p:cNvSpPr txBox="1"/>
          <p:nvPr/>
        </p:nvSpPr>
        <p:spPr>
          <a:xfrm>
            <a:off x="323528" y="2880375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4th order terms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10090" y="4235936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6th order terms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9F1C88A-984C-AFE9-81E5-75F648DC69B2}"/>
              </a:ext>
            </a:extLst>
          </p:cNvPr>
          <p:cNvSpPr txBox="1"/>
          <p:nvPr/>
        </p:nvSpPr>
        <p:spPr>
          <a:xfrm>
            <a:off x="4067944" y="203902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Readfield</a:t>
            </a:r>
            <a:r>
              <a:rPr lang="en-US" altLang="ja-JP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</a:p>
          <a:p>
            <a:r>
              <a:rPr lang="en-US" altLang="ja-JP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q. master, </a:t>
            </a:r>
            <a:r>
              <a:rPr lang="en-US" altLang="ja-JP" sz="1800" dirty="0" err="1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etc</a:t>
            </a:r>
            <a:endParaRPr lang="ja-JP" altLang="en-US" dirty="0">
              <a:solidFill>
                <a:srgbClr val="0C0597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F0790C0-7615-4C03-8DB0-EAB33B1B9ED8}"/>
              </a:ext>
            </a:extLst>
          </p:cNvPr>
          <p:cNvSpPr txBox="1"/>
          <p:nvPr/>
        </p:nvSpPr>
        <p:spPr>
          <a:xfrm>
            <a:off x="376664" y="6125576"/>
            <a:ext cx="85940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(For demonstration, we show the diagrams only in real time) </a:t>
            </a:r>
            <a:endParaRPr lang="ja-JP" altLang="en-US" sz="2400" dirty="0">
              <a:solidFill>
                <a:srgbClr val="0070C0"/>
              </a:solidFill>
            </a:endParaRPr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FB70F7C3-1D76-4F20-9B8B-10C858965C9D}"/>
              </a:ext>
            </a:extLst>
          </p:cNvPr>
          <p:cNvSpPr/>
          <p:nvPr/>
        </p:nvSpPr>
        <p:spPr>
          <a:xfrm>
            <a:off x="6948264" y="1793538"/>
            <a:ext cx="576064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5F7D71A0-3C1A-4014-9336-4CB8A4DDFD21}"/>
              </a:ext>
            </a:extLst>
          </p:cNvPr>
          <p:cNvSpPr/>
          <p:nvPr/>
        </p:nvSpPr>
        <p:spPr>
          <a:xfrm>
            <a:off x="8244408" y="1837953"/>
            <a:ext cx="576064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38D51FF5-109D-495B-954A-36D7A9AA183D}"/>
              </a:ext>
            </a:extLst>
          </p:cNvPr>
          <p:cNvSpPr/>
          <p:nvPr/>
        </p:nvSpPr>
        <p:spPr>
          <a:xfrm>
            <a:off x="6112768" y="3271847"/>
            <a:ext cx="751748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B96A4C81-502A-4BDB-A53C-AAC31003AA51}"/>
              </a:ext>
            </a:extLst>
          </p:cNvPr>
          <p:cNvSpPr/>
          <p:nvPr/>
        </p:nvSpPr>
        <p:spPr>
          <a:xfrm>
            <a:off x="6196864" y="4697600"/>
            <a:ext cx="667652" cy="1035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E4291B25-11AC-48EC-B8FF-254B57F6E4EF}"/>
              </a:ext>
            </a:extLst>
          </p:cNvPr>
          <p:cNvSpPr/>
          <p:nvPr/>
        </p:nvSpPr>
        <p:spPr>
          <a:xfrm>
            <a:off x="6901012" y="4731875"/>
            <a:ext cx="623315" cy="10013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874D175D-2A29-4E5F-BF2C-B677006152D8}"/>
              </a:ext>
            </a:extLst>
          </p:cNvPr>
          <p:cNvSpPr/>
          <p:nvPr/>
        </p:nvSpPr>
        <p:spPr>
          <a:xfrm>
            <a:off x="7547748" y="4653135"/>
            <a:ext cx="667651" cy="1035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85516D4-301E-4518-8B90-0C2028669E7F}"/>
              </a:ext>
            </a:extLst>
          </p:cNvPr>
          <p:cNvSpPr txBox="1"/>
          <p:nvPr/>
        </p:nvSpPr>
        <p:spPr>
          <a:xfrm>
            <a:off x="5796136" y="1055080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non-Hermitian diagrams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44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60" name="Object 5"/>
          <p:cNvGraphicFramePr>
            <a:graphicFrameLocks noChangeAspect="1"/>
          </p:cNvGraphicFramePr>
          <p:nvPr/>
        </p:nvGraphicFramePr>
        <p:xfrm>
          <a:off x="1986335" y="1447970"/>
          <a:ext cx="36957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95400" imgH="1130040" progId="Equation.DSMT4">
                  <p:embed/>
                </p:oleObj>
              </mc:Choice>
              <mc:Fallback>
                <p:oleObj name="Equation" r:id="rId2" imgW="3695400" imgH="1130040" progId="Equation.DSMT4">
                  <p:embed/>
                  <p:pic>
                    <p:nvPicPr>
                      <p:cNvPr id="22426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6335" y="1447970"/>
                        <a:ext cx="3695700" cy="113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674490" y="1452849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633110" y="2064731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5915496" y="1547894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371429" imgH="1542857" progId="PBrush">
                  <p:embed/>
                </p:oleObj>
              </mc:Choice>
              <mc:Fallback>
                <p:oleObj name="ビットマップ イメージ" r:id="rId4" imgW="2371429" imgH="1542857" progId="PBrush">
                  <p:embed/>
                  <p:pic>
                    <p:nvPicPr>
                      <p:cNvPr id="1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5496" y="1547894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5599" y="2109761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2136401" y="3392637"/>
          <a:ext cx="617220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172200" imgH="1358640" progId="Equation.DSMT4">
                  <p:embed/>
                </p:oleObj>
              </mc:Choice>
              <mc:Fallback>
                <p:oleObj name="Equation" r:id="rId7" imgW="6172200" imgH="135864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6401" y="3392637"/>
                        <a:ext cx="6172200" cy="135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テキスト プレースホルダー 1"/>
          <p:cNvSpPr>
            <a:spLocks noGrp="1"/>
          </p:cNvSpPr>
          <p:nvPr>
            <p:ph type="body" sz="half" idx="1"/>
          </p:nvPr>
        </p:nvSpPr>
        <p:spPr>
          <a:xfrm>
            <a:off x="372969" y="715339"/>
            <a:ext cx="8771031" cy="881601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en-US" altLang="ja-JP" dirty="0"/>
              <a:t> and </a:t>
            </a:r>
            <a:r>
              <a:rPr lang="en-US" altLang="ja-JP" dirty="0">
                <a:solidFill>
                  <a:srgbClr val="0541EB"/>
                </a:solidFill>
              </a:rPr>
              <a:t>dissipation</a:t>
            </a:r>
            <a:r>
              <a:rPr lang="en-US" altLang="ja-JP" dirty="0"/>
              <a:t> (FD theorem)</a:t>
            </a:r>
            <a:endParaRPr kumimoji="1" lang="ja-JP" altLang="en-US" dirty="0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2350509" y="5450697"/>
          <a:ext cx="34036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403440" imgH="1231560" progId="Equation.DSMT4">
                  <p:embed/>
                </p:oleObj>
              </mc:Choice>
              <mc:Fallback>
                <p:oleObj name="Equation" r:id="rId9" imgW="3403440" imgH="1231560" progId="Equation.DSMT4">
                  <p:embed/>
                  <p:pic>
                    <p:nvPicPr>
                      <p:cNvPr id="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0509" y="5450697"/>
                        <a:ext cx="3403600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02414" y="2778412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Correlation between the imaginary and real time fluctuations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2107599" y="3461573"/>
            <a:ext cx="1004756" cy="453625"/>
          </a:xfrm>
          <a:prstGeom prst="rect">
            <a:avLst/>
          </a:prstGeom>
          <a:solidFill>
            <a:srgbClr val="FFFF00">
              <a:alpha val="4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2350509" y="5838178"/>
            <a:ext cx="535004" cy="444738"/>
          </a:xfrm>
          <a:prstGeom prst="rect">
            <a:avLst/>
          </a:prstGeom>
          <a:solidFill>
            <a:srgbClr val="FF66CC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780259" y="1352711"/>
            <a:ext cx="6607" cy="130135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3" name="Line 10"/>
          <p:cNvSpPr>
            <a:spLocks noChangeShapeType="1"/>
          </p:cNvSpPr>
          <p:nvPr/>
        </p:nvSpPr>
        <p:spPr bwMode="auto">
          <a:xfrm rot="16373360">
            <a:off x="748936" y="193309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 flipV="1">
            <a:off x="769344" y="261217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" name="円弧 26"/>
          <p:cNvSpPr/>
          <p:nvPr/>
        </p:nvSpPr>
        <p:spPr>
          <a:xfrm rot="16200000" flipV="1">
            <a:off x="458324" y="210471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弧 27"/>
          <p:cNvSpPr/>
          <p:nvPr/>
        </p:nvSpPr>
        <p:spPr>
          <a:xfrm rot="16200000" flipV="1">
            <a:off x="557722" y="176168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弧 28"/>
          <p:cNvSpPr/>
          <p:nvPr/>
        </p:nvSpPr>
        <p:spPr>
          <a:xfrm rot="5223116" flipV="1">
            <a:off x="1045119" y="179358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0" name="直線コネクタ 29"/>
          <p:cNvCxnSpPr/>
          <p:nvPr/>
        </p:nvCxnSpPr>
        <p:spPr>
          <a:xfrm flipV="1">
            <a:off x="761038" y="1437694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 flipH="1" flipV="1">
            <a:off x="790561" y="1538460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円弧 31"/>
          <p:cNvSpPr/>
          <p:nvPr/>
        </p:nvSpPr>
        <p:spPr>
          <a:xfrm rot="5223116" flipV="1">
            <a:off x="1014020" y="2068773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弧 32"/>
          <p:cNvSpPr/>
          <p:nvPr/>
        </p:nvSpPr>
        <p:spPr>
          <a:xfrm rot="16200000" flipV="1">
            <a:off x="566802" y="149301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 flipV="1">
            <a:off x="743430" y="3329925"/>
            <a:ext cx="20687" cy="1258976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9" name="円弧 38"/>
          <p:cNvSpPr/>
          <p:nvPr/>
        </p:nvSpPr>
        <p:spPr>
          <a:xfrm rot="10292747" flipV="1">
            <a:off x="1141493" y="4233122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弧 39"/>
          <p:cNvSpPr/>
          <p:nvPr/>
        </p:nvSpPr>
        <p:spPr>
          <a:xfrm rot="16200000" flipV="1">
            <a:off x="349168" y="4442054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 flipV="1">
            <a:off x="715162" y="4588901"/>
            <a:ext cx="74213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616509" y="461909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円/楕円 61"/>
          <p:cNvSpPr/>
          <p:nvPr/>
        </p:nvSpPr>
        <p:spPr>
          <a:xfrm>
            <a:off x="1092608" y="6461244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3" name="円/楕円 62"/>
          <p:cNvSpPr/>
          <p:nvPr/>
        </p:nvSpPr>
        <p:spPr>
          <a:xfrm>
            <a:off x="729347" y="6483566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4" name="正方形/長方形 63"/>
          <p:cNvSpPr/>
          <p:nvPr/>
        </p:nvSpPr>
        <p:spPr>
          <a:xfrm>
            <a:off x="644483" y="6726027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5" name="Line 9"/>
          <p:cNvSpPr>
            <a:spLocks noChangeShapeType="1"/>
          </p:cNvSpPr>
          <p:nvPr/>
        </p:nvSpPr>
        <p:spPr bwMode="auto">
          <a:xfrm flipH="1" flipV="1">
            <a:off x="694762" y="5401254"/>
            <a:ext cx="9852" cy="1281829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6" name="Line 10"/>
          <p:cNvSpPr>
            <a:spLocks noChangeShapeType="1"/>
          </p:cNvSpPr>
          <p:nvPr/>
        </p:nvSpPr>
        <p:spPr bwMode="auto">
          <a:xfrm rot="16373360">
            <a:off x="701588" y="6008714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 flipV="1">
            <a:off x="683927" y="6680610"/>
            <a:ext cx="699059" cy="247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8" name="円弧 67"/>
          <p:cNvSpPr/>
          <p:nvPr/>
        </p:nvSpPr>
        <p:spPr>
          <a:xfrm rot="10465514" flipV="1">
            <a:off x="1204184" y="4042193"/>
            <a:ext cx="568011" cy="103640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Rectangle 8"/>
          <p:cNvSpPr>
            <a:spLocks noChangeArrowheads="1"/>
          </p:cNvSpPr>
          <p:nvPr/>
        </p:nvSpPr>
        <p:spPr bwMode="auto">
          <a:xfrm>
            <a:off x="302414" y="4811251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chemeClr val="accent3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Influence functional for imaginary time (static)</a:t>
            </a:r>
          </a:p>
        </p:txBody>
      </p:sp>
      <p:sp>
        <p:nvSpPr>
          <p:cNvPr id="72" name="タイトル 2"/>
          <p:cNvSpPr>
            <a:spLocks noGrp="1"/>
          </p:cNvSpPr>
          <p:nvPr>
            <p:ph type="title"/>
          </p:nvPr>
        </p:nvSpPr>
        <p:spPr>
          <a:xfrm>
            <a:off x="-231163" y="9603"/>
            <a:ext cx="6233352" cy="650191"/>
          </a:xfrm>
        </p:spPr>
        <p:txBody>
          <a:bodyPr>
            <a:noAutofit/>
          </a:bodyPr>
          <a:lstStyle/>
          <a:p>
            <a:r>
              <a:rPr lang="en-US" altLang="ja-JP" sz="3200" dirty="0">
                <a:latin typeface="Arial Unicode MS"/>
                <a:ea typeface="Arial Unicode MS"/>
                <a:cs typeface="Arial Unicode MS"/>
              </a:rPr>
              <a:t>Quantum S-B Entanglement</a:t>
            </a:r>
            <a:endParaRPr kumimoji="1" lang="ja-JP" altLang="en-US" sz="32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 rot="16373360">
            <a:off x="766795" y="3947084"/>
            <a:ext cx="1274170" cy="54932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84D42DD9-4DF0-4F8E-8F6B-4616E28114A6}"/>
              </a:ext>
            </a:extLst>
          </p:cNvPr>
          <p:cNvSpPr/>
          <p:nvPr/>
        </p:nvSpPr>
        <p:spPr>
          <a:xfrm>
            <a:off x="1918415" y="1391988"/>
            <a:ext cx="594401" cy="1150736"/>
          </a:xfrm>
          <a:prstGeom prst="rect">
            <a:avLst/>
          </a:prstGeom>
          <a:solidFill>
            <a:srgbClr val="FFFF99">
              <a:alpha val="2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正方形/長方形 41"/>
          <p:cNvSpPr/>
          <p:nvPr/>
        </p:nvSpPr>
        <p:spPr>
          <a:xfrm>
            <a:off x="99709" y="2787837"/>
            <a:ext cx="8861957" cy="3965568"/>
          </a:xfrm>
          <a:prstGeom prst="rect">
            <a:avLst/>
          </a:prstGeom>
          <a:solidFill>
            <a:schemeClr val="tx1">
              <a:lumMod val="95000"/>
              <a:lumOff val="5000"/>
              <a:alpha val="3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13629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5" grpId="0"/>
      <p:bldP spid="18" grpId="0" animBg="1"/>
      <p:bldP spid="19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7" grpId="0" animBg="1"/>
      <p:bldP spid="39" grpId="0" animBg="1"/>
      <p:bldP spid="40" grpId="0" animBg="1"/>
      <p:bldP spid="4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71" grpId="0"/>
      <p:bldP spid="38" grpId="0" animBg="1"/>
      <p:bldP spid="43" grpId="0" animBg="1"/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22F4A2C-067C-0D1D-00CE-6F7784DB685E}"/>
              </a:ext>
            </a:extLst>
          </p:cNvPr>
          <p:cNvSpPr txBox="1"/>
          <p:nvPr/>
        </p:nvSpPr>
        <p:spPr>
          <a:xfrm>
            <a:off x="323528" y="1412776"/>
            <a:ext cx="7795660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>
                <a:solidFill>
                  <a:srgbClr val="0C0597"/>
                </a:solidFill>
              </a:rPr>
              <a:t>1. </a:t>
            </a:r>
            <a:r>
              <a:rPr kumimoji="1" lang="en-US" altLang="ja-JP" sz="2800" dirty="0">
                <a:solidFill>
                  <a:srgbClr val="0C0597"/>
                </a:solidFill>
              </a:rPr>
              <a:t>The secret of open quantum dynamics theory</a:t>
            </a:r>
          </a:p>
          <a:p>
            <a:r>
              <a:rPr lang="en-US" altLang="ja-JP" sz="2800" dirty="0">
                <a:solidFill>
                  <a:srgbClr val="0C0597"/>
                </a:solidFill>
              </a:rPr>
              <a:t>   </a:t>
            </a:r>
            <a:r>
              <a:rPr kumimoji="1" lang="en-US" altLang="ja-JP" sz="2800" dirty="0">
                <a:solidFill>
                  <a:srgbClr val="0C0597"/>
                </a:solidFill>
              </a:rPr>
              <a:t> that no one told you</a:t>
            </a:r>
          </a:p>
          <a:p>
            <a:r>
              <a:rPr kumimoji="1" lang="en-US" altLang="ja-JP" sz="2800" dirty="0">
                <a:solidFill>
                  <a:srgbClr val="0C0597"/>
                </a:solidFill>
              </a:rPr>
              <a:t>2. The doctor equations (</a:t>
            </a:r>
            <a:r>
              <a:rPr kumimoji="1" lang="en-US" altLang="ja-JP" sz="2800" dirty="0">
                <a:solidFill>
                  <a:srgbClr val="00B0F0"/>
                </a:solidFill>
              </a:rPr>
              <a:t>HEOM</a:t>
            </a:r>
            <a:r>
              <a:rPr kumimoji="1" lang="en-US" altLang="ja-JP" sz="2800" dirty="0">
                <a:solidFill>
                  <a:srgbClr val="0C0597"/>
                </a:solidFill>
              </a:rPr>
              <a:t>)</a:t>
            </a:r>
          </a:p>
          <a:p>
            <a:r>
              <a:rPr lang="en-US" altLang="ja-JP" sz="2800" dirty="0">
                <a:solidFill>
                  <a:srgbClr val="0C0597"/>
                </a:solidFill>
              </a:rPr>
              <a:t>3. The truth of </a:t>
            </a:r>
            <a:r>
              <a:rPr lang="en-US" altLang="ja-JP" sz="2800" dirty="0">
                <a:solidFill>
                  <a:srgbClr val="00B0F0"/>
                </a:solidFill>
              </a:rPr>
              <a:t>quantum thermodynamics </a:t>
            </a:r>
          </a:p>
          <a:p>
            <a:endParaRPr kumimoji="1" lang="en-US" altLang="ja-JP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B23E8C8-E33A-63B8-3EBA-6958A3FEE884}"/>
              </a:ext>
            </a:extLst>
          </p:cNvPr>
          <p:cNvSpPr txBox="1"/>
          <p:nvPr/>
        </p:nvSpPr>
        <p:spPr>
          <a:xfrm>
            <a:off x="179512" y="3717032"/>
            <a:ext cx="857792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>
                <a:solidFill>
                  <a:srgbClr val="0C0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The secret garden </a:t>
            </a:r>
            <a:r>
              <a:rPr lang="en-US" altLang="ja-JP" sz="2800">
                <a:solidFill>
                  <a:srgbClr val="0C0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altLang="ja-JP" sz="280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2D spectroscopies</a:t>
            </a:r>
            <a:br>
              <a:rPr lang="en-US" altLang="ja-JP" sz="28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1" lang="en-US" altLang="ja-JP" sz="2800" dirty="0">
                <a:solidFill>
                  <a:srgbClr val="0C0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Multi-state q. hierarchical Fokker-Planck </a:t>
            </a:r>
            <a:r>
              <a:rPr kumimoji="1" lang="en-US" altLang="ja-JP" sz="2800" dirty="0" err="1">
                <a:solidFill>
                  <a:srgbClr val="0C0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Eqs</a:t>
            </a:r>
            <a:r>
              <a:rPr kumimoji="1" lang="en-US" altLang="ja-JP" sz="2800" dirty="0">
                <a:solidFill>
                  <a:srgbClr val="0C0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altLang="ja-JP" sz="2800" dirty="0">
                <a:solidFill>
                  <a:srgbClr val="0C0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kumimoji="1" lang="en-US" altLang="ja-JP" sz="2800" dirty="0">
                <a:solidFill>
                  <a:srgbClr val="0C0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dark side of simulating </a:t>
            </a:r>
            <a:r>
              <a:rPr kumimoji="1" lang="en-US" altLang="ja-JP" sz="28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nonadiabatic transition</a:t>
            </a:r>
          </a:p>
          <a:p>
            <a:r>
              <a:rPr kumimoji="1" lang="en-US" altLang="ja-JP" sz="2800" dirty="0">
                <a:solidFill>
                  <a:srgbClr val="0C0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processes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AF0D590-7088-A134-5F0F-E621C3E0E5CB}"/>
              </a:ext>
            </a:extLst>
          </p:cNvPr>
          <p:cNvSpPr txBox="1"/>
          <p:nvPr/>
        </p:nvSpPr>
        <p:spPr>
          <a:xfrm>
            <a:off x="3367420" y="404664"/>
            <a:ext cx="30047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800" dirty="0">
                <a:solidFill>
                  <a:srgbClr val="0C0597"/>
                </a:solidFill>
                <a:latin typeface="Arial Black" panose="020B0A04020102020204" pitchFamily="34" charset="0"/>
              </a:rPr>
              <a:t>INDEX</a:t>
            </a:r>
            <a:endParaRPr kumimoji="1" lang="ja-JP" altLang="en-US" sz="4800" dirty="0">
              <a:solidFill>
                <a:srgbClr val="0C0597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4E14819-5F33-BB7C-DE35-CAA045847048}"/>
              </a:ext>
            </a:extLst>
          </p:cNvPr>
          <p:cNvSpPr txBox="1"/>
          <p:nvPr/>
        </p:nvSpPr>
        <p:spPr>
          <a:xfrm>
            <a:off x="467544" y="6237312"/>
            <a:ext cx="5480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</a:rPr>
              <a:t>http://theochem.kuchem.kyoto-u.ac.jp/ISSP2023.zip</a:t>
            </a:r>
            <a:endParaRPr kumimoji="1" lang="ja-JP" altLang="en-US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5129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9204" y="3538416"/>
            <a:ext cx="2457263" cy="33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4959404" y="1322622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(Ohmic)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6785" y="2083349"/>
            <a:ext cx="6544653" cy="5056578"/>
          </a:xfrm>
          <a:prstGeom prst="rect">
            <a:avLst/>
          </a:prstGeom>
        </p:spPr>
      </p:pic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71614" y="120965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origin of the positivity problem</a:t>
            </a:r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489120" y="2638964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2619496" y="2518290"/>
          <a:ext cx="487656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876560" imgH="812520" progId="Equation.DSMT4">
                  <p:embed/>
                </p:oleObj>
              </mc:Choice>
              <mc:Fallback>
                <p:oleObj name="Equation" r:id="rId5" imgW="4876560" imgH="81252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496" y="2518290"/>
                        <a:ext cx="487656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489120" y="1833143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2728790" y="1734865"/>
          <a:ext cx="3289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288960" imgH="596880" progId="Equation.DSMT4">
                  <p:embed/>
                </p:oleObj>
              </mc:Choice>
              <mc:Fallback>
                <p:oleObj name="Equation" r:id="rId7" imgW="3288960" imgH="596880" progId="Equation.DSMT4">
                  <p:embed/>
                  <p:pic>
                    <p:nvPicPr>
                      <p:cNvPr id="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790" y="1734865"/>
                        <a:ext cx="3289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732782" y="347124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3547211" y="3471242"/>
            <a:ext cx="131318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endParaRPr lang="ja-JP" altLang="en-US" dirty="0"/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4422987" y="5689648"/>
            <a:ext cx="12858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Low T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(quantum)</a:t>
            </a:r>
            <a:endParaRPr lang="ja-JP" altLang="en-US" sz="12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4401075" y="4308017"/>
            <a:ext cx="865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</a:rPr>
              <a:t>High T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(classical)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25" name="直線矢印コネクタ 24"/>
          <p:cNvCxnSpPr/>
          <p:nvPr/>
        </p:nvCxnSpPr>
        <p:spPr>
          <a:xfrm flipH="1">
            <a:off x="4012659" y="4791416"/>
            <a:ext cx="464097" cy="971849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/>
          <p:cNvSpPr/>
          <p:nvPr/>
        </p:nvSpPr>
        <p:spPr>
          <a:xfrm>
            <a:off x="1495279" y="4583139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Approaches to</a:t>
            </a:r>
          </a:p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sz="1400" dirty="0"/>
          </a:p>
        </p:txBody>
      </p:sp>
      <p:cxnSp>
        <p:nvCxnSpPr>
          <p:cNvPr id="32" name="直線矢印コネクタ 31"/>
          <p:cNvCxnSpPr>
            <a:cxnSpLocks/>
          </p:cNvCxnSpPr>
          <p:nvPr/>
        </p:nvCxnSpPr>
        <p:spPr>
          <a:xfrm flipH="1" flipV="1">
            <a:off x="1106613" y="4906626"/>
            <a:ext cx="337193" cy="2079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>
            <a:cxnSpLocks/>
            <a:stCxn id="40" idx="1"/>
          </p:cNvCxnSpPr>
          <p:nvPr/>
        </p:nvCxnSpPr>
        <p:spPr>
          <a:xfrm flipH="1">
            <a:off x="4468030" y="5381210"/>
            <a:ext cx="1319144" cy="30014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787174" y="5181155"/>
            <a:ext cx="35373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Becomes negative </a:t>
            </a:r>
            <a:r>
              <a:rPr lang="en-US" altLang="ja-JP" sz="1600" dirty="0">
                <a:solidFill>
                  <a:srgbClr val="FF0000"/>
                </a:solidFill>
              </a:rPr>
              <a:t>(q. noise)</a:t>
            </a:r>
          </a:p>
        </p:txBody>
      </p:sp>
      <p:graphicFrame>
        <p:nvGraphicFramePr>
          <p:cNvPr id="26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611419" y="1298962"/>
          <a:ext cx="23780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58640" imgH="444240" progId="Equation.DSMT4">
                  <p:embed/>
                </p:oleObj>
              </mc:Choice>
              <mc:Fallback>
                <p:oleObj name="Equation" r:id="rId9" imgW="1358640" imgH="444240" progId="Equation.DSMT4">
                  <p:embed/>
                  <p:pic>
                    <p:nvPicPr>
                      <p:cNvPr id="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1419" y="1298962"/>
                        <a:ext cx="237807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2755831" y="1675584"/>
          <a:ext cx="190476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760" imgH="723600" progId="Equation.DSMT4">
                  <p:embed/>
                </p:oleObj>
              </mc:Choice>
              <mc:Fallback>
                <p:oleObj name="Equation" r:id="rId11" imgW="1904760" imgH="723600" progId="Equation.DSMT4">
                  <p:embed/>
                  <p:pic>
                    <p:nvPicPr>
                      <p:cNvPr id="2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831" y="1675584"/>
                        <a:ext cx="1904760" cy="72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8"/>
          <p:cNvGraphicFramePr>
            <a:graphicFrameLocks noChangeAspect="1"/>
          </p:cNvGraphicFramePr>
          <p:nvPr/>
        </p:nvGraphicFramePr>
        <p:xfrm>
          <a:off x="2635899" y="2525539"/>
          <a:ext cx="4406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06760" imgH="825480" progId="Equation.DSMT4">
                  <p:embed/>
                </p:oleObj>
              </mc:Choice>
              <mc:Fallback>
                <p:oleObj name="Equation" r:id="rId13" imgW="4406760" imgH="825480" progId="Equation.DSMT4">
                  <p:embed/>
                  <p:pic>
                    <p:nvPicPr>
                      <p:cNvPr id="2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899" y="2525539"/>
                        <a:ext cx="4406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オブジェクト 34"/>
          <p:cNvGraphicFramePr>
            <a:graphicFrameLocks noChangeAspect="1"/>
          </p:cNvGraphicFramePr>
          <p:nvPr/>
        </p:nvGraphicFramePr>
        <p:xfrm>
          <a:off x="4361885" y="947640"/>
          <a:ext cx="558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58720" imgH="355320" progId="Equation.DSMT4">
                  <p:embed/>
                </p:oleObj>
              </mc:Choice>
              <mc:Fallback>
                <p:oleObj name="Equation" r:id="rId15" imgW="558720" imgH="355320" progId="Equation.DSMT4">
                  <p:embed/>
                  <p:pic>
                    <p:nvPicPr>
                      <p:cNvPr id="35" name="オブジェクト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1885" y="947640"/>
                        <a:ext cx="558800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正方形/長方形 35"/>
          <p:cNvSpPr>
            <a:spLocks noChangeArrowheads="1"/>
          </p:cNvSpPr>
          <p:nvPr/>
        </p:nvSpPr>
        <p:spPr bwMode="auto">
          <a:xfrm>
            <a:off x="4920685" y="873980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large </a:t>
            </a:r>
          </a:p>
        </p:txBody>
      </p:sp>
      <p:cxnSp>
        <p:nvCxnSpPr>
          <p:cNvPr id="37" name="直線矢印コネクタ 36"/>
          <p:cNvCxnSpPr/>
          <p:nvPr/>
        </p:nvCxnSpPr>
        <p:spPr>
          <a:xfrm flipH="1">
            <a:off x="4128098" y="1382860"/>
            <a:ext cx="453515" cy="1254057"/>
          </a:xfrm>
          <a:prstGeom prst="straightConnector1">
            <a:avLst/>
          </a:prstGeom>
          <a:ln w="2540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flipH="1">
            <a:off x="4615302" y="1399234"/>
            <a:ext cx="11600" cy="39252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オブジェクト 40"/>
          <p:cNvGraphicFramePr>
            <a:graphicFrameLocks noChangeAspect="1"/>
          </p:cNvGraphicFramePr>
          <p:nvPr/>
        </p:nvGraphicFramePr>
        <p:xfrm>
          <a:off x="6041401" y="968568"/>
          <a:ext cx="215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640" imgH="279360" progId="Equation.DSMT4">
                  <p:embed/>
                </p:oleObj>
              </mc:Choice>
              <mc:Fallback>
                <p:oleObj name="Equation" r:id="rId17" imgW="215640" imgH="279360" progId="Equation.DSMT4">
                  <p:embed/>
                  <p:pic>
                    <p:nvPicPr>
                      <p:cNvPr id="41" name="オブジェクト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1401" y="968568"/>
                        <a:ext cx="215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円/楕円 3"/>
          <p:cNvSpPr/>
          <p:nvPr/>
        </p:nvSpPr>
        <p:spPr>
          <a:xfrm>
            <a:off x="4635392" y="2360978"/>
            <a:ext cx="2743833" cy="1161188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7463156" y="2985753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63280" imgH="660240" progId="Equation.DSMT4">
                  <p:embed/>
                </p:oleObj>
              </mc:Choice>
              <mc:Fallback>
                <p:oleObj name="Equation" r:id="rId19" imgW="863280" imgH="660240" progId="Equation.DSMT4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463156" y="2985753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882052" y="6233482"/>
            <a:ext cx="2133600" cy="365125"/>
          </a:xfrm>
        </p:spPr>
        <p:txBody>
          <a:bodyPr/>
          <a:lstStyle/>
          <a:p>
            <a:r>
              <a:rPr lang="en-US" altLang="ja-JP" dirty="0">
                <a:hlinkClick r:id="rId21"/>
              </a:rPr>
              <a:t>Y.T, JPSJ 75 082001 (2006). </a:t>
            </a:r>
            <a:endParaRPr lang="en-US" altLang="ja-JP" dirty="0"/>
          </a:p>
          <a:p>
            <a:r>
              <a:rPr lang="en-US" altLang="ja-JP" dirty="0">
                <a:hlinkClick r:id="rId22"/>
              </a:rPr>
              <a:t>YT JCP </a:t>
            </a:r>
            <a:r>
              <a:rPr lang="en-US" altLang="ja-JP" b="1" dirty="0">
                <a:hlinkClick r:id="rId22"/>
              </a:rPr>
              <a:t>141</a:t>
            </a:r>
            <a:r>
              <a:rPr lang="en-US" altLang="ja-JP" dirty="0">
                <a:hlinkClick r:id="rId22"/>
              </a:rPr>
              <a:t>, 044114 (2014).</a:t>
            </a:r>
            <a:endParaRPr lang="en-US" altLang="ja-JP" dirty="0"/>
          </a:p>
        </p:txBody>
      </p:sp>
      <p:sp>
        <p:nvSpPr>
          <p:cNvPr id="15" name="正方形/長方形 14"/>
          <p:cNvSpPr/>
          <p:nvPr/>
        </p:nvSpPr>
        <p:spPr>
          <a:xfrm>
            <a:off x="5831820" y="5613953"/>
            <a:ext cx="27430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thermal noise is</a:t>
            </a:r>
          </a:p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</a:t>
            </a:r>
            <a:r>
              <a:rPr lang="en-US" altLang="ja-JP" sz="1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(&amp; negative</a:t>
            </a:r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  <a:endParaRPr lang="ja-JP" altLang="en-US" sz="1600" dirty="0"/>
          </a:p>
        </p:txBody>
      </p:sp>
      <p:sp>
        <p:nvSpPr>
          <p:cNvPr id="42" name="正方形/長方形 41"/>
          <p:cNvSpPr/>
          <p:nvPr/>
        </p:nvSpPr>
        <p:spPr>
          <a:xfrm>
            <a:off x="1514835" y="5899818"/>
            <a:ext cx="731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 </a:t>
            </a:r>
            <a:endParaRPr lang="ja-JP" altLang="en-US" sz="12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635095" y="5092903"/>
            <a:ext cx="638160" cy="822517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8039495" y="3659092"/>
            <a:ext cx="11544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</a:t>
            </a:r>
            <a:endParaRPr lang="ja-JP" altLang="en-US" sz="1600" dirty="0"/>
          </a:p>
        </p:txBody>
      </p:sp>
      <p:graphicFrame>
        <p:nvGraphicFramePr>
          <p:cNvPr id="48" name="Object 12"/>
          <p:cNvGraphicFramePr>
            <a:graphicFrameLocks noChangeAspect="1"/>
          </p:cNvGraphicFramePr>
          <p:nvPr/>
        </p:nvGraphicFramePr>
        <p:xfrm>
          <a:off x="4781118" y="4048424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253800" progId="Equation.DSMT4">
                  <p:embed/>
                </p:oleObj>
              </mc:Choice>
              <mc:Fallback>
                <p:oleObj name="Equation" r:id="rId24" imgW="583920" imgH="253800" progId="Equation.DSMT4">
                  <p:embed/>
                  <p:pic>
                    <p:nvPicPr>
                      <p:cNvPr id="4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1118" y="4048424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9" name="正方形/長方形 48"/>
              <p:cNvSpPr/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49" name="正方形/長方形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  <a:blipFill rotWithShape="0">
                <a:blip r:embed="rId29"/>
                <a:stretch>
                  <a:fillRect l="-120000" t="-65873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/>
          <p:cNvSpPr/>
          <p:nvPr/>
        </p:nvSpPr>
        <p:spPr>
          <a:xfrm>
            <a:off x="3790378" y="5080417"/>
            <a:ext cx="632610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7" name="直線矢印コネクタ 46"/>
          <p:cNvCxnSpPr>
            <a:cxnSpLocks/>
          </p:cNvCxnSpPr>
          <p:nvPr/>
        </p:nvCxnSpPr>
        <p:spPr>
          <a:xfrm flipV="1">
            <a:off x="2718625" y="4354207"/>
            <a:ext cx="1333596" cy="573972"/>
          </a:xfrm>
          <a:prstGeom prst="straightConnector1">
            <a:avLst/>
          </a:prstGeom>
          <a:ln w="1905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6FDE3D9A-D2E4-446E-BF6E-0287FAA1D152}"/>
              </a:ext>
            </a:extLst>
          </p:cNvPr>
          <p:cNvSpPr txBox="1"/>
          <p:nvPr/>
        </p:nvSpPr>
        <p:spPr>
          <a:xfrm>
            <a:off x="296595" y="1005393"/>
            <a:ext cx="33010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(Why Markovian assumption</a:t>
            </a:r>
          </a:p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cannot be applied)</a:t>
            </a:r>
            <a:endParaRPr lang="ja-JP" altLang="en-US" dirty="0"/>
          </a:p>
        </p:txBody>
      </p:sp>
      <p:pic>
        <p:nvPicPr>
          <p:cNvPr id="51" name="Picture 4">
            <a:extLst>
              <a:ext uri="{FF2B5EF4-FFF2-40B4-BE49-F238E27FC236}">
                <a16:creationId xmlns:a16="http://schemas.microsoft.com/office/drawing/2014/main" id="{A9C99ACA-4488-47E7-A1A7-38B7E2509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246821" y="4387128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52" name="オブジェクト 51">
            <a:extLst>
              <a:ext uri="{FF2B5EF4-FFF2-40B4-BE49-F238E27FC236}">
                <a16:creationId xmlns:a16="http://schemas.microsoft.com/office/drawing/2014/main" id="{4C7C72DC-5429-4C65-A4C9-7FDC709C9B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8902" y="4225292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434960" imgH="647640" progId="Equation.DSMT4">
                  <p:embed/>
                </p:oleObj>
              </mc:Choice>
              <mc:Fallback>
                <p:oleObj name="Equation" r:id="rId31" imgW="1434960" imgH="647640" progId="Equation.DSMT4">
                  <p:embed/>
                  <p:pic>
                    <p:nvPicPr>
                      <p:cNvPr id="52" name="オブジェクト 51">
                        <a:extLst>
                          <a:ext uri="{FF2B5EF4-FFF2-40B4-BE49-F238E27FC236}">
                            <a16:creationId xmlns:a16="http://schemas.microsoft.com/office/drawing/2014/main" id="{4C7C72DC-5429-4C65-A4C9-7FDC709C9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868902" y="4225292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オブジェクト 52">
            <a:extLst>
              <a:ext uri="{FF2B5EF4-FFF2-40B4-BE49-F238E27FC236}">
                <a16:creationId xmlns:a16="http://schemas.microsoft.com/office/drawing/2014/main" id="{052AF6E9-C1C4-45EC-A28F-F46D72D39D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499573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562040" imgH="291960" progId="Equation.DSMT4">
                  <p:embed/>
                </p:oleObj>
              </mc:Choice>
              <mc:Fallback>
                <p:oleObj name="Equation" r:id="rId33" imgW="1562040" imgH="291960" progId="Equation.DSMT4">
                  <p:embed/>
                  <p:pic>
                    <p:nvPicPr>
                      <p:cNvPr id="53" name="オブジェクト 52">
                        <a:extLst>
                          <a:ext uri="{FF2B5EF4-FFF2-40B4-BE49-F238E27FC236}">
                            <a16:creationId xmlns:a16="http://schemas.microsoft.com/office/drawing/2014/main" id="{052AF6E9-C1C4-45EC-A28F-F46D72D39D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499573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CAF9159-4E12-4F01-B690-F0BCF2B1F8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100985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130040" imgH="279360" progId="Equation.DSMT4">
                  <p:embed/>
                </p:oleObj>
              </mc:Choice>
              <mc:Fallback>
                <p:oleObj name="Equation" r:id="rId35" imgW="1130040" imgH="27936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CAF9159-4E12-4F01-B690-F0BCF2B1F8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100985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CA96BB07-3B61-4091-B359-22B08DC0430D}"/>
              </a:ext>
            </a:extLst>
          </p:cNvPr>
          <p:cNvSpPr txBox="1"/>
          <p:nvPr/>
        </p:nvSpPr>
        <p:spPr>
          <a:xfrm>
            <a:off x="5624541" y="3726849"/>
            <a:ext cx="29615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Positivity problem</a:t>
            </a:r>
            <a:r>
              <a:rPr lang="ja-JP" altLang="en-US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(2LS)</a:t>
            </a:r>
            <a:endParaRPr lang="ja-JP" altLang="en-US" sz="1600" dirty="0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EDC22BF-740E-4C43-8A13-6CAE506B55DB}"/>
              </a:ext>
            </a:extLst>
          </p:cNvPr>
          <p:cNvCxnSpPr/>
          <p:nvPr/>
        </p:nvCxnSpPr>
        <p:spPr>
          <a:xfrm flipH="1">
            <a:off x="3727118" y="5060188"/>
            <a:ext cx="1748081" cy="2022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56" name="Picture 4">
            <a:extLst>
              <a:ext uri="{FF2B5EF4-FFF2-40B4-BE49-F238E27FC236}">
                <a16:creationId xmlns:a16="http://schemas.microsoft.com/office/drawing/2014/main" id="{BF0FB060-1006-41AD-837E-16F2EE1C6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657264" y="2500288"/>
            <a:ext cx="3169556" cy="97016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BF5FB91-1BD4-992E-01F3-6B14861626D5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8415051" y="2915331"/>
            <a:ext cx="599424" cy="73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5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12" grpId="0"/>
      <p:bldP spid="13" grpId="0" animBg="1"/>
      <p:bldP spid="21" grpId="0"/>
      <p:bldP spid="22" grpId="0"/>
      <p:bldP spid="31" grpId="0"/>
      <p:bldP spid="40" grpId="0"/>
      <p:bldP spid="36" grpId="0" animBg="1"/>
      <p:bldP spid="4" grpId="0" animBg="1"/>
      <p:bldP spid="6" grpId="0"/>
      <p:bldP spid="6" grpId="1"/>
      <p:bldP spid="15" grpId="0"/>
      <p:bldP spid="42" grpId="0"/>
      <p:bldP spid="23" grpId="0"/>
      <p:bldP spid="49" grpId="0"/>
      <p:bldP spid="50" grpId="0" animBg="1"/>
      <p:bldP spid="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1B4EB4-C452-23C3-4CA0-BA3C50A535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80528" y="2060848"/>
            <a:ext cx="9214792" cy="3170783"/>
          </a:xfrm>
        </p:spPr>
        <p:txBody>
          <a:bodyPr>
            <a:normAutofit/>
          </a:bodyPr>
          <a:lstStyle/>
          <a:p>
            <a:r>
              <a:rPr lang="en-US" altLang="ja-JP" sz="3600" dirty="0">
                <a:solidFill>
                  <a:srgbClr val="0C0597"/>
                </a:solidFill>
                <a:latin typeface="Arial Black" panose="020B0A04020102020204" pitchFamily="34" charset="0"/>
              </a:rPr>
              <a:t>2.</a:t>
            </a:r>
            <a:r>
              <a:rPr kumimoji="1" lang="en-US" altLang="ja-JP" sz="3600" dirty="0">
                <a:solidFill>
                  <a:srgbClr val="0C0597"/>
                </a:solidFill>
                <a:latin typeface="Arial Black" panose="020B0A04020102020204" pitchFamily="34" charset="0"/>
              </a:rPr>
              <a:t> The doctor equation (HEOM)</a:t>
            </a:r>
            <a:br>
              <a:rPr kumimoji="1" lang="en-US" altLang="ja-JP" sz="3600" dirty="0">
                <a:solidFill>
                  <a:srgbClr val="0C0597"/>
                </a:solidFill>
                <a:latin typeface="Arial Black" panose="020B0A04020102020204" pitchFamily="34" charset="0"/>
              </a:rPr>
            </a:br>
            <a:br>
              <a:rPr kumimoji="1" lang="en-US" altLang="ja-JP" sz="3600" dirty="0">
                <a:solidFill>
                  <a:srgbClr val="0C0597"/>
                </a:solidFill>
                <a:latin typeface="Arial Black" panose="020B0A04020102020204" pitchFamily="34" charset="0"/>
              </a:rPr>
            </a:br>
            <a:endParaRPr kumimoji="1" lang="ja-JP" altLang="en-US" sz="3600" dirty="0">
              <a:solidFill>
                <a:srgbClr val="0C0597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C9C1D0B-5B57-BB1A-89C3-BE390302DE9C}"/>
              </a:ext>
            </a:extLst>
          </p:cNvPr>
          <p:cNvSpPr txBox="1"/>
          <p:nvPr/>
        </p:nvSpPr>
        <p:spPr>
          <a:xfrm>
            <a:off x="467544" y="6237312"/>
            <a:ext cx="5480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</a:rPr>
              <a:t>http://theochem.kuchem.kyoto-u.ac.jp/ISSP2023.zip</a:t>
            </a:r>
            <a:endParaRPr kumimoji="1" lang="ja-JP" altLang="en-US" dirty="0">
              <a:solidFill>
                <a:srgbClr val="0066FF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F9D2055-2CCF-202C-8B44-DCC8C20C5653}"/>
              </a:ext>
            </a:extLst>
          </p:cNvPr>
          <p:cNvSpPr txBox="1"/>
          <p:nvPr/>
        </p:nvSpPr>
        <p:spPr>
          <a:xfrm>
            <a:off x="611560" y="3861048"/>
            <a:ext cx="80986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000" dirty="0">
                <a:hlinkClick r:id="rId2"/>
              </a:rPr>
              <a:t>Lecture note on reduced hierarchical equations of motion: Theory  </a:t>
            </a:r>
            <a:endParaRPr lang="en-US" altLang="ja-JP" sz="20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DB02D22-89B8-3810-877D-A37A11537B87}"/>
              </a:ext>
            </a:extLst>
          </p:cNvPr>
          <p:cNvSpPr txBox="1"/>
          <p:nvPr/>
        </p:nvSpPr>
        <p:spPr>
          <a:xfrm>
            <a:off x="593815" y="4230907"/>
            <a:ext cx="85196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000" dirty="0">
                <a:hlinkClick r:id="rId3"/>
              </a:rPr>
              <a:t>Lecture note on reduced hierarchical equations of motion: Applications   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24006777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61852" y="2075212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円/楕円 36"/>
          <p:cNvSpPr/>
          <p:nvPr/>
        </p:nvSpPr>
        <p:spPr>
          <a:xfrm>
            <a:off x="3102118" y="5219065"/>
            <a:ext cx="671806" cy="6469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円/楕円 38"/>
          <p:cNvSpPr/>
          <p:nvPr/>
        </p:nvSpPr>
        <p:spPr>
          <a:xfrm>
            <a:off x="2838223" y="5248186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円/楕円 39"/>
          <p:cNvSpPr/>
          <p:nvPr/>
        </p:nvSpPr>
        <p:spPr>
          <a:xfrm>
            <a:off x="3433714" y="5216581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2850393" y="5166449"/>
            <a:ext cx="1159705" cy="344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弧 47"/>
          <p:cNvSpPr/>
          <p:nvPr/>
        </p:nvSpPr>
        <p:spPr>
          <a:xfrm rot="16200000">
            <a:off x="3109438" y="4950000"/>
            <a:ext cx="1841794" cy="116792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弧 49"/>
          <p:cNvSpPr/>
          <p:nvPr/>
        </p:nvSpPr>
        <p:spPr>
          <a:xfrm rot="10292747" flipV="1">
            <a:off x="3706097" y="4905908"/>
            <a:ext cx="837615" cy="1142036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弧 48"/>
          <p:cNvSpPr/>
          <p:nvPr/>
        </p:nvSpPr>
        <p:spPr>
          <a:xfrm rot="16200000" flipV="1">
            <a:off x="2250341" y="5004861"/>
            <a:ext cx="1165275" cy="102569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67" name="オブジェクト 6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68" name="オブジェクト 6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69" name="オブジェクト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正方形/長方形 69"/>
          <p:cNvSpPr/>
          <p:nvPr/>
        </p:nvSpPr>
        <p:spPr>
          <a:xfrm>
            <a:off x="4819283" y="3807148"/>
            <a:ext cx="40190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Conditions</a:t>
            </a:r>
          </a:p>
          <a:p>
            <a:r>
              <a:rPr lang="en-US" altLang="ja-JP" sz="24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(system-bath entanglement)</a:t>
            </a:r>
            <a:endParaRPr lang="ja-JP" altLang="en-US" sz="2400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210344" y="14827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Quantum entanglement of S &amp; B</a:t>
            </a:r>
            <a:endParaRPr kumimoji="1" lang="ja-JP" altLang="en-US" dirty="0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6818110"/>
              </p:ext>
            </p:extLst>
          </p:nvPr>
        </p:nvGraphicFramePr>
        <p:xfrm>
          <a:off x="5788155" y="4734181"/>
          <a:ext cx="1663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63560" imgH="482400" progId="Equation.DSMT4">
                  <p:embed/>
                </p:oleObj>
              </mc:Choice>
              <mc:Fallback>
                <p:oleObj name="Equation" r:id="rId8" imgW="1663560" imgH="482400" progId="Equation.DSMT4">
                  <p:embed/>
                  <p:pic>
                    <p:nvPicPr>
                      <p:cNvPr id="19" name="オブジェクト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88155" y="4734181"/>
                        <a:ext cx="16637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正方形/長方形 42"/>
          <p:cNvSpPr/>
          <p:nvPr/>
        </p:nvSpPr>
        <p:spPr>
          <a:xfrm>
            <a:off x="4540703" y="6100344"/>
            <a:ext cx="4135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</a:t>
            </a:r>
            <a:r>
              <a:rPr lang="en-US" altLang="ja-JP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for </a:t>
            </a:r>
            <a:r>
              <a:rPr lang="en-US" altLang="ja-JP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Im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time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3058270" y="6064965"/>
          <a:ext cx="927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27000" imgH="545760" progId="Equation.DSMT4">
                  <p:embed/>
                </p:oleObj>
              </mc:Choice>
              <mc:Fallback>
                <p:oleObj name="Equation" r:id="rId10" imgW="927000" imgH="545760" progId="Equation.DSMT4">
                  <p:embed/>
                  <p:pic>
                    <p:nvPicPr>
                      <p:cNvPr id="44" name="オブジェクト 4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58270" y="6064965"/>
                        <a:ext cx="9271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オブジェクト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0795846"/>
              </p:ext>
            </p:extLst>
          </p:nvPr>
        </p:nvGraphicFramePr>
        <p:xfrm>
          <a:off x="5114180" y="2354969"/>
          <a:ext cx="937908" cy="474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54080" imgH="533160" progId="Equation.DSMT4">
                  <p:embed/>
                </p:oleObj>
              </mc:Choice>
              <mc:Fallback>
                <p:oleObj name="Equation" r:id="rId12" imgW="1054080" imgH="533160" progId="Equation.DSMT4">
                  <p:embed/>
                  <p:pic>
                    <p:nvPicPr>
                      <p:cNvPr id="45" name="オブジェクト 4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14180" y="2354969"/>
                        <a:ext cx="937908" cy="4746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658194"/>
              </p:ext>
            </p:extLst>
          </p:nvPr>
        </p:nvGraphicFramePr>
        <p:xfrm>
          <a:off x="5135563" y="3068638"/>
          <a:ext cx="876597" cy="478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77760" imgH="533160" progId="Equation.DSMT4">
                  <p:embed/>
                </p:oleObj>
              </mc:Choice>
              <mc:Fallback>
                <p:oleObj name="Equation" r:id="rId14" imgW="977760" imgH="533160" progId="Equation.DSMT4">
                  <p:embed/>
                  <p:pic>
                    <p:nvPicPr>
                      <p:cNvPr id="47" name="オブジェクト 4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35563" y="3068638"/>
                        <a:ext cx="876597" cy="478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正方形/長方形 50"/>
          <p:cNvSpPr/>
          <p:nvPr/>
        </p:nvSpPr>
        <p:spPr>
          <a:xfrm>
            <a:off x="4883912" y="1805592"/>
            <a:ext cx="3523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sz="24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sz="2400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5674800" y="4631521"/>
            <a:ext cx="1925396" cy="690793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正方形/長方形 53"/>
          <p:cNvSpPr/>
          <p:nvPr/>
        </p:nvSpPr>
        <p:spPr>
          <a:xfrm>
            <a:off x="3035716" y="6063657"/>
            <a:ext cx="994222" cy="547408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2179866" y="1329214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6932190" y="2335430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57" name="Rectangle 9"/>
          <p:cNvSpPr>
            <a:spLocks noChangeArrowheads="1"/>
          </p:cNvSpPr>
          <p:nvPr/>
        </p:nvSpPr>
        <p:spPr bwMode="auto">
          <a:xfrm>
            <a:off x="6908154" y="3050107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58" name="Object 6"/>
          <p:cNvGraphicFramePr>
            <a:graphicFrameLocks noChangeAspect="1"/>
          </p:cNvGraphicFramePr>
          <p:nvPr/>
        </p:nvGraphicFramePr>
        <p:xfrm>
          <a:off x="6380286" y="2420046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16" imgW="2371429" imgH="1542857" progId="PBrush">
                  <p:embed/>
                </p:oleObj>
              </mc:Choice>
              <mc:Fallback>
                <p:oleObj name="ビットマップ イメージ" r:id="rId16" imgW="2371429" imgH="1542857" progId="PBrush">
                  <p:embed/>
                  <p:pic>
                    <p:nvPicPr>
                      <p:cNvPr id="5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0286" y="2420046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380286" y="3183286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図 5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8CBE87A0-983A-450F-A4DE-AAF006C81522}"/>
              </a:ext>
            </a:extLst>
          </p:cNvPr>
          <p:cNvSpPr/>
          <p:nvPr/>
        </p:nvSpPr>
        <p:spPr>
          <a:xfrm>
            <a:off x="205933" y="5683022"/>
            <a:ext cx="8732134" cy="1129312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4BDC1F76-F7E3-413A-9727-3569C8402C51}"/>
              </a:ext>
            </a:extLst>
          </p:cNvPr>
          <p:cNvSpPr txBox="1"/>
          <p:nvPr/>
        </p:nvSpPr>
        <p:spPr>
          <a:xfrm>
            <a:off x="6017082" y="6488668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</a:rPr>
              <a:t>-Time </a:t>
            </a:r>
            <a:r>
              <a:rPr lang="en-US" altLang="ja-JP" dirty="0">
                <a:solidFill>
                  <a:srgbClr val="FF0000"/>
                </a:solidFill>
              </a:rPr>
              <a:t>HEOM</a:t>
            </a:r>
          </a:p>
        </p:txBody>
      </p:sp>
    </p:spTree>
    <p:extLst>
      <p:ext uri="{BB962C8B-B14F-4D97-AF65-F5344CB8AC3E}">
        <p14:creationId xmlns:p14="http://schemas.microsoft.com/office/powerpoint/2010/main" val="180160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2" grpId="0" animBg="1"/>
      <p:bldP spid="48" grpId="0" animBg="1"/>
      <p:bldP spid="50" grpId="0" animBg="1"/>
      <p:bldP spid="49" grpId="0" animBg="1"/>
      <p:bldP spid="70" grpId="0"/>
      <p:bldP spid="43" grpId="0"/>
      <p:bldP spid="51" grpId="0"/>
      <p:bldP spid="53" grpId="0" animBg="1"/>
      <p:bldP spid="54" grpId="0" animBg="1"/>
      <p:bldP spid="56" grpId="0" autoUpdateAnimBg="0"/>
      <p:bldP spid="57" grpId="0" autoUpdateAnimBg="0"/>
      <p:bldP spid="61" grpId="0" animBg="1"/>
      <p:bldP spid="6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1350" y="1363944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D5DCBBD6-58B9-4006-8BF2-D276AFEA12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6999" y="1612611"/>
            <a:ext cx="1433178" cy="1716713"/>
          </a:xfrm>
          <a:prstGeom prst="rect">
            <a:avLst/>
          </a:prstGeom>
        </p:spPr>
      </p:pic>
      <p:pic>
        <p:nvPicPr>
          <p:cNvPr id="1030435" name="Picture 29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545" y="1390644"/>
            <a:ext cx="19431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9217" y="1577820"/>
            <a:ext cx="1555415" cy="1870455"/>
          </a:xfrm>
          <a:prstGeom prst="rect">
            <a:avLst/>
          </a:prstGeom>
        </p:spPr>
      </p:pic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158896" y="223687"/>
            <a:ext cx="8643938" cy="8509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 temperature </a:t>
            </a:r>
            <a:r>
              <a:rPr lang="en-US" altLang="ja-JP" sz="36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unfactorized</a:t>
            </a:r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case</a:t>
            </a:r>
          </a:p>
        </p:txBody>
      </p:sp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803225" y="4081685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7777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High 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630585" y="1174074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If we assume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209675" y="1655763"/>
          <a:ext cx="28575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857320" imgH="952200" progId="Equation.DSMT4">
                  <p:embed/>
                </p:oleObj>
              </mc:Choice>
              <mc:Fallback>
                <p:oleObj name="Equation" r:id="rId8" imgW="2857320" imgH="952200" progId="Equation.DSMT4">
                  <p:embed/>
                  <p:pic>
                    <p:nvPicPr>
                      <p:cNvPr id="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9675" y="1655763"/>
                        <a:ext cx="28575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9773236"/>
              </p:ext>
            </p:extLst>
          </p:nvPr>
        </p:nvGraphicFramePr>
        <p:xfrm>
          <a:off x="1096963" y="3359150"/>
          <a:ext cx="2174875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76240" imgH="241200" progId="Equation.DSMT4">
                  <p:embed/>
                </p:oleObj>
              </mc:Choice>
              <mc:Fallback>
                <p:oleObj name="Equation" r:id="rId10" imgW="876240" imgH="24120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6963" y="3359150"/>
                        <a:ext cx="2174875" cy="598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548700"/>
              </p:ext>
            </p:extLst>
          </p:nvPr>
        </p:nvGraphicFramePr>
        <p:xfrm>
          <a:off x="1035832" y="4549112"/>
          <a:ext cx="4379912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381200" imgH="914400" progId="Equation.DSMT4">
                  <p:embed/>
                </p:oleObj>
              </mc:Choice>
              <mc:Fallback>
                <p:oleObj name="Equation" r:id="rId12" imgW="4381200" imgH="914400" progId="Equation.DSMT4">
                  <p:embed/>
                  <p:pic>
                    <p:nvPicPr>
                      <p:cNvPr id="3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5832" y="4549112"/>
                        <a:ext cx="4379912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/>
          <p:cNvSpPr txBox="1">
            <a:spLocks noChangeArrowheads="1"/>
          </p:cNvSpPr>
          <p:nvPr/>
        </p:nvSpPr>
        <p:spPr bwMode="auto">
          <a:xfrm>
            <a:off x="5582618" y="4763612"/>
            <a:ext cx="21852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at high temperature</a:t>
            </a:r>
            <a:endParaRPr lang="ja-JP" altLang="en-US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772687" y="2853887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cxnSp>
        <p:nvCxnSpPr>
          <p:cNvPr id="46" name="直線矢印コネクタ 45"/>
          <p:cNvCxnSpPr>
            <a:cxnSpLocks/>
          </p:cNvCxnSpPr>
          <p:nvPr/>
        </p:nvCxnSpPr>
        <p:spPr>
          <a:xfrm flipV="1">
            <a:off x="2771800" y="2293648"/>
            <a:ext cx="5089710" cy="22667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flipV="1">
            <a:off x="3303459" y="2402959"/>
            <a:ext cx="2365205" cy="1215535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図 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76656" y="1363944"/>
            <a:ext cx="345243" cy="189998"/>
          </a:xfrm>
          <a:prstGeom prst="rect">
            <a:avLst/>
          </a:prstGeom>
        </p:spPr>
      </p:pic>
      <p:sp>
        <p:nvSpPr>
          <p:cNvPr id="45" name="角丸四角形 44"/>
          <p:cNvSpPr/>
          <p:nvPr/>
        </p:nvSpPr>
        <p:spPr>
          <a:xfrm>
            <a:off x="3255755" y="4637035"/>
            <a:ext cx="1892310" cy="764150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/>
          <p:cNvSpPr/>
          <p:nvPr/>
        </p:nvSpPr>
        <p:spPr>
          <a:xfrm>
            <a:off x="3419872" y="6054986"/>
            <a:ext cx="832643" cy="542365"/>
          </a:xfrm>
          <a:prstGeom prst="rect">
            <a:avLst/>
          </a:prstGeom>
          <a:solidFill>
            <a:schemeClr val="accent6">
              <a:lumMod val="20000"/>
              <a:lumOff val="80000"/>
              <a:alpha val="31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8541962"/>
              </p:ext>
            </p:extLst>
          </p:nvPr>
        </p:nvGraphicFramePr>
        <p:xfrm>
          <a:off x="1115616" y="6130672"/>
          <a:ext cx="3136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136680" imgH="393480" progId="Equation.DSMT4">
                  <p:embed/>
                </p:oleObj>
              </mc:Choice>
              <mc:Fallback>
                <p:oleObj name="Equation" r:id="rId15" imgW="3136680" imgH="393480" progId="Equation.DSMT4">
                  <p:embed/>
                  <p:pic>
                    <p:nvPicPr>
                      <p:cNvPr id="2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6130672"/>
                        <a:ext cx="31369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7" name="正方形/長方形 26"/>
              <p:cNvSpPr/>
              <p:nvPr/>
            </p:nvSpPr>
            <p:spPr>
              <a:xfrm rot="16200000">
                <a:off x="4518748" y="2367884"/>
                <a:ext cx="7468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ja-JP" altLang="en-US"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ja-JP" altLang="en-US">
                              <a:solidFill>
                                <a:srgbClr val="0066FF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solidFill>
                                <a:srgbClr val="0066FF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27" name="正方形/長方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518748" y="2367884"/>
                <a:ext cx="746871" cy="369332"/>
              </a:xfrm>
              <a:prstGeom prst="rect">
                <a:avLst/>
              </a:prstGeom>
              <a:blipFill rotWithShape="0">
                <a:blip r:embed="rId21"/>
                <a:stretch>
                  <a:fillRect l="-118033" t="-68293" r="-1852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正方形/長方形 28"/>
              <p:cNvSpPr/>
              <p:nvPr/>
            </p:nvSpPr>
            <p:spPr>
              <a:xfrm rot="16200000">
                <a:off x="6697115" y="2373976"/>
                <a:ext cx="7516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9" name="正方形/長方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6697115" y="2373976"/>
                <a:ext cx="751681" cy="369332"/>
              </a:xfrm>
              <a:prstGeom prst="rect">
                <a:avLst/>
              </a:prstGeom>
              <a:blipFill rotWithShape="0">
                <a:blip r:embed="rId22"/>
                <a:stretch>
                  <a:fillRect l="-118033" t="-68293" r="-1852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929414"/>
              </p:ext>
            </p:extLst>
          </p:nvPr>
        </p:nvGraphicFramePr>
        <p:xfrm>
          <a:off x="1128527" y="5848878"/>
          <a:ext cx="67183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6717960" imgH="977760" progId="Equation.DSMT4">
                  <p:embed/>
                </p:oleObj>
              </mc:Choice>
              <mc:Fallback>
                <p:oleObj name="Equation" r:id="rId23" imgW="6717960" imgH="977760" progId="Equation.DSMT4">
                  <p:embed/>
                  <p:pic>
                    <p:nvPicPr>
                      <p:cNvPr id="2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8527" y="5848878"/>
                        <a:ext cx="6718300" cy="97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正方形/長方形 29"/>
          <p:cNvSpPr/>
          <p:nvPr/>
        </p:nvSpPr>
        <p:spPr>
          <a:xfrm>
            <a:off x="3486668" y="5787561"/>
            <a:ext cx="4397700" cy="997069"/>
          </a:xfrm>
          <a:prstGeom prst="rect">
            <a:avLst/>
          </a:prstGeom>
          <a:solidFill>
            <a:schemeClr val="accent6">
              <a:lumMod val="20000"/>
              <a:lumOff val="80000"/>
              <a:alpha val="31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621209" y="5454087"/>
            <a:ext cx="24288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Initial correlation</a:t>
            </a:r>
          </a:p>
        </p:txBody>
      </p:sp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3BE2834F-4BA0-409D-8C0D-5AE7DF8DC5D7}"/>
              </a:ext>
            </a:extLst>
          </p:cNvPr>
          <p:cNvCxnSpPr>
            <a:cxnSpLocks/>
          </p:cNvCxnSpPr>
          <p:nvPr/>
        </p:nvCxnSpPr>
        <p:spPr>
          <a:xfrm flipV="1">
            <a:off x="4430390" y="2851435"/>
            <a:ext cx="3389558" cy="1753983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AC3B775-2E14-5C43-6B50-69D344631590}"/>
              </a:ext>
            </a:extLst>
          </p:cNvPr>
          <p:cNvSpPr/>
          <p:nvPr/>
        </p:nvSpPr>
        <p:spPr>
          <a:xfrm>
            <a:off x="1082916" y="6066393"/>
            <a:ext cx="1184828" cy="453625"/>
          </a:xfrm>
          <a:prstGeom prst="rect">
            <a:avLst/>
          </a:prstGeom>
          <a:solidFill>
            <a:srgbClr val="FFFF00">
              <a:alpha val="4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円/楕円 49">
            <a:extLst>
              <a:ext uri="{FF2B5EF4-FFF2-40B4-BE49-F238E27FC236}">
                <a16:creationId xmlns:a16="http://schemas.microsoft.com/office/drawing/2014/main" id="{326CBCF5-8FF1-9357-71D9-205C954FB6D6}"/>
              </a:ext>
            </a:extLst>
          </p:cNvPr>
          <p:cNvSpPr/>
          <p:nvPr/>
        </p:nvSpPr>
        <p:spPr>
          <a:xfrm>
            <a:off x="1911987" y="4560428"/>
            <a:ext cx="1075837" cy="87343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F7915AB6-CB69-4E6D-A391-50CCF9992F1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221863" y="4948278"/>
            <a:ext cx="744119" cy="187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09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1" grpId="0" animBg="1"/>
      <p:bldP spid="54" grpId="0"/>
      <p:bldP spid="41" grpId="0"/>
      <p:bldP spid="67" grpId="0"/>
      <p:bldP spid="45" grpId="0" animBg="1"/>
      <p:bldP spid="24" grpId="0" animBg="1"/>
      <p:bldP spid="30" grpId="0" animBg="1"/>
      <p:bldP spid="30" grpId="1" animBg="1"/>
      <p:bldP spid="33" grpId="0"/>
      <p:bldP spid="2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円/楕円 24"/>
          <p:cNvSpPr/>
          <p:nvPr/>
        </p:nvSpPr>
        <p:spPr>
          <a:xfrm>
            <a:off x="3727448" y="979434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15118651"/>
              </p:ext>
            </p:extLst>
          </p:nvPr>
        </p:nvGraphicFramePr>
        <p:xfrm>
          <a:off x="936625" y="960438"/>
          <a:ext cx="7381875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46160" imgH="330120" progId="Equation.DSMT4">
                  <p:embed/>
                </p:oleObj>
              </mc:Choice>
              <mc:Fallback>
                <p:oleObj name="Equation" r:id="rId2" imgW="3746160" imgH="330120" progId="Equation.DSMT4">
                  <p:embed/>
                  <p:pic>
                    <p:nvPicPr>
                      <p:cNvPr id="407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625" y="960438"/>
                        <a:ext cx="7381875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471872"/>
              </p:ext>
            </p:extLst>
          </p:nvPr>
        </p:nvGraphicFramePr>
        <p:xfrm>
          <a:off x="625476" y="2184739"/>
          <a:ext cx="7035800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43400" imgH="825480" progId="Equation.DSMT4">
                  <p:embed/>
                </p:oleObj>
              </mc:Choice>
              <mc:Fallback>
                <p:oleObj name="Equation" r:id="rId4" imgW="4343400" imgH="825480" progId="Equation.DSMT4">
                  <p:embed/>
                  <p:pic>
                    <p:nvPicPr>
                      <p:cNvPr id="29389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476" y="2184739"/>
                        <a:ext cx="7035800" cy="133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9664"/>
              </p:ext>
            </p:extLst>
          </p:nvPr>
        </p:nvGraphicFramePr>
        <p:xfrm>
          <a:off x="223838" y="5816600"/>
          <a:ext cx="86963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56000" imgH="393480" progId="Equation.DSMT4">
                  <p:embed/>
                </p:oleObj>
              </mc:Choice>
              <mc:Fallback>
                <p:oleObj name="Equation" r:id="rId6" imgW="4356000" imgH="393480" progId="Equation.DSMT4">
                  <p:embed/>
                  <p:pic>
                    <p:nvPicPr>
                      <p:cNvPr id="5120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838" y="5816600"/>
                        <a:ext cx="86963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6" name="Line 9"/>
          <p:cNvSpPr>
            <a:spLocks noChangeShapeType="1"/>
          </p:cNvSpPr>
          <p:nvPr/>
        </p:nvSpPr>
        <p:spPr bwMode="auto">
          <a:xfrm>
            <a:off x="3927586" y="528826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207" name="Line 10"/>
          <p:cNvSpPr>
            <a:spLocks noChangeShapeType="1"/>
          </p:cNvSpPr>
          <p:nvPr/>
        </p:nvSpPr>
        <p:spPr bwMode="auto">
          <a:xfrm>
            <a:off x="858838" y="4791441"/>
            <a:ext cx="649288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208" name="Line 11"/>
          <p:cNvSpPr>
            <a:spLocks noChangeShapeType="1"/>
          </p:cNvSpPr>
          <p:nvPr/>
        </p:nvSpPr>
        <p:spPr bwMode="auto">
          <a:xfrm>
            <a:off x="858838" y="5512166"/>
            <a:ext cx="576263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210" name="Line 13"/>
          <p:cNvSpPr>
            <a:spLocks noChangeShapeType="1"/>
          </p:cNvSpPr>
          <p:nvPr/>
        </p:nvSpPr>
        <p:spPr bwMode="auto">
          <a:xfrm>
            <a:off x="805855" y="6461284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293893" name="Object 5"/>
          <p:cNvGraphicFramePr>
            <a:graphicFrameLocks noChangeAspect="1"/>
          </p:cNvGraphicFramePr>
          <p:nvPr/>
        </p:nvGraphicFramePr>
        <p:xfrm>
          <a:off x="447676" y="4021504"/>
          <a:ext cx="3548062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39880" imgH="393480" progId="Equation.DSMT4">
                  <p:embed/>
                </p:oleObj>
              </mc:Choice>
              <mc:Fallback>
                <p:oleObj name="Equation" r:id="rId8" imgW="1739880" imgH="393480" progId="Equation.DSMT4">
                  <p:embed/>
                  <p:pic>
                    <p:nvPicPr>
                      <p:cNvPr id="29389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676" y="4021504"/>
                        <a:ext cx="3548062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4" name="Object 6"/>
          <p:cNvGraphicFramePr>
            <a:graphicFrameLocks noChangeAspect="1"/>
          </p:cNvGraphicFramePr>
          <p:nvPr/>
        </p:nvGraphicFramePr>
        <p:xfrm>
          <a:off x="80963" y="4908916"/>
          <a:ext cx="406241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19240" imgH="393480" progId="Equation.DSMT4">
                  <p:embed/>
                </p:oleObj>
              </mc:Choice>
              <mc:Fallback>
                <p:oleObj name="Equation" r:id="rId10" imgW="2019240" imgH="393480" progId="Equation.DSMT4">
                  <p:embed/>
                  <p:pic>
                    <p:nvPicPr>
                      <p:cNvPr id="29389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3" y="4908916"/>
                        <a:ext cx="4062413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5653162" y="4433683"/>
          <a:ext cx="198120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8400" imgH="304560" progId="Equation.DSMT4">
                  <p:embed/>
                </p:oleObj>
              </mc:Choice>
              <mc:Fallback>
                <p:oleObj name="Equation" r:id="rId12" imgW="698400" imgH="30456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3162" y="4433683"/>
                        <a:ext cx="1981200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519935" y="4677141"/>
            <a:ext cx="60642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6"/>
          <p:cNvSpPr>
            <a:spLocks/>
          </p:cNvSpPr>
          <p:nvPr/>
        </p:nvSpPr>
        <p:spPr bwMode="auto">
          <a:xfrm>
            <a:off x="4068361" y="4317571"/>
            <a:ext cx="269875" cy="1096963"/>
          </a:xfrm>
          <a:prstGeom prst="rightBrace">
            <a:avLst>
              <a:gd name="adj1" fmla="val 3446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467544" y="340757"/>
            <a:ext cx="67406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Density Matrix element (correlated initial condition)</a:t>
            </a:r>
            <a:r>
              <a:rPr lang="ja-JP" altLang="en-US" sz="2400" dirty="0"/>
              <a:t> </a:t>
            </a:r>
            <a:endParaRPr lang="en-US" altLang="ja-JP" sz="2400" dirty="0"/>
          </a:p>
        </p:txBody>
      </p:sp>
      <p:sp>
        <p:nvSpPr>
          <p:cNvPr id="18" name="正方形/長方形 17"/>
          <p:cNvSpPr/>
          <p:nvPr/>
        </p:nvSpPr>
        <p:spPr>
          <a:xfrm>
            <a:off x="642910" y="1714488"/>
            <a:ext cx="977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where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416040" y="3562149"/>
            <a:ext cx="4366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Time derivative of each terms are</a:t>
            </a:r>
          </a:p>
        </p:txBody>
      </p:sp>
      <p:sp>
        <p:nvSpPr>
          <p:cNvPr id="20" name="円/楕円 19"/>
          <p:cNvSpPr/>
          <p:nvPr/>
        </p:nvSpPr>
        <p:spPr>
          <a:xfrm>
            <a:off x="7524328" y="980728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 rot="5400000">
            <a:off x="1835696" y="1844824"/>
            <a:ext cx="2304256" cy="21602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 rot="10800000" flipV="1">
            <a:off x="1907704" y="1700808"/>
            <a:ext cx="5688632" cy="33123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円/楕円 27"/>
          <p:cNvSpPr/>
          <p:nvPr/>
        </p:nvSpPr>
        <p:spPr>
          <a:xfrm>
            <a:off x="4572000" y="764704"/>
            <a:ext cx="3096344" cy="1080120"/>
          </a:xfrm>
          <a:prstGeom prst="ellipse">
            <a:avLst/>
          </a:prstGeom>
          <a:noFill/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0" name="直線矢印コネクタ 29"/>
          <p:cNvCxnSpPr/>
          <p:nvPr/>
        </p:nvCxnSpPr>
        <p:spPr>
          <a:xfrm flipH="1">
            <a:off x="5695628" y="1916832"/>
            <a:ext cx="316532" cy="38740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Line 9"/>
          <p:cNvSpPr>
            <a:spLocks noChangeShapeType="1"/>
          </p:cNvSpPr>
          <p:nvPr/>
        </p:nvSpPr>
        <p:spPr bwMode="auto">
          <a:xfrm>
            <a:off x="3617511" y="151820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6811297" y="151820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5605954" y="3500438"/>
          <a:ext cx="2767012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28800" imgH="431800" progId="Equation.DSMT4">
                  <p:embed/>
                </p:oleObj>
              </mc:Choice>
              <mc:Fallback>
                <p:oleObj name="Equation" r:id="rId15" imgW="1828800" imgH="43180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954" y="3500438"/>
                        <a:ext cx="2767012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06677" y="3466632"/>
            <a:ext cx="1997516" cy="306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角丸四角形 1"/>
          <p:cNvSpPr/>
          <p:nvPr/>
        </p:nvSpPr>
        <p:spPr>
          <a:xfrm>
            <a:off x="6824525" y="4048202"/>
            <a:ext cx="1955528" cy="20970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角丸四角形 34"/>
          <p:cNvSpPr/>
          <p:nvPr/>
        </p:nvSpPr>
        <p:spPr>
          <a:xfrm>
            <a:off x="6786946" y="3723550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角丸四角形 35"/>
          <p:cNvSpPr/>
          <p:nvPr/>
        </p:nvSpPr>
        <p:spPr>
          <a:xfrm>
            <a:off x="6797543" y="5054275"/>
            <a:ext cx="1955528" cy="25883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角丸四角形 36"/>
          <p:cNvSpPr/>
          <p:nvPr/>
        </p:nvSpPr>
        <p:spPr>
          <a:xfrm>
            <a:off x="6807731" y="4790372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角丸四角形 37"/>
          <p:cNvSpPr/>
          <p:nvPr/>
        </p:nvSpPr>
        <p:spPr>
          <a:xfrm>
            <a:off x="6733116" y="6097447"/>
            <a:ext cx="1955528" cy="22502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角丸四角形 38"/>
          <p:cNvSpPr/>
          <p:nvPr/>
        </p:nvSpPr>
        <p:spPr>
          <a:xfrm>
            <a:off x="6737696" y="5828285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角丸四角形 39"/>
          <p:cNvSpPr/>
          <p:nvPr/>
        </p:nvSpPr>
        <p:spPr>
          <a:xfrm>
            <a:off x="608157" y="2861448"/>
            <a:ext cx="8275637" cy="66671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角丸四角形 40"/>
          <p:cNvSpPr/>
          <p:nvPr/>
        </p:nvSpPr>
        <p:spPr>
          <a:xfrm>
            <a:off x="573978" y="2194610"/>
            <a:ext cx="3789397" cy="586275"/>
          </a:xfrm>
          <a:prstGeom prst="round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角丸四角形 41"/>
          <p:cNvSpPr/>
          <p:nvPr/>
        </p:nvSpPr>
        <p:spPr>
          <a:xfrm>
            <a:off x="6306790" y="936048"/>
            <a:ext cx="1161154" cy="4216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角丸四角形 42"/>
          <p:cNvSpPr/>
          <p:nvPr/>
        </p:nvSpPr>
        <p:spPr>
          <a:xfrm>
            <a:off x="5835123" y="879503"/>
            <a:ext cx="454563" cy="466494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角丸四角形 43"/>
          <p:cNvSpPr/>
          <p:nvPr/>
        </p:nvSpPr>
        <p:spPr>
          <a:xfrm>
            <a:off x="4782813" y="5941154"/>
            <a:ext cx="2669805" cy="51315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角丸四角形 44"/>
          <p:cNvSpPr/>
          <p:nvPr/>
        </p:nvSpPr>
        <p:spPr>
          <a:xfrm>
            <a:off x="2181437" y="5955239"/>
            <a:ext cx="1241375" cy="449531"/>
          </a:xfrm>
          <a:prstGeom prst="round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円/楕円 46"/>
          <p:cNvSpPr/>
          <p:nvPr/>
        </p:nvSpPr>
        <p:spPr>
          <a:xfrm>
            <a:off x="1920058" y="2091611"/>
            <a:ext cx="2570466" cy="1528536"/>
          </a:xfrm>
          <a:prstGeom prst="ellipse">
            <a:avLst/>
          </a:prstGeom>
          <a:noFill/>
          <a:ln>
            <a:solidFill>
              <a:srgbClr val="0C05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円/楕円 47"/>
          <p:cNvSpPr/>
          <p:nvPr/>
        </p:nvSpPr>
        <p:spPr>
          <a:xfrm rot="465732">
            <a:off x="2014496" y="2319384"/>
            <a:ext cx="5462960" cy="11904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" name="Rectangle 9"/>
          <p:cNvSpPr>
            <a:spLocks noChangeArrowheads="1"/>
          </p:cNvSpPr>
          <p:nvPr/>
        </p:nvSpPr>
        <p:spPr bwMode="auto">
          <a:xfrm>
            <a:off x="1817162" y="1634230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2" name="Rectangle 21"/>
          <p:cNvSpPr>
            <a:spLocks noChangeArrowheads="1"/>
          </p:cNvSpPr>
          <p:nvPr/>
        </p:nvSpPr>
        <p:spPr bwMode="auto">
          <a:xfrm>
            <a:off x="4757349" y="1833262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3" name="Rectangle 21"/>
          <p:cNvSpPr>
            <a:spLocks noChangeArrowheads="1"/>
          </p:cNvSpPr>
          <p:nvPr/>
        </p:nvSpPr>
        <p:spPr bwMode="auto">
          <a:xfrm>
            <a:off x="7276161" y="594779"/>
            <a:ext cx="17924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7030A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Initial correlation  </a:t>
            </a:r>
          </a:p>
        </p:txBody>
      </p:sp>
      <p:graphicFrame>
        <p:nvGraphicFramePr>
          <p:cNvPr id="4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4372929"/>
              </p:ext>
            </p:extLst>
          </p:nvPr>
        </p:nvGraphicFramePr>
        <p:xfrm>
          <a:off x="952574" y="960164"/>
          <a:ext cx="6681788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390840" imgH="330120" progId="Equation.DSMT4">
                  <p:embed/>
                </p:oleObj>
              </mc:Choice>
              <mc:Fallback>
                <p:oleObj name="Equation" r:id="rId18" imgW="3390840" imgH="330120" progId="Equation.DSMT4">
                  <p:embed/>
                  <p:pic>
                    <p:nvPicPr>
                      <p:cNvPr id="4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74" y="960164"/>
                        <a:ext cx="6681788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円/楕円 53"/>
          <p:cNvSpPr/>
          <p:nvPr/>
        </p:nvSpPr>
        <p:spPr>
          <a:xfrm>
            <a:off x="6798677" y="979414"/>
            <a:ext cx="665069" cy="387276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6" name="円/楕円 55"/>
          <p:cNvSpPr/>
          <p:nvPr/>
        </p:nvSpPr>
        <p:spPr>
          <a:xfrm rot="403224">
            <a:off x="1573127" y="2462337"/>
            <a:ext cx="7232646" cy="877932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7" name="Rectangle 21"/>
          <p:cNvSpPr>
            <a:spLocks noChangeArrowheads="1"/>
          </p:cNvSpPr>
          <p:nvPr/>
        </p:nvSpPr>
        <p:spPr bwMode="auto">
          <a:xfrm>
            <a:off x="6183835" y="2180657"/>
            <a:ext cx="300434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7030A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Initial correlation  </a:t>
            </a:r>
          </a:p>
        </p:txBody>
      </p:sp>
      <p:sp>
        <p:nvSpPr>
          <p:cNvPr id="50" name="Line 12">
            <a:extLst>
              <a:ext uri="{FF2B5EF4-FFF2-40B4-BE49-F238E27FC236}">
                <a16:creationId xmlns:a16="http://schemas.microsoft.com/office/drawing/2014/main" id="{A2BDCB98-2281-4002-9A0F-688D6FEB5938}"/>
              </a:ext>
            </a:extLst>
          </p:cNvPr>
          <p:cNvSpPr>
            <a:spLocks noChangeShapeType="1"/>
          </p:cNvSpPr>
          <p:nvPr/>
        </p:nvSpPr>
        <p:spPr bwMode="auto">
          <a:xfrm>
            <a:off x="7463746" y="1508455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4" name="Line 14"/>
          <p:cNvSpPr>
            <a:spLocks noChangeShapeType="1"/>
          </p:cNvSpPr>
          <p:nvPr/>
        </p:nvSpPr>
        <p:spPr bwMode="auto">
          <a:xfrm flipV="1">
            <a:off x="4354599" y="1498939"/>
            <a:ext cx="2917701" cy="9753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テキスト ボックス 59">
                <a:extLst>
                  <a:ext uri="{FF2B5EF4-FFF2-40B4-BE49-F238E27FC236}">
                    <a16:creationId xmlns:a16="http://schemas.microsoft.com/office/drawing/2014/main" id="{C9FC4566-5863-4FFB-93A4-41AD554FFBBD}"/>
                  </a:ext>
                </a:extLst>
              </p:cNvPr>
              <p:cNvSpPr txBox="1"/>
              <p:nvPr/>
            </p:nvSpPr>
            <p:spPr>
              <a:xfrm>
                <a:off x="5937095" y="2945957"/>
                <a:ext cx="464080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"/>
                          <m:ctrlPr>
                            <a:rPr lang="ja-JP" altLang="en-US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ja-JP" alt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ja-JP" alt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ja-JP" altLang="en-US" i="1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p>
                                      <m:r>
                                        <a:rPr lang="ja-JP" altLang="en-US" i="0">
                                          <a:solidFill>
                                            <a:srgbClr val="7030A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ja-JP" altLang="en-US" i="0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ja-JP" alt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ja-JP" altLang="en-US" i="0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</m:e>
                              </m:d>
                              <m:acc>
                                <m:accPr>
                                  <m:chr m:val="̅"/>
                                  <m:ctrlPr>
                                    <a:rPr lang="ja-JP" alt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ja-JP" alt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</m:acc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ja-JP" altLang="en-US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ja-JP" altLang="en-US" i="0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</m:e>
                              </m:d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𝜏</m:t>
                              </m:r>
                              <m:r>
                                <a:rPr lang="ja-JP" altLang="en-US" i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  <m:r>
                            <a:rPr lang="ja-JP" altLang="en-US" i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60" name="テキスト ボックス 59">
                <a:extLst>
                  <a:ext uri="{FF2B5EF4-FFF2-40B4-BE49-F238E27FC236}">
                    <a16:creationId xmlns:a16="http://schemas.microsoft.com/office/drawing/2014/main" id="{C9FC4566-5863-4FFB-93A4-41AD554FFB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7095" y="2945957"/>
                <a:ext cx="4640802" cy="369332"/>
              </a:xfrm>
              <a:prstGeom prst="rect">
                <a:avLst/>
              </a:prstGeom>
              <a:blipFill>
                <a:blip r:embed="rId21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779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293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8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6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9" dur="500"/>
                                        <p:tgtEl>
                                          <p:spTgt spid="293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2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5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51206" grpId="0" animBg="1"/>
      <p:bldP spid="51207" grpId="0" animBg="1"/>
      <p:bldP spid="51208" grpId="0" animBg="1"/>
      <p:bldP spid="51210" grpId="0" animBg="1"/>
      <p:bldP spid="16" grpId="0" animBg="1"/>
      <p:bldP spid="19" grpId="0"/>
      <p:bldP spid="20" grpId="0" animBg="1"/>
      <p:bldP spid="20" grpId="1" animBg="1"/>
      <p:bldP spid="28" grpId="0" animBg="1"/>
      <p:bldP spid="32" grpId="0" animBg="1"/>
      <p:bldP spid="33" grpId="0" animBg="1"/>
      <p:bldP spid="2" grpId="0" animBg="1"/>
      <p:bldP spid="2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7" grpId="0" animBg="1"/>
      <p:bldP spid="47" grpId="1" animBg="1"/>
      <p:bldP spid="48" grpId="0" animBg="1"/>
      <p:bldP spid="48" grpId="1" animBg="1"/>
      <p:bldP spid="51" grpId="0"/>
      <p:bldP spid="51" grpId="1"/>
      <p:bldP spid="52" grpId="0"/>
      <p:bldP spid="52" grpId="1"/>
      <p:bldP spid="53" grpId="0"/>
      <p:bldP spid="54" grpId="0" animBg="1"/>
      <p:bldP spid="56" grpId="0" animBg="1"/>
      <p:bldP spid="56" grpId="1" animBg="1"/>
      <p:bldP spid="57" grpId="0"/>
      <p:bldP spid="57" grpId="1"/>
      <p:bldP spid="50" grpId="0" animBg="1"/>
      <p:bldP spid="34" grpId="0" animBg="1"/>
      <p:bldP spid="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357166"/>
            <a:ext cx="8218487" cy="5865812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Consider the time derivative of the density matrix: 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graphicFrame>
        <p:nvGraphicFramePr>
          <p:cNvPr id="227330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8313" y="1273175"/>
          <a:ext cx="7977187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86400" imgH="787320" progId="Equation.DSMT4">
                  <p:embed/>
                </p:oleObj>
              </mc:Choice>
              <mc:Fallback>
                <p:oleObj name="Equation" r:id="rId2" imgW="5486400" imgH="787320" progId="Equation.DSMT4">
                  <p:embed/>
                  <p:pic>
                    <p:nvPicPr>
                      <p:cNvPr id="22733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273175"/>
                        <a:ext cx="7977187" cy="1144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1465263" y="4643438"/>
          <a:ext cx="29686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71800" imgH="838080" progId="Equation.DSMT4">
                  <p:embed/>
                </p:oleObj>
              </mc:Choice>
              <mc:Fallback>
                <p:oleObj name="Equation" r:id="rId4" imgW="2971800" imgH="83808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263" y="4643438"/>
                        <a:ext cx="296862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5072066" y="2714620"/>
          <a:ext cx="30051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58640" imgH="228600" progId="Equation.DSMT4">
                  <p:embed/>
                </p:oleObj>
              </mc:Choice>
              <mc:Fallback>
                <p:oleObj name="Equation" r:id="rId6" imgW="1358640" imgH="228600" progId="Equation.DSMT4">
                  <p:embed/>
                  <p:pic>
                    <p:nvPicPr>
                      <p:cNvPr id="819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2714620"/>
                        <a:ext cx="3005137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1" name="Picture 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970810">
            <a:off x="4181093" y="2643316"/>
            <a:ext cx="56356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7677150" y="877888"/>
          <a:ext cx="121761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304560" progId="Equation.DSMT4">
                  <p:embed/>
                </p:oleObj>
              </mc:Choice>
              <mc:Fallback>
                <p:oleObj name="Equation" r:id="rId9" imgW="609480" imgH="304560" progId="Equation.DSMT4">
                  <p:embed/>
                  <p:pic>
                    <p:nvPicPr>
                      <p:cNvPr id="819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7150" y="877888"/>
                        <a:ext cx="121761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2" name="Picture 2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913925">
            <a:off x="7167769" y="1186019"/>
            <a:ext cx="463034" cy="28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21" name="Object 11"/>
          <p:cNvGraphicFramePr>
            <a:graphicFrameLocks noChangeAspect="1"/>
          </p:cNvGraphicFramePr>
          <p:nvPr/>
        </p:nvGraphicFramePr>
        <p:xfrm>
          <a:off x="99189" y="3291528"/>
          <a:ext cx="9020175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520880" imgH="330120" progId="Equation.DSMT4">
                  <p:embed/>
                </p:oleObj>
              </mc:Choice>
              <mc:Fallback>
                <p:oleObj name="Equation" r:id="rId12" imgW="4520880" imgH="330120" progId="Equation.DSMT4">
                  <p:embed/>
                  <p:pic>
                    <p:nvPicPr>
                      <p:cNvPr id="922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189" y="3291528"/>
                        <a:ext cx="9020175" cy="588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19"/>
          <p:cNvSpPr>
            <a:spLocks noChangeShapeType="1"/>
          </p:cNvSpPr>
          <p:nvPr/>
        </p:nvSpPr>
        <p:spPr bwMode="auto">
          <a:xfrm rot="21540000">
            <a:off x="1701858" y="1778618"/>
            <a:ext cx="4728960" cy="65495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 rot="-120000">
            <a:off x="2357436" y="5383208"/>
            <a:ext cx="1143000" cy="4603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6158" name="Line 16"/>
          <p:cNvSpPr>
            <a:spLocks noChangeShapeType="1"/>
          </p:cNvSpPr>
          <p:nvPr/>
        </p:nvSpPr>
        <p:spPr bwMode="auto">
          <a:xfrm rot="-240000">
            <a:off x="3787773" y="5378446"/>
            <a:ext cx="571500" cy="46037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 flipV="1">
            <a:off x="2699792" y="2417763"/>
            <a:ext cx="5545137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1458913" y="4643438"/>
          <a:ext cx="1993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93680" imgH="838080" progId="Equation.DSMT4">
                  <p:embed/>
                </p:oleObj>
              </mc:Choice>
              <mc:Fallback>
                <p:oleObj name="Equation" r:id="rId14" imgW="1993680" imgH="838080" progId="Equation.DSMT4">
                  <p:embed/>
                  <p:pic>
                    <p:nvPicPr>
                      <p:cNvPr id="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8913" y="4643438"/>
                        <a:ext cx="1993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2051050" y="5748338"/>
          <a:ext cx="20415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44440" imgH="482400" progId="Equation.DSMT4">
                  <p:embed/>
                </p:oleObj>
              </mc:Choice>
              <mc:Fallback>
                <p:oleObj name="Equation" r:id="rId16" imgW="2044440" imgH="482400" progId="Equation.DSMT4">
                  <p:embed/>
                  <p:pic>
                    <p:nvPicPr>
                      <p:cNvPr id="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5748338"/>
                        <a:ext cx="2041525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357818" y="4500570"/>
            <a:ext cx="1459912" cy="223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Object 5"/>
          <p:cNvGraphicFramePr>
            <a:graphicFrameLocks noChangeAspect="1"/>
          </p:cNvGraphicFramePr>
          <p:nvPr/>
        </p:nvGraphicFramePr>
        <p:xfrm>
          <a:off x="5429256" y="4000504"/>
          <a:ext cx="30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2280" imgH="215640" progId="Equation.DSMT4">
                  <p:embed/>
                </p:oleObj>
              </mc:Choice>
              <mc:Fallback>
                <p:oleObj name="Equation" r:id="rId19" imgW="152280" imgH="215640" progId="Equation.DSMT4">
                  <p:embed/>
                  <p:pic>
                    <p:nvPicPr>
                      <p:cNvPr id="2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6" y="4000504"/>
                        <a:ext cx="304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6"/>
          <p:cNvGraphicFramePr>
            <a:graphicFrameLocks noChangeAspect="1"/>
          </p:cNvGraphicFramePr>
          <p:nvPr/>
        </p:nvGraphicFramePr>
        <p:xfrm>
          <a:off x="7643834" y="4071942"/>
          <a:ext cx="3571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7480" imgH="228600" progId="Equation.DSMT4">
                  <p:embed/>
                </p:oleObj>
              </mc:Choice>
              <mc:Fallback>
                <p:oleObj name="Equation" r:id="rId21" imgW="177480" imgH="228600" progId="Equation.DSMT4">
                  <p:embed/>
                  <p:pic>
                    <p:nvPicPr>
                      <p:cNvPr id="2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834" y="4071942"/>
                        <a:ext cx="357187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5715008" y="4143380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/>
              <a:t>(0</a:t>
            </a:r>
            <a:r>
              <a:rPr lang="en-US" altLang="ja-JP" sz="1400" baseline="30000" dirty="0"/>
              <a:t>th</a:t>
            </a:r>
            <a:r>
              <a:rPr lang="en-US" altLang="ja-JP" sz="1400" dirty="0"/>
              <a:t> : exact)</a:t>
            </a:r>
            <a:endParaRPr lang="ja-JP" altLang="en-US" sz="1400" dirty="0"/>
          </a:p>
        </p:txBody>
      </p:sp>
      <p:graphicFrame>
        <p:nvGraphicFramePr>
          <p:cNvPr id="30" name="Object 12"/>
          <p:cNvGraphicFramePr>
            <a:graphicFrameLocks noChangeAspect="1"/>
          </p:cNvGraphicFramePr>
          <p:nvPr/>
        </p:nvGraphicFramePr>
        <p:xfrm>
          <a:off x="7286644" y="4143380"/>
          <a:ext cx="392115" cy="361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4880" imgH="152280" progId="Equation.DSMT4">
                  <p:embed/>
                </p:oleObj>
              </mc:Choice>
              <mc:Fallback>
                <p:oleObj name="Equation" r:id="rId23" imgW="164880" imgH="152280" progId="Equation.DSMT4">
                  <p:embed/>
                  <p:pic>
                    <p:nvPicPr>
                      <p:cNvPr id="3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44" y="4143380"/>
                        <a:ext cx="392115" cy="3619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929454" y="4438506"/>
            <a:ext cx="1719549" cy="241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9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072330" y="4500546"/>
            <a:ext cx="149936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角丸四角形 22"/>
          <p:cNvSpPr/>
          <p:nvPr/>
        </p:nvSpPr>
        <p:spPr>
          <a:xfrm>
            <a:off x="5335012" y="4941168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角丸四角形 25"/>
          <p:cNvSpPr/>
          <p:nvPr/>
        </p:nvSpPr>
        <p:spPr>
          <a:xfrm>
            <a:off x="5288300" y="4681454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角丸四角形 31"/>
          <p:cNvSpPr/>
          <p:nvPr/>
        </p:nvSpPr>
        <p:spPr>
          <a:xfrm>
            <a:off x="5319382" y="5726652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角丸四角形 32"/>
          <p:cNvSpPr/>
          <p:nvPr/>
        </p:nvSpPr>
        <p:spPr>
          <a:xfrm>
            <a:off x="5272670" y="5466938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角丸四角形 33"/>
          <p:cNvSpPr/>
          <p:nvPr/>
        </p:nvSpPr>
        <p:spPr>
          <a:xfrm>
            <a:off x="5257397" y="6433306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角丸四角形 34"/>
          <p:cNvSpPr/>
          <p:nvPr/>
        </p:nvSpPr>
        <p:spPr>
          <a:xfrm>
            <a:off x="5270906" y="6180922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角丸四角形 35"/>
          <p:cNvSpPr/>
          <p:nvPr/>
        </p:nvSpPr>
        <p:spPr>
          <a:xfrm>
            <a:off x="7204742" y="4984023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角丸四角形 36"/>
          <p:cNvSpPr/>
          <p:nvPr/>
        </p:nvSpPr>
        <p:spPr>
          <a:xfrm>
            <a:off x="7158030" y="4724309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角丸四角形 37"/>
          <p:cNvSpPr/>
          <p:nvPr/>
        </p:nvSpPr>
        <p:spPr>
          <a:xfrm>
            <a:off x="7189112" y="5769507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角丸四角形 38"/>
          <p:cNvSpPr/>
          <p:nvPr/>
        </p:nvSpPr>
        <p:spPr>
          <a:xfrm>
            <a:off x="7142400" y="5509793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角丸四角形 39"/>
          <p:cNvSpPr/>
          <p:nvPr/>
        </p:nvSpPr>
        <p:spPr>
          <a:xfrm>
            <a:off x="7139077" y="6619704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角丸四角形 40"/>
          <p:cNvSpPr/>
          <p:nvPr/>
        </p:nvSpPr>
        <p:spPr>
          <a:xfrm>
            <a:off x="7158030" y="6323831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角丸四角形 41"/>
          <p:cNvSpPr/>
          <p:nvPr/>
        </p:nvSpPr>
        <p:spPr>
          <a:xfrm>
            <a:off x="7195603" y="4724309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角丸四角形 42"/>
          <p:cNvSpPr/>
          <p:nvPr/>
        </p:nvSpPr>
        <p:spPr>
          <a:xfrm>
            <a:off x="7179973" y="5509793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角丸四角形 43"/>
          <p:cNvSpPr/>
          <p:nvPr/>
        </p:nvSpPr>
        <p:spPr>
          <a:xfrm>
            <a:off x="7195603" y="6323831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4254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1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4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"/>
                            </p:stCondLst>
                            <p:childTnLst>
                              <p:par>
                                <p:cTn id="1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8" grpId="0" animBg="1"/>
      <p:bldP spid="15" grpId="0" animBg="1"/>
      <p:bldP spid="23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41" grpId="1" animBg="1"/>
      <p:bldP spid="42" grpId="0" animBg="1"/>
      <p:bldP spid="43" grpId="0" animBg="1"/>
      <p:bldP spid="4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827584" y="3717032"/>
          <a:ext cx="56515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651280" imgH="952200" progId="Equation.DSMT4">
                  <p:embed/>
                </p:oleObj>
              </mc:Choice>
              <mc:Fallback>
                <p:oleObj name="Equation" r:id="rId2" imgW="5651280" imgH="952200" progId="Equation.DSMT4">
                  <p:embed/>
                  <p:pic>
                    <p:nvPicPr>
                      <p:cNvPr id="2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717032"/>
                        <a:ext cx="5651500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833940" y="3717032"/>
          <a:ext cx="4508500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08280" imgH="952200" progId="Equation.DSMT4">
                  <p:embed/>
                </p:oleObj>
              </mc:Choice>
              <mc:Fallback>
                <p:oleObj name="Equation" r:id="rId4" imgW="4508280" imgH="952200" progId="Equation.DSMT4">
                  <p:embed/>
                  <p:pic>
                    <p:nvPicPr>
                      <p:cNvPr id="3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940" y="3717032"/>
                        <a:ext cx="4508500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42913" y="500042"/>
            <a:ext cx="8701087" cy="659765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We may evaluate                                                                by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 </a:t>
            </a: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   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　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is the density matrix for the element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  <a:p>
            <a:pPr marL="609600" indent="-609600" algn="r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</p:txBody>
      </p:sp>
      <p:graphicFrame>
        <p:nvGraphicFramePr>
          <p:cNvPr id="22835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987675" y="534988"/>
          <a:ext cx="518953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56000" imgH="330120" progId="Equation.DSMT4">
                  <p:embed/>
                </p:oleObj>
              </mc:Choice>
              <mc:Fallback>
                <p:oleObj name="Equation" r:id="rId6" imgW="4356000" imgH="330120" progId="Equation.DSMT4">
                  <p:embed/>
                  <p:pic>
                    <p:nvPicPr>
                      <p:cNvPr id="22835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534988"/>
                        <a:ext cx="5189538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835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650875" y="1311275"/>
          <a:ext cx="7935913" cy="175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092880" imgH="2006280" progId="Equation.DSMT4">
                  <p:embed/>
                </p:oleObj>
              </mc:Choice>
              <mc:Fallback>
                <p:oleObj name="Equation" r:id="rId8" imgW="9092880" imgH="2006280" progId="Equation.DSMT4">
                  <p:embed/>
                  <p:pic>
                    <p:nvPicPr>
                      <p:cNvPr id="22835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75" y="1311275"/>
                        <a:ext cx="7935913" cy="175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836613" y="3716338"/>
          <a:ext cx="3436937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441600" imgH="952200" progId="Equation.DSMT4">
                  <p:embed/>
                </p:oleObj>
              </mc:Choice>
              <mc:Fallback>
                <p:oleObj name="Equation" r:id="rId10" imgW="3441600" imgH="952200" progId="Equation.DSMT4">
                  <p:embed/>
                  <p:pic>
                    <p:nvPicPr>
                      <p:cNvPr id="92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613" y="3716338"/>
                        <a:ext cx="3436937" cy="84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491949" y="5897885"/>
          <a:ext cx="8640763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330440" imgH="406080" progId="Equation.DSMT4">
                  <p:embed/>
                </p:oleObj>
              </mc:Choice>
              <mc:Fallback>
                <p:oleObj name="Equation" r:id="rId12" imgW="4330440" imgH="406080" progId="Equation.DSMT4">
                  <p:embed/>
                  <p:pic>
                    <p:nvPicPr>
                      <p:cNvPr id="92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949" y="5897885"/>
                        <a:ext cx="8640763" cy="72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1428728" y="4786322"/>
          <a:ext cx="42862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0440" imgH="228600" progId="Equation.DSMT4">
                  <p:embed/>
                </p:oleObj>
              </mc:Choice>
              <mc:Fallback>
                <p:oleObj name="Equation" r:id="rId14" imgW="190440" imgH="228600" progId="Equation.DSMT4">
                  <p:embed/>
                  <p:pic>
                    <p:nvPicPr>
                      <p:cNvPr id="92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4786322"/>
                        <a:ext cx="428625" cy="51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7"/>
          <p:cNvGraphicFramePr>
            <a:graphicFrameLocks noChangeAspect="1"/>
          </p:cNvGraphicFramePr>
          <p:nvPr/>
        </p:nvGraphicFramePr>
        <p:xfrm>
          <a:off x="6143623" y="3071806"/>
          <a:ext cx="25177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95280" imgH="228600" progId="Equation.DSMT4">
                  <p:embed/>
                </p:oleObj>
              </mc:Choice>
              <mc:Fallback>
                <p:oleObj name="Equation" r:id="rId16" imgW="1295280" imgH="228600" progId="Equation.DSMT4">
                  <p:embed/>
                  <p:pic>
                    <p:nvPicPr>
                      <p:cNvPr id="92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23" y="3071806"/>
                        <a:ext cx="2517775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6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72031">
            <a:off x="5613387" y="3084508"/>
            <a:ext cx="452438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Line 16"/>
          <p:cNvSpPr>
            <a:spLocks noChangeShapeType="1"/>
          </p:cNvSpPr>
          <p:nvPr/>
        </p:nvSpPr>
        <p:spPr bwMode="auto">
          <a:xfrm flipV="1">
            <a:off x="2714612" y="285749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180" name="Line 16"/>
          <p:cNvSpPr>
            <a:spLocks noChangeShapeType="1"/>
          </p:cNvSpPr>
          <p:nvPr/>
        </p:nvSpPr>
        <p:spPr bwMode="auto">
          <a:xfrm flipV="1">
            <a:off x="5737199" y="4451123"/>
            <a:ext cx="92868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" name="Line 19"/>
          <p:cNvSpPr>
            <a:spLocks noChangeShapeType="1"/>
          </p:cNvSpPr>
          <p:nvPr/>
        </p:nvSpPr>
        <p:spPr bwMode="auto">
          <a:xfrm>
            <a:off x="2001812" y="4460648"/>
            <a:ext cx="2214562" cy="0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rot="21600000">
            <a:off x="2107577" y="2245553"/>
            <a:ext cx="19612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4579912" y="4471760"/>
            <a:ext cx="85725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graphicFrame>
        <p:nvGraphicFramePr>
          <p:cNvPr id="7185" name="Object 17"/>
          <p:cNvGraphicFramePr>
            <a:graphicFrameLocks noChangeAspect="1"/>
          </p:cNvGraphicFramePr>
          <p:nvPr/>
        </p:nvGraphicFramePr>
        <p:xfrm>
          <a:off x="5211737" y="4162198"/>
          <a:ext cx="165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64880" imgH="253800" progId="Equation.DSMT4">
                  <p:embed/>
                </p:oleObj>
              </mc:Choice>
              <mc:Fallback>
                <p:oleObj name="Equation" r:id="rId19" imgW="164880" imgH="253800" progId="Equation.DSMT4">
                  <p:embed/>
                  <p:pic>
                    <p:nvPicPr>
                      <p:cNvPr id="7185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1737" y="4162198"/>
                        <a:ext cx="1651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482675" y="4944475"/>
          <a:ext cx="7856537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936960" imgH="406080" progId="Equation.DSMT4">
                  <p:embed/>
                </p:oleObj>
              </mc:Choice>
              <mc:Fallback>
                <p:oleObj name="Equation" r:id="rId21" imgW="3936960" imgH="406080" progId="Equation.DSMT4">
                  <p:embed/>
                  <p:pic>
                    <p:nvPicPr>
                      <p:cNvPr id="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75" y="4944475"/>
                        <a:ext cx="7856537" cy="72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Line 19"/>
          <p:cNvSpPr>
            <a:spLocks noChangeShapeType="1"/>
          </p:cNvSpPr>
          <p:nvPr/>
        </p:nvSpPr>
        <p:spPr bwMode="auto">
          <a:xfrm flipV="1">
            <a:off x="6991704" y="969579"/>
            <a:ext cx="288054" cy="2509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 flipV="1">
            <a:off x="7923792" y="963411"/>
            <a:ext cx="288120" cy="2511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1" name="Line 19"/>
          <p:cNvSpPr>
            <a:spLocks noChangeShapeType="1"/>
          </p:cNvSpPr>
          <p:nvPr/>
        </p:nvSpPr>
        <p:spPr bwMode="auto">
          <a:xfrm rot="21540000">
            <a:off x="4627462" y="968076"/>
            <a:ext cx="288032" cy="502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2" name="Line 19"/>
          <p:cNvSpPr>
            <a:spLocks noChangeShapeType="1"/>
          </p:cNvSpPr>
          <p:nvPr/>
        </p:nvSpPr>
        <p:spPr bwMode="auto">
          <a:xfrm>
            <a:off x="4966114" y="977561"/>
            <a:ext cx="1997044" cy="3166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3" name="Line 16"/>
          <p:cNvSpPr>
            <a:spLocks noChangeShapeType="1"/>
          </p:cNvSpPr>
          <p:nvPr/>
        </p:nvSpPr>
        <p:spPr bwMode="auto">
          <a:xfrm>
            <a:off x="7308304" y="975440"/>
            <a:ext cx="624132" cy="5287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4" name="Line 16"/>
          <p:cNvSpPr>
            <a:spLocks noChangeShapeType="1"/>
          </p:cNvSpPr>
          <p:nvPr/>
        </p:nvSpPr>
        <p:spPr bwMode="auto">
          <a:xfrm flipV="1">
            <a:off x="2699792" y="285293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5" name="Line 19"/>
          <p:cNvSpPr>
            <a:spLocks noChangeShapeType="1"/>
          </p:cNvSpPr>
          <p:nvPr/>
        </p:nvSpPr>
        <p:spPr bwMode="auto">
          <a:xfrm rot="21600000">
            <a:off x="1894729" y="1803419"/>
            <a:ext cx="3842470" cy="18223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6" name="Line 19"/>
          <p:cNvSpPr>
            <a:spLocks noChangeShapeType="1"/>
          </p:cNvSpPr>
          <p:nvPr/>
        </p:nvSpPr>
        <p:spPr bwMode="auto">
          <a:xfrm rot="21540000">
            <a:off x="2088858" y="2238442"/>
            <a:ext cx="1908000" cy="460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1532296" y="5085184"/>
          <a:ext cx="45402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546440" imgH="901440" progId="Equation.DSMT4">
                  <p:embed/>
                </p:oleObj>
              </mc:Choice>
              <mc:Fallback>
                <p:oleObj name="Equation" r:id="rId23" imgW="4546440" imgH="9014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2296" y="5085184"/>
                        <a:ext cx="454025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Line 19"/>
          <p:cNvSpPr>
            <a:spLocks noChangeShapeType="1"/>
          </p:cNvSpPr>
          <p:nvPr/>
        </p:nvSpPr>
        <p:spPr bwMode="auto">
          <a:xfrm>
            <a:off x="1894729" y="1798860"/>
            <a:ext cx="3842470" cy="18223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4718435" y="1915544"/>
            <a:ext cx="2467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Original density matrix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37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flipH="1">
            <a:off x="4327139" y="1976915"/>
            <a:ext cx="391296" cy="201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31516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4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71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 animBg="1"/>
      <p:bldP spid="33" grpId="0" animBg="1"/>
      <p:bldP spid="34" grpId="0" animBg="1"/>
      <p:bldP spid="34" grpId="1" animBg="1"/>
      <p:bldP spid="35" grpId="0" animBg="1"/>
      <p:bldP spid="3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8"/>
          <p:cNvGraphicFramePr>
            <a:graphicFrameLocks noChangeAspect="1"/>
          </p:cNvGraphicFramePr>
          <p:nvPr/>
        </p:nvGraphicFramePr>
        <p:xfrm>
          <a:off x="854075" y="4587875"/>
          <a:ext cx="5613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613120" imgH="736560" progId="Equation.DSMT4">
                  <p:embed/>
                </p:oleObj>
              </mc:Choice>
              <mc:Fallback>
                <p:oleObj name="Equation" r:id="rId2" imgW="5613120" imgH="736560" progId="Equation.DSMT4">
                  <p:embed/>
                  <p:pic>
                    <p:nvPicPr>
                      <p:cNvPr id="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075" y="4587875"/>
                        <a:ext cx="5613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51" name="Object 9"/>
          <p:cNvGraphicFramePr>
            <a:graphicFrameLocks noChangeAspect="1"/>
          </p:cNvGraphicFramePr>
          <p:nvPr/>
        </p:nvGraphicFramePr>
        <p:xfrm>
          <a:off x="5137150" y="5286375"/>
          <a:ext cx="169068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88760" imgH="787320" progId="Equation.DSMT4">
                  <p:embed/>
                </p:oleObj>
              </mc:Choice>
              <mc:Fallback>
                <p:oleObj name="Equation" r:id="rId4" imgW="1688760" imgH="787320" progId="Equation.DSMT4">
                  <p:embed/>
                  <p:pic>
                    <p:nvPicPr>
                      <p:cNvPr id="32565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7150" y="5286375"/>
                        <a:ext cx="1690688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4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998538" y="2138363"/>
          <a:ext cx="4289425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70120" imgH="736560" progId="Equation.DSMT4">
                  <p:embed/>
                </p:oleObj>
              </mc:Choice>
              <mc:Fallback>
                <p:oleObj name="Equation" r:id="rId6" imgW="4470120" imgH="736560" progId="Equation.DSMT4">
                  <p:embed/>
                  <p:pic>
                    <p:nvPicPr>
                      <p:cNvPr id="32563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538" y="2138363"/>
                        <a:ext cx="4289425" cy="706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04875" y="4629150"/>
          <a:ext cx="5176838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321160" imgH="723600" progId="Equation.DSMT4">
                  <p:embed/>
                </p:oleObj>
              </mc:Choice>
              <mc:Fallback>
                <p:oleObj name="Equation" r:id="rId8" imgW="5321160" imgH="723600" progId="Equation.DSMT4">
                  <p:embed/>
                  <p:pic>
                    <p:nvPicPr>
                      <p:cNvPr id="32563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4875" y="4629150"/>
                        <a:ext cx="5176838" cy="70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7" name="Rectangle 6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27559" y="163529"/>
            <a:ext cx="9088882" cy="782637"/>
          </a:xfrm>
        </p:spPr>
        <p:txBody>
          <a:bodyPr rtlCol="0">
            <a:normAutofit/>
          </a:bodyPr>
          <a:lstStyle/>
          <a:p>
            <a:pPr algn="l">
              <a:defRPr/>
            </a:pPr>
            <a:r>
              <a:rPr lang="en-US" altLang="ja-JP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Prototype of Hierarchical Equations of Motion</a:t>
            </a:r>
          </a:p>
        </p:txBody>
      </p:sp>
      <p:graphicFrame>
        <p:nvGraphicFramePr>
          <p:cNvPr id="325639" name="Object 5"/>
          <p:cNvGraphicFramePr>
            <a:graphicFrameLocks noChangeAspect="1"/>
          </p:cNvGraphicFramePr>
          <p:nvPr/>
        </p:nvGraphicFramePr>
        <p:xfrm>
          <a:off x="6178550" y="2201863"/>
          <a:ext cx="1955800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55520" imgH="736560" progId="Equation.DSMT4">
                  <p:embed/>
                </p:oleObj>
              </mc:Choice>
              <mc:Fallback>
                <p:oleObj name="Equation" r:id="rId10" imgW="1955520" imgH="736560" progId="Equation.DSMT4">
                  <p:embed/>
                  <p:pic>
                    <p:nvPicPr>
                      <p:cNvPr id="32563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8550" y="2201863"/>
                        <a:ext cx="1955800" cy="735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5643" name="Text Box 11"/>
          <p:cNvSpPr txBox="1">
            <a:spLocks noChangeArrowheads="1"/>
          </p:cNvSpPr>
          <p:nvPr/>
        </p:nvSpPr>
        <p:spPr bwMode="auto">
          <a:xfrm>
            <a:off x="888381" y="5498759"/>
            <a:ext cx="448885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Wolynes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PR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A43, 4131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(1991).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</a:p>
        </p:txBody>
      </p:sp>
      <p:graphicFrame>
        <p:nvGraphicFramePr>
          <p:cNvPr id="325644" name="Object 7"/>
          <p:cNvGraphicFramePr>
            <a:graphicFrameLocks noChangeAspect="1"/>
          </p:cNvGraphicFramePr>
          <p:nvPr/>
        </p:nvGraphicFramePr>
        <p:xfrm>
          <a:off x="6157913" y="1412776"/>
          <a:ext cx="1147762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47640" imgH="393480" progId="Equation.DSMT4">
                  <p:embed/>
                </p:oleObj>
              </mc:Choice>
              <mc:Fallback>
                <p:oleObj name="Equation" r:id="rId13" imgW="647640" imgH="393480" progId="Equation.DSMT4">
                  <p:embed/>
                  <p:pic>
                    <p:nvPicPr>
                      <p:cNvPr id="32564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7913" y="1412776"/>
                        <a:ext cx="1147762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50" name="Object 8"/>
          <p:cNvGraphicFramePr>
            <a:graphicFrameLocks noChangeAspect="1"/>
          </p:cNvGraphicFramePr>
          <p:nvPr/>
        </p:nvGraphicFramePr>
        <p:xfrm>
          <a:off x="901700" y="3295650"/>
          <a:ext cx="5194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194080" imgH="736560" progId="Equation.DSMT4">
                  <p:embed/>
                </p:oleObj>
              </mc:Choice>
              <mc:Fallback>
                <p:oleObj name="Equation" r:id="rId15" imgW="5194080" imgH="736560" progId="Equation.DSMT4">
                  <p:embed/>
                  <p:pic>
                    <p:nvPicPr>
                      <p:cNvPr id="32565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3295650"/>
                        <a:ext cx="5194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10" name="Object 10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1030288" y="1303338"/>
          <a:ext cx="2741612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819160" imgH="736560" progId="Equation.DSMT4">
                  <p:embed/>
                </p:oleObj>
              </mc:Choice>
              <mc:Fallback>
                <p:oleObj name="Equation" r:id="rId17" imgW="2819160" imgH="736560" progId="Equation.DSMT4">
                  <p:embed/>
                  <p:pic>
                    <p:nvPicPr>
                      <p:cNvPr id="23041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0288" y="1303338"/>
                        <a:ext cx="2741612" cy="71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0411" name="Picture 11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472158" y="290813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2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889582" y="29035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3" name="Picture 1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066389" y="293560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450387" y="410556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867811" y="410102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044618" y="413302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6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1903589" flipH="1">
            <a:off x="4750047" y="536780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7468" name="Object 12"/>
          <p:cNvGraphicFramePr>
            <a:graphicFrameLocks noChangeAspect="1"/>
          </p:cNvGraphicFramePr>
          <p:nvPr/>
        </p:nvGraphicFramePr>
        <p:xfrm>
          <a:off x="4457968" y="4751740"/>
          <a:ext cx="576611" cy="36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96880" imgH="380880" progId="Equation.DSMT4">
                  <p:embed/>
                </p:oleObj>
              </mc:Choice>
              <mc:Fallback>
                <p:oleObj name="Equation" r:id="rId21" imgW="596880" imgH="380880" progId="Equation.DSMT4">
                  <p:embed/>
                  <p:pic>
                    <p:nvPicPr>
                      <p:cNvPr id="14746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968" y="4751740"/>
                        <a:ext cx="576611" cy="36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470" name="Object 14"/>
          <p:cNvGraphicFramePr>
            <a:graphicFrameLocks noChangeAspect="1"/>
          </p:cNvGraphicFramePr>
          <p:nvPr/>
        </p:nvGraphicFramePr>
        <p:xfrm>
          <a:off x="5143504" y="4214818"/>
          <a:ext cx="124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44520" imgH="380880" progId="Equation.DSMT4">
                  <p:embed/>
                </p:oleObj>
              </mc:Choice>
              <mc:Fallback>
                <p:oleObj name="Equation" r:id="rId23" imgW="1244520" imgH="380880" progId="Equation.DSMT4">
                  <p:embed/>
                  <p:pic>
                    <p:nvPicPr>
                      <p:cNvPr id="14747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4" y="4214818"/>
                        <a:ext cx="124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6"/>
          <p:cNvSpPr txBox="1">
            <a:spLocks noRot="1" noChangeArrowheads="1"/>
          </p:cNvSpPr>
          <p:nvPr/>
        </p:nvSpPr>
        <p:spPr>
          <a:xfrm>
            <a:off x="2275198" y="211588"/>
            <a:ext cx="4286280" cy="6553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Doctor equation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6429388" y="3643314"/>
            <a:ext cx="2787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Dissipation </a:t>
            </a:r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&amp; </a:t>
            </a:r>
            <a:r>
              <a:rPr kumimoji="0" lang="en-US" altLang="ja-JP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Fluctuation </a:t>
            </a:r>
          </a:p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balanced at eq. state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5857884" y="3143248"/>
            <a:ext cx="1398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ea typeface="Arial Unicode MS" panose="020B0604020202020204" pitchFamily="50" charset="-128"/>
              </a:rPr>
              <a:t>dissipation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7572396" y="3214686"/>
            <a:ext cx="13532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pic>
        <p:nvPicPr>
          <p:cNvPr id="31" name="Picture 10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 rot="17372383">
            <a:off x="6578394" y="2939802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6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3194648" flipH="1">
            <a:off x="7593093" y="288912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71" name="Picture 15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286645" y="4682976"/>
            <a:ext cx="578180" cy="71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正方形/長方形 32"/>
          <p:cNvSpPr/>
          <p:nvPr/>
        </p:nvSpPr>
        <p:spPr>
          <a:xfrm>
            <a:off x="6940378" y="5366376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terminator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5AAFF816-3F7E-4D05-8B2D-1B1373D8959D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898222" y="441206"/>
            <a:ext cx="1003767" cy="952650"/>
          </a:xfrm>
          <a:prstGeom prst="rect">
            <a:avLst/>
          </a:prstGeom>
        </p:spPr>
      </p:pic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18E3171A-6D1B-417E-82DF-5D07DCEDEBBA}"/>
              </a:ext>
            </a:extLst>
          </p:cNvPr>
          <p:cNvSpPr/>
          <p:nvPr/>
        </p:nvSpPr>
        <p:spPr>
          <a:xfrm>
            <a:off x="8007434" y="1491624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R. Kubo</a:t>
            </a:r>
            <a:endParaRPr lang="ja-JP" altLang="en-US" dirty="0"/>
          </a:p>
        </p:txBody>
      </p:sp>
      <p:sp>
        <p:nvSpPr>
          <p:cNvPr id="36" name="正方形/長方形 7">
            <a:extLst>
              <a:ext uri="{FF2B5EF4-FFF2-40B4-BE49-F238E27FC236}">
                <a16:creationId xmlns:a16="http://schemas.microsoft.com/office/drawing/2014/main" id="{80BED613-B5A9-4065-8ECD-87A75396A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397" y="936206"/>
            <a:ext cx="76328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Prototype of HEOM (high temp. case) Tanimura &amp; Kubo, </a:t>
            </a:r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28"/>
              </a:rPr>
              <a:t>JPSJ </a:t>
            </a:r>
            <a:r>
              <a:rPr lang="en-US" altLang="ja-JP" sz="1600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28"/>
              </a:rPr>
              <a:t>58,</a:t>
            </a:r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28"/>
              </a:rPr>
              <a:t> 101 (1989).</a:t>
            </a:r>
            <a:endParaRPr lang="en-US" altLang="ja-JP" sz="16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  <a:p>
            <a:endParaRPr kumimoji="0" lang="de-DE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sp>
        <p:nvSpPr>
          <p:cNvPr id="37" name="Rectangle 6">
            <a:extLst>
              <a:ext uri="{FF2B5EF4-FFF2-40B4-BE49-F238E27FC236}">
                <a16:creationId xmlns:a16="http://schemas.microsoft.com/office/drawing/2014/main" id="{FAAE1D03-8ECA-4610-A3AF-0C9E870004AC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27559" y="196861"/>
            <a:ext cx="7392978" cy="78263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    Hierarchical Equations of Motion (HEOM)      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45CAE10-DA5B-4AC4-A8C5-A2118094E922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251490" y="6021288"/>
            <a:ext cx="758026" cy="7724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0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30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0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30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2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4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474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8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7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500"/>
                                        <p:tgtEl>
                                          <p:spTgt spid="14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3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  <p:bldP spid="325643" grpId="0" animBg="1"/>
      <p:bldP spid="25" grpId="0"/>
      <p:bldP spid="25" grpId="1"/>
      <p:bldP spid="28" grpId="0"/>
      <p:bldP spid="29" grpId="0"/>
      <p:bldP spid="30" grpId="0"/>
      <p:bldP spid="33" grpId="0"/>
      <p:bldP spid="35" grpId="0"/>
      <p:bldP spid="3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10"/>
          <p:cNvSpPr txBox="1">
            <a:spLocks noChangeArrowheads="1"/>
          </p:cNvSpPr>
          <p:nvPr/>
        </p:nvSpPr>
        <p:spPr bwMode="auto">
          <a:xfrm>
            <a:off x="357158" y="571480"/>
            <a:ext cx="6572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400" dirty="0">
                <a:latin typeface="Arial Unicode MS" panose="020B0604020202020204" pitchFamily="50" charset="-128"/>
                <a:ea typeface="HG明朝B" pitchFamily="17" charset="-128"/>
              </a:rPr>
              <a:t>Physical meaning of the hierachy elements </a:t>
            </a:r>
          </a:p>
        </p:txBody>
      </p:sp>
      <p:pic>
        <p:nvPicPr>
          <p:cNvPr id="112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4"/>
            <a:ext cx="1785925" cy="273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857364"/>
            <a:ext cx="1980086" cy="278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266" name="Object 5"/>
          <p:cNvGraphicFramePr>
            <a:graphicFrameLocks noChangeAspect="1"/>
          </p:cNvGraphicFramePr>
          <p:nvPr/>
        </p:nvGraphicFramePr>
        <p:xfrm>
          <a:off x="928662" y="1285860"/>
          <a:ext cx="712788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228600" progId="Equation.DSMT4">
                  <p:embed/>
                </p:oleObj>
              </mc:Choice>
              <mc:Fallback>
                <p:oleObj name="Equation" r:id="rId4" imgW="355320" imgH="228600" progId="Equation.DSMT4">
                  <p:embed/>
                  <p:pic>
                    <p:nvPicPr>
                      <p:cNvPr id="1126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1285860"/>
                        <a:ext cx="712788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テキスト ボックス 7"/>
          <p:cNvSpPr txBox="1">
            <a:spLocks noChangeArrowheads="1"/>
          </p:cNvSpPr>
          <p:nvPr/>
        </p:nvSpPr>
        <p:spPr bwMode="auto">
          <a:xfrm>
            <a:off x="785786" y="5786454"/>
            <a:ext cx="5507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ea typeface="Arial Unicode MS" panose="020B0604020202020204" pitchFamily="50" charset="-128"/>
              </a:rPr>
              <a:t>Dashed line represents the system-bath interactions</a:t>
            </a:r>
            <a:endParaRPr lang="ja-JP" altLang="en-US" dirty="0">
              <a:solidFill>
                <a:srgbClr val="0070C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1273" name="テキスト ボックス 8"/>
          <p:cNvSpPr txBox="1">
            <a:spLocks noChangeArrowheads="1"/>
          </p:cNvSpPr>
          <p:nvPr/>
        </p:nvSpPr>
        <p:spPr bwMode="auto">
          <a:xfrm>
            <a:off x="500033" y="4643446"/>
            <a:ext cx="18573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(0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exact)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357950" y="642918"/>
            <a:ext cx="26581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YT: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6"/>
              </a:rPr>
              <a:t>JPSJ </a:t>
            </a:r>
            <a:r>
              <a:rPr lang="en-US" altLang="ja-JP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6"/>
              </a:rPr>
              <a:t>75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6"/>
              </a:rPr>
              <a:t>,082001(2006).</a:t>
            </a: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525317" name="Object 5"/>
          <p:cNvGraphicFramePr>
            <a:graphicFrameLocks noChangeAspect="1"/>
          </p:cNvGraphicFramePr>
          <p:nvPr/>
        </p:nvGraphicFramePr>
        <p:xfrm>
          <a:off x="2928926" y="5072074"/>
          <a:ext cx="982662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93480" imgH="203040" progId="Equation.DSMT4">
                  <p:embed/>
                </p:oleObj>
              </mc:Choice>
              <mc:Fallback>
                <p:oleObj name="Equation" r:id="rId7" imgW="393480" imgH="203040" progId="Equation.DSMT4">
                  <p:embed/>
                  <p:pic>
                    <p:nvPicPr>
                      <p:cNvPr id="52531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26" y="5072074"/>
                        <a:ext cx="982662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9871" y="1957724"/>
            <a:ext cx="219412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91735" y="1935968"/>
            <a:ext cx="198052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" name="Object 5"/>
          <p:cNvGraphicFramePr>
            <a:graphicFrameLocks noChangeAspect="1"/>
          </p:cNvGraphicFramePr>
          <p:nvPr/>
        </p:nvGraphicFramePr>
        <p:xfrm>
          <a:off x="4987925" y="1285875"/>
          <a:ext cx="8128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68280" imgH="228600" progId="Equation.DSMT4">
                  <p:embed/>
                </p:oleObj>
              </mc:Choice>
              <mc:Fallback>
                <p:oleObj name="Equation" r:id="rId11" imgW="368280" imgH="228600" progId="Equation.DSMT4">
                  <p:embed/>
                  <p:pic>
                    <p:nvPicPr>
                      <p:cNvPr id="1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7925" y="1285875"/>
                        <a:ext cx="8128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6"/>
          <p:cNvGraphicFramePr>
            <a:graphicFrameLocks noChangeAspect="1"/>
          </p:cNvGraphicFramePr>
          <p:nvPr/>
        </p:nvGraphicFramePr>
        <p:xfrm>
          <a:off x="7200900" y="1285875"/>
          <a:ext cx="9144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3480" imgH="228600" progId="Equation.DSMT4">
                  <p:embed/>
                </p:oleObj>
              </mc:Choice>
              <mc:Fallback>
                <p:oleObj name="Equation" r:id="rId13" imgW="393480" imgH="228600" progId="Equation.DSMT4">
                  <p:embed/>
                  <p:pic>
                    <p:nvPicPr>
                      <p:cNvPr id="1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1285875"/>
                        <a:ext cx="914400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5"/>
          <p:cNvGraphicFramePr>
            <a:graphicFrameLocks noChangeAspect="1"/>
          </p:cNvGraphicFramePr>
          <p:nvPr/>
        </p:nvGraphicFramePr>
        <p:xfrm>
          <a:off x="7072330" y="5072074"/>
          <a:ext cx="11414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57200" imgH="203040" progId="Equation.DSMT4">
                  <p:embed/>
                </p:oleObj>
              </mc:Choice>
              <mc:Fallback>
                <p:oleObj name="Equation" r:id="rId15" imgW="457200" imgH="203040" progId="Equation.DSMT4">
                  <p:embed/>
                  <p:pic>
                    <p:nvPicPr>
                      <p:cNvPr id="1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072074"/>
                        <a:ext cx="1141413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テキスト ボックス 17"/>
          <p:cNvSpPr txBox="1">
            <a:spLocks noChangeArrowheads="1"/>
          </p:cNvSpPr>
          <p:nvPr/>
        </p:nvSpPr>
        <p:spPr bwMode="auto">
          <a:xfrm>
            <a:off x="1214414" y="6286520"/>
            <a:ext cx="52149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Correlated initial condition can be set by </a:t>
            </a:r>
          </a:p>
        </p:txBody>
      </p:sp>
      <p:graphicFrame>
        <p:nvGraphicFramePr>
          <p:cNvPr id="19" name="Object 9"/>
          <p:cNvGraphicFramePr>
            <a:graphicFrameLocks noChangeAspect="1"/>
          </p:cNvGraphicFramePr>
          <p:nvPr/>
        </p:nvGraphicFramePr>
        <p:xfrm>
          <a:off x="4857752" y="5072074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31640" imgH="203040" progId="Equation.DSMT4">
                  <p:embed/>
                </p:oleObj>
              </mc:Choice>
              <mc:Fallback>
                <p:oleObj name="Equation" r:id="rId17" imgW="431640" imgH="203040" progId="Equation.DSMT4">
                  <p:embed/>
                  <p:pic>
                    <p:nvPicPr>
                      <p:cNvPr id="1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2" y="5072074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3143240" y="1285860"/>
          <a:ext cx="6889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42720" imgH="228600" progId="Equation.DSMT4">
                  <p:embed/>
                </p:oleObj>
              </mc:Choice>
              <mc:Fallback>
                <p:oleObj name="Equation" r:id="rId19" imgW="342720" imgH="228600" progId="Equation.DSMT4">
                  <p:embed/>
                  <p:pic>
                    <p:nvPicPr>
                      <p:cNvPr id="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1285860"/>
                        <a:ext cx="68897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4" name="Object 12"/>
          <p:cNvGraphicFramePr>
            <a:graphicFrameLocks noChangeAspect="1"/>
          </p:cNvGraphicFramePr>
          <p:nvPr/>
        </p:nvGraphicFramePr>
        <p:xfrm>
          <a:off x="2843808" y="1196752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64880" imgH="203040" progId="Equation.DSMT4">
                  <p:embed/>
                </p:oleObj>
              </mc:Choice>
              <mc:Fallback>
                <p:oleObj name="Equation" r:id="rId21" imgW="164880" imgH="203040" progId="Equation.DSMT4">
                  <p:embed/>
                  <p:pic>
                    <p:nvPicPr>
                      <p:cNvPr id="52532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1196752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5" name="Object 13"/>
          <p:cNvGraphicFramePr>
            <a:graphicFrameLocks noChangeAspect="1"/>
          </p:cNvGraphicFramePr>
          <p:nvPr/>
        </p:nvGraphicFramePr>
        <p:xfrm>
          <a:off x="4590517" y="1268760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4880" imgH="203040" progId="Equation.DSMT4">
                  <p:embed/>
                </p:oleObj>
              </mc:Choice>
              <mc:Fallback>
                <p:oleObj name="Equation" r:id="rId23" imgW="164880" imgH="203040" progId="Equation.DSMT4">
                  <p:embed/>
                  <p:pic>
                    <p:nvPicPr>
                      <p:cNvPr id="525325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0517" y="1268760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6" name="Object 14"/>
          <p:cNvGraphicFramePr>
            <a:graphicFrameLocks noChangeAspect="1"/>
          </p:cNvGraphicFramePr>
          <p:nvPr/>
        </p:nvGraphicFramePr>
        <p:xfrm>
          <a:off x="6823093" y="1268760"/>
          <a:ext cx="3921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64880" imgH="203040" progId="Equation.DSMT4">
                  <p:embed/>
                </p:oleObj>
              </mc:Choice>
              <mc:Fallback>
                <p:oleObj name="Equation" r:id="rId25" imgW="164880" imgH="203040" progId="Equation.DSMT4">
                  <p:embed/>
                  <p:pic>
                    <p:nvPicPr>
                      <p:cNvPr id="525326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3093" y="1268760"/>
                        <a:ext cx="3921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7" name="Object 15"/>
          <p:cNvGraphicFramePr>
            <a:graphicFrameLocks noChangeAspect="1"/>
          </p:cNvGraphicFramePr>
          <p:nvPr/>
        </p:nvGraphicFramePr>
        <p:xfrm>
          <a:off x="7072330" y="5143512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31640" imgH="203040" progId="Equation.DSMT4">
                  <p:embed/>
                </p:oleObj>
              </mc:Choice>
              <mc:Fallback>
                <p:oleObj name="Equation" r:id="rId27" imgW="431640" imgH="203040" progId="Equation.DSMT4">
                  <p:embed/>
                  <p:pic>
                    <p:nvPicPr>
                      <p:cNvPr id="52532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143512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0"/>
          <p:cNvGraphicFramePr>
            <a:graphicFrameLocks noChangeAspect="1"/>
          </p:cNvGraphicFramePr>
          <p:nvPr/>
        </p:nvGraphicFramePr>
        <p:xfrm>
          <a:off x="5464975" y="6285947"/>
          <a:ext cx="635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34680" imgH="330120" progId="Equation.DSMT4">
                  <p:embed/>
                </p:oleObj>
              </mc:Choice>
              <mc:Fallback>
                <p:oleObj name="Equation" r:id="rId29" imgW="634680" imgH="330120" progId="Equation.DSMT4">
                  <p:embed/>
                  <p:pic>
                    <p:nvPicPr>
                      <p:cNvPr id="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4975" y="6285947"/>
                        <a:ext cx="6350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/>
          <p:cNvSpPr/>
          <p:nvPr/>
        </p:nvSpPr>
        <p:spPr>
          <a:xfrm>
            <a:off x="428596" y="5072074"/>
            <a:ext cx="23423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member is grouped by  </a:t>
            </a:r>
          </a:p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characteristic  time</a:t>
            </a:r>
            <a:endParaRPr lang="ja-JP" altLang="en-US" sz="1600" dirty="0">
              <a:solidFill>
                <a:schemeClr val="tx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4" name="テキスト ボックス 8"/>
          <p:cNvSpPr txBox="1">
            <a:spLocks noChangeArrowheads="1"/>
          </p:cNvSpPr>
          <p:nvPr/>
        </p:nvSpPr>
        <p:spPr bwMode="auto">
          <a:xfrm>
            <a:off x="2500298" y="4643446"/>
            <a:ext cx="202952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st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テキスト ボックス 8"/>
          <p:cNvSpPr txBox="1">
            <a:spLocks noChangeArrowheads="1"/>
          </p:cNvSpPr>
          <p:nvPr/>
        </p:nvSpPr>
        <p:spPr bwMode="auto">
          <a:xfrm>
            <a:off x="4500562" y="4643446"/>
            <a:ext cx="20679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6" name="テキスト ボックス 8"/>
          <p:cNvSpPr txBox="1">
            <a:spLocks noChangeArrowheads="1"/>
          </p:cNvSpPr>
          <p:nvPr/>
        </p:nvSpPr>
        <p:spPr bwMode="auto">
          <a:xfrm>
            <a:off x="6715139" y="4643446"/>
            <a:ext cx="210239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1267" name="Object 17"/>
          <p:cNvGraphicFramePr>
            <a:graphicFrameLocks noChangeAspect="1"/>
          </p:cNvGraphicFramePr>
          <p:nvPr/>
        </p:nvGraphicFramePr>
        <p:xfrm>
          <a:off x="6845300" y="5786438"/>
          <a:ext cx="18621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927000" imgH="266400" progId="Equation.DSMT4">
                  <p:embed/>
                </p:oleObj>
              </mc:Choice>
              <mc:Fallback>
                <p:oleObj name="Equation" r:id="rId31" imgW="927000" imgH="266400" progId="Equation.DSMT4">
                  <p:embed/>
                  <p:pic>
                    <p:nvPicPr>
                      <p:cNvPr id="11267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5300" y="5786438"/>
                        <a:ext cx="186213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7215206" y="6357958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ea typeface="Arial Unicode MS" panose="020B0604020202020204" pitchFamily="50" charset="-128"/>
              </a:rPr>
              <a:t>Terminator</a:t>
            </a:r>
            <a:endParaRPr lang="ja-JP" altLang="en-US" sz="1400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525331" name="Picture 19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2656696" y="1926165"/>
            <a:ext cx="172653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角丸四角形 29"/>
          <p:cNvSpPr/>
          <p:nvPr/>
        </p:nvSpPr>
        <p:spPr>
          <a:xfrm>
            <a:off x="673342" y="2392570"/>
            <a:ext cx="1587915" cy="150398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角丸四角形 30"/>
          <p:cNvSpPr/>
          <p:nvPr/>
        </p:nvSpPr>
        <p:spPr>
          <a:xfrm>
            <a:off x="626630" y="2132856"/>
            <a:ext cx="1587915" cy="150398"/>
          </a:xfrm>
          <a:prstGeom prst="roundRect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角丸四角形 31"/>
          <p:cNvSpPr/>
          <p:nvPr/>
        </p:nvSpPr>
        <p:spPr>
          <a:xfrm>
            <a:off x="610999" y="3287008"/>
            <a:ext cx="1587915" cy="150398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角丸四角形 32"/>
          <p:cNvSpPr/>
          <p:nvPr/>
        </p:nvSpPr>
        <p:spPr>
          <a:xfrm>
            <a:off x="663350" y="3052529"/>
            <a:ext cx="1587915" cy="150398"/>
          </a:xfrm>
          <a:prstGeom prst="roundRect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角丸四角形 33"/>
          <p:cNvSpPr/>
          <p:nvPr/>
        </p:nvSpPr>
        <p:spPr>
          <a:xfrm>
            <a:off x="612852" y="4346308"/>
            <a:ext cx="1587915" cy="150398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角丸四角形 34"/>
          <p:cNvSpPr/>
          <p:nvPr/>
        </p:nvSpPr>
        <p:spPr>
          <a:xfrm>
            <a:off x="666185" y="4013285"/>
            <a:ext cx="1587915" cy="150398"/>
          </a:xfrm>
          <a:prstGeom prst="roundRect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6" name="角丸四角形 35"/>
          <p:cNvSpPr/>
          <p:nvPr/>
        </p:nvSpPr>
        <p:spPr>
          <a:xfrm>
            <a:off x="2679916" y="2424328"/>
            <a:ext cx="1556293" cy="15453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角丸四角形 36"/>
          <p:cNvSpPr/>
          <p:nvPr/>
        </p:nvSpPr>
        <p:spPr>
          <a:xfrm>
            <a:off x="2699956" y="2220859"/>
            <a:ext cx="160300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角丸四角形 37"/>
          <p:cNvSpPr/>
          <p:nvPr/>
        </p:nvSpPr>
        <p:spPr>
          <a:xfrm>
            <a:off x="2712044" y="3359373"/>
            <a:ext cx="1571922" cy="19297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角丸四角形 38"/>
          <p:cNvSpPr/>
          <p:nvPr/>
        </p:nvSpPr>
        <p:spPr>
          <a:xfrm>
            <a:off x="2684328" y="3107114"/>
            <a:ext cx="1618634" cy="148276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2697690" y="4344729"/>
            <a:ext cx="1690440" cy="151977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角丸四角形 40"/>
          <p:cNvSpPr/>
          <p:nvPr/>
        </p:nvSpPr>
        <p:spPr>
          <a:xfrm>
            <a:off x="2688070" y="4101206"/>
            <a:ext cx="1700060" cy="154517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角丸四角形 41"/>
          <p:cNvSpPr/>
          <p:nvPr/>
        </p:nvSpPr>
        <p:spPr>
          <a:xfrm>
            <a:off x="2695238" y="2231306"/>
            <a:ext cx="1565433" cy="158515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角丸四角形 42"/>
          <p:cNvSpPr/>
          <p:nvPr/>
        </p:nvSpPr>
        <p:spPr>
          <a:xfrm>
            <a:off x="2680962" y="3107114"/>
            <a:ext cx="1575289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角丸四角形 43"/>
          <p:cNvSpPr/>
          <p:nvPr/>
        </p:nvSpPr>
        <p:spPr>
          <a:xfrm>
            <a:off x="2694474" y="4079311"/>
            <a:ext cx="1734650" cy="141905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5" name="角丸四角形 44"/>
          <p:cNvSpPr/>
          <p:nvPr/>
        </p:nvSpPr>
        <p:spPr>
          <a:xfrm>
            <a:off x="4785922" y="2427471"/>
            <a:ext cx="1556293" cy="15453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角丸四角形 45"/>
          <p:cNvSpPr/>
          <p:nvPr/>
        </p:nvSpPr>
        <p:spPr>
          <a:xfrm>
            <a:off x="4743799" y="3339554"/>
            <a:ext cx="1571922" cy="19297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角丸四角形 46"/>
          <p:cNvSpPr/>
          <p:nvPr/>
        </p:nvSpPr>
        <p:spPr>
          <a:xfrm>
            <a:off x="4729445" y="4324910"/>
            <a:ext cx="1690440" cy="151977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角丸四角形 47"/>
          <p:cNvSpPr/>
          <p:nvPr/>
        </p:nvSpPr>
        <p:spPr>
          <a:xfrm>
            <a:off x="4756995" y="2204822"/>
            <a:ext cx="1565433" cy="15851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角丸四角形 48"/>
          <p:cNvSpPr/>
          <p:nvPr/>
        </p:nvSpPr>
        <p:spPr>
          <a:xfrm>
            <a:off x="4742719" y="3080630"/>
            <a:ext cx="1575289" cy="158861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角丸四角形 49"/>
          <p:cNvSpPr/>
          <p:nvPr/>
        </p:nvSpPr>
        <p:spPr>
          <a:xfrm>
            <a:off x="4756231" y="4052827"/>
            <a:ext cx="1734650" cy="14190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角丸四角形 50"/>
          <p:cNvSpPr/>
          <p:nvPr/>
        </p:nvSpPr>
        <p:spPr>
          <a:xfrm>
            <a:off x="4767495" y="2183304"/>
            <a:ext cx="1565433" cy="15851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角丸四角形 51"/>
          <p:cNvSpPr/>
          <p:nvPr/>
        </p:nvSpPr>
        <p:spPr>
          <a:xfrm>
            <a:off x="4754085" y="3091133"/>
            <a:ext cx="1575289" cy="158861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角丸四角形 52"/>
          <p:cNvSpPr/>
          <p:nvPr/>
        </p:nvSpPr>
        <p:spPr>
          <a:xfrm>
            <a:off x="4767495" y="4070162"/>
            <a:ext cx="1734650" cy="14190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角丸四角形 53"/>
          <p:cNvSpPr/>
          <p:nvPr/>
        </p:nvSpPr>
        <p:spPr>
          <a:xfrm>
            <a:off x="7028925" y="2542968"/>
            <a:ext cx="1556293" cy="15453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角丸四角形 54"/>
          <p:cNvSpPr/>
          <p:nvPr/>
        </p:nvSpPr>
        <p:spPr>
          <a:xfrm>
            <a:off x="7038732" y="3420738"/>
            <a:ext cx="1571922" cy="19297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角丸四角形 55"/>
          <p:cNvSpPr/>
          <p:nvPr/>
        </p:nvSpPr>
        <p:spPr>
          <a:xfrm>
            <a:off x="7056506" y="4288677"/>
            <a:ext cx="1690440" cy="151977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角丸四角形 56"/>
          <p:cNvSpPr/>
          <p:nvPr/>
        </p:nvSpPr>
        <p:spPr>
          <a:xfrm>
            <a:off x="7082889" y="2281821"/>
            <a:ext cx="1565433" cy="15851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8" name="角丸四角形 57"/>
          <p:cNvSpPr/>
          <p:nvPr/>
        </p:nvSpPr>
        <p:spPr>
          <a:xfrm>
            <a:off x="7069479" y="3189650"/>
            <a:ext cx="1575289" cy="158861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9" name="角丸四角形 58"/>
          <p:cNvSpPr/>
          <p:nvPr/>
        </p:nvSpPr>
        <p:spPr>
          <a:xfrm>
            <a:off x="7082889" y="4059096"/>
            <a:ext cx="1734650" cy="14190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6486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10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5" dur="10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"/>
                            </p:stCondLst>
                            <p:childTnLst>
                              <p:par>
                                <p:cTn id="15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"/>
                            </p:stCondLst>
                            <p:childTnLst>
                              <p:par>
                                <p:cTn id="1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8" dur="500"/>
                                        <p:tgtEl>
                                          <p:spTgt spid="52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500"/>
                            </p:stCondLst>
                            <p:childTnLst>
                              <p:par>
                                <p:cTn id="1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5" dur="500"/>
                                        <p:tgtEl>
                                          <p:spTgt spid="525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4" grpId="0"/>
      <p:bldP spid="25" grpId="0"/>
      <p:bldP spid="26" grpId="0"/>
      <p:bldP spid="29" grpId="0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41" grpId="1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489886" y="1149910"/>
            <a:ext cx="10807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At </a:t>
            </a:r>
            <a:r>
              <a:rPr lang="en-US" altLang="ja-JP" sz="2400" i="1" dirty="0"/>
              <a:t>t </a:t>
            </a:r>
            <a:r>
              <a:rPr lang="en-US" altLang="ja-JP" sz="2400" dirty="0"/>
              <a:t>=0</a:t>
            </a:r>
          </a:p>
        </p:txBody>
      </p:sp>
      <p:sp>
        <p:nvSpPr>
          <p:cNvPr id="5" name="正方形/長方形 19"/>
          <p:cNvSpPr>
            <a:spLocks noChangeArrowheads="1"/>
          </p:cNvSpPr>
          <p:nvPr/>
        </p:nvSpPr>
        <p:spPr bwMode="auto">
          <a:xfrm>
            <a:off x="301235" y="556861"/>
            <a:ext cx="52196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For correlated </a:t>
            </a:r>
            <a:r>
              <a:rPr lang="en-US" altLang="ja-JP" sz="2400"/>
              <a:t>initial equilibrium state</a:t>
            </a:r>
            <a:endParaRPr lang="en-US" altLang="ja-JP" sz="2400" dirty="0"/>
          </a:p>
        </p:txBody>
      </p:sp>
      <p:sp>
        <p:nvSpPr>
          <p:cNvPr id="6" name="正方形/長方形 19"/>
          <p:cNvSpPr>
            <a:spLocks noChangeArrowheads="1"/>
          </p:cNvSpPr>
          <p:nvPr/>
        </p:nvSpPr>
        <p:spPr bwMode="auto">
          <a:xfrm>
            <a:off x="175759" y="2480631"/>
            <a:ext cx="87607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541EB"/>
                </a:solidFill>
              </a:rPr>
              <a:t>Correlated initial equilibrium state </a:t>
            </a:r>
            <a:r>
              <a:rPr lang="en-US" altLang="ja-JP" sz="2400" dirty="0"/>
              <a:t>is set by the HEOM members</a:t>
            </a:r>
          </a:p>
          <a:p>
            <a:r>
              <a:rPr lang="en-US" altLang="ja-JP" sz="2400" dirty="0"/>
              <a:t>(they describe the steady state solution of HEOM)</a:t>
            </a:r>
          </a:p>
        </p:txBody>
      </p:sp>
      <p:graphicFrame>
        <p:nvGraphicFramePr>
          <p:cNvPr id="9" name="Object 5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10925789"/>
              </p:ext>
            </p:extLst>
          </p:nvPr>
        </p:nvGraphicFramePr>
        <p:xfrm>
          <a:off x="4572000" y="3463431"/>
          <a:ext cx="3108325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54200" imgH="901440" progId="Equation.DSMT4">
                  <p:embed/>
                </p:oleObj>
              </mc:Choice>
              <mc:Fallback>
                <p:oleObj name="Equation" r:id="rId2" imgW="3454200" imgH="90144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463431"/>
                        <a:ext cx="3108325" cy="811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907950"/>
              </p:ext>
            </p:extLst>
          </p:nvPr>
        </p:nvGraphicFramePr>
        <p:xfrm>
          <a:off x="1186792" y="3443371"/>
          <a:ext cx="1712913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68200" imgH="596880" progId="Equation.DSMT4">
                  <p:embed/>
                </p:oleObj>
              </mc:Choice>
              <mc:Fallback>
                <p:oleObj name="Equation" r:id="rId4" imgW="1168200" imgH="59688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6792" y="3443371"/>
                        <a:ext cx="1712913" cy="87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827584" y="4404401"/>
            <a:ext cx="3247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C00000"/>
                </a:solidFill>
              </a:rPr>
              <a:t>(with the above initial condition)</a:t>
            </a: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54398" y="3734814"/>
            <a:ext cx="583569" cy="262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350931"/>
              </p:ext>
            </p:extLst>
          </p:nvPr>
        </p:nvGraphicFramePr>
        <p:xfrm>
          <a:off x="1581869" y="1686106"/>
          <a:ext cx="5256212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203360" imgH="457200" progId="Equation.DSMT4">
                  <p:embed/>
                </p:oleObj>
              </mc:Choice>
              <mc:Fallback>
                <p:oleObj name="Equation" r:id="rId7" imgW="4203360" imgH="457200" progId="Equation.DSMT4">
                  <p:embed/>
                  <p:pic>
                    <p:nvPicPr>
                      <p:cNvPr id="1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1869" y="1686106"/>
                        <a:ext cx="5256212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>
            <a:extLst>
              <a:ext uri="{FF2B5EF4-FFF2-40B4-BE49-F238E27FC236}">
                <a16:creationId xmlns:a16="http://schemas.microsoft.com/office/drawing/2014/main" id="{FA4A527C-7490-03F8-275B-7CA2D2BF74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182636"/>
              </p:ext>
            </p:extLst>
          </p:nvPr>
        </p:nvGraphicFramePr>
        <p:xfrm>
          <a:off x="3861609" y="4667582"/>
          <a:ext cx="24638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63480" imgH="672840" progId="Equation.DSMT4">
                  <p:embed/>
                </p:oleObj>
              </mc:Choice>
              <mc:Fallback>
                <p:oleObj name="Equation" r:id="rId9" imgW="2463480" imgH="672840" progId="Equation.DSMT4">
                  <p:embed/>
                  <p:pic>
                    <p:nvPicPr>
                      <p:cNvPr id="3" name="Object 5">
                        <a:extLst>
                          <a:ext uri="{FF2B5EF4-FFF2-40B4-BE49-F238E27FC236}">
                            <a16:creationId xmlns:a16="http://schemas.microsoft.com/office/drawing/2014/main" id="{FA4A527C-7490-03F8-275B-7CA2D2BF74F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1609" y="4667582"/>
                        <a:ext cx="24638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1B2FF20-305A-6327-97B8-58FBDFDED203}"/>
              </a:ext>
            </a:extLst>
          </p:cNvPr>
          <p:cNvSpPr txBox="1"/>
          <p:nvPr/>
        </p:nvSpPr>
        <p:spPr>
          <a:xfrm>
            <a:off x="275577" y="4798966"/>
            <a:ext cx="73579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Equilibrium state of the HEOM is                                              not  </a:t>
            </a:r>
            <a:endParaRPr lang="ja-JP" altLang="en-US" dirty="0"/>
          </a:p>
        </p:txBody>
      </p:sp>
      <p:graphicFrame>
        <p:nvGraphicFramePr>
          <p:cNvPr id="8" name="Object 5">
            <a:extLst>
              <a:ext uri="{FF2B5EF4-FFF2-40B4-BE49-F238E27FC236}">
                <a16:creationId xmlns:a16="http://schemas.microsoft.com/office/drawing/2014/main" id="{D9EC8A73-A3B2-5C58-C29E-0141B49E4F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5793061"/>
              </p:ext>
            </p:extLst>
          </p:nvPr>
        </p:nvGraphicFramePr>
        <p:xfrm>
          <a:off x="7265217" y="4706603"/>
          <a:ext cx="736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36560" imgH="406080" progId="Equation.DSMT4">
                  <p:embed/>
                </p:oleObj>
              </mc:Choice>
              <mc:Fallback>
                <p:oleObj name="Equation" r:id="rId11" imgW="736560" imgH="406080" progId="Equation.DSMT4">
                  <p:embed/>
                  <p:pic>
                    <p:nvPicPr>
                      <p:cNvPr id="8" name="Object 5">
                        <a:extLst>
                          <a:ext uri="{FF2B5EF4-FFF2-40B4-BE49-F238E27FC236}">
                            <a16:creationId xmlns:a16="http://schemas.microsoft.com/office/drawing/2014/main" id="{D9EC8A73-A3B2-5C58-C29E-0141B49E4F2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65217" y="4706603"/>
                        <a:ext cx="736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09BE76B-8934-169E-25E4-4A1B0ACF7328}"/>
              </a:ext>
            </a:extLst>
          </p:cNvPr>
          <p:cNvSpPr txBox="1"/>
          <p:nvPr/>
        </p:nvSpPr>
        <p:spPr>
          <a:xfrm>
            <a:off x="4209975" y="5224603"/>
            <a:ext cx="46087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        correlated </a:t>
            </a:r>
            <a:r>
              <a:rPr lang="en-US" altLang="ja-JP" dirty="0">
                <a:solidFill>
                  <a:srgbClr val="C00000"/>
                </a:solidFill>
              </a:rPr>
              <a:t>                     </a:t>
            </a:r>
            <a:r>
              <a:rPr lang="en-US" altLang="ja-JP" dirty="0">
                <a:solidFill>
                  <a:srgbClr val="0070C0"/>
                </a:solidFill>
              </a:rPr>
              <a:t>factorized</a:t>
            </a:r>
            <a:endParaRPr lang="ja-JP" altLang="en-US" dirty="0">
              <a:solidFill>
                <a:srgbClr val="0070C0"/>
              </a:solidFill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E71CF920-D313-5A66-EFEE-838F845DE0B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42202" y="48895"/>
            <a:ext cx="995777" cy="2395038"/>
          </a:xfrm>
          <a:prstGeom prst="rect">
            <a:avLst/>
          </a:prstGeom>
        </p:spPr>
      </p:pic>
      <p:sp>
        <p:nvSpPr>
          <p:cNvPr id="16" name="Rectangle 9">
            <a:extLst>
              <a:ext uri="{FF2B5EF4-FFF2-40B4-BE49-F238E27FC236}">
                <a16:creationId xmlns:a16="http://schemas.microsoft.com/office/drawing/2014/main" id="{4A261938-D44B-2AE4-4BEA-372F91C8C9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444" y="6514134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)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3D50DA6E-96AA-447D-BA46-6C602652DC5D}"/>
              </a:ext>
            </a:extLst>
          </p:cNvPr>
          <p:cNvCxnSpPr>
            <a:cxnSpLocks/>
          </p:cNvCxnSpPr>
          <p:nvPr/>
        </p:nvCxnSpPr>
        <p:spPr>
          <a:xfrm>
            <a:off x="7986218" y="2200201"/>
            <a:ext cx="752378" cy="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図 30">
            <a:extLst>
              <a:ext uri="{FF2B5EF4-FFF2-40B4-BE49-F238E27FC236}">
                <a16:creationId xmlns:a16="http://schemas.microsoft.com/office/drawing/2014/main" id="{4144A229-053D-4121-8316-C58D9C9D95E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986218" y="336174"/>
            <a:ext cx="744119" cy="1877864"/>
          </a:xfrm>
          <a:prstGeom prst="rect">
            <a:avLst/>
          </a:prstGeom>
        </p:spPr>
      </p:pic>
      <p:graphicFrame>
        <p:nvGraphicFramePr>
          <p:cNvPr id="4" name="Object 5">
            <a:extLst>
              <a:ext uri="{FF2B5EF4-FFF2-40B4-BE49-F238E27FC236}">
                <a16:creationId xmlns:a16="http://schemas.microsoft.com/office/drawing/2014/main" id="{96661A49-EBD2-002E-7416-64E837648B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842391"/>
              </p:ext>
            </p:extLst>
          </p:nvPr>
        </p:nvGraphicFramePr>
        <p:xfrm>
          <a:off x="964356" y="5796776"/>
          <a:ext cx="80168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5760" imgH="342720" progId="Equation.DSMT4">
                  <p:embed/>
                </p:oleObj>
              </mc:Choice>
              <mc:Fallback>
                <p:oleObj name="Equation" r:id="rId16" imgW="545760" imgH="342720" progId="Equation.DSMT4">
                  <p:embed/>
                  <p:pic>
                    <p:nvPicPr>
                      <p:cNvPr id="4" name="Object 5">
                        <a:extLst>
                          <a:ext uri="{FF2B5EF4-FFF2-40B4-BE49-F238E27FC236}">
                            <a16:creationId xmlns:a16="http://schemas.microsoft.com/office/drawing/2014/main" id="{96661A49-EBD2-002E-7416-64E837648B7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4356" y="5796776"/>
                        <a:ext cx="801688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65B5B74-87D0-4EFE-D424-0E091DA267DB}"/>
              </a:ext>
            </a:extLst>
          </p:cNvPr>
          <p:cNvSpPr txBox="1"/>
          <p:nvPr/>
        </p:nvSpPr>
        <p:spPr>
          <a:xfrm>
            <a:off x="1786061" y="5809407"/>
            <a:ext cx="73579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/>
              <a:t>: </a:t>
            </a:r>
            <a:r>
              <a:rPr lang="en-US" altLang="ja-JP" sz="2400" dirty="0">
                <a:solidFill>
                  <a:srgbClr val="0066FF"/>
                </a:solidFill>
              </a:rPr>
              <a:t>with           describe the system-bath entanglement</a:t>
            </a:r>
            <a:endParaRPr lang="ja-JP" altLang="en-US" sz="2400" dirty="0">
              <a:solidFill>
                <a:srgbClr val="0066FF"/>
              </a:solidFill>
            </a:endParaRPr>
          </a:p>
        </p:txBody>
      </p:sp>
      <p:graphicFrame>
        <p:nvGraphicFramePr>
          <p:cNvPr id="12" name="Object 5">
            <a:extLst>
              <a:ext uri="{FF2B5EF4-FFF2-40B4-BE49-F238E27FC236}">
                <a16:creationId xmlns:a16="http://schemas.microsoft.com/office/drawing/2014/main" id="{2025BD04-ADC6-6DF6-D4C8-7A2A6080FB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124743"/>
              </p:ext>
            </p:extLst>
          </p:nvPr>
        </p:nvGraphicFramePr>
        <p:xfrm>
          <a:off x="2627784" y="5849218"/>
          <a:ext cx="76517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20560" imgH="241200" progId="Equation.DSMT4">
                  <p:embed/>
                </p:oleObj>
              </mc:Choice>
              <mc:Fallback>
                <p:oleObj name="Equation" r:id="rId18" imgW="520560" imgH="241200" progId="Equation.DSMT4">
                  <p:embed/>
                  <p:pic>
                    <p:nvPicPr>
                      <p:cNvPr id="12" name="Object 5">
                        <a:extLst>
                          <a:ext uri="{FF2B5EF4-FFF2-40B4-BE49-F238E27FC236}">
                            <a16:creationId xmlns:a16="http://schemas.microsoft.com/office/drawing/2014/main" id="{2025BD04-ADC6-6DF6-D4C8-7A2A6080FB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5849218"/>
                        <a:ext cx="765175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14183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3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1B4EB4-C452-23C3-4CA0-BA3C50A535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468560" y="1988840"/>
            <a:ext cx="9214792" cy="3170783"/>
          </a:xfrm>
        </p:spPr>
        <p:txBody>
          <a:bodyPr>
            <a:normAutofit/>
          </a:bodyPr>
          <a:lstStyle/>
          <a:p>
            <a:r>
              <a:rPr kumimoji="1" lang="en-US" altLang="ja-JP" sz="3600" dirty="0">
                <a:solidFill>
                  <a:srgbClr val="0C0597"/>
                </a:solidFill>
                <a:latin typeface="Arial Black" panose="020B0A04020102020204" pitchFamily="34" charset="0"/>
              </a:rPr>
              <a:t>1.  The secret of open quantum dynamics theory </a:t>
            </a:r>
            <a:br>
              <a:rPr kumimoji="1" lang="en-US" altLang="ja-JP" sz="3600" dirty="0">
                <a:solidFill>
                  <a:srgbClr val="0C0597"/>
                </a:solidFill>
                <a:latin typeface="Arial Black" panose="020B0A04020102020204" pitchFamily="34" charset="0"/>
              </a:rPr>
            </a:br>
            <a:r>
              <a:rPr kumimoji="1" lang="en-US" altLang="ja-JP" sz="3600" dirty="0">
                <a:solidFill>
                  <a:srgbClr val="0C0597"/>
                </a:solidFill>
                <a:latin typeface="Arial Black" panose="020B0A04020102020204" pitchFamily="34" charset="0"/>
              </a:rPr>
              <a:t>that no one told you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450D5D9-B39F-A0BC-F0DB-FFF5AD4988C9}"/>
              </a:ext>
            </a:extLst>
          </p:cNvPr>
          <p:cNvSpPr txBox="1"/>
          <p:nvPr/>
        </p:nvSpPr>
        <p:spPr>
          <a:xfrm>
            <a:off x="467544" y="6237312"/>
            <a:ext cx="5480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  <a:hlinkClick r:id="rId2"/>
              </a:rPr>
              <a:t>http://theochem.kuchem.kyoto-u.ac.jp/ISSP2023.zip</a:t>
            </a:r>
            <a:endParaRPr kumimoji="1" lang="ja-JP" altLang="en-US" dirty="0">
              <a:solidFill>
                <a:srgbClr val="0066FF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82A19D6-227C-0909-5DAA-3749E730BB9E}"/>
              </a:ext>
            </a:extLst>
          </p:cNvPr>
          <p:cNvSpPr txBox="1"/>
          <p:nvPr/>
        </p:nvSpPr>
        <p:spPr>
          <a:xfrm>
            <a:off x="1934029" y="3245543"/>
            <a:ext cx="48066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 </a:t>
            </a:r>
            <a:endParaRPr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E177066-FDD1-90E2-2B2A-4A555ACC2D69}"/>
              </a:ext>
            </a:extLst>
          </p:cNvPr>
          <p:cNvSpPr txBox="1"/>
          <p:nvPr/>
        </p:nvSpPr>
        <p:spPr>
          <a:xfrm>
            <a:off x="539552" y="4365104"/>
            <a:ext cx="72728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800" dirty="0">
                <a:hlinkClick r:id="rId3"/>
              </a:rPr>
              <a:t>Lecture note on Learn Schrödinger, Dirac &amp; Feynman formalisms </a:t>
            </a:r>
            <a:r>
              <a:rPr lang="ja-JP" altLang="en-US" sz="1800" dirty="0">
                <a:hlinkClick r:id="rId3"/>
              </a:rPr>
              <a:t>　　　　　　　　　　</a:t>
            </a:r>
            <a:r>
              <a:rPr lang="en-US" altLang="ja-JP" sz="1800" dirty="0">
                <a:hlinkClick r:id="rId3"/>
              </a:rPr>
              <a:t>in 90 minutes + </a:t>
            </a:r>
            <a:r>
              <a:rPr lang="en-US" altLang="ja-JP" sz="1800" dirty="0" err="1">
                <a:hlinkClick r:id="rId3"/>
              </a:rPr>
              <a:t>Lagrangian</a:t>
            </a:r>
            <a:r>
              <a:rPr lang="en-US" altLang="ja-JP" sz="1800" dirty="0">
                <a:hlinkClick r:id="rId3"/>
              </a:rPr>
              <a:t> </a:t>
            </a:r>
            <a:endParaRPr lang="en-US" altLang="ja-JP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800" dirty="0">
                <a:hlinkClick r:id="rId4"/>
              </a:rPr>
              <a:t>Lecture note on reduced hierarchical equations of motion: Theory  </a:t>
            </a:r>
            <a:endParaRPr lang="en-US" altLang="ja-JP" sz="1800" dirty="0"/>
          </a:p>
        </p:txBody>
      </p:sp>
    </p:spTree>
    <p:extLst>
      <p:ext uri="{BB962C8B-B14F-4D97-AF65-F5344CB8AC3E}">
        <p14:creationId xmlns:p14="http://schemas.microsoft.com/office/powerpoint/2010/main" val="18813790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video_wavepacket_ci1_d-1.5">
            <a:hlinkClick r:id="" action="ppaction://media"/>
            <a:extLst>
              <a:ext uri="{FF2B5EF4-FFF2-40B4-BE49-F238E27FC236}">
                <a16:creationId xmlns:a16="http://schemas.microsoft.com/office/drawing/2014/main" id="{A20BE1D9-390B-5CC6-2303-EB2619E21B5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07604" y="1251093"/>
            <a:ext cx="2133393" cy="2133393"/>
          </a:xfrm>
          <a:prstGeom prst="rect">
            <a:avLst/>
          </a:prstGeom>
        </p:spPr>
      </p:pic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1DADC4AD-A54A-442D-8BA6-C7D525722497}"/>
              </a:ext>
            </a:extLst>
          </p:cNvPr>
          <p:cNvSpPr/>
          <p:nvPr/>
        </p:nvSpPr>
        <p:spPr>
          <a:xfrm>
            <a:off x="6446927" y="1360952"/>
            <a:ext cx="2115269" cy="385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B72F08B5-3033-9DE0-8348-6E728132A0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118" y="1495882"/>
            <a:ext cx="2110575" cy="2208508"/>
          </a:xfrm>
          <a:prstGeom prst="rect">
            <a:avLst/>
          </a:prstGeom>
        </p:spPr>
      </p:pic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89756" y="-5266"/>
            <a:ext cx="8964488" cy="86518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Q. </a:t>
            </a:r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Hierarchical </a:t>
            </a:r>
            <a:r>
              <a:rPr lang="de-DE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Fokker-Planck eqs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348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8648" y="921097"/>
            <a:ext cx="9065880" cy="396301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2400" dirty="0"/>
              <a:t>Phase space representation </a:t>
            </a:r>
            <a:r>
              <a:rPr lang="en-US" altLang="ja-JP" sz="1800" dirty="0">
                <a:solidFill>
                  <a:srgbClr val="0070C0"/>
                </a:solidFill>
              </a:rPr>
              <a:t>(tunneling, ratchet, nonadiabatic transition, </a:t>
            </a:r>
            <a:r>
              <a:rPr lang="en-US" altLang="ja-JP" sz="1800" dirty="0" err="1">
                <a:solidFill>
                  <a:srgbClr val="0070C0"/>
                </a:solidFill>
              </a:rPr>
              <a:t>etc</a:t>
            </a:r>
            <a:r>
              <a:rPr lang="en-US" altLang="ja-JP" sz="1800" dirty="0">
                <a:solidFill>
                  <a:srgbClr val="0070C0"/>
                </a:solidFill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1600" dirty="0"/>
          </a:p>
        </p:txBody>
      </p:sp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327150" y="3860800"/>
          <a:ext cx="620077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060360" imgH="609480" progId="Equation.DSMT4">
                  <p:embed/>
                </p:oleObj>
              </mc:Choice>
              <mc:Fallback>
                <p:oleObj name="Equation" r:id="rId6" imgW="3060360" imgH="60948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7150" y="3860800"/>
                        <a:ext cx="620077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8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224157687"/>
              </p:ext>
            </p:extLst>
          </p:nvPr>
        </p:nvGraphicFramePr>
        <p:xfrm>
          <a:off x="3417258" y="5350741"/>
          <a:ext cx="447012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470120" imgH="914400" progId="Equation.DSMT4">
                  <p:embed/>
                </p:oleObj>
              </mc:Choice>
              <mc:Fallback>
                <p:oleObj name="Equation" r:id="rId8" imgW="4470120" imgH="914400" progId="Equation.DSMT4">
                  <p:embed/>
                  <p:pic>
                    <p:nvPicPr>
                      <p:cNvPr id="2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7258" y="5350741"/>
                        <a:ext cx="447012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4913930" y="5017683"/>
            <a:ext cx="27368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>
            <a:off x="5076056" y="6253459"/>
            <a:ext cx="1152525" cy="0"/>
          </a:xfrm>
          <a:prstGeom prst="line">
            <a:avLst/>
          </a:prstGeom>
          <a:noFill/>
          <a:ln w="25400">
            <a:solidFill>
              <a:srgbClr val="3333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>
            <a:off x="6456376" y="6238447"/>
            <a:ext cx="1500000" cy="0"/>
          </a:xfrm>
          <a:prstGeom prst="line">
            <a:avLst/>
          </a:prstGeom>
          <a:noFill/>
          <a:ln w="25400" cap="rnd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Line 17"/>
          <p:cNvSpPr>
            <a:spLocks noChangeShapeType="1"/>
          </p:cNvSpPr>
          <p:nvPr/>
        </p:nvSpPr>
        <p:spPr bwMode="auto">
          <a:xfrm>
            <a:off x="3588367" y="6238447"/>
            <a:ext cx="11525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5" name="Object 19"/>
          <p:cNvGraphicFramePr>
            <a:graphicFrameLocks noChangeAspect="1"/>
          </p:cNvGraphicFramePr>
          <p:nvPr/>
        </p:nvGraphicFramePr>
        <p:xfrm>
          <a:off x="5514244" y="5126238"/>
          <a:ext cx="5238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10" imgW="4791744" imgH="3543795" progId="PBrush">
                  <p:embed/>
                </p:oleObj>
              </mc:Choice>
              <mc:Fallback>
                <p:oleObj name="ビットマップ イメージ" r:id="rId10" imgW="4791744" imgH="3543795" progId="PBrush">
                  <p:embed/>
                  <p:pic>
                    <p:nvPicPr>
                      <p:cNvPr id="25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4244" y="5126238"/>
                        <a:ext cx="523875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正方形/長方形 25"/>
          <p:cNvSpPr/>
          <p:nvPr/>
        </p:nvSpPr>
        <p:spPr>
          <a:xfrm>
            <a:off x="3491880" y="6345805"/>
            <a:ext cx="5448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 potential           coupling          counter term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72191" y="5126238"/>
            <a:ext cx="1647829" cy="1232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正方形/長方形 27"/>
          <p:cNvSpPr/>
          <p:nvPr/>
        </p:nvSpPr>
        <p:spPr>
          <a:xfrm>
            <a:off x="6282355" y="5343172"/>
            <a:ext cx="2000264" cy="931606"/>
          </a:xfrm>
          <a:prstGeom prst="rect">
            <a:avLst/>
          </a:prstGeom>
          <a:solidFill>
            <a:schemeClr val="accent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050878" y="5010293"/>
            <a:ext cx="1636748" cy="1847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コンテンツ プレースホルダ 4" descr="anime_20.30.gif">
            <a:extLst>
              <a:ext uri="{FF2B5EF4-FFF2-40B4-BE49-F238E27FC236}">
                <a16:creationId xmlns:a16="http://schemas.microsoft.com/office/drawing/2014/main" id="{3D413487-FC9E-F91F-D248-CFC65DCD5A00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49461" y="1645991"/>
            <a:ext cx="2383678" cy="1787758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C5A94D8-F6BB-B740-8368-5B0CC923A995}"/>
              </a:ext>
            </a:extLst>
          </p:cNvPr>
          <p:cNvSpPr/>
          <p:nvPr/>
        </p:nvSpPr>
        <p:spPr>
          <a:xfrm>
            <a:off x="964266" y="1346965"/>
            <a:ext cx="1817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Tunneling diode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476C1A7A-476D-6FDE-400A-6648E49C2B0B}"/>
              </a:ext>
            </a:extLst>
          </p:cNvPr>
          <p:cNvSpPr/>
          <p:nvPr/>
        </p:nvSpPr>
        <p:spPr>
          <a:xfrm>
            <a:off x="3575285" y="1380692"/>
            <a:ext cx="1992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Quantum Ratchet</a:t>
            </a:r>
            <a:endParaRPr lang="ja-JP" altLang="en-US" dirty="0">
              <a:solidFill>
                <a:srgbClr val="FF000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pic>
        <p:nvPicPr>
          <p:cNvPr id="11" name="Picture 292">
            <a:extLst>
              <a:ext uri="{FF2B5EF4-FFF2-40B4-BE49-F238E27FC236}">
                <a16:creationId xmlns:a16="http://schemas.microsoft.com/office/drawing/2014/main" id="{88D1FFC8-3B17-E880-8F76-EBE85F2D4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379" y="1670519"/>
            <a:ext cx="717430" cy="604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84E45E5-E8E3-F4A0-179F-DA0D986347D2}"/>
              </a:ext>
            </a:extLst>
          </p:cNvPr>
          <p:cNvSpPr/>
          <p:nvPr/>
        </p:nvSpPr>
        <p:spPr>
          <a:xfrm>
            <a:off x="5913363" y="1314872"/>
            <a:ext cx="2488882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Conical intersection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06D2A651-FFF1-9D69-9BEB-85C7372292B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880848" y="1702271"/>
            <a:ext cx="775228" cy="804010"/>
          </a:xfrm>
          <a:prstGeom prst="rect">
            <a:avLst/>
          </a:prstGeom>
        </p:spPr>
      </p:pic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EA76E09D-D66B-2CC5-ED2C-D471DF8A0AC2}"/>
              </a:ext>
            </a:extLst>
          </p:cNvPr>
          <p:cNvSpPr txBox="1"/>
          <p:nvPr/>
        </p:nvSpPr>
        <p:spPr>
          <a:xfrm>
            <a:off x="314460" y="3295041"/>
            <a:ext cx="6090467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180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2400" dirty="0"/>
              <a:t>A model Hamiltonian is expressed as</a:t>
            </a: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6EB0C775-2A24-3B20-C77B-532531C1916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718" y="1729312"/>
            <a:ext cx="1067381" cy="37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98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9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6" grpId="0"/>
      <p:bldP spid="28" grpId="0" animBg="1"/>
      <p:bldP spid="28" grpId="1" animBg="1"/>
      <p:bldP spid="3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303263" y="0"/>
            <a:ext cx="8229600" cy="1143000"/>
          </a:xfrm>
        </p:spPr>
        <p:txBody>
          <a:bodyPr/>
          <a:lstStyle/>
          <a:p>
            <a:pPr algn="l"/>
            <a:r>
              <a:rPr kumimoji="1" lang="en-US" altLang="ja-JP" dirty="0"/>
              <a:t>   </a:t>
            </a:r>
            <a:r>
              <a:rPr kumimoji="1" lang="en-US" altLang="ja-JP" sz="4000" dirty="0">
                <a:solidFill>
                  <a:srgbClr val="C00000"/>
                </a:solidFill>
              </a:rPr>
              <a:t>Wigner </a:t>
            </a:r>
            <a:r>
              <a:rPr lang="en-US" altLang="ja-JP" sz="4000" dirty="0">
                <a:solidFill>
                  <a:srgbClr val="C00000"/>
                </a:solidFill>
              </a:rPr>
              <a:t>distribution function</a:t>
            </a:r>
            <a:endParaRPr kumimoji="1" lang="ja-JP" altLang="en-US" sz="4000" dirty="0">
              <a:solidFill>
                <a:srgbClr val="C00000"/>
              </a:solidFill>
            </a:endParaRPr>
          </a:p>
        </p:txBody>
      </p:sp>
      <p:pic>
        <p:nvPicPr>
          <p:cNvPr id="3481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954" y="1606866"/>
            <a:ext cx="3500462" cy="1816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875" y="4227725"/>
            <a:ext cx="3929090" cy="1984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55784" y="1175364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ja-JP" sz="2400" dirty="0">
                <a:solidFill>
                  <a:schemeClr val="accent1">
                    <a:lumMod val="75000"/>
                  </a:schemeClr>
                </a:solidFill>
                <a:latin typeface="Arial Unicode MS"/>
                <a:ea typeface="Arial Unicode MS"/>
                <a:cs typeface="Arial Unicode MS"/>
              </a:rPr>
              <a:t>Density matrix elements</a:t>
            </a:r>
            <a:endParaRPr kumimoji="0" lang="de-DE" altLang="ja-JP" sz="2400" dirty="0">
              <a:solidFill>
                <a:schemeClr val="accent1">
                  <a:lumMod val="75000"/>
                </a:schemeClr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85921" y="3603533"/>
            <a:ext cx="25962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de-DE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Wigner </a:t>
            </a:r>
            <a:r>
              <a:rPr kumimoji="0"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functions</a:t>
            </a:r>
            <a:endParaRPr kumimoji="0" lang="de-DE" altLang="ja-JP" sz="2400" dirty="0">
              <a:solidFill>
                <a:srgbClr val="C0000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757814" y="1863753"/>
            <a:ext cx="4703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B0F0"/>
                </a:solidFill>
                <a:ea typeface="Arial Unicode MS" panose="020B0604020202020204" pitchFamily="50" charset="-128"/>
              </a:rPr>
              <a:t>Complex functions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dirty="0">
                <a:solidFill>
                  <a:srgbClr val="C00000"/>
                </a:solidFill>
                <a:ea typeface="Arial Unicode MS" panose="020B0604020202020204" pitchFamily="50" charset="-128"/>
              </a:rPr>
              <a:t>real in diagonal </a:t>
            </a:r>
            <a:r>
              <a:rPr lang="en-US" altLang="ja-JP" dirty="0" err="1">
                <a:solidFill>
                  <a:srgbClr val="C00000"/>
                </a:solidFill>
                <a:ea typeface="Arial Unicode MS" panose="020B0604020202020204" pitchFamily="50" charset="-128"/>
              </a:rPr>
              <a:t>direc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.)</a:t>
            </a:r>
          </a:p>
          <a:p>
            <a:r>
              <a:rPr lang="en-US" altLang="ja-JP" dirty="0">
                <a:solidFill>
                  <a:srgbClr val="7030A0"/>
                </a:solidFill>
                <a:ea typeface="Arial Unicode MS" panose="020B0604020202020204" pitchFamily="50" charset="-128"/>
              </a:rPr>
              <a:t>Spread out for weak damping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Hard to set boundary condition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744965" y="4543959"/>
            <a:ext cx="44807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Real functions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(cf. </a:t>
            </a:r>
            <a:r>
              <a:rPr lang="en-US" altLang="ja-JP" dirty="0">
                <a:solidFill>
                  <a:srgbClr val="00B050"/>
                </a:solidFill>
                <a:ea typeface="Arial Unicode MS" panose="020B0604020202020204" pitchFamily="50" charset="-128"/>
              </a:rPr>
              <a:t>classical distributions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)</a:t>
            </a:r>
          </a:p>
          <a:p>
            <a:r>
              <a:rPr lang="en-US" altLang="ja-JP" dirty="0">
                <a:solidFill>
                  <a:srgbClr val="7030A0"/>
                </a:solidFill>
                <a:ea typeface="Arial Unicode MS" panose="020B0604020202020204" pitchFamily="50" charset="-128"/>
              </a:rPr>
              <a:t>Wave packets are localized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Periodical, open boundary conditions, etc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.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9014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5126966"/>
              </p:ext>
            </p:extLst>
          </p:nvPr>
        </p:nvGraphicFramePr>
        <p:xfrm>
          <a:off x="4504439" y="1176167"/>
          <a:ext cx="13446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46040" imgH="444240" progId="Equation.DSMT4">
                  <p:embed/>
                </p:oleObj>
              </mc:Choice>
              <mc:Fallback>
                <p:oleObj name="Equation" r:id="rId4" imgW="1346040" imgH="444240" progId="Equation.DSMT4">
                  <p:embed/>
                  <p:pic>
                    <p:nvPicPr>
                      <p:cNvPr id="3901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4439" y="1176167"/>
                        <a:ext cx="1344613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9238107"/>
              </p:ext>
            </p:extLst>
          </p:nvPr>
        </p:nvGraphicFramePr>
        <p:xfrm>
          <a:off x="3436251" y="3480528"/>
          <a:ext cx="5394325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397480" imgH="749160" progId="Equation.DSMT4">
                  <p:embed/>
                </p:oleObj>
              </mc:Choice>
              <mc:Fallback>
                <p:oleObj name="Equation" r:id="rId6" imgW="5397480" imgH="74916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6251" y="3480528"/>
                        <a:ext cx="5394325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9124" name="Picture 96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33619"/>
            <a:ext cx="975085" cy="1141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Line 14">
            <a:extLst>
              <a:ext uri="{FF2B5EF4-FFF2-40B4-BE49-F238E27FC236}">
                <a16:creationId xmlns:a16="http://schemas.microsoft.com/office/drawing/2014/main" id="{6BDF9E72-6C0D-25BE-F965-60AECF9685F2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7664" y="1988840"/>
            <a:ext cx="216024" cy="1152128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Line 14">
            <a:extLst>
              <a:ext uri="{FF2B5EF4-FFF2-40B4-BE49-F238E27FC236}">
                <a16:creationId xmlns:a16="http://schemas.microsoft.com/office/drawing/2014/main" id="{8F2DEF8D-2026-5CDD-93FB-F7951F9674E2}"/>
              </a:ext>
            </a:extLst>
          </p:cNvPr>
          <p:cNvSpPr>
            <a:spLocks noChangeShapeType="1"/>
          </p:cNvSpPr>
          <p:nvPr/>
        </p:nvSpPr>
        <p:spPr bwMode="auto">
          <a:xfrm>
            <a:off x="3385391" y="1847954"/>
            <a:ext cx="216024" cy="1152128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C198D29A-3147-4A0F-B399-0659985CB71B}"/>
              </a:ext>
            </a:extLst>
          </p:cNvPr>
          <p:cNvCxnSpPr>
            <a:cxnSpLocks/>
          </p:cNvCxnSpPr>
          <p:nvPr/>
        </p:nvCxnSpPr>
        <p:spPr>
          <a:xfrm flipV="1">
            <a:off x="3011319" y="2287880"/>
            <a:ext cx="1031319" cy="93792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EC88902D-F881-4BAB-9B14-F10AF7CAEF69}"/>
              </a:ext>
            </a:extLst>
          </p:cNvPr>
          <p:cNvCxnSpPr>
            <a:cxnSpLocks/>
          </p:cNvCxnSpPr>
          <p:nvPr/>
        </p:nvCxnSpPr>
        <p:spPr>
          <a:xfrm flipV="1">
            <a:off x="1126266" y="2527982"/>
            <a:ext cx="1031319" cy="93792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98E0B1F2-C461-4772-9461-B71A3F1A46A1}"/>
              </a:ext>
            </a:extLst>
          </p:cNvPr>
          <p:cNvCxnSpPr>
            <a:cxnSpLocks/>
          </p:cNvCxnSpPr>
          <p:nvPr/>
        </p:nvCxnSpPr>
        <p:spPr>
          <a:xfrm flipV="1">
            <a:off x="2791661" y="1882566"/>
            <a:ext cx="1080120" cy="82643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FDDE5042-E062-4125-8EB3-3C493D78E366}"/>
              </a:ext>
            </a:extLst>
          </p:cNvPr>
          <p:cNvCxnSpPr>
            <a:cxnSpLocks/>
          </p:cNvCxnSpPr>
          <p:nvPr/>
        </p:nvCxnSpPr>
        <p:spPr>
          <a:xfrm flipV="1">
            <a:off x="2921044" y="4839678"/>
            <a:ext cx="651888" cy="641660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1FC69673-2F28-4477-B331-E3C2C5BA8A26}"/>
              </a:ext>
            </a:extLst>
          </p:cNvPr>
          <p:cNvSpPr txBox="1"/>
          <p:nvPr/>
        </p:nvSpPr>
        <p:spPr>
          <a:xfrm>
            <a:off x="2249653" y="5551236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rgbClr val="C00000"/>
                </a:solidFill>
              </a:rPr>
              <a:t>p</a:t>
            </a:r>
            <a:endParaRPr kumimoji="1" lang="ja-JP" altLang="en-US" sz="2000" b="1" i="1" dirty="0">
              <a:solidFill>
                <a:srgbClr val="C00000"/>
              </a:solidFill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2499BE22-CAA1-4A56-A87E-30D8DBF412C1}"/>
              </a:ext>
            </a:extLst>
          </p:cNvPr>
          <p:cNvSpPr txBox="1"/>
          <p:nvPr/>
        </p:nvSpPr>
        <p:spPr>
          <a:xfrm>
            <a:off x="1054594" y="5746527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393E0081-8D01-473B-AFCE-DE11BDDE8888}"/>
              </a:ext>
            </a:extLst>
          </p:cNvPr>
          <p:cNvSpPr txBox="1"/>
          <p:nvPr/>
        </p:nvSpPr>
        <p:spPr>
          <a:xfrm>
            <a:off x="955386" y="2955520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3B27F40-E647-43FA-8B0A-32650D46B311}"/>
              </a:ext>
            </a:extLst>
          </p:cNvPr>
          <p:cNvSpPr txBox="1"/>
          <p:nvPr/>
        </p:nvSpPr>
        <p:spPr>
          <a:xfrm>
            <a:off x="2052031" y="2785390"/>
            <a:ext cx="402674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q'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E50997B8-C6A6-4DC7-8806-C9C43492F566}"/>
              </a:ext>
            </a:extLst>
          </p:cNvPr>
          <p:cNvSpPr txBox="1"/>
          <p:nvPr/>
        </p:nvSpPr>
        <p:spPr>
          <a:xfrm>
            <a:off x="2840439" y="3024591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21B4531B-A38E-44AB-8F9D-AF8795F41260}"/>
              </a:ext>
            </a:extLst>
          </p:cNvPr>
          <p:cNvSpPr txBox="1"/>
          <p:nvPr/>
        </p:nvSpPr>
        <p:spPr>
          <a:xfrm>
            <a:off x="4002435" y="2810660"/>
            <a:ext cx="402674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q'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B8763EA5-D05A-4DC7-A484-298EDC5A5680}"/>
              </a:ext>
            </a:extLst>
          </p:cNvPr>
          <p:cNvCxnSpPr>
            <a:cxnSpLocks/>
          </p:cNvCxnSpPr>
          <p:nvPr/>
        </p:nvCxnSpPr>
        <p:spPr>
          <a:xfrm flipV="1">
            <a:off x="3141515" y="2851982"/>
            <a:ext cx="1080120" cy="82643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3CFF2E3-0B54-4F19-8F9E-3E14C95BC327}"/>
              </a:ext>
            </a:extLst>
          </p:cNvPr>
          <p:cNvSpPr txBox="1"/>
          <p:nvPr/>
        </p:nvSpPr>
        <p:spPr>
          <a:xfrm>
            <a:off x="3120090" y="5712504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79F97AE-5B5C-4302-8FC1-016B5F11586D}"/>
              </a:ext>
            </a:extLst>
          </p:cNvPr>
          <p:cNvSpPr txBox="1"/>
          <p:nvPr/>
        </p:nvSpPr>
        <p:spPr>
          <a:xfrm>
            <a:off x="4329455" y="5610464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rgbClr val="C00000"/>
                </a:solidFill>
              </a:rPr>
              <a:t>p</a:t>
            </a:r>
            <a:endParaRPr kumimoji="1" lang="ja-JP" altLang="en-US" sz="2000" b="1" i="1" dirty="0">
              <a:solidFill>
                <a:srgbClr val="C00000"/>
              </a:solidFill>
            </a:endParaRPr>
          </a:p>
        </p:txBody>
      </p: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7F05BB83-01B4-4FC4-9E40-9F18BA1338E6}"/>
              </a:ext>
            </a:extLst>
          </p:cNvPr>
          <p:cNvCxnSpPr>
            <a:cxnSpLocks/>
          </p:cNvCxnSpPr>
          <p:nvPr/>
        </p:nvCxnSpPr>
        <p:spPr>
          <a:xfrm flipV="1">
            <a:off x="4047866" y="5371853"/>
            <a:ext cx="552238" cy="701636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B64DB2BC-31EF-4BFE-91C3-0A441744E001}"/>
              </a:ext>
            </a:extLst>
          </p:cNvPr>
          <p:cNvCxnSpPr>
            <a:cxnSpLocks/>
          </p:cNvCxnSpPr>
          <p:nvPr/>
        </p:nvCxnSpPr>
        <p:spPr>
          <a:xfrm flipV="1">
            <a:off x="3532206" y="4977446"/>
            <a:ext cx="356224" cy="368414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>
            <a:extLst>
              <a:ext uri="{FF2B5EF4-FFF2-40B4-BE49-F238E27FC236}">
                <a16:creationId xmlns:a16="http://schemas.microsoft.com/office/drawing/2014/main" id="{AFECE00E-6621-467A-9338-79E64D3C8367}"/>
              </a:ext>
            </a:extLst>
          </p:cNvPr>
          <p:cNvCxnSpPr>
            <a:cxnSpLocks/>
          </p:cNvCxnSpPr>
          <p:nvPr/>
        </p:nvCxnSpPr>
        <p:spPr>
          <a:xfrm>
            <a:off x="3532206" y="5042514"/>
            <a:ext cx="444549" cy="303346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1E3A41AF-A644-4ADA-81EF-18D21141A40C}"/>
              </a:ext>
            </a:extLst>
          </p:cNvPr>
          <p:cNvCxnSpPr>
            <a:cxnSpLocks/>
          </p:cNvCxnSpPr>
          <p:nvPr/>
        </p:nvCxnSpPr>
        <p:spPr>
          <a:xfrm>
            <a:off x="1553920" y="5068507"/>
            <a:ext cx="444549" cy="303346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矢印コネクタ 49">
            <a:extLst>
              <a:ext uri="{FF2B5EF4-FFF2-40B4-BE49-F238E27FC236}">
                <a16:creationId xmlns:a16="http://schemas.microsoft.com/office/drawing/2014/main" id="{432337DB-9742-4C82-91F8-C1B47C2943E7}"/>
              </a:ext>
            </a:extLst>
          </p:cNvPr>
          <p:cNvCxnSpPr>
            <a:cxnSpLocks/>
          </p:cNvCxnSpPr>
          <p:nvPr/>
        </p:nvCxnSpPr>
        <p:spPr>
          <a:xfrm flipV="1">
            <a:off x="1660904" y="5068507"/>
            <a:ext cx="244305" cy="309887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平行四辺形 45">
            <a:extLst>
              <a:ext uri="{FF2B5EF4-FFF2-40B4-BE49-F238E27FC236}">
                <a16:creationId xmlns:a16="http://schemas.microsoft.com/office/drawing/2014/main" id="{CF97E3C5-B6D9-4C20-8BA3-9FD7113FF3BC}"/>
              </a:ext>
            </a:extLst>
          </p:cNvPr>
          <p:cNvSpPr/>
          <p:nvPr/>
        </p:nvSpPr>
        <p:spPr>
          <a:xfrm rot="21336598" flipH="1">
            <a:off x="2850664" y="1902616"/>
            <a:ext cx="1300277" cy="999497"/>
          </a:xfrm>
          <a:prstGeom prst="parallelogram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506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Rectangle 2"/>
          <p:cNvSpPr>
            <a:spLocks noGrp="1" noChangeArrowheads="1"/>
          </p:cNvSpPr>
          <p:nvPr>
            <p:ph type="title" sz="quarter"/>
          </p:nvPr>
        </p:nvSpPr>
        <p:spPr bwMode="auto">
          <a:xfrm>
            <a:off x="242542" y="107950"/>
            <a:ext cx="5194300" cy="561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2800" dirty="0"/>
              <a:t>High temperature &amp; Linear coupling </a:t>
            </a:r>
          </a:p>
        </p:txBody>
      </p:sp>
      <p:graphicFrame>
        <p:nvGraphicFramePr>
          <p:cNvPr id="59394" name="Object 5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32055072"/>
              </p:ext>
            </p:extLst>
          </p:nvPr>
        </p:nvGraphicFramePr>
        <p:xfrm>
          <a:off x="1065252" y="2092357"/>
          <a:ext cx="7353000" cy="2438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53000" imgH="2438280" progId="Equation.DSMT4">
                  <p:embed/>
                </p:oleObj>
              </mc:Choice>
              <mc:Fallback>
                <p:oleObj name="Equation" r:id="rId2" imgW="7353000" imgH="2438280" progId="Equation.DSMT4">
                  <p:embed/>
                  <p:pic>
                    <p:nvPicPr>
                      <p:cNvPr id="5939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5252" y="2092357"/>
                        <a:ext cx="7353000" cy="2438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5" name="Object 7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861617833"/>
              </p:ext>
            </p:extLst>
          </p:nvPr>
        </p:nvGraphicFramePr>
        <p:xfrm>
          <a:off x="1386909" y="972445"/>
          <a:ext cx="12239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71320" imgH="203040" progId="Equation.DSMT4">
                  <p:embed/>
                </p:oleObj>
              </mc:Choice>
              <mc:Fallback>
                <p:oleObj name="Equation" r:id="rId4" imgW="571320" imgH="203040" progId="Equation.DSMT4">
                  <p:embed/>
                  <p:pic>
                    <p:nvPicPr>
                      <p:cNvPr id="5939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6909" y="972445"/>
                        <a:ext cx="1223963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6" name="Object 9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484745132"/>
              </p:ext>
            </p:extLst>
          </p:nvPr>
        </p:nvGraphicFramePr>
        <p:xfrm>
          <a:off x="4245304" y="849176"/>
          <a:ext cx="3682800" cy="73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682800" imgH="736560" progId="Equation.DSMT4">
                  <p:embed/>
                </p:oleObj>
              </mc:Choice>
              <mc:Fallback>
                <p:oleObj name="Equation" r:id="rId6" imgW="3682800" imgH="736560" progId="Equation.DSMT4">
                  <p:embed/>
                  <p:pic>
                    <p:nvPicPr>
                      <p:cNvPr id="59396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5304" y="849176"/>
                        <a:ext cx="3682800" cy="736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8" name="Rectangle 12"/>
          <p:cNvSpPr>
            <a:spLocks noChangeArrowheads="1"/>
          </p:cNvSpPr>
          <p:nvPr/>
        </p:nvSpPr>
        <p:spPr bwMode="auto">
          <a:xfrm>
            <a:off x="132572" y="6563861"/>
            <a:ext cx="5414239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1600" dirty="0">
                <a:ea typeface="Arial Unicode MS" panose="020B0604020202020204" pitchFamily="50" charset="-128"/>
                <a:sym typeface="Wingdings" pitchFamily="2" charset="2"/>
              </a:rPr>
              <a:t>YT &amp; </a:t>
            </a:r>
            <a:r>
              <a:rPr lang="en-US" altLang="ja-JP" sz="1600" dirty="0" err="1">
                <a:ea typeface="Arial Unicode MS" panose="020B0604020202020204" pitchFamily="50" charset="-128"/>
                <a:sym typeface="Wingdings" pitchFamily="2" charset="2"/>
              </a:rPr>
              <a:t>Wolynes</a:t>
            </a:r>
            <a:r>
              <a:rPr lang="en-US" sz="1600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, PRA43, 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4131 (1991)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;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JCP96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, 8485 (1992).</a:t>
            </a:r>
            <a:endParaRPr lang="en-US" altLang="ja-JP" sz="1600" dirty="0">
              <a:solidFill>
                <a:srgbClr val="0000CC"/>
              </a:solidFill>
              <a:ea typeface="Arial Unicode MS" panose="020B0604020202020204" pitchFamily="50" charset="-128"/>
              <a:sym typeface="Wingdings" pitchFamily="2" charset="2"/>
            </a:endParaRPr>
          </a:p>
        </p:txBody>
      </p:sp>
      <p:sp>
        <p:nvSpPr>
          <p:cNvPr id="59399" name="Rectangle 13"/>
          <p:cNvSpPr>
            <a:spLocks noChangeArrowheads="1"/>
          </p:cNvSpPr>
          <p:nvPr/>
        </p:nvSpPr>
        <p:spPr bwMode="auto">
          <a:xfrm>
            <a:off x="467544" y="1626703"/>
            <a:ext cx="53206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solidFill>
                  <a:srgbClr val="CC3300"/>
                </a:solidFill>
                <a:ea typeface="Arial Unicode MS" panose="020B0604020202020204" pitchFamily="50" charset="-128"/>
                <a:sym typeface="Wingdings" pitchFamily="2" charset="2"/>
              </a:rPr>
              <a:t>Quantum hierarchy </a:t>
            </a:r>
            <a:r>
              <a:rPr lang="en-US" altLang="ja-JP" sz="2400" dirty="0" err="1">
                <a:solidFill>
                  <a:srgbClr val="CC3300"/>
                </a:solidFill>
                <a:ea typeface="Arial Unicode MS" panose="020B0604020202020204" pitchFamily="50" charset="-128"/>
                <a:sym typeface="Wingdings" pitchFamily="2" charset="2"/>
              </a:rPr>
              <a:t>Kramers</a:t>
            </a:r>
            <a:r>
              <a:rPr lang="en-US" altLang="ja-JP" sz="2400" dirty="0">
                <a:solidFill>
                  <a:srgbClr val="CC3300"/>
                </a:solidFill>
                <a:ea typeface="Arial Unicode MS" panose="020B0604020202020204" pitchFamily="50" charset="-128"/>
                <a:sym typeface="Wingdings" pitchFamily="2" charset="2"/>
              </a:rPr>
              <a:t> equation</a:t>
            </a:r>
          </a:p>
        </p:txBody>
      </p:sp>
      <p:pic>
        <p:nvPicPr>
          <p:cNvPr id="59400" name="Picture 1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3324245" y="1060338"/>
            <a:ext cx="433387" cy="269875"/>
          </a:xfrm>
          <a:noFill/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35450" y="3387120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07086" y="3387120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193036" y="3387120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64606" y="3387120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正方形/長方形 12"/>
          <p:cNvSpPr/>
          <p:nvPr/>
        </p:nvSpPr>
        <p:spPr>
          <a:xfrm>
            <a:off x="6210161" y="1789329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  <a:sym typeface="Wingdings" pitchFamily="2" charset="2"/>
              </a:rPr>
              <a:t>Noise correlation: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97908754"/>
              </p:ext>
            </p:extLst>
          </p:nvPr>
        </p:nvGraphicFramePr>
        <p:xfrm>
          <a:off x="8166100" y="1630363"/>
          <a:ext cx="681038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17160" imgH="253800" progId="Equation.DSMT4">
                  <p:embed/>
                </p:oleObj>
              </mc:Choice>
              <mc:Fallback>
                <p:oleObj name="Equation" r:id="rId12" imgW="317160" imgH="25380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66100" y="1630363"/>
                        <a:ext cx="681038" cy="544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436494"/>
              </p:ext>
            </p:extLst>
          </p:nvPr>
        </p:nvGraphicFramePr>
        <p:xfrm>
          <a:off x="696139" y="5145418"/>
          <a:ext cx="5256212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200400" imgH="419040" progId="Equation.DSMT4">
                  <p:embed/>
                </p:oleObj>
              </mc:Choice>
              <mc:Fallback>
                <p:oleObj name="Equation" r:id="rId14" imgW="3200400" imgH="419040" progId="Equation.DSMT4">
                  <p:embed/>
                  <p:pic>
                    <p:nvPicPr>
                      <p:cNvPr id="1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139" y="5145418"/>
                        <a:ext cx="5256212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4226064"/>
              </p:ext>
            </p:extLst>
          </p:nvPr>
        </p:nvGraphicFramePr>
        <p:xfrm>
          <a:off x="1835450" y="5775107"/>
          <a:ext cx="40735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251160" imgH="457200" progId="Equation.DSMT4">
                  <p:embed/>
                </p:oleObj>
              </mc:Choice>
              <mc:Fallback>
                <p:oleObj name="Equation" r:id="rId16" imgW="3251160" imgH="457200" progId="Equation.DSMT4">
                  <p:embed/>
                  <p:pic>
                    <p:nvPicPr>
                      <p:cNvPr id="1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450" y="5775107"/>
                        <a:ext cx="40735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620030" y="4675282"/>
            <a:ext cx="37433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0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Quantum Liouvillian</a:t>
            </a:r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74230435"/>
              </p:ext>
            </p:extLst>
          </p:nvPr>
        </p:nvGraphicFramePr>
        <p:xfrm>
          <a:off x="5507693" y="103474"/>
          <a:ext cx="1404937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79280" imgH="457200" progId="Equation.DSMT4">
                  <p:embed/>
                </p:oleObj>
              </mc:Choice>
              <mc:Fallback>
                <p:oleObj name="Equation" r:id="rId18" imgW="1079280" imgH="45720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7693" y="103474"/>
                        <a:ext cx="1404937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直線矢印コネクタ 20"/>
          <p:cNvCxnSpPr>
            <a:cxnSpLocks/>
          </p:cNvCxnSpPr>
          <p:nvPr/>
        </p:nvCxnSpPr>
        <p:spPr>
          <a:xfrm flipH="1">
            <a:off x="5507693" y="689844"/>
            <a:ext cx="143102" cy="242066"/>
          </a:xfrm>
          <a:prstGeom prst="straightConnector1">
            <a:avLst/>
          </a:prstGeom>
          <a:ln w="19050">
            <a:solidFill>
              <a:srgbClr val="FE385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>
            <a:cxnSpLocks/>
          </p:cNvCxnSpPr>
          <p:nvPr/>
        </p:nvCxnSpPr>
        <p:spPr>
          <a:xfrm>
            <a:off x="6341225" y="778941"/>
            <a:ext cx="222982" cy="226555"/>
          </a:xfrm>
          <a:prstGeom prst="straightConnector1">
            <a:avLst/>
          </a:prstGeom>
          <a:ln w="19050"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正方形/長方形 21"/>
          <p:cNvSpPr/>
          <p:nvPr/>
        </p:nvSpPr>
        <p:spPr>
          <a:xfrm>
            <a:off x="6958177" y="112424"/>
            <a:ext cx="2109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Orenstein-</a:t>
            </a:r>
            <a:r>
              <a:rPr lang="en-US" sz="1600" dirty="0" err="1"/>
              <a:t>Uhlenbeck</a:t>
            </a:r>
            <a:endParaRPr lang="en-US" sz="1600" dirty="0"/>
          </a:p>
          <a:p>
            <a:r>
              <a:rPr lang="en-US" sz="1600" dirty="0"/>
              <a:t>operator</a:t>
            </a:r>
          </a:p>
        </p:txBody>
      </p:sp>
      <p:graphicFrame>
        <p:nvGraphicFramePr>
          <p:cNvPr id="3" name="Object 11">
            <a:extLst>
              <a:ext uri="{FF2B5EF4-FFF2-40B4-BE49-F238E27FC236}">
                <a16:creationId xmlns:a16="http://schemas.microsoft.com/office/drawing/2014/main" id="{504F3738-A25C-8D92-1581-49783A269A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406462"/>
              </p:ext>
            </p:extLst>
          </p:nvPr>
        </p:nvGraphicFramePr>
        <p:xfrm>
          <a:off x="6546674" y="5102702"/>
          <a:ext cx="2514600" cy="609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514600" imgH="609480" progId="Equation.DSMT4">
                  <p:embed/>
                </p:oleObj>
              </mc:Choice>
              <mc:Fallback>
                <p:oleObj name="Equation" r:id="rId20" imgW="2514600" imgH="609480" progId="Equation.DSMT4">
                  <p:embed/>
                  <p:pic>
                    <p:nvPicPr>
                      <p:cNvPr id="3" name="Object 11">
                        <a:extLst>
                          <a:ext uri="{FF2B5EF4-FFF2-40B4-BE49-F238E27FC236}">
                            <a16:creationId xmlns:a16="http://schemas.microsoft.com/office/drawing/2014/main" id="{504F3738-A25C-8D92-1581-49783A269A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6674" y="5102702"/>
                        <a:ext cx="2514600" cy="609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16">
            <a:extLst>
              <a:ext uri="{FF2B5EF4-FFF2-40B4-BE49-F238E27FC236}">
                <a16:creationId xmlns:a16="http://schemas.microsoft.com/office/drawing/2014/main" id="{62B63139-11E6-FD3D-BF05-CF558EF4C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152686" y="5349393"/>
            <a:ext cx="357190" cy="28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61D64D4-07F6-8345-35FC-CF3542E0FDCE}"/>
              </a:ext>
            </a:extLst>
          </p:cNvPr>
          <p:cNvSpPr/>
          <p:nvPr/>
        </p:nvSpPr>
        <p:spPr>
          <a:xfrm>
            <a:off x="7275615" y="5781633"/>
            <a:ext cx="12314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de-DE" altLang="ja-JP" sz="1400" dirty="0">
                <a:latin typeface="Arial Unicode MS"/>
                <a:ea typeface="Arial Unicode MS"/>
                <a:cs typeface="Arial Unicode MS"/>
              </a:rPr>
              <a:t>classical limit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213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1" y="260351"/>
            <a:ext cx="7787208" cy="3888730"/>
          </a:xfrm>
        </p:spPr>
        <p:txBody>
          <a:bodyPr>
            <a:norm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To obtain the above equation we assumed,</a:t>
            </a:r>
          </a:p>
          <a:p>
            <a:pPr marL="609600" indent="-609600" eaLnBrk="1" hangingPunct="1">
              <a:buFontTx/>
              <a:buNone/>
            </a:pPr>
            <a:endParaRPr lang="en-US" altLang="ja-JP" sz="1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For </a:t>
            </a:r>
            <a:r>
              <a:rPr lang="ja-JP" altLang="en-US" sz="2400" dirty="0">
                <a:sym typeface="Wingdings" pitchFamily="2" charset="2"/>
              </a:rPr>
              <a:t>　　　 </a:t>
            </a:r>
            <a:r>
              <a:rPr lang="en-US" altLang="ja-JP" sz="2400" dirty="0">
                <a:sym typeface="Wingdings" pitchFamily="2" charset="2"/>
              </a:rPr>
              <a:t>we can set </a:t>
            </a:r>
            <a:r>
              <a:rPr lang="ja-JP" altLang="en-US" sz="2400" dirty="0">
                <a:sym typeface="Wingdings" pitchFamily="2" charset="2"/>
              </a:rPr>
              <a:t>　　　　</a:t>
            </a:r>
            <a:r>
              <a:rPr lang="en-US" altLang="ja-JP" sz="2400" dirty="0">
                <a:sym typeface="Wingdings" pitchFamily="2" charset="2"/>
              </a:rPr>
              <a:t>the above </a:t>
            </a:r>
            <a:r>
              <a:rPr lang="en-US" altLang="ja-JP" sz="2400" dirty="0" err="1">
                <a:sym typeface="Wingdings" pitchFamily="2" charset="2"/>
              </a:rPr>
              <a:t>eqs</a:t>
            </a:r>
            <a:r>
              <a:rPr lang="en-US" altLang="ja-JP" sz="2400" dirty="0">
                <a:sym typeface="Wingdings" pitchFamily="2" charset="2"/>
              </a:rPr>
              <a:t>. reduce to the quantum </a:t>
            </a:r>
            <a:r>
              <a:rPr lang="en-US" altLang="ja-JP" sz="2400" dirty="0" err="1">
                <a:sym typeface="Wingdings" pitchFamily="2" charset="2"/>
              </a:rPr>
              <a:t>Kramers</a:t>
            </a:r>
            <a:r>
              <a:rPr lang="en-US" altLang="ja-JP" sz="2400" dirty="0">
                <a:sym typeface="Wingdings" pitchFamily="2" charset="2"/>
              </a:rPr>
              <a:t> equation</a:t>
            </a:r>
          </a:p>
          <a:p>
            <a:pPr marL="609600" indent="-609600" eaLnBrk="1" hangingPunct="1">
              <a:buFontTx/>
              <a:buNone/>
            </a:pPr>
            <a:endParaRPr lang="en-US" altLang="ja-JP" sz="16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1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1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solidFill>
                  <a:srgbClr val="CC3300"/>
                </a:solidFill>
                <a:sym typeface="Wingdings" pitchFamily="2" charset="2"/>
              </a:rPr>
              <a:t>         The temp. restriction is strong </a:t>
            </a:r>
            <a:r>
              <a:rPr lang="en-US" altLang="ja-JP" sz="2000" dirty="0">
                <a:solidFill>
                  <a:srgbClr val="00B0F0"/>
                </a:solidFill>
                <a:sym typeface="Wingdings" pitchFamily="2" charset="2"/>
              </a:rPr>
              <a:t>(positivity problem)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</p:txBody>
      </p:sp>
      <p:graphicFrame>
        <p:nvGraphicFramePr>
          <p:cNvPr id="60418" name="Object 10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352675" y="836613"/>
          <a:ext cx="2921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20680" imgH="431640" progId="Equation.DSMT4">
                  <p:embed/>
                </p:oleObj>
              </mc:Choice>
              <mc:Fallback>
                <p:oleObj name="Equation" r:id="rId2" imgW="2920680" imgH="431640" progId="Equation.DSMT4">
                  <p:embed/>
                  <p:pic>
                    <p:nvPicPr>
                      <p:cNvPr id="6041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2675" y="836613"/>
                        <a:ext cx="2921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Line 3"/>
          <p:cNvSpPr>
            <a:spLocks noChangeShapeType="1"/>
          </p:cNvSpPr>
          <p:nvPr/>
        </p:nvSpPr>
        <p:spPr bwMode="auto">
          <a:xfrm>
            <a:off x="7956550" y="26368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0419" name="Object 13"/>
          <p:cNvGraphicFramePr>
            <a:graphicFrameLocks noChangeAspect="1"/>
          </p:cNvGraphicFramePr>
          <p:nvPr/>
        </p:nvGraphicFramePr>
        <p:xfrm>
          <a:off x="958825" y="2420888"/>
          <a:ext cx="6218238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58840" imgH="393480" progId="Equation.DSMT4">
                  <p:embed/>
                </p:oleObj>
              </mc:Choice>
              <mc:Fallback>
                <p:oleObj name="Equation" r:id="rId4" imgW="295884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8825" y="2420888"/>
                        <a:ext cx="6218238" cy="827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295789"/>
              </p:ext>
            </p:extLst>
          </p:nvPr>
        </p:nvGraphicFramePr>
        <p:xfrm>
          <a:off x="1043608" y="1466800"/>
          <a:ext cx="13366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09480" imgH="164880" progId="Equation.DSMT4">
                  <p:embed/>
                </p:oleObj>
              </mc:Choice>
              <mc:Fallback>
                <p:oleObj name="Equation" r:id="rId6" imgW="609480" imgH="164880" progId="Equation.DSMT4">
                  <p:embed/>
                  <p:pic>
                    <p:nvPicPr>
                      <p:cNvPr id="6042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466800"/>
                        <a:ext cx="1336675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8339933"/>
              </p:ext>
            </p:extLst>
          </p:nvPr>
        </p:nvGraphicFramePr>
        <p:xfrm>
          <a:off x="3395420" y="4204394"/>
          <a:ext cx="954087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95000" imgH="203040" progId="Equation.DSMT4">
                  <p:embed/>
                </p:oleObj>
              </mc:Choice>
              <mc:Fallback>
                <p:oleObj name="Equation" r:id="rId8" imgW="495000" imgH="20304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5420" y="4204394"/>
                        <a:ext cx="954087" cy="392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0424" name="Picture 2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4874" y="3515117"/>
            <a:ext cx="367902" cy="22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7210248"/>
              </p:ext>
            </p:extLst>
          </p:nvPr>
        </p:nvGraphicFramePr>
        <p:xfrm>
          <a:off x="1979712" y="5565689"/>
          <a:ext cx="4597200" cy="73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97200" imgH="736560" progId="Equation.DSMT4">
                  <p:embed/>
                </p:oleObj>
              </mc:Choice>
              <mc:Fallback>
                <p:oleObj name="Equation" r:id="rId11" imgW="4597200" imgH="736560" progId="Equation.DSMT4">
                  <p:embed/>
                  <p:pic>
                    <p:nvPicPr>
                      <p:cNvPr id="1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5565689"/>
                        <a:ext cx="4597200" cy="736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915816" y="5818737"/>
            <a:ext cx="357190" cy="28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正方形/長方形 12"/>
          <p:cNvSpPr/>
          <p:nvPr/>
        </p:nvSpPr>
        <p:spPr>
          <a:xfrm>
            <a:off x="2494579" y="6103727"/>
            <a:ext cx="12314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de-DE" altLang="ja-JP" sz="1400" dirty="0">
                <a:latin typeface="Arial Unicode MS"/>
                <a:ea typeface="Arial Unicode MS"/>
                <a:cs typeface="Arial Unicode MS"/>
              </a:rPr>
              <a:t>classical limit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403648" y="1558024"/>
            <a:ext cx="214314" cy="16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67944" y="1556792"/>
            <a:ext cx="285752" cy="22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正方形/長方形 15"/>
          <p:cNvSpPr/>
          <p:nvPr/>
        </p:nvSpPr>
        <p:spPr>
          <a:xfrm>
            <a:off x="480465" y="4154821"/>
            <a:ext cx="41120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 err="1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</a:t>
            </a:r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 equation (            )</a:t>
            </a:r>
            <a:endParaRPr lang="ja-JP" altLang="en-US" sz="24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71987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3402277"/>
              </p:ext>
            </p:extLst>
          </p:nvPr>
        </p:nvGraphicFramePr>
        <p:xfrm>
          <a:off x="633335" y="4722766"/>
          <a:ext cx="7367587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089240" imgH="431640" progId="Equation.DSMT4">
                  <p:embed/>
                </p:oleObj>
              </mc:Choice>
              <mc:Fallback>
                <p:oleObj name="Equation" r:id="rId16" imgW="408924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335" y="4722766"/>
                        <a:ext cx="7367587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7380312" y="3020951"/>
            <a:ext cx="17860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(Caldeira &amp; Leggett)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14155360"/>
              </p:ext>
            </p:extLst>
          </p:nvPr>
        </p:nvGraphicFramePr>
        <p:xfrm>
          <a:off x="7073900" y="908050"/>
          <a:ext cx="1716088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99920" imgH="228600" progId="Equation.DSMT4">
                  <p:embed/>
                </p:oleObj>
              </mc:Choice>
              <mc:Fallback>
                <p:oleObj name="Equation" r:id="rId18" imgW="799920" imgH="22860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3900" y="908050"/>
                        <a:ext cx="1716088" cy="490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3726006" y="1473145"/>
          <a:ext cx="117316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09336" imgH="203112" progId="Equation.DSMT4">
                  <p:embed/>
                </p:oleObj>
              </mc:Choice>
              <mc:Fallback>
                <p:oleObj name="Equation" r:id="rId20" imgW="609336" imgH="203112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6006" y="1473145"/>
                        <a:ext cx="1173163" cy="392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60441" name="Picture 1241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292" y="3748525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60443" name="Picture 1243" descr="http://upload.wikimedia.org/wikipedia/commons/thumb/5/50/Anthony_James_Leggett.jpg/220px-Anthony_James_Leggett.jpg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075" y="2085928"/>
            <a:ext cx="1123129" cy="91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AB931CE-5CB5-B0DE-F227-C39AD050CCDE}"/>
              </a:ext>
            </a:extLst>
          </p:cNvPr>
          <p:cNvSpPr txBox="1"/>
          <p:nvPr/>
        </p:nvSpPr>
        <p:spPr>
          <a:xfrm>
            <a:off x="322575" y="6469689"/>
            <a:ext cx="45765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Y. Tanimura, 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5"/>
              </a:rPr>
              <a:t>Phys. Rev. </a:t>
            </a:r>
            <a:r>
              <a:rPr lang="en-US" altLang="ja-JP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5"/>
              </a:rPr>
              <a:t>A41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5"/>
              </a:rPr>
              <a:t>, 6676 (1990)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2178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58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12776"/>
            <a:ext cx="19716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1350" y="1340768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665527" y="3691309"/>
            <a:ext cx="22140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49" name="Object 12"/>
          <p:cNvGraphicFramePr>
            <a:graphicFrameLocks noChangeAspect="1"/>
          </p:cNvGraphicFramePr>
          <p:nvPr/>
        </p:nvGraphicFramePr>
        <p:xfrm>
          <a:off x="8026400" y="1928813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920" imgH="253800" progId="Equation.DSMT4">
                  <p:embed/>
                </p:oleObj>
              </mc:Choice>
              <mc:Fallback>
                <p:oleObj name="Equation" r:id="rId5" imgW="583920" imgH="253800" progId="Equation.DSMT4">
                  <p:embed/>
                  <p:pic>
                    <p:nvPicPr>
                      <p:cNvPr id="49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6400" y="1928813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正方形/長方形 49"/>
          <p:cNvSpPr>
            <a:spLocks noChangeArrowheads="1"/>
          </p:cNvSpPr>
          <p:nvPr/>
        </p:nvSpPr>
        <p:spPr bwMode="auto">
          <a:xfrm>
            <a:off x="7858125" y="2924944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8601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59" name="直線矢印コネクタ 58"/>
          <p:cNvCxnSpPr/>
          <p:nvPr/>
        </p:nvCxnSpPr>
        <p:spPr>
          <a:xfrm rot="5400000">
            <a:off x="7452319" y="2636913"/>
            <a:ext cx="720080" cy="2880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676656" y="1820335"/>
            <a:ext cx="19447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cxnSp>
        <p:nvCxnSpPr>
          <p:cNvPr id="43" name="直線矢印コネクタ 42"/>
          <p:cNvCxnSpPr/>
          <p:nvPr/>
        </p:nvCxnSpPr>
        <p:spPr>
          <a:xfrm flipV="1">
            <a:off x="3566160" y="2564905"/>
            <a:ext cx="2157968" cy="578345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正方形/長方形 36"/>
          <p:cNvSpPr>
            <a:spLocks noChangeArrowheads="1"/>
          </p:cNvSpPr>
          <p:nvPr/>
        </p:nvSpPr>
        <p:spPr bwMode="auto">
          <a:xfrm>
            <a:off x="4788022" y="1104999"/>
            <a:ext cx="3239327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 to            for large γ</a:t>
            </a: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5914456" y="1125537"/>
          <a:ext cx="431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31640" imgH="266400" progId="Equation.DSMT4">
                  <p:embed/>
                </p:oleObj>
              </mc:Choice>
              <mc:Fallback>
                <p:oleObj name="Equation" r:id="rId8" imgW="431640" imgH="266400" progId="Equation.DSMT4">
                  <p:embed/>
                  <p:pic>
                    <p:nvPicPr>
                      <p:cNvPr id="44" name="オブジェクト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4456" y="1125537"/>
                        <a:ext cx="431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円/楕円 59"/>
          <p:cNvSpPr/>
          <p:nvPr/>
        </p:nvSpPr>
        <p:spPr>
          <a:xfrm>
            <a:off x="7072313" y="2000250"/>
            <a:ext cx="714375" cy="11430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6" name="直線矢印コネクタ 45"/>
          <p:cNvCxnSpPr/>
          <p:nvPr/>
        </p:nvCxnSpPr>
        <p:spPr>
          <a:xfrm flipV="1">
            <a:off x="4504903" y="2593305"/>
            <a:ext cx="3056969" cy="169994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062486"/>
              </p:ext>
            </p:extLst>
          </p:nvPr>
        </p:nvGraphicFramePr>
        <p:xfrm>
          <a:off x="1123950" y="4479354"/>
          <a:ext cx="6003925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62240" imgH="469800" progId="Equation.DSMT4">
                  <p:embed/>
                </p:oleObj>
              </mc:Choice>
              <mc:Fallback>
                <p:oleObj name="Equation" r:id="rId10" imgW="3162240" imgH="469800" progId="Equation.DSMT4">
                  <p:embed/>
                  <p:pic>
                    <p:nvPicPr>
                      <p:cNvPr id="6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4479354"/>
                        <a:ext cx="6003925" cy="890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480347"/>
              </p:ext>
            </p:extLst>
          </p:nvPr>
        </p:nvGraphicFramePr>
        <p:xfrm>
          <a:off x="1123950" y="4443838"/>
          <a:ext cx="4678363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63480" imgH="457200" progId="Equation.DSMT4">
                  <p:embed/>
                </p:oleObj>
              </mc:Choice>
              <mc:Fallback>
                <p:oleObj name="Equation" r:id="rId12" imgW="2463480" imgH="457200" progId="Equation.DSMT4">
                  <p:embed/>
                  <p:pic>
                    <p:nvPicPr>
                      <p:cNvPr id="6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4443838"/>
                        <a:ext cx="4678363" cy="865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" name="Picture 1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380000">
            <a:off x="4729384" y="5363864"/>
            <a:ext cx="263525" cy="32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1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20168075">
            <a:off x="7660752" y="5460030"/>
            <a:ext cx="30321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1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9059240">
            <a:off x="2159780" y="5251673"/>
            <a:ext cx="4191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17"/>
          <p:cNvSpPr>
            <a:spLocks noChangeArrowheads="1"/>
          </p:cNvSpPr>
          <p:nvPr/>
        </p:nvSpPr>
        <p:spPr bwMode="auto">
          <a:xfrm>
            <a:off x="1015028" y="5571777"/>
            <a:ext cx="2016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Similar to GM case</a:t>
            </a:r>
          </a:p>
        </p:txBody>
      </p:sp>
      <p:sp>
        <p:nvSpPr>
          <p:cNvPr id="72" name="Rectangle 18"/>
          <p:cNvSpPr>
            <a:spLocks noChangeArrowheads="1"/>
          </p:cNvSpPr>
          <p:nvPr/>
        </p:nvSpPr>
        <p:spPr bwMode="auto">
          <a:xfrm>
            <a:off x="3383498" y="5605811"/>
            <a:ext cx="302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 freq.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correct. terms</a:t>
            </a:r>
          </a:p>
        </p:txBody>
      </p:sp>
      <p:sp>
        <p:nvSpPr>
          <p:cNvPr id="73" name="Rectangle 19"/>
          <p:cNvSpPr>
            <a:spLocks noChangeArrowheads="1"/>
          </p:cNvSpPr>
          <p:nvPr/>
        </p:nvSpPr>
        <p:spPr bwMode="auto">
          <a:xfrm>
            <a:off x="6850843" y="5966620"/>
            <a:ext cx="20161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 (Matsubara) frequencies terms</a:t>
            </a:r>
          </a:p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are approximated </a:t>
            </a:r>
          </a:p>
        </p:txBody>
      </p:sp>
      <p:graphicFrame>
        <p:nvGraphicFramePr>
          <p:cNvPr id="7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165239"/>
              </p:ext>
            </p:extLst>
          </p:nvPr>
        </p:nvGraphicFramePr>
        <p:xfrm>
          <a:off x="6128530" y="4357911"/>
          <a:ext cx="24130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720" imgH="850680" progId="Equation.DSMT4">
                  <p:embed/>
                </p:oleObj>
              </mc:Choice>
              <mc:Fallback>
                <p:oleObj name="Equation" r:id="rId17" imgW="2412720" imgH="850680" progId="Equation.DSMT4">
                  <p:embed/>
                  <p:pic>
                    <p:nvPicPr>
                      <p:cNvPr id="7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8530" y="4357911"/>
                        <a:ext cx="24130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854129"/>
              </p:ext>
            </p:extLst>
          </p:nvPr>
        </p:nvGraphicFramePr>
        <p:xfrm>
          <a:off x="6119813" y="4542854"/>
          <a:ext cx="15589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47640" imgH="203040" progId="Equation.DSMT4">
                  <p:embed/>
                </p:oleObj>
              </mc:Choice>
              <mc:Fallback>
                <p:oleObj name="Equation" r:id="rId19" imgW="647640" imgH="203040" progId="Equation.DSMT4">
                  <p:embed/>
                  <p:pic>
                    <p:nvPicPr>
                      <p:cNvPr id="7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9813" y="4542854"/>
                        <a:ext cx="1558925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" name="円/楕円 75"/>
          <p:cNvSpPr/>
          <p:nvPr/>
        </p:nvSpPr>
        <p:spPr>
          <a:xfrm>
            <a:off x="6312693" y="4072012"/>
            <a:ext cx="2214563" cy="1214437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ja-JP" altLang="en-US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  <a:blipFill rotWithShape="0">
                <a:blip r:embed="rId22"/>
                <a:stretch>
                  <a:fillRect l="-120000" t="-66400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正方形/長方形 7"/>
              <p:cNvSpPr/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8" name="正方形/長方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  <a:blipFill rotWithShape="0">
                <a:blip r:embed="rId23"/>
                <a:stretch>
                  <a:fillRect l="-120000" t="-66667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85750" y="266176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Low temperature expansion terms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1190625" y="2613025"/>
          <a:ext cx="219233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55600" imgH="469800" progId="Equation.DSMT4">
                  <p:embed/>
                </p:oleObj>
              </mc:Choice>
              <mc:Fallback>
                <p:oleObj name="Equation" r:id="rId24" imgW="1155600" imgH="46980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0625" y="2613025"/>
                        <a:ext cx="2192338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5">
            <a:extLst>
              <a:ext uri="{FF2B5EF4-FFF2-40B4-BE49-F238E27FC236}">
                <a16:creationId xmlns:a16="http://schemas.microsoft.com/office/drawing/2014/main" id="{8161F35D-8B01-F263-BF62-D7A597FFF5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555808"/>
              </p:ext>
            </p:extLst>
          </p:nvPr>
        </p:nvGraphicFramePr>
        <p:xfrm>
          <a:off x="1623040" y="6209017"/>
          <a:ext cx="8001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45760" imgH="342720" progId="Equation.DSMT4">
                  <p:embed/>
                </p:oleObj>
              </mc:Choice>
              <mc:Fallback>
                <p:oleObj name="Equation" r:id="rId26" imgW="545760" imgH="342720" progId="Equation.DSMT4">
                  <p:embed/>
                  <p:pic>
                    <p:nvPicPr>
                      <p:cNvPr id="4" name="Object 5">
                        <a:extLst>
                          <a:ext uri="{FF2B5EF4-FFF2-40B4-BE49-F238E27FC236}">
                            <a16:creationId xmlns:a16="http://schemas.microsoft.com/office/drawing/2014/main" id="{8161F35D-8B01-F263-BF62-D7A597FFF51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3040" y="6209017"/>
                        <a:ext cx="800100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CB48FCC7-2D6F-13B9-8786-46031EF3C8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238448"/>
              </p:ext>
            </p:extLst>
          </p:nvPr>
        </p:nvGraphicFramePr>
        <p:xfrm>
          <a:off x="3972353" y="6248247"/>
          <a:ext cx="1749425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193760" imgH="368280" progId="Equation.DSMT4">
                  <p:embed/>
                </p:oleObj>
              </mc:Choice>
              <mc:Fallback>
                <p:oleObj name="Equation" r:id="rId28" imgW="1193760" imgH="368280" progId="Equation.DSMT4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CB48FCC7-2D6F-13B9-8786-46031EF3C8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2353" y="6248247"/>
                        <a:ext cx="1749425" cy="53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A203AF8-333C-0134-17FF-E85A2FCA61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518544"/>
              </p:ext>
            </p:extLst>
          </p:nvPr>
        </p:nvGraphicFramePr>
        <p:xfrm>
          <a:off x="900113" y="3421063"/>
          <a:ext cx="2238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52280" imgH="241200" progId="Equation.DSMT4">
                  <p:embed/>
                </p:oleObj>
              </mc:Choice>
              <mc:Fallback>
                <p:oleObj name="Equation" r:id="rId30" imgW="152280" imgH="2412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A203AF8-333C-0134-17FF-E85A2FCA614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3421063"/>
                        <a:ext cx="223837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右中かっこ 8">
            <a:extLst>
              <a:ext uri="{FF2B5EF4-FFF2-40B4-BE49-F238E27FC236}">
                <a16:creationId xmlns:a16="http://schemas.microsoft.com/office/drawing/2014/main" id="{38DF02F0-2A7D-DA56-5A1C-622D82759DD1}"/>
              </a:ext>
            </a:extLst>
          </p:cNvPr>
          <p:cNvSpPr/>
          <p:nvPr/>
        </p:nvSpPr>
        <p:spPr>
          <a:xfrm rot="16200000">
            <a:off x="4736112" y="5975882"/>
            <a:ext cx="150679" cy="817240"/>
          </a:xfrm>
          <a:prstGeom prst="rightBrac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4D47EEBE-0225-4998-1E8C-B26D5CEB05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729529"/>
              </p:ext>
            </p:extLst>
          </p:nvPr>
        </p:nvGraphicFramePr>
        <p:xfrm>
          <a:off x="1830388" y="5903913"/>
          <a:ext cx="481012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53800" imgH="177480" progId="Equation.DSMT4">
                  <p:embed/>
                </p:oleObj>
              </mc:Choice>
              <mc:Fallback>
                <p:oleObj name="Equation" r:id="rId32" imgW="253800" imgH="177480" progId="Equation.DSMT4">
                  <p:embed/>
                  <p:pic>
                    <p:nvPicPr>
                      <p:cNvPr id="10" name="Object 3">
                        <a:extLst>
                          <a:ext uri="{FF2B5EF4-FFF2-40B4-BE49-F238E27FC236}">
                            <a16:creationId xmlns:a16="http://schemas.microsoft.com/office/drawing/2014/main" id="{4D47EEBE-0225-4998-1E8C-B26D5CEB05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0388" y="5903913"/>
                        <a:ext cx="481012" cy="33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">
            <a:extLst>
              <a:ext uri="{FF2B5EF4-FFF2-40B4-BE49-F238E27FC236}">
                <a16:creationId xmlns:a16="http://schemas.microsoft.com/office/drawing/2014/main" id="{973A5CAF-F1EA-1DD6-839A-F449017065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871512"/>
              </p:ext>
            </p:extLst>
          </p:nvPr>
        </p:nvGraphicFramePr>
        <p:xfrm>
          <a:off x="4211638" y="5935740"/>
          <a:ext cx="15906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838080" imgH="190440" progId="Equation.DSMT4">
                  <p:embed/>
                </p:oleObj>
              </mc:Choice>
              <mc:Fallback>
                <p:oleObj name="Equation" r:id="rId34" imgW="838080" imgH="190440" progId="Equation.DSMT4">
                  <p:embed/>
                  <p:pic>
                    <p:nvPicPr>
                      <p:cNvPr id="11" name="Object 3">
                        <a:extLst>
                          <a:ext uri="{FF2B5EF4-FFF2-40B4-BE49-F238E27FC236}">
                            <a16:creationId xmlns:a16="http://schemas.microsoft.com/office/drawing/2014/main" id="{973A5CAF-F1EA-1DD6-839A-F449017065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5935740"/>
                        <a:ext cx="1590675" cy="36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V 字形矢印 28">
            <a:extLst>
              <a:ext uri="{FF2B5EF4-FFF2-40B4-BE49-F238E27FC236}">
                <a16:creationId xmlns:a16="http://schemas.microsoft.com/office/drawing/2014/main" id="{196C8459-A82F-60F8-C985-356904B7F3AD}"/>
              </a:ext>
            </a:extLst>
          </p:cNvPr>
          <p:cNvSpPr/>
          <p:nvPr/>
        </p:nvSpPr>
        <p:spPr>
          <a:xfrm>
            <a:off x="2989827" y="6409496"/>
            <a:ext cx="504056" cy="18095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8" name="オブジェクト 37">
            <a:extLst>
              <a:ext uri="{FF2B5EF4-FFF2-40B4-BE49-F238E27FC236}">
                <a16:creationId xmlns:a16="http://schemas.microsoft.com/office/drawing/2014/main" id="{575A789D-8EC4-4621-9214-0B095E073D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9514946"/>
              </p:ext>
            </p:extLst>
          </p:nvPr>
        </p:nvGraphicFramePr>
        <p:xfrm>
          <a:off x="5260572" y="3916951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863280" imgH="660240" progId="Equation.DSMT4">
                  <p:embed/>
                </p:oleObj>
              </mc:Choice>
              <mc:Fallback>
                <p:oleObj name="Equation" r:id="rId36" imgW="863280" imgH="660240" progId="Equation.DSMT4">
                  <p:embed/>
                  <p:pic>
                    <p:nvPicPr>
                      <p:cNvPr id="38" name="オブジェクト 37">
                        <a:extLst>
                          <a:ext uri="{FF2B5EF4-FFF2-40B4-BE49-F238E27FC236}">
                            <a16:creationId xmlns:a16="http://schemas.microsoft.com/office/drawing/2014/main" id="{575A789D-8EC4-4621-9214-0B095E073D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260572" y="3916951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529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0" grpId="0"/>
      <p:bldP spid="51" grpId="0" animBg="1"/>
      <p:bldP spid="54" grpId="0"/>
      <p:bldP spid="67" grpId="0"/>
      <p:bldP spid="37" grpId="0" animBg="1"/>
      <p:bldP spid="60" grpId="0" animBg="1"/>
      <p:bldP spid="71" grpId="0"/>
      <p:bldP spid="72" grpId="0"/>
      <p:bldP spid="73" grpId="0"/>
      <p:bldP spid="76" grpId="0" animBg="1"/>
      <p:bldP spid="9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45445"/>
              </p:ext>
            </p:extLst>
          </p:nvPr>
        </p:nvGraphicFramePr>
        <p:xfrm>
          <a:off x="428625" y="711743"/>
          <a:ext cx="64881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489360" imgH="672840" progId="Equation.DSMT4">
                  <p:embed/>
                </p:oleObj>
              </mc:Choice>
              <mc:Fallback>
                <p:oleObj name="Equation" r:id="rId2" imgW="648936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711743"/>
                        <a:ext cx="64881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115254" y="215328"/>
            <a:ext cx="57241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/>
              <a:t>Real-Time HEOM</a:t>
            </a:r>
            <a:r>
              <a:rPr lang="ja-JP" altLang="en-US" sz="2800" dirty="0"/>
              <a:t> </a:t>
            </a:r>
            <a:r>
              <a:rPr lang="en-US" altLang="ja-JP" dirty="0"/>
              <a:t>(w. low temp. corrections)</a:t>
            </a: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7028734"/>
              </p:ext>
            </p:extLst>
          </p:nvPr>
        </p:nvGraphicFramePr>
        <p:xfrm>
          <a:off x="250825" y="4794250"/>
          <a:ext cx="8699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699400" imgH="901440" progId="Equation.DSMT4">
                  <p:embed/>
                </p:oleObj>
              </mc:Choice>
              <mc:Fallback>
                <p:oleObj name="Equation" r:id="rId4" imgW="8699400" imgH="901440" progId="Equation.DSMT4">
                  <p:embed/>
                  <p:pic>
                    <p:nvPicPr>
                      <p:cNvPr id="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4794250"/>
                        <a:ext cx="86995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619668"/>
              </p:ext>
            </p:extLst>
          </p:nvPr>
        </p:nvGraphicFramePr>
        <p:xfrm>
          <a:off x="434975" y="1497555"/>
          <a:ext cx="85312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534160" imgH="672840" progId="Equation.DSMT4">
                  <p:embed/>
                </p:oleObj>
              </mc:Choice>
              <mc:Fallback>
                <p:oleObj name="Equation" r:id="rId6" imgW="853416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975" y="1497555"/>
                        <a:ext cx="85312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4015400"/>
              </p:ext>
            </p:extLst>
          </p:nvPr>
        </p:nvGraphicFramePr>
        <p:xfrm>
          <a:off x="428625" y="2282825"/>
          <a:ext cx="85582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559720" imgH="672840" progId="Equation.DSMT4">
                  <p:embed/>
                </p:oleObj>
              </mc:Choice>
              <mc:Fallback>
                <p:oleObj name="Equation" r:id="rId8" imgW="855972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2282825"/>
                        <a:ext cx="85582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35845" y="3036567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23279" y="2978117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58638" y="2940525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90790" y="3036567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165502" y="4331796"/>
            <a:ext cx="54264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where (with correlated initial condition)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4335402" y="4873362"/>
            <a:ext cx="1024726" cy="461205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/>
        </p:nvSpPr>
        <p:spPr>
          <a:xfrm>
            <a:off x="7647769" y="4793461"/>
            <a:ext cx="1031919" cy="529059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B320CFC-4E4C-441A-91A5-8026600C6977}"/>
              </a:ext>
            </a:extLst>
          </p:cNvPr>
          <p:cNvSpPr txBox="1"/>
          <p:nvPr/>
        </p:nvSpPr>
        <p:spPr>
          <a:xfrm>
            <a:off x="299497" y="5807005"/>
            <a:ext cx="8875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00FF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Y. Tanimura, </a:t>
            </a:r>
            <a:r>
              <a:rPr lang="en-US" altLang="ja-JP" i="1" dirty="0">
                <a:solidFill>
                  <a:srgbClr val="0000FF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Numerically “</a:t>
            </a:r>
            <a:r>
              <a:rPr lang="en-US" altLang="ja-JP" i="1" dirty="0">
                <a:solidFill>
                  <a:srgbClr val="FF0000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exact</a:t>
            </a:r>
            <a:r>
              <a:rPr lang="en-US" altLang="ja-JP" i="1" dirty="0">
                <a:solidFill>
                  <a:srgbClr val="0000FF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” approach to open quantum dynamics: </a:t>
            </a:r>
          </a:p>
          <a:p>
            <a:r>
              <a:rPr lang="en-US" altLang="ja-JP" i="1" dirty="0">
                <a:solidFill>
                  <a:srgbClr val="0000FF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hierarchical equations of motion (HEOM),  </a:t>
            </a:r>
            <a:r>
              <a:rPr lang="en-US" altLang="ja-JP" dirty="0">
                <a:solidFill>
                  <a:srgbClr val="0000FF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JCP </a:t>
            </a:r>
            <a:r>
              <a:rPr lang="en-US" altLang="ja-JP" b="1" dirty="0">
                <a:solidFill>
                  <a:srgbClr val="0000FF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153</a:t>
            </a:r>
            <a:r>
              <a:rPr lang="en-US" altLang="ja-JP" dirty="0">
                <a:solidFill>
                  <a:srgbClr val="0000FF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020901 (2020</a:t>
            </a:r>
            <a:r>
              <a:rPr lang="en-US" altLang="ja-JP" dirty="0"/>
              <a:t>)</a:t>
            </a:r>
            <a:endParaRPr lang="ja-JP" altLang="en-US" dirty="0"/>
          </a:p>
        </p:txBody>
      </p:sp>
      <p:sp>
        <p:nvSpPr>
          <p:cNvPr id="2" name="Rectangle 462">
            <a:extLst>
              <a:ext uri="{FF2B5EF4-FFF2-40B4-BE49-F238E27FC236}">
                <a16:creationId xmlns:a16="http://schemas.microsoft.com/office/drawing/2014/main" id="{61E5A0A2-1123-4AE4-9BE8-62E7BC8C6E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256" y="6597352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ja-JP" altLang="ja-JP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  </a:t>
            </a:r>
            <a:r>
              <a:rPr kumimoji="0" lang="ja-JP" altLang="ja-JP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ource Sans Pro" panose="020B0604020202020204" pitchFamily="34" charset="0"/>
              </a:rPr>
              <a:t>the top 1% of the academic field of </a:t>
            </a:r>
            <a:r>
              <a:rPr kumimoji="0" lang="ja-JP" altLang="ja-JP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ource Sans Pro" panose="020B0604020202020204" pitchFamily="34" charset="0"/>
              </a:rPr>
              <a:t>Chemistry</a:t>
            </a:r>
            <a:r>
              <a:rPr kumimoji="0" lang="ja-JP" altLang="ja-JP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159055" name="Picture 463">
            <a:extLst>
              <a:ext uri="{FF2B5EF4-FFF2-40B4-BE49-F238E27FC236}">
                <a16:creationId xmlns:a16="http://schemas.microsoft.com/office/drawing/2014/main" id="{0E746542-0F10-4CCC-B3A1-FBEB5F8F84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031" y="6507224"/>
            <a:ext cx="2667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6" name="Object 2">
            <a:extLst>
              <a:ext uri="{FF2B5EF4-FFF2-40B4-BE49-F238E27FC236}">
                <a16:creationId xmlns:a16="http://schemas.microsoft.com/office/drawing/2014/main" id="{A0683332-7B93-4B7D-B202-D80B29E51E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2805607"/>
              </p:ext>
            </p:extLst>
          </p:nvPr>
        </p:nvGraphicFramePr>
        <p:xfrm>
          <a:off x="396029" y="3385938"/>
          <a:ext cx="45212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520880" imgH="723600" progId="Equation.DSMT4">
                  <p:embed/>
                </p:oleObj>
              </mc:Choice>
              <mc:Fallback>
                <p:oleObj name="Equation" r:id="rId13" imgW="4520880" imgH="723600" progId="Equation.DSMT4">
                  <p:embed/>
                  <p:pic>
                    <p:nvPicPr>
                      <p:cNvPr id="26" name="Object 2">
                        <a:extLst>
                          <a:ext uri="{FF2B5EF4-FFF2-40B4-BE49-F238E27FC236}">
                            <a16:creationId xmlns:a16="http://schemas.microsoft.com/office/drawing/2014/main" id="{A0683332-7B93-4B7D-B202-D80B29E51E3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029" y="3385938"/>
                        <a:ext cx="45212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8">
            <a:extLst>
              <a:ext uri="{FF2B5EF4-FFF2-40B4-BE49-F238E27FC236}">
                <a16:creationId xmlns:a16="http://schemas.microsoft.com/office/drawing/2014/main" id="{1F5F55F7-D7DF-3F9D-B9E9-30AB1FA033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849139" y="3449493"/>
            <a:ext cx="530864" cy="80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正方形/長方形 12">
            <a:extLst>
              <a:ext uri="{FF2B5EF4-FFF2-40B4-BE49-F238E27FC236}">
                <a16:creationId xmlns:a16="http://schemas.microsoft.com/office/drawing/2014/main" id="{38B7849D-C90C-797D-044E-50DF3E37F0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5838" y="159"/>
            <a:ext cx="2662908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itchFamily="18" charset="0"/>
              </a:rPr>
              <a:t>Tanimura,</a:t>
            </a:r>
            <a:r>
              <a:rPr lang="ja-JP" altLang="ja-JP" sz="14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ja-JP" altLang="ja-JP" sz="1400" dirty="0">
                <a:latin typeface="Times New Roman" panose="02020603050405020304" pitchFamily="18" charset="0"/>
                <a:cs typeface="Times New Roman" pitchFamily="18" charset="0"/>
                <a:hlinkClick r:id="rId16"/>
              </a:rPr>
              <a:t>PRA </a:t>
            </a:r>
            <a:r>
              <a:rPr lang="ja-JP" altLang="ja-JP" sz="1400" b="1" dirty="0">
                <a:latin typeface="Times New Roman" panose="02020603050405020304" pitchFamily="18" charset="0"/>
                <a:cs typeface="Times New Roman" pitchFamily="18" charset="0"/>
                <a:hlinkClick r:id="rId16"/>
              </a:rPr>
              <a:t>41</a:t>
            </a:r>
            <a:r>
              <a:rPr lang="en-US" altLang="ja-JP" sz="1400" b="1" dirty="0">
                <a:latin typeface="Times New Roman" panose="02020603050405020304" pitchFamily="18" charset="0"/>
                <a:cs typeface="Times New Roman" pitchFamily="18" charset="0"/>
                <a:hlinkClick r:id="rId16"/>
              </a:rPr>
              <a:t>, 6676</a:t>
            </a:r>
            <a:r>
              <a:rPr lang="ja-JP" altLang="ja-JP" sz="1400" dirty="0">
                <a:latin typeface="Times New Roman" panose="02020603050405020304" pitchFamily="18" charset="0"/>
                <a:cs typeface="Times New Roman" pitchFamily="18" charset="0"/>
                <a:hlinkClick r:id="rId16"/>
              </a:rPr>
              <a:t> (90)</a:t>
            </a:r>
            <a:r>
              <a:rPr lang="ja-JP" altLang="ja-JP" sz="1400" dirty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en-US" altLang="ja-JP" sz="14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r>
              <a:rPr lang="en-US" altLang="ja-JP" sz="1400" dirty="0">
                <a:solidFill>
                  <a:schemeClr val="tx2"/>
                </a:solidFill>
                <a:latin typeface="Times New Roman" panose="02020603050405020304" pitchFamily="18" charset="0"/>
                <a:ea typeface="HG明朝B" pitchFamily="17" charset="-128"/>
                <a:cs typeface="Times New Roman" pitchFamily="18" charset="0"/>
              </a:rPr>
              <a:t>Ishizaki &amp; YT, </a:t>
            </a:r>
            <a:r>
              <a:rPr lang="en-US" altLang="ja-JP" sz="1400" dirty="0">
                <a:latin typeface="Times New Roman" panose="02020603050405020304" pitchFamily="18" charset="0"/>
                <a:ea typeface="HG明朝B" pitchFamily="17" charset="-128"/>
                <a:cs typeface="Times New Roman" pitchFamily="18" charset="0"/>
                <a:hlinkClick r:id="rId17"/>
              </a:rPr>
              <a:t>JPSJ</a:t>
            </a:r>
            <a:r>
              <a:rPr lang="en-US" altLang="ja-JP" sz="1400" b="1" dirty="0">
                <a:latin typeface="Times New Roman" panose="02020603050405020304" pitchFamily="18" charset="0"/>
                <a:ea typeface="HG明朝B" pitchFamily="17" charset="-128"/>
                <a:cs typeface="Times New Roman" pitchFamily="18" charset="0"/>
                <a:hlinkClick r:id="rId17"/>
              </a:rPr>
              <a:t>74</a:t>
            </a:r>
            <a:r>
              <a:rPr lang="en-US" altLang="ja-JP" sz="1400" dirty="0">
                <a:latin typeface="Times New Roman" panose="02020603050405020304" pitchFamily="18" charset="0"/>
                <a:ea typeface="HG明朝B" pitchFamily="17" charset="-128"/>
                <a:cs typeface="Times New Roman" pitchFamily="18" charset="0"/>
                <a:hlinkClick r:id="rId17"/>
              </a:rPr>
              <a:t>, 3131(05)</a:t>
            </a:r>
            <a:endParaRPr lang="en-US" altLang="ja-JP" sz="1400" dirty="0">
              <a:latin typeface="Times New Roman" panose="02020603050405020304" pitchFamily="18" charset="0"/>
              <a:ea typeface="HG明朝B" pitchFamily="17" charset="-128"/>
              <a:cs typeface="Times New Roman" pitchFamily="18" charset="0"/>
            </a:endParaRPr>
          </a:p>
          <a:p>
            <a:r>
              <a:rPr lang="en-US" altLang="ja-JP" sz="1400" dirty="0">
                <a:latin typeface="Times New Roman" panose="02020603050405020304" pitchFamily="18" charset="0"/>
                <a:cs typeface="Times New Roman" pitchFamily="18" charset="0"/>
              </a:rPr>
              <a:t>Tanimura </a:t>
            </a:r>
            <a:r>
              <a:rPr lang="en-US" altLang="ja-JP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JCP</a:t>
            </a:r>
            <a:r>
              <a:rPr lang="en-US" altLang="ja-JP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141</a:t>
            </a:r>
            <a:r>
              <a:rPr lang="en-US" altLang="ja-JP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, 044114 (2014).</a:t>
            </a:r>
            <a:endParaRPr lang="en-US" altLang="ja-JP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 </a:t>
            </a:r>
            <a:endParaRPr lang="ja-JP" altLang="en-US" sz="1600" dirty="0"/>
          </a:p>
          <a:p>
            <a:r>
              <a:rPr lang="ja-JP" altLang="ja-JP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7147E58-95A5-27E5-B9AA-723A8ABE6E72}"/>
              </a:ext>
            </a:extLst>
          </p:cNvPr>
          <p:cNvSpPr txBox="1"/>
          <p:nvPr/>
        </p:nvSpPr>
        <p:spPr>
          <a:xfrm>
            <a:off x="6804248" y="3720196"/>
            <a:ext cx="12150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chemeClr val="tx2"/>
                </a:solidFill>
                <a:latin typeface="Times New Roman" panose="02020603050405020304" pitchFamily="18" charset="0"/>
                <a:ea typeface="HG明朝B" pitchFamily="17" charset="-128"/>
                <a:cs typeface="Times New Roman" pitchFamily="18" charset="0"/>
              </a:rPr>
              <a:t>A. </a:t>
            </a:r>
            <a:r>
              <a:rPr lang="en-US" altLang="ja-JP" sz="1800" dirty="0" err="1">
                <a:solidFill>
                  <a:schemeClr val="tx2"/>
                </a:solidFill>
                <a:latin typeface="Times New Roman" panose="02020603050405020304" pitchFamily="18" charset="0"/>
                <a:ea typeface="HG明朝B" pitchFamily="17" charset="-128"/>
                <a:cs typeface="Times New Roman" pitchFamily="18" charset="0"/>
              </a:rPr>
              <a:t>Ishizaki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542395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 animBg="1"/>
      <p:bldP spid="19" grpId="0" animBg="1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839820"/>
              </p:ext>
            </p:extLst>
          </p:nvPr>
        </p:nvGraphicFramePr>
        <p:xfrm>
          <a:off x="334963" y="1325563"/>
          <a:ext cx="69834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984720" imgH="672840" progId="Equation.DSMT4">
                  <p:embed/>
                </p:oleObj>
              </mc:Choice>
              <mc:Fallback>
                <p:oleObj name="Equation" r:id="rId2" imgW="698472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963" y="1325563"/>
                        <a:ext cx="69834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315913" y="578472"/>
            <a:ext cx="75872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Quantum Hierarchal F-P </a:t>
            </a:r>
            <a:r>
              <a:rPr lang="en-US" altLang="ja-JP" sz="2400" dirty="0" err="1"/>
              <a:t>Eqs</a:t>
            </a:r>
            <a:r>
              <a:rPr lang="en-US" altLang="ja-JP" sz="2400" dirty="0"/>
              <a:t>. w. low temp corrections </a:t>
            </a: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111144"/>
              </p:ext>
            </p:extLst>
          </p:nvPr>
        </p:nvGraphicFramePr>
        <p:xfrm>
          <a:off x="315913" y="2160588"/>
          <a:ext cx="86836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686800" imgH="672840" progId="Equation.DSMT4">
                  <p:embed/>
                </p:oleObj>
              </mc:Choice>
              <mc:Fallback>
                <p:oleObj name="Equation" r:id="rId4" imgW="868680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2160588"/>
                        <a:ext cx="86836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508639"/>
              </p:ext>
            </p:extLst>
          </p:nvPr>
        </p:nvGraphicFramePr>
        <p:xfrm>
          <a:off x="358775" y="3071813"/>
          <a:ext cx="86979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699400" imgH="672840" progId="Equation.DSMT4">
                  <p:embed/>
                </p:oleObj>
              </mc:Choice>
              <mc:Fallback>
                <p:oleObj name="Equation" r:id="rId6" imgW="869940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775" y="3071813"/>
                        <a:ext cx="86979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82675" y="3933825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0313" y="392906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29250" y="392906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9563" y="392906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683121"/>
              </p:ext>
            </p:extLst>
          </p:nvPr>
        </p:nvGraphicFramePr>
        <p:xfrm>
          <a:off x="487363" y="4425950"/>
          <a:ext cx="46863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86120" imgH="723600" progId="Equation.DSMT4">
                  <p:embed/>
                </p:oleObj>
              </mc:Choice>
              <mc:Fallback>
                <p:oleObj name="Equation" r:id="rId9" imgW="4686120" imgH="723600" progId="Equation.DSMT4">
                  <p:embed/>
                  <p:pic>
                    <p:nvPicPr>
                      <p:cNvPr id="1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3" y="4425950"/>
                        <a:ext cx="46863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754DF1B8-27BB-41C4-A951-E20963773B02}"/>
              </a:ext>
            </a:extLst>
          </p:cNvPr>
          <p:cNvSpPr/>
          <p:nvPr/>
        </p:nvSpPr>
        <p:spPr>
          <a:xfrm>
            <a:off x="5559269" y="160565"/>
            <a:ext cx="33332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070C0"/>
                </a:solidFill>
              </a:rPr>
              <a:t>Tanimura, </a:t>
            </a:r>
            <a:r>
              <a:rPr lang="en-US" altLang="ja-JP" sz="1600" dirty="0">
                <a:solidFill>
                  <a:srgbClr val="0070C0"/>
                </a:solidFill>
                <a:hlinkClick r:id="rId11"/>
              </a:rPr>
              <a:t>JCP</a:t>
            </a:r>
            <a:r>
              <a:rPr lang="en-US" altLang="ja-JP" sz="1600" b="1" dirty="0">
                <a:solidFill>
                  <a:srgbClr val="0070C0"/>
                </a:solidFill>
                <a:hlinkClick r:id="rId11"/>
              </a:rPr>
              <a:t>142</a:t>
            </a:r>
            <a:r>
              <a:rPr lang="en-US" altLang="ja-JP" sz="1600" dirty="0">
                <a:solidFill>
                  <a:srgbClr val="0070C0"/>
                </a:solidFill>
                <a:hlinkClick r:id="rId11"/>
              </a:rPr>
              <a:t>, 144110 (2015).</a:t>
            </a:r>
            <a:endParaRPr lang="en-US" altLang="ja-JP" sz="1600" dirty="0">
              <a:solidFill>
                <a:srgbClr val="0070C0"/>
              </a:solidFill>
            </a:endParaRPr>
          </a:p>
          <a:p>
            <a:endParaRPr lang="en-US" altLang="ja-JP" sz="1600" dirty="0">
              <a:solidFill>
                <a:srgbClr val="0070C0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214833C-AB14-4AEF-A282-35178FB5C2E6}"/>
              </a:ext>
            </a:extLst>
          </p:cNvPr>
          <p:cNvSpPr txBox="1"/>
          <p:nvPr/>
        </p:nvSpPr>
        <p:spPr>
          <a:xfrm>
            <a:off x="299497" y="5823091"/>
            <a:ext cx="8875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00FF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Y. Tanimura, </a:t>
            </a:r>
            <a:r>
              <a:rPr lang="en-US" altLang="ja-JP" i="1" dirty="0">
                <a:solidFill>
                  <a:srgbClr val="0000FF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Numerically “</a:t>
            </a:r>
            <a:r>
              <a:rPr lang="en-US" altLang="ja-JP" i="1" dirty="0">
                <a:solidFill>
                  <a:srgbClr val="FF0000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exact</a:t>
            </a:r>
            <a:r>
              <a:rPr lang="en-US" altLang="ja-JP" i="1" dirty="0">
                <a:solidFill>
                  <a:srgbClr val="0000FF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” approach to open quantum dynamics: </a:t>
            </a:r>
          </a:p>
          <a:p>
            <a:r>
              <a:rPr lang="en-US" altLang="ja-JP" i="1" dirty="0">
                <a:solidFill>
                  <a:srgbClr val="0000FF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hierarchical equations of motion (HEOM),  </a:t>
            </a:r>
            <a:r>
              <a:rPr lang="en-US" altLang="ja-JP" dirty="0">
                <a:solidFill>
                  <a:srgbClr val="0000FF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JCP </a:t>
            </a:r>
            <a:r>
              <a:rPr lang="en-US" altLang="ja-JP" b="1" dirty="0">
                <a:solidFill>
                  <a:srgbClr val="0000FF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153</a:t>
            </a:r>
            <a:r>
              <a:rPr lang="en-US" altLang="ja-JP" dirty="0">
                <a:solidFill>
                  <a:srgbClr val="0000FF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020901 (2020</a:t>
            </a:r>
            <a:r>
              <a:rPr lang="en-US" altLang="ja-JP" dirty="0"/>
              <a:t>)</a:t>
            </a:r>
            <a:endParaRPr lang="ja-JP" altLang="en-US" dirty="0"/>
          </a:p>
        </p:txBody>
      </p:sp>
      <p:sp>
        <p:nvSpPr>
          <p:cNvPr id="21" name="Rectangle 462">
            <a:extLst>
              <a:ext uri="{FF2B5EF4-FFF2-40B4-BE49-F238E27FC236}">
                <a16:creationId xmlns:a16="http://schemas.microsoft.com/office/drawing/2014/main" id="{7092160E-1BB9-466E-804E-68453D24C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256" y="6597352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ja-JP" altLang="ja-JP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  </a:t>
            </a:r>
            <a:r>
              <a:rPr kumimoji="0" lang="ja-JP" altLang="ja-JP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ource Sans Pro" panose="020B0604020202020204" pitchFamily="34" charset="0"/>
              </a:rPr>
              <a:t>the top 1% of the academic field of </a:t>
            </a:r>
            <a:r>
              <a:rPr kumimoji="0" lang="ja-JP" altLang="ja-JP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ource Sans Pro" panose="020B0604020202020204" pitchFamily="34" charset="0"/>
              </a:rPr>
              <a:t>Chemistry</a:t>
            </a:r>
            <a:r>
              <a:rPr kumimoji="0" lang="ja-JP" altLang="ja-JP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2" name="Picture 463">
            <a:extLst>
              <a:ext uri="{FF2B5EF4-FFF2-40B4-BE49-F238E27FC236}">
                <a16:creationId xmlns:a16="http://schemas.microsoft.com/office/drawing/2014/main" id="{0BD5A27E-6C3C-4EAF-A86D-F8BF5973B4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532" y="6510743"/>
            <a:ext cx="2667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281920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541608" y="1257386"/>
            <a:ext cx="27719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Brownian oscillator</a:t>
            </a: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8289681"/>
              </p:ext>
            </p:extLst>
          </p:nvPr>
        </p:nvGraphicFramePr>
        <p:xfrm>
          <a:off x="1153340" y="1737853"/>
          <a:ext cx="2416175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89040" imgH="774360" progId="Equation.DSMT4">
                  <p:embed/>
                </p:oleObj>
              </mc:Choice>
              <mc:Fallback>
                <p:oleObj name="Equation" r:id="rId2" imgW="2489040" imgH="774360" progId="Equation.DSMT4">
                  <p:embed/>
                  <p:pic>
                    <p:nvPicPr>
                      <p:cNvPr id="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3340" y="1737853"/>
                        <a:ext cx="2416175" cy="750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/>
          <p:cNvSpPr txBox="1"/>
          <p:nvPr/>
        </p:nvSpPr>
        <p:spPr>
          <a:xfrm>
            <a:off x="3321345" y="1294230"/>
            <a:ext cx="3946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(</a:t>
            </a:r>
            <a:r>
              <a:rPr lang="en-US" altLang="ja-JP" sz="1400" dirty="0" err="1"/>
              <a:t>Grabert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Scharmm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Ingold</a:t>
            </a:r>
            <a:r>
              <a:rPr lang="en-US" altLang="ja-JP" sz="1400" dirty="0"/>
              <a:t> . </a:t>
            </a:r>
            <a:r>
              <a:rPr lang="en-US" altLang="ja-JP" sz="1400" dirty="0" err="1"/>
              <a:t>Phys</a:t>
            </a:r>
            <a:r>
              <a:rPr lang="en-US" altLang="ja-JP" sz="1400" dirty="0"/>
              <a:t> Rep</a:t>
            </a:r>
            <a:r>
              <a:rPr lang="en-US" altLang="ja-JP" dirty="0"/>
              <a:t>. </a:t>
            </a:r>
            <a:r>
              <a:rPr lang="en-US" altLang="ja-JP" sz="1400" dirty="0"/>
              <a:t>1980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468156" y="338768"/>
            <a:ext cx="68704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b="1" dirty="0">
                <a:solidFill>
                  <a:schemeClr val="tx2"/>
                </a:solidFill>
              </a:rPr>
              <a:t>Non-Markovian Tests  </a:t>
            </a:r>
          </a:p>
        </p:txBody>
      </p:sp>
      <p:pic>
        <p:nvPicPr>
          <p:cNvPr id="18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9558" y="1597610"/>
            <a:ext cx="1847096" cy="129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1104995" y="3536525"/>
          <a:ext cx="37195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98320" imgH="342720" progId="Equation.DSMT4">
                  <p:embed/>
                </p:oleObj>
              </mc:Choice>
              <mc:Fallback>
                <p:oleObj name="Equation" r:id="rId5" imgW="1498320" imgH="342720" progId="Equation.DSMT4">
                  <p:embed/>
                  <p:pic>
                    <p:nvPicPr>
                      <p:cNvPr id="2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95" y="3536525"/>
                        <a:ext cx="3719513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3"/>
          <p:cNvGraphicFramePr>
            <a:graphicFrameLocks noChangeAspect="1"/>
          </p:cNvGraphicFramePr>
          <p:nvPr/>
        </p:nvGraphicFramePr>
        <p:xfrm>
          <a:off x="1143383" y="3259857"/>
          <a:ext cx="46990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698720" imgH="1269720" progId="Equation.DSMT4">
                  <p:embed/>
                </p:oleObj>
              </mc:Choice>
              <mc:Fallback>
                <p:oleObj name="Equation" r:id="rId7" imgW="4698720" imgH="12697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383" y="3259857"/>
                        <a:ext cx="46990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/>
          <p:cNvSpPr txBox="1"/>
          <p:nvPr/>
        </p:nvSpPr>
        <p:spPr>
          <a:xfrm>
            <a:off x="864590" y="3102086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Symmetric correlation</a:t>
            </a:r>
            <a:endParaRPr kumimoji="1" lang="ja-JP" altLang="en-US" dirty="0"/>
          </a:p>
        </p:txBody>
      </p:sp>
      <p:graphicFrame>
        <p:nvGraphicFramePr>
          <p:cNvPr id="24" name="Object 3"/>
          <p:cNvGraphicFramePr>
            <a:graphicFrameLocks noChangeAspect="1"/>
          </p:cNvGraphicFramePr>
          <p:nvPr/>
        </p:nvGraphicFramePr>
        <p:xfrm>
          <a:off x="1104995" y="5662073"/>
          <a:ext cx="299402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06360" imgH="342720" progId="Equation.DSMT4">
                  <p:embed/>
                </p:oleObj>
              </mc:Choice>
              <mc:Fallback>
                <p:oleObj name="Equation" r:id="rId9" imgW="1206360" imgH="342720" progId="Equation.DSMT4">
                  <p:embed/>
                  <p:pic>
                    <p:nvPicPr>
                      <p:cNvPr id="2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95" y="5662073"/>
                        <a:ext cx="2994025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1143383" y="5717782"/>
          <a:ext cx="4902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902120" imgH="914400" progId="Equation.DSMT4">
                  <p:embed/>
                </p:oleObj>
              </mc:Choice>
              <mc:Fallback>
                <p:oleObj name="Equation" r:id="rId11" imgW="4902120" imgH="914400" progId="Equation.DSMT4">
                  <p:embed/>
                  <p:pic>
                    <p:nvPicPr>
                      <p:cNvPr id="2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383" y="5717782"/>
                        <a:ext cx="49022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テキスト ボックス 25"/>
          <p:cNvSpPr txBox="1"/>
          <p:nvPr/>
        </p:nvSpPr>
        <p:spPr>
          <a:xfrm>
            <a:off x="864590" y="5200889"/>
            <a:ext cx="5775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1st order response function (temperature independent)</a:t>
            </a:r>
            <a:endParaRPr kumimoji="1" lang="ja-JP" altLang="en-US" dirty="0"/>
          </a:p>
        </p:txBody>
      </p:sp>
      <p:sp>
        <p:nvSpPr>
          <p:cNvPr id="2" name="正方形/長方形 1"/>
          <p:cNvSpPr/>
          <p:nvPr/>
        </p:nvSpPr>
        <p:spPr>
          <a:xfrm>
            <a:off x="409541" y="2559701"/>
            <a:ext cx="48839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err="1">
                <a:solidFill>
                  <a:srgbClr val="FF0000"/>
                </a:solidFill>
              </a:rPr>
              <a:t>i</a:t>
            </a:r>
            <a:r>
              <a:rPr lang="en-US" altLang="ja-JP" sz="2400" dirty="0">
                <a:solidFill>
                  <a:srgbClr val="FF0000"/>
                </a:solidFill>
              </a:rPr>
              <a:t>) Fluctuation</a:t>
            </a:r>
            <a:r>
              <a:rPr lang="ja-JP" altLang="en-US" sz="2400" dirty="0">
                <a:solidFill>
                  <a:srgbClr val="FF0000"/>
                </a:solidFill>
              </a:rPr>
              <a:t> </a:t>
            </a:r>
            <a:r>
              <a:rPr lang="en-US" altLang="ja-JP" sz="2400" dirty="0">
                <a:solidFill>
                  <a:srgbClr val="FF0000"/>
                </a:solidFill>
              </a:rPr>
              <a:t>(temperature</a:t>
            </a:r>
            <a:r>
              <a:rPr lang="ja-JP" altLang="en-US" sz="2400" dirty="0">
                <a:solidFill>
                  <a:srgbClr val="FF0000"/>
                </a:solidFill>
              </a:rPr>
              <a:t> </a:t>
            </a:r>
            <a:r>
              <a:rPr lang="en-US" altLang="ja-JP" sz="2400" dirty="0">
                <a:solidFill>
                  <a:srgbClr val="FF0000"/>
                </a:solidFill>
              </a:rPr>
              <a:t>effects)</a:t>
            </a:r>
            <a:endParaRPr lang="ja-JP" altLang="en-US" sz="2400" dirty="0"/>
          </a:p>
        </p:txBody>
      </p:sp>
      <p:sp>
        <p:nvSpPr>
          <p:cNvPr id="10" name="正方形/長方形 9"/>
          <p:cNvSpPr/>
          <p:nvPr/>
        </p:nvSpPr>
        <p:spPr>
          <a:xfrm>
            <a:off x="409541" y="4674117"/>
            <a:ext cx="51788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ii) Dissipation</a:t>
            </a:r>
            <a:r>
              <a:rPr lang="ja-JP" altLang="en-US" sz="2400" dirty="0">
                <a:solidFill>
                  <a:srgbClr val="0066FF"/>
                </a:solidFill>
              </a:rPr>
              <a:t> </a:t>
            </a:r>
            <a:r>
              <a:rPr lang="en-US" altLang="ja-JP" sz="2400" dirty="0">
                <a:solidFill>
                  <a:srgbClr val="0066FF"/>
                </a:solidFill>
              </a:rPr>
              <a:t>(non-Markovian effect)</a:t>
            </a:r>
          </a:p>
        </p:txBody>
      </p:sp>
      <p:graphicFrame>
        <p:nvGraphicFramePr>
          <p:cNvPr id="27" name="Object 3"/>
          <p:cNvGraphicFramePr>
            <a:graphicFrameLocks noChangeAspect="1"/>
          </p:cNvGraphicFramePr>
          <p:nvPr/>
        </p:nvGraphicFramePr>
        <p:xfrm>
          <a:off x="6390454" y="4085357"/>
          <a:ext cx="2616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616120" imgH="444240" progId="Equation.DSMT4">
                  <p:embed/>
                </p:oleObj>
              </mc:Choice>
              <mc:Fallback>
                <p:oleObj name="Equation" r:id="rId13" imgW="2616120" imgH="444240" progId="Equation.DSMT4">
                  <p:embed/>
                  <p:pic>
                    <p:nvPicPr>
                      <p:cNvPr id="2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0454" y="4085357"/>
                        <a:ext cx="26162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6377754" y="4594964"/>
          <a:ext cx="2628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628720" imgH="444240" progId="Equation.DSMT4">
                  <p:embed/>
                </p:oleObj>
              </mc:Choice>
              <mc:Fallback>
                <p:oleObj name="Equation" r:id="rId15" imgW="2628720" imgH="444240" progId="Equation.DSMT4">
                  <p:embed/>
                  <p:pic>
                    <p:nvPicPr>
                      <p:cNvPr id="2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7754" y="4594964"/>
                        <a:ext cx="26289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正方形/長方形 28"/>
          <p:cNvSpPr/>
          <p:nvPr/>
        </p:nvSpPr>
        <p:spPr>
          <a:xfrm>
            <a:off x="6121176" y="3636191"/>
            <a:ext cx="3018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For any spectral distribution</a:t>
            </a:r>
            <a:endParaRPr lang="ja-JP" altLang="en-US" dirty="0"/>
          </a:p>
        </p:txBody>
      </p:sp>
      <p:sp>
        <p:nvSpPr>
          <p:cNvPr id="3" name="正方形/長方形 2"/>
          <p:cNvSpPr/>
          <p:nvPr/>
        </p:nvSpPr>
        <p:spPr>
          <a:xfrm>
            <a:off x="3835176" y="192812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(in eigenstate representation)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4567951" y="31238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hlinkClick r:id="rId17"/>
              </a:rPr>
              <a:t>Tanimura, JCP </a:t>
            </a:r>
            <a:r>
              <a:rPr lang="en-US" altLang="ja-JP" b="1" dirty="0">
                <a:solidFill>
                  <a:srgbClr val="0070C0"/>
                </a:solidFill>
                <a:hlinkClick r:id="rId17"/>
              </a:rPr>
              <a:t>142</a:t>
            </a:r>
            <a:r>
              <a:rPr lang="en-US" altLang="ja-JP" dirty="0">
                <a:solidFill>
                  <a:srgbClr val="0070C0"/>
                </a:solidFill>
                <a:hlinkClick r:id="rId17"/>
              </a:rPr>
              <a:t>, 144110 (2015).</a:t>
            </a:r>
            <a:r>
              <a:rPr lang="en-US" altLang="ja-JP" dirty="0">
                <a:hlinkClick r:id="rId17"/>
              </a:rPr>
              <a:t> </a:t>
            </a:r>
            <a:endParaRPr lang="en-US" altLang="ja-JP" dirty="0"/>
          </a:p>
          <a:p>
            <a:r>
              <a:rPr lang="en-US" altLang="ja-JP" dirty="0"/>
              <a:t>Fortran codes are also there in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A6BC34-4175-4EFC-8A42-31D5AEC33898}" type="slidenum">
              <a:rPr lang="ja-JP" altLang="en-US" smtClean="0"/>
              <a:pPr>
                <a:defRPr/>
              </a:pPr>
              <a:t>37</a:t>
            </a:fld>
            <a:endParaRPr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1475656" y="906265"/>
            <a:ext cx="2810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For any </a:t>
            </a:r>
            <a:r>
              <a:rPr lang="en-US" altLang="ja-JP">
                <a:solidFill>
                  <a:srgbClr val="FF0000"/>
                </a:solidFill>
              </a:rPr>
              <a:t>spectral distribution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1111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>
            <a:extLst>
              <a:ext uri="{FF2B5EF4-FFF2-40B4-BE49-F238E27FC236}">
                <a16:creationId xmlns:a16="http://schemas.microsoft.com/office/drawing/2014/main" id="{B1D84A6A-1CAB-F119-852C-590A62142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6052" y="435422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1699966" y="1361885"/>
          <a:ext cx="5583237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752800" imgH="965160" progId="Equation.DSMT4">
                  <p:embed/>
                </p:oleObj>
              </mc:Choice>
              <mc:Fallback>
                <p:oleObj name="Equation" r:id="rId3" imgW="5752800" imgH="965160" progId="Equation.DSMT4">
                  <p:embed/>
                  <p:pic>
                    <p:nvPicPr>
                      <p:cNvPr id="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9966" y="1361885"/>
                        <a:ext cx="5583237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図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8067" y="3546745"/>
            <a:ext cx="2600253" cy="72698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8067" y="2857152"/>
            <a:ext cx="2752366" cy="73340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5474" y="3651110"/>
            <a:ext cx="3473405" cy="716902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5474" y="2983786"/>
            <a:ext cx="3179760" cy="680453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4885298" y="2487820"/>
            <a:ext cx="4160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dirty="0" err="1">
                <a:solidFill>
                  <a:srgbClr val="FF0000"/>
                </a:solidFill>
                <a:sym typeface="Wingdings" pitchFamily="2" charset="2"/>
              </a:rPr>
              <a:t>nonFactorized</a:t>
            </a:r>
            <a:r>
              <a:rPr lang="en-US" altLang="ja-JP" dirty="0">
                <a:solidFill>
                  <a:srgbClr val="FF0000"/>
                </a:solidFill>
                <a:sym typeface="Wingdings" pitchFamily="2" charset="2"/>
              </a:rPr>
              <a:t> case (static correlation) 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965862" y="966439"/>
            <a:ext cx="2505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dirty="0">
                <a:sym typeface="Wingdings" pitchFamily="2" charset="2"/>
              </a:rPr>
              <a:t>Equilibrium distribution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753847" y="2467482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sym typeface="Wingdings" pitchFamily="2" charset="2"/>
              </a:rPr>
              <a:t>Factorized case (system itself)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355786" y="404292"/>
            <a:ext cx="46346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rgbClr val="FFC000"/>
                </a:solidFill>
              </a:rPr>
              <a:t>iii) Static system-bath coherence</a:t>
            </a:r>
          </a:p>
        </p:txBody>
      </p:sp>
      <p:graphicFrame>
        <p:nvGraphicFramePr>
          <p:cNvPr id="20" name="Object 7"/>
          <p:cNvGraphicFramePr>
            <a:graphicFrameLocks noChangeAspect="1"/>
          </p:cNvGraphicFramePr>
          <p:nvPr/>
        </p:nvGraphicFramePr>
        <p:xfrm>
          <a:off x="5182751" y="387994"/>
          <a:ext cx="3681412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797280" imgH="469800" progId="Equation.DSMT4">
                  <p:embed/>
                </p:oleObj>
              </mc:Choice>
              <mc:Fallback>
                <p:oleObj name="Equation" r:id="rId9" imgW="3797280" imgH="469800" progId="Equation.DSMT4">
                  <p:embed/>
                  <p:pic>
                    <p:nvPicPr>
                      <p:cNvPr id="2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2751" y="387994"/>
                        <a:ext cx="3681412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7"/>
          <p:cNvGraphicFramePr>
            <a:graphicFrameLocks noChangeAspect="1"/>
          </p:cNvGraphicFramePr>
          <p:nvPr/>
        </p:nvGraphicFramePr>
        <p:xfrm>
          <a:off x="781810" y="5530605"/>
          <a:ext cx="49974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155920" imgH="723600" progId="Equation.DSMT4">
                  <p:embed/>
                </p:oleObj>
              </mc:Choice>
              <mc:Fallback>
                <p:oleObj name="Equation" r:id="rId11" imgW="5155920" imgH="723600" progId="Equation.DSMT4">
                  <p:embed/>
                  <p:pic>
                    <p:nvPicPr>
                      <p:cNvPr id="2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810" y="5530605"/>
                        <a:ext cx="4997450" cy="704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3"/>
          <p:cNvGraphicFramePr>
            <a:graphicFrameLocks noChangeAspect="1"/>
          </p:cNvGraphicFramePr>
          <p:nvPr/>
        </p:nvGraphicFramePr>
        <p:xfrm>
          <a:off x="5570691" y="6297459"/>
          <a:ext cx="32781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20480" imgH="190440" progId="Equation.DSMT4">
                  <p:embed/>
                </p:oleObj>
              </mc:Choice>
              <mc:Fallback>
                <p:oleObj name="Equation" r:id="rId13" imgW="1320480" imgH="190440" progId="Equation.DSMT4">
                  <p:embed/>
                  <p:pic>
                    <p:nvPicPr>
                      <p:cNvPr id="2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0691" y="6297459"/>
                        <a:ext cx="3278188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7"/>
          <p:cNvGraphicFramePr>
            <a:graphicFrameLocks noChangeAspect="1"/>
          </p:cNvGraphicFramePr>
          <p:nvPr/>
        </p:nvGraphicFramePr>
        <p:xfrm>
          <a:off x="760820" y="5686793"/>
          <a:ext cx="3249613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352680" imgH="419040" progId="Equation.DSMT4">
                  <p:embed/>
                </p:oleObj>
              </mc:Choice>
              <mc:Fallback>
                <p:oleObj name="Equation" r:id="rId15" imgW="3352680" imgH="419040" progId="Equation.DSMT4">
                  <p:embed/>
                  <p:pic>
                    <p:nvPicPr>
                      <p:cNvPr id="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820" y="5686793"/>
                        <a:ext cx="3249613" cy="407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376500" y="4542802"/>
            <a:ext cx="73565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rgbClr val="7030A0"/>
                </a:solidFill>
              </a:rPr>
              <a:t>iv) Dynamical system-bath coherence (2D spectrum)</a:t>
            </a: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149807" y="5686793"/>
            <a:ext cx="2699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Tanimura &amp; </a:t>
            </a:r>
            <a:r>
              <a:rPr lang="en-US" altLang="ja-JP" sz="1400" dirty="0" err="1"/>
              <a:t>Mukamel</a:t>
            </a:r>
            <a:r>
              <a:rPr lang="en-US" altLang="ja-JP" sz="1400" dirty="0"/>
              <a:t> </a:t>
            </a:r>
            <a:r>
              <a:rPr lang="en-US" altLang="ja-JP" sz="1400" dirty="0">
                <a:hlinkClick r:id="rId17"/>
              </a:rPr>
              <a:t>JCP 1993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753847" y="5004467"/>
            <a:ext cx="7021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b="1" dirty="0"/>
              <a:t>( = capability of handling </a:t>
            </a:r>
            <a:r>
              <a:rPr lang="en-US" altLang="ja-JP" b="1" dirty="0">
                <a:solidFill>
                  <a:srgbClr val="FF0000"/>
                </a:solidFill>
              </a:rPr>
              <a:t>a time-dependent external force</a:t>
            </a:r>
            <a:r>
              <a:rPr lang="en-US" altLang="ja-JP" b="1" dirty="0"/>
              <a:t>)</a:t>
            </a:r>
          </a:p>
        </p:txBody>
      </p:sp>
      <p:graphicFrame>
        <p:nvGraphicFramePr>
          <p:cNvPr id="12" name="Object 7">
            <a:extLst>
              <a:ext uri="{FF2B5EF4-FFF2-40B4-BE49-F238E27FC236}">
                <a16:creationId xmlns:a16="http://schemas.microsoft.com/office/drawing/2014/main" id="{A77966F0-CB7C-F83D-CE23-47CD4AFE57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3820626"/>
              </p:ext>
            </p:extLst>
          </p:nvPr>
        </p:nvGraphicFramePr>
        <p:xfrm>
          <a:off x="7844282" y="4587899"/>
          <a:ext cx="977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77760" imgH="482400" progId="Equation.DSMT4">
                  <p:embed/>
                </p:oleObj>
              </mc:Choice>
              <mc:Fallback>
                <p:oleObj name="Equation" r:id="rId18" imgW="977760" imgH="482400" progId="Equation.DSMT4">
                  <p:embed/>
                  <p:pic>
                    <p:nvPicPr>
                      <p:cNvPr id="12" name="Object 7">
                        <a:extLst>
                          <a:ext uri="{FF2B5EF4-FFF2-40B4-BE49-F238E27FC236}">
                            <a16:creationId xmlns:a16="http://schemas.microsoft.com/office/drawing/2014/main" id="{A77966F0-CB7C-F83D-CE23-47CD4AFE57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4282" y="4587899"/>
                        <a:ext cx="9779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08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748543" y="2631859"/>
            <a:ext cx="55098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where the Redfield tensor is defined by</a:t>
            </a: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736" y="1510079"/>
            <a:ext cx="6549227" cy="1018176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146" y="3100629"/>
            <a:ext cx="7676426" cy="845207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640" y="4027909"/>
            <a:ext cx="7790506" cy="745867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4806" y="4817489"/>
            <a:ext cx="3025222" cy="64628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1487" y="5323061"/>
            <a:ext cx="5935336" cy="771056"/>
          </a:xfrm>
          <a:prstGeom prst="rect">
            <a:avLst/>
          </a:prstGeom>
        </p:spPr>
      </p:pic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647579" y="1109910"/>
            <a:ext cx="62694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Time-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ConvolutionLess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(TCL) Readfield 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Eqs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814507" y="4976135"/>
            <a:ext cx="1621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Without RWA: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814507" y="558940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With RWA: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3663012" y="6044930"/>
            <a:ext cx="5480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Does not satisfy the Fluctuation-dissipation theorem</a:t>
            </a:r>
            <a:endParaRPr lang="ja-JP" altLang="en-US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763544" y="497648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positivity problem </a:t>
            </a:r>
            <a:endParaRPr lang="ja-JP" altLang="en-US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22" name="Object 7"/>
          <p:cNvGraphicFramePr>
            <a:graphicFrameLocks noChangeAspect="1"/>
          </p:cNvGraphicFramePr>
          <p:nvPr/>
        </p:nvGraphicFramePr>
        <p:xfrm>
          <a:off x="7454139" y="219761"/>
          <a:ext cx="1437591" cy="317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8920" imgH="469800" progId="Equation.DSMT4">
                  <p:embed/>
                </p:oleObj>
              </mc:Choice>
              <mc:Fallback>
                <p:oleObj name="Equation" r:id="rId7" imgW="2158920" imgH="469800" progId="Equation.DSMT4">
                  <p:embed/>
                  <p:pic>
                    <p:nvPicPr>
                      <p:cNvPr id="2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4139" y="219761"/>
                        <a:ext cx="1437591" cy="3175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-1155081" y="32351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TCL Redfield equations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87823" y="558214"/>
            <a:ext cx="1415628" cy="1046906"/>
          </a:xfrm>
          <a:prstGeom prst="rect">
            <a:avLst/>
          </a:prstGeom>
        </p:spPr>
      </p:pic>
      <p:graphicFrame>
        <p:nvGraphicFramePr>
          <p:cNvPr id="2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772559"/>
              </p:ext>
            </p:extLst>
          </p:nvPr>
        </p:nvGraphicFramePr>
        <p:xfrm>
          <a:off x="7391400" y="2633421"/>
          <a:ext cx="1645920" cy="53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71600" imgH="444240" progId="Equation.DSMT4">
                  <p:embed/>
                </p:oleObj>
              </mc:Choice>
              <mc:Fallback>
                <p:oleObj name="Equation" r:id="rId10" imgW="1371600" imgH="444240" progId="Equation.DSMT4">
                  <p:embed/>
                  <p:pic>
                    <p:nvPicPr>
                      <p:cNvPr id="2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2633421"/>
                        <a:ext cx="1645920" cy="533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9238754"/>
              </p:ext>
            </p:extLst>
          </p:nvPr>
        </p:nvGraphicFramePr>
        <p:xfrm>
          <a:off x="7794869" y="4805396"/>
          <a:ext cx="120015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11000" imgH="228600" progId="Equation.DSMT4">
                  <p:embed/>
                </p:oleObj>
              </mc:Choice>
              <mc:Fallback>
                <p:oleObj name="Equation" r:id="rId12" imgW="711000" imgH="228600" progId="Equation.DSMT4">
                  <p:embed/>
                  <p:pic>
                    <p:nvPicPr>
                      <p:cNvPr id="2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4869" y="4805396"/>
                        <a:ext cx="1200150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1125050" y="749875"/>
            <a:ext cx="5314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Source code: Tanimura, JCP </a:t>
            </a:r>
            <a:r>
              <a:rPr lang="en-US" altLang="ja-JP" b="1" dirty="0">
                <a:solidFill>
                  <a:srgbClr val="0070C0"/>
                </a:solidFill>
              </a:rPr>
              <a:t>142</a:t>
            </a:r>
            <a:r>
              <a:rPr lang="en-US" altLang="ja-JP" dirty="0">
                <a:solidFill>
                  <a:srgbClr val="0070C0"/>
                </a:solidFill>
              </a:rPr>
              <a:t>, 144110 (2015).</a:t>
            </a:r>
            <a:endParaRPr lang="ja-JP" altLang="en-US" dirty="0"/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77A33EAD-7BE0-0E69-0DD8-05155D7C2D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938447"/>
              </p:ext>
            </p:extLst>
          </p:nvPr>
        </p:nvGraphicFramePr>
        <p:xfrm>
          <a:off x="4572000" y="1708447"/>
          <a:ext cx="2819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819160" imgH="507960" progId="Equation.DSMT4">
                  <p:embed/>
                </p:oleObj>
              </mc:Choice>
              <mc:Fallback>
                <p:oleObj name="Equation" r:id="rId14" imgW="2819160" imgH="507960" progId="Equation.DSMT4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77A33EAD-7BE0-0E69-0DD8-05155D7C2D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708447"/>
                        <a:ext cx="2819400" cy="508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図 6">
            <a:extLst>
              <a:ext uri="{FF2B5EF4-FFF2-40B4-BE49-F238E27FC236}">
                <a16:creationId xmlns:a16="http://schemas.microsoft.com/office/drawing/2014/main" id="{FB67D43B-304A-698E-0A9D-92A38D391B9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343531" y="2193654"/>
            <a:ext cx="1488809" cy="413054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C8EF005B-96EE-EC7E-003D-93BEBDCBDD3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95359" y="2125660"/>
            <a:ext cx="2579982" cy="506199"/>
          </a:xfrm>
          <a:prstGeom prst="rect">
            <a:avLst/>
          </a:prstGeom>
        </p:spPr>
      </p:pic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1D21E3DB-7260-473B-BCD0-81149AA1BD8A}"/>
              </a:ext>
            </a:extLst>
          </p:cNvPr>
          <p:cNvSpPr txBox="1"/>
          <p:nvPr/>
        </p:nvSpPr>
        <p:spPr>
          <a:xfrm>
            <a:off x="251520" y="6421081"/>
            <a:ext cx="74168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800" dirty="0">
                <a:hlinkClick r:id="rId18"/>
              </a:rPr>
              <a:t>Lecture note on reduced hierarchical equations of motion: Theory  </a:t>
            </a:r>
            <a:endParaRPr lang="en-US" altLang="ja-JP" sz="1800" dirty="0"/>
          </a:p>
        </p:txBody>
      </p:sp>
    </p:spTree>
    <p:extLst>
      <p:ext uri="{BB962C8B-B14F-4D97-AF65-F5344CB8AC3E}">
        <p14:creationId xmlns:p14="http://schemas.microsoft.com/office/powerpoint/2010/main" val="200389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グラフ, ダイアグラム&#10;&#10;自動的に生成された説明">
            <a:extLst>
              <a:ext uri="{FF2B5EF4-FFF2-40B4-BE49-F238E27FC236}">
                <a16:creationId xmlns:a16="http://schemas.microsoft.com/office/drawing/2014/main" id="{12E7C1D7-700E-D7D3-1297-72770C80CB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489"/>
          <a:stretch/>
        </p:blipFill>
        <p:spPr>
          <a:xfrm>
            <a:off x="442255" y="2852936"/>
            <a:ext cx="4498450" cy="3952938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395536" y="2329716"/>
            <a:ext cx="3950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b="1" dirty="0"/>
              <a:t>Stretch + bend modes</a:t>
            </a:r>
            <a:endParaRPr lang="ja-JP" altLang="en-US" sz="2800" b="1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2CA49C6-72D7-7E22-3397-5ABC143903B9}"/>
              </a:ext>
            </a:extLst>
          </p:cNvPr>
          <p:cNvSpPr txBox="1"/>
          <p:nvPr/>
        </p:nvSpPr>
        <p:spPr>
          <a:xfrm>
            <a:off x="5286707" y="3140968"/>
            <a:ext cx="38572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 err="1"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Tokmakoff</a:t>
            </a:r>
            <a:r>
              <a:rPr lang="en-US" altLang="ja-JP" sz="2000" dirty="0"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 G. </a:t>
            </a:r>
            <a:r>
              <a:rPr lang="de-DE" altLang="ja-JP" sz="2000" dirty="0"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J. Chem. Phys. </a:t>
            </a:r>
            <a:r>
              <a:rPr lang="de-DE" altLang="ja-JP" sz="2000" b="1" dirty="0"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145</a:t>
            </a:r>
            <a:r>
              <a:rPr lang="de-DE" altLang="ja-JP" sz="2000" dirty="0"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, 094501 (2016).</a:t>
            </a:r>
            <a:endParaRPr lang="ja-JP" altLang="en-US" sz="2000" dirty="0">
              <a:latin typeface="Arial Unicode MS" panose="020B0600070205080204" charset="-128"/>
              <a:ea typeface="Arial Unicode MS" panose="020B0600070205080204" charset="-128"/>
              <a:cs typeface="Arial Unicode MS" panose="020B0600070205080204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616" y="940294"/>
            <a:ext cx="3975551" cy="1076181"/>
          </a:xfrm>
          <a:prstGeom prst="rect">
            <a:avLst/>
          </a:prstGeom>
        </p:spPr>
      </p:pic>
      <p:sp>
        <p:nvSpPr>
          <p:cNvPr id="18" name="タイトル 1"/>
          <p:cNvSpPr txBox="1">
            <a:spLocks/>
          </p:cNvSpPr>
          <p:nvPr/>
        </p:nvSpPr>
        <p:spPr>
          <a:xfrm>
            <a:off x="0" y="103715"/>
            <a:ext cx="8280920" cy="788268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768"/>
              </a:spcBef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Two-dimensional spectroscopy of water</a:t>
            </a:r>
            <a:endParaRPr lang="ja-JP" altLang="en-US" sz="28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AAD8A288-01E2-461A-879B-C464EDDFDD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355" y="5258024"/>
            <a:ext cx="887512" cy="57099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B0A34756-08E2-47AA-BD30-3916A39A139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271" y="4094356"/>
            <a:ext cx="897390" cy="5591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0F56464D-4468-42F6-9875-0A1D3BE3ED8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504" y="4030898"/>
            <a:ext cx="897389" cy="577345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B0034540-9A01-4F02-BF15-44E99DC997E2}"/>
              </a:ext>
            </a:extLst>
          </p:cNvPr>
          <p:cNvCxnSpPr>
            <a:cxnSpLocks/>
            <a:stCxn id="21" idx="2"/>
          </p:cNvCxnSpPr>
          <p:nvPr/>
        </p:nvCxnSpPr>
        <p:spPr>
          <a:xfrm>
            <a:off x="6497199" y="4608243"/>
            <a:ext cx="271385" cy="649781"/>
          </a:xfrm>
          <a:prstGeom prst="straightConnector1">
            <a:avLst/>
          </a:prstGeom>
          <a:ln w="50800"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5675401B-3762-4818-8BBD-C3C124F714C1}"/>
              </a:ext>
            </a:extLst>
          </p:cNvPr>
          <p:cNvCxnSpPr>
            <a:cxnSpLocks/>
            <a:stCxn id="20" idx="2"/>
          </p:cNvCxnSpPr>
          <p:nvPr/>
        </p:nvCxnSpPr>
        <p:spPr>
          <a:xfrm flipH="1">
            <a:off x="6984610" y="4653541"/>
            <a:ext cx="359356" cy="649781"/>
          </a:xfrm>
          <a:prstGeom prst="straightConnector1">
            <a:avLst/>
          </a:prstGeom>
          <a:ln w="50800"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C4CE578A-AA7E-409C-967D-D0871C6FD19C}"/>
              </a:ext>
            </a:extLst>
          </p:cNvPr>
          <p:cNvSpPr txBox="1"/>
          <p:nvPr/>
        </p:nvSpPr>
        <p:spPr>
          <a:xfrm>
            <a:off x="5364088" y="5829014"/>
            <a:ext cx="45897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Quantum mechanically entangled </a:t>
            </a:r>
            <a:r>
              <a:rPr lang="en-US" altLang="ja-JP" dirty="0" err="1">
                <a:solidFill>
                  <a:srgbClr val="FF0000"/>
                </a:solidFill>
              </a:rPr>
              <a:t>system+bath</a:t>
            </a:r>
            <a:r>
              <a:rPr lang="en-US" altLang="ja-JP" dirty="0">
                <a:solidFill>
                  <a:srgbClr val="FF0000"/>
                </a:solidFill>
              </a:rPr>
              <a:t> states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14" name="H2O">
            <a:hlinkClick r:id="" action="ppaction://media"/>
            <a:extLst>
              <a:ext uri="{FF2B5EF4-FFF2-40B4-BE49-F238E27FC236}">
                <a16:creationId xmlns:a16="http://schemas.microsoft.com/office/drawing/2014/main" id="{3724B91D-213A-4AA2-B4A3-2306C41DC79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416851" y="836712"/>
            <a:ext cx="2432079" cy="1824059"/>
          </a:xfrm>
          <a:prstGeom prst="rect">
            <a:avLst/>
          </a:prstGeom>
        </p:spPr>
      </p:pic>
      <p:pic>
        <p:nvPicPr>
          <p:cNvPr id="15" name="図 14" descr="グラフ, ダイアグラム&#10;&#10;自動的に生成された説明">
            <a:extLst>
              <a:ext uri="{FF2B5EF4-FFF2-40B4-BE49-F238E27FC236}">
                <a16:creationId xmlns:a16="http://schemas.microsoft.com/office/drawing/2014/main" id="{E5D26773-4771-47F2-BAD4-E5968B8C80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489"/>
          <a:stretch/>
        </p:blipFill>
        <p:spPr>
          <a:xfrm>
            <a:off x="416116" y="2865057"/>
            <a:ext cx="4498450" cy="3952938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3521CF17-C9B8-4FA8-AD9E-A08A069E234F}"/>
              </a:ext>
            </a:extLst>
          </p:cNvPr>
          <p:cNvSpPr/>
          <p:nvPr/>
        </p:nvSpPr>
        <p:spPr>
          <a:xfrm>
            <a:off x="369397" y="2341837"/>
            <a:ext cx="3950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b="1" dirty="0"/>
              <a:t>Stretch + bend modes</a:t>
            </a:r>
            <a:endParaRPr lang="ja-JP" altLang="en-US" sz="2800" b="1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56B146B-9BC7-4910-9821-FEDFFADA13E0}"/>
              </a:ext>
            </a:extLst>
          </p:cNvPr>
          <p:cNvSpPr txBox="1"/>
          <p:nvPr/>
        </p:nvSpPr>
        <p:spPr>
          <a:xfrm>
            <a:off x="5260568" y="3153089"/>
            <a:ext cx="38572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 err="1"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Tokmakoff</a:t>
            </a:r>
            <a:r>
              <a:rPr lang="en-US" altLang="ja-JP" sz="2000" dirty="0"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 G. </a:t>
            </a:r>
            <a:r>
              <a:rPr lang="de-DE" altLang="ja-JP" sz="2000" dirty="0"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J. Chem. Phys. </a:t>
            </a:r>
            <a:r>
              <a:rPr lang="de-DE" altLang="ja-JP" sz="2000" b="1" dirty="0"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145</a:t>
            </a:r>
            <a:r>
              <a:rPr lang="de-DE" altLang="ja-JP" sz="2000" dirty="0"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, 094501 (2016).</a:t>
            </a:r>
            <a:endParaRPr lang="ja-JP" altLang="en-US" sz="2000" dirty="0">
              <a:latin typeface="Arial Unicode MS" panose="020B0600070205080204" charset="-128"/>
              <a:ea typeface="Arial Unicode MS" panose="020B0600070205080204" charset="-128"/>
              <a:cs typeface="Arial Unicode MS" panose="020B0600070205080204" charset="-128"/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39DC9202-C7D8-4639-B39E-D046B14710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216" y="5270145"/>
            <a:ext cx="887512" cy="57099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1E950516-424E-4F82-99ED-A217C6AAFD0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132" y="4106477"/>
            <a:ext cx="897390" cy="5591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204579F0-BD02-41D8-BCF6-778E6739E5F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365" y="4043019"/>
            <a:ext cx="897389" cy="577345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59BFCF3F-0F75-48D2-9996-00503E2ACEAF}"/>
              </a:ext>
            </a:extLst>
          </p:cNvPr>
          <p:cNvCxnSpPr>
            <a:cxnSpLocks/>
            <a:stCxn id="25" idx="2"/>
          </p:cNvCxnSpPr>
          <p:nvPr/>
        </p:nvCxnSpPr>
        <p:spPr>
          <a:xfrm>
            <a:off x="6471060" y="4620364"/>
            <a:ext cx="271385" cy="649781"/>
          </a:xfrm>
          <a:prstGeom prst="straightConnector1">
            <a:avLst/>
          </a:prstGeom>
          <a:ln w="50800"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0E5835FA-28B6-4CC2-9FE6-9E82285CE30F}"/>
              </a:ext>
            </a:extLst>
          </p:cNvPr>
          <p:cNvCxnSpPr>
            <a:cxnSpLocks/>
            <a:stCxn id="24" idx="2"/>
          </p:cNvCxnSpPr>
          <p:nvPr/>
        </p:nvCxnSpPr>
        <p:spPr>
          <a:xfrm flipH="1">
            <a:off x="6958471" y="4665662"/>
            <a:ext cx="359356" cy="649781"/>
          </a:xfrm>
          <a:prstGeom prst="straightConnector1">
            <a:avLst/>
          </a:prstGeom>
          <a:ln w="50800"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369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308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6951407" y="1205452"/>
          <a:ext cx="17653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65080" imgH="774360" progId="Equation.DSMT4">
                  <p:embed/>
                </p:oleObj>
              </mc:Choice>
              <mc:Fallback>
                <p:oleObj name="Equation" r:id="rId2" imgW="1765080" imgH="77436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1407" y="1205452"/>
                        <a:ext cx="17653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タイトル 1"/>
          <p:cNvSpPr txBox="1">
            <a:spLocks/>
          </p:cNvSpPr>
          <p:nvPr/>
        </p:nvSpPr>
        <p:spPr>
          <a:xfrm>
            <a:off x="133143" y="213189"/>
            <a:ext cx="5618908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</a:t>
            </a:r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 Fluctuation</a:t>
            </a:r>
            <a:r>
              <a:rPr lang="ja-JP" altLang="en-US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(temperature)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008708" y="1496708"/>
          <a:ext cx="37195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98320" imgH="342720" progId="Equation.DSMT4">
                  <p:embed/>
                </p:oleObj>
              </mc:Choice>
              <mc:Fallback>
                <p:oleObj name="Equation" r:id="rId4" imgW="1498320" imgH="342720" progId="Equation.DSMT4">
                  <p:embed/>
                  <p:pic>
                    <p:nvPicPr>
                      <p:cNvPr id="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8708" y="1496708"/>
                        <a:ext cx="3719513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973138" y="1215669"/>
          <a:ext cx="46990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98720" imgH="1269720" progId="Equation.DSMT4">
                  <p:embed/>
                </p:oleObj>
              </mc:Choice>
              <mc:Fallback>
                <p:oleObj name="Equation" r:id="rId6" imgW="4698720" imgH="1269720" progId="Equation.DSMT4">
                  <p:embed/>
                  <p:pic>
                    <p:nvPicPr>
                      <p:cNvPr id="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3138" y="1215669"/>
                        <a:ext cx="46990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テキスト ボックス 10"/>
          <p:cNvSpPr txBox="1"/>
          <p:nvPr/>
        </p:nvSpPr>
        <p:spPr>
          <a:xfrm>
            <a:off x="589139" y="1028537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Symmetric correlation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2" name="Picture 6" descr="2006-09-14_22-45-48_anim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11478" y="341131"/>
            <a:ext cx="1062940" cy="104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6872558" y="338752"/>
          <a:ext cx="2173288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76240" imgH="304560" progId="Equation.DSMT4">
                  <p:embed/>
                </p:oleObj>
              </mc:Choice>
              <mc:Fallback>
                <p:oleObj name="Equation" r:id="rId9" imgW="876240" imgH="304560" progId="Equation.DSMT4">
                  <p:embed/>
                  <p:pic>
                    <p:nvPicPr>
                      <p:cNvPr id="1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2558" y="338752"/>
                        <a:ext cx="2173288" cy="75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/>
          <p:cNvSpPr txBox="1"/>
          <p:nvPr/>
        </p:nvSpPr>
        <p:spPr>
          <a:xfrm>
            <a:off x="4403273" y="2461429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>
                <a:ea typeface="Arial Unicode MS" panose="020B0604020202020204" pitchFamily="50" charset="-128"/>
              </a:rPr>
              <a:t>Grabert</a:t>
            </a:r>
            <a:r>
              <a:rPr lang="en-US" altLang="ja-JP" sz="1400" dirty="0">
                <a:ea typeface="Arial Unicode MS" panose="020B0604020202020204" pitchFamily="50" charset="-128"/>
              </a:rPr>
              <a:t>, etc.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Phys</a:t>
            </a:r>
            <a:r>
              <a:rPr lang="en-US" altLang="ja-JP" sz="1400" dirty="0">
                <a:ea typeface="Arial Unicode MS" panose="020B0604020202020204" pitchFamily="50" charset="-128"/>
              </a:rPr>
              <a:t> Rep</a:t>
            </a:r>
            <a:r>
              <a:rPr lang="en-US" altLang="ja-JP" dirty="0">
                <a:ea typeface="Arial Unicode MS" panose="020B0604020202020204" pitchFamily="50" charset="-128"/>
              </a:rPr>
              <a:t>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3568" y="2830761"/>
            <a:ext cx="7920428" cy="3751991"/>
          </a:xfrm>
          <a:prstGeom prst="rect">
            <a:avLst/>
          </a:prstGeom>
        </p:spPr>
      </p:pic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6588224" y="2159109"/>
            <a:ext cx="30598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Difference becomes large </a:t>
            </a:r>
          </a:p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long time behavior</a:t>
            </a:r>
          </a:p>
        </p:txBody>
      </p:sp>
      <p:cxnSp>
        <p:nvCxnSpPr>
          <p:cNvPr id="16" name="直線矢印コネクタ 15"/>
          <p:cNvCxnSpPr>
            <a:cxnSpLocks/>
          </p:cNvCxnSpPr>
          <p:nvPr/>
        </p:nvCxnSpPr>
        <p:spPr>
          <a:xfrm flipH="1">
            <a:off x="2542510" y="5707262"/>
            <a:ext cx="445314" cy="142080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>
            <a:cxnSpLocks/>
          </p:cNvCxnSpPr>
          <p:nvPr/>
        </p:nvCxnSpPr>
        <p:spPr>
          <a:xfrm flipH="1">
            <a:off x="6486553" y="2682329"/>
            <a:ext cx="1075035" cy="2690887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84A1C72-8141-8B5B-94F1-BFCD5F6DFC8F}"/>
              </a:ext>
            </a:extLst>
          </p:cNvPr>
          <p:cNvSpPr txBox="1"/>
          <p:nvPr/>
        </p:nvSpPr>
        <p:spPr>
          <a:xfrm>
            <a:off x="2416812" y="5157192"/>
            <a:ext cx="1051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TCL(RWA)</a:t>
            </a:r>
            <a:endParaRPr kumimoji="1" lang="ja-JP" altLang="en-US" sz="14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FA16261-C976-056E-502C-07FCCE4A5943}"/>
              </a:ext>
            </a:extLst>
          </p:cNvPr>
          <p:cNvSpPr txBox="1"/>
          <p:nvPr/>
        </p:nvSpPr>
        <p:spPr>
          <a:xfrm>
            <a:off x="2926151" y="5521686"/>
            <a:ext cx="522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0066FF"/>
                </a:solidFill>
              </a:rPr>
              <a:t>TCL</a:t>
            </a:r>
            <a:endParaRPr kumimoji="1" lang="ja-JP" altLang="en-US" sz="1400" dirty="0">
              <a:solidFill>
                <a:srgbClr val="0066FF"/>
              </a:solidFill>
            </a:endParaRPr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FE5E6007-8FD5-D0D5-12B9-4C1E4ADEE734}"/>
              </a:ext>
            </a:extLst>
          </p:cNvPr>
          <p:cNvCxnSpPr>
            <a:cxnSpLocks/>
          </p:cNvCxnSpPr>
          <p:nvPr/>
        </p:nvCxnSpPr>
        <p:spPr>
          <a:xfrm flipH="1">
            <a:off x="6228184" y="2682329"/>
            <a:ext cx="1296144" cy="182679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7AE791E5-4E40-1BFF-DF4E-B5B7A3A9B463}"/>
              </a:ext>
            </a:extLst>
          </p:cNvPr>
          <p:cNvCxnSpPr>
            <a:cxnSpLocks/>
          </p:cNvCxnSpPr>
          <p:nvPr/>
        </p:nvCxnSpPr>
        <p:spPr>
          <a:xfrm flipH="1">
            <a:off x="2552236" y="5444743"/>
            <a:ext cx="214612" cy="2369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A5A12DE-E40E-D477-F75C-E86BCB2F31DC}"/>
              </a:ext>
            </a:extLst>
          </p:cNvPr>
          <p:cNvSpPr txBox="1"/>
          <p:nvPr/>
        </p:nvSpPr>
        <p:spPr>
          <a:xfrm>
            <a:off x="2425548" y="457396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FF0000"/>
                </a:solidFill>
              </a:rPr>
              <a:t>HEOM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95EB4D0E-8FB3-3D9B-3E71-18419C38EDD9}"/>
              </a:ext>
            </a:extLst>
          </p:cNvPr>
          <p:cNvCxnSpPr>
            <a:cxnSpLocks/>
          </p:cNvCxnSpPr>
          <p:nvPr/>
        </p:nvCxnSpPr>
        <p:spPr>
          <a:xfrm flipH="1">
            <a:off x="1907704" y="4755850"/>
            <a:ext cx="555499" cy="26453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5A5ACF8E-34A1-7A4B-148E-F47C19B96B4A}"/>
              </a:ext>
            </a:extLst>
          </p:cNvPr>
          <p:cNvCxnSpPr>
            <a:cxnSpLocks/>
          </p:cNvCxnSpPr>
          <p:nvPr/>
        </p:nvCxnSpPr>
        <p:spPr>
          <a:xfrm flipH="1">
            <a:off x="2267744" y="4818798"/>
            <a:ext cx="260519" cy="4080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972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8" grpId="0"/>
      <p:bldP spid="3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56" y="2864531"/>
            <a:ext cx="7820631" cy="4004904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-56204" y="278479"/>
            <a:ext cx="6249725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ii) Dissipation</a:t>
            </a:r>
            <a:r>
              <a:rPr lang="ja-JP" altLang="en-US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8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(relaxation)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1139825" y="1593850"/>
          <a:ext cx="2932113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80800" imgH="330120" progId="Equation.DSMT4">
                  <p:embed/>
                </p:oleObj>
              </mc:Choice>
              <mc:Fallback>
                <p:oleObj name="Equation" r:id="rId3" imgW="1180800" imgH="330120" progId="Equation.DSMT4">
                  <p:embed/>
                  <p:pic>
                    <p:nvPicPr>
                      <p:cNvPr id="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9825" y="1593850"/>
                        <a:ext cx="2932113" cy="82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1187624" y="1636059"/>
          <a:ext cx="4902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902120" imgH="914400" progId="Equation.DSMT4">
                  <p:embed/>
                </p:oleObj>
              </mc:Choice>
              <mc:Fallback>
                <p:oleObj name="Equation" r:id="rId5" imgW="4902120" imgH="914400" progId="Equation.DSMT4">
                  <p:embed/>
                  <p:pic>
                    <p:nvPicPr>
                      <p:cNvPr id="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636059"/>
                        <a:ext cx="49022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線矢印コネクタ 7"/>
          <p:cNvCxnSpPr/>
          <p:nvPr/>
        </p:nvCxnSpPr>
        <p:spPr>
          <a:xfrm flipH="1">
            <a:off x="6363909" y="2800024"/>
            <a:ext cx="278294" cy="19174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21"/>
          <p:cNvSpPr>
            <a:spLocks/>
          </p:cNvSpPr>
          <p:nvPr/>
        </p:nvSpPr>
        <p:spPr bwMode="auto">
          <a:xfrm>
            <a:off x="6807993" y="2574289"/>
            <a:ext cx="1765300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Non-Markovian </a:t>
            </a:r>
          </a:p>
          <a:p>
            <a:pPr algn="l"/>
            <a:r>
              <a:rPr lang="en-US" altLang="ja-JP" sz="1700" dirty="0" err="1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Bosonic</a:t>
            </a:r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peak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pic>
        <p:nvPicPr>
          <p:cNvPr id="13" name="Picture 6" descr="2006-09-14_22-45-48_anime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10502" y="406624"/>
            <a:ext cx="1062940" cy="104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テキスト ボックス 1"/>
          <p:cNvSpPr txBox="1"/>
          <p:nvPr/>
        </p:nvSpPr>
        <p:spPr>
          <a:xfrm>
            <a:off x="503946" y="1151638"/>
            <a:ext cx="5775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1st order response function (temperature independent)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6871255" y="422196"/>
          <a:ext cx="2173288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76240" imgH="304560" progId="Equation.DSMT4">
                  <p:embed/>
                </p:oleObj>
              </mc:Choice>
              <mc:Fallback>
                <p:oleObj name="Equation" r:id="rId8" imgW="876240" imgH="304560" progId="Equation.DSMT4">
                  <p:embed/>
                  <p:pic>
                    <p:nvPicPr>
                      <p:cNvPr id="1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1255" y="422196"/>
                        <a:ext cx="2173288" cy="75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/>
          <p:cNvSpPr txBox="1"/>
          <p:nvPr/>
        </p:nvSpPr>
        <p:spPr>
          <a:xfrm>
            <a:off x="6872558" y="1418675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>
                <a:ea typeface="Arial Unicode MS" panose="020B0604020202020204" pitchFamily="50" charset="-128"/>
              </a:rPr>
              <a:t>Grabert</a:t>
            </a:r>
            <a:r>
              <a:rPr lang="en-US" altLang="ja-JP" sz="1400" dirty="0">
                <a:ea typeface="Arial Unicode MS" panose="020B0604020202020204" pitchFamily="50" charset="-128"/>
              </a:rPr>
              <a:t>, etc.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Phys</a:t>
            </a:r>
            <a:r>
              <a:rPr lang="en-US" altLang="ja-JP" sz="1400" dirty="0">
                <a:ea typeface="Arial Unicode MS" panose="020B0604020202020204" pitchFamily="50" charset="-128"/>
              </a:rPr>
              <a:t> Rep</a:t>
            </a:r>
            <a:r>
              <a:rPr lang="en-US" altLang="ja-JP" dirty="0">
                <a:ea typeface="Arial Unicode MS" panose="020B0604020202020204" pitchFamily="50" charset="-128"/>
              </a:rPr>
              <a:t>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790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5618908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Non-Markovian effects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52" y="1057753"/>
            <a:ext cx="5550274" cy="2911103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52" y="3968856"/>
            <a:ext cx="5688329" cy="28079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691370" y="958322"/>
            <a:ext cx="1693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Weak coupling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98334" y="3709804"/>
            <a:ext cx="2390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Intermediate coupling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" name="オブジェクト 6"/>
          <p:cNvGraphicFramePr>
            <a:graphicFrameLocks noGrp="1" noChangeAspect="1"/>
          </p:cNvGraphicFramePr>
          <p:nvPr/>
        </p:nvGraphicFramePr>
        <p:xfrm>
          <a:off x="6976916" y="858106"/>
          <a:ext cx="1447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47560" imgH="787320" progId="Equation.DSMT4">
                  <p:embed/>
                </p:oleObj>
              </mc:Choice>
              <mc:Fallback>
                <p:oleObj name="Equation" r:id="rId4" imgW="1447560" imgH="787320" progId="Equation.DSMT4">
                  <p:embed/>
                  <p:pic>
                    <p:nvPicPr>
                      <p:cNvPr id="7" name="オブジェクト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6916" y="858106"/>
                        <a:ext cx="1447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6257632" y="382028"/>
            <a:ext cx="2886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Effective coupling strength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6398781" y="1740128"/>
            <a:ext cx="2257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is fixed for different 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1" name="オブジェクト 10"/>
          <p:cNvGraphicFramePr>
            <a:graphicFrameLocks noGrp="1" noChangeAspect="1"/>
          </p:cNvGraphicFramePr>
          <p:nvPr/>
        </p:nvGraphicFramePr>
        <p:xfrm>
          <a:off x="8561521" y="1824872"/>
          <a:ext cx="190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0440" imgH="253800" progId="Equation.DSMT4">
                  <p:embed/>
                </p:oleObj>
              </mc:Choice>
              <mc:Fallback>
                <p:oleObj name="Equation" r:id="rId6" imgW="190440" imgH="253800" progId="Equation.DSMT4">
                  <p:embed/>
                  <p:pic>
                    <p:nvPicPr>
                      <p:cNvPr id="11" name="オブジェクト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61521" y="1824872"/>
                        <a:ext cx="1905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6279808" y="2302284"/>
            <a:ext cx="2899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(Pure </a:t>
            </a:r>
            <a:r>
              <a:rPr lang="en-US" altLang="ja-JP" dirty="0" err="1">
                <a:ea typeface="Arial Unicode MS" panose="020B0604020202020204" pitchFamily="50" charset="-128"/>
              </a:rPr>
              <a:t>nonMarkovian</a:t>
            </a:r>
            <a:r>
              <a:rPr lang="en-US" altLang="ja-JP" dirty="0">
                <a:ea typeface="Arial Unicode MS" panose="020B0604020202020204" pitchFamily="50" charset="-128"/>
              </a:rPr>
              <a:t> </a:t>
            </a:r>
            <a:r>
              <a:rPr lang="en-US" altLang="ja-JP" dirty="0" err="1">
                <a:ea typeface="Arial Unicode MS" panose="020B0604020202020204" pitchFamily="50" charset="-128"/>
              </a:rPr>
              <a:t>effct</a:t>
            </a:r>
            <a:r>
              <a:rPr lang="en-US" altLang="ja-JP" dirty="0">
                <a:ea typeface="Arial Unicode MS" panose="020B0604020202020204" pitchFamily="50" charset="-128"/>
              </a:rPr>
              <a:t>.)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3" name="直線矢印コネクタ 12"/>
          <p:cNvCxnSpPr/>
          <p:nvPr/>
        </p:nvCxnSpPr>
        <p:spPr>
          <a:xfrm flipH="1">
            <a:off x="4742385" y="3935539"/>
            <a:ext cx="1672638" cy="21756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21"/>
          <p:cNvSpPr>
            <a:spLocks/>
          </p:cNvSpPr>
          <p:nvPr/>
        </p:nvSpPr>
        <p:spPr bwMode="auto">
          <a:xfrm>
            <a:off x="6580813" y="3709804"/>
            <a:ext cx="1765300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Non-Markovian </a:t>
            </a:r>
          </a:p>
          <a:p>
            <a:pPr algn="l"/>
            <a:r>
              <a:rPr lang="en-US" altLang="ja-JP" sz="1700" dirty="0" err="1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Bosonic</a:t>
            </a:r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peak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cxnSp>
        <p:nvCxnSpPr>
          <p:cNvPr id="15" name="直線矢印コネクタ 14"/>
          <p:cNvCxnSpPr/>
          <p:nvPr/>
        </p:nvCxnSpPr>
        <p:spPr>
          <a:xfrm flipH="1">
            <a:off x="3188732" y="3919651"/>
            <a:ext cx="3210049" cy="21914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flipH="1">
            <a:off x="1471738" y="3964403"/>
            <a:ext cx="4892006" cy="21178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758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371" y="1637653"/>
            <a:ext cx="3037653" cy="2294967"/>
          </a:xfrm>
          <a:prstGeom prst="rect">
            <a:avLst/>
          </a:prstGeom>
        </p:spPr>
      </p:pic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308065" y="1115231"/>
            <a:ext cx="37087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HEOM vs. TCL Readfield</a:t>
            </a:r>
          </a:p>
          <a:p>
            <a:endParaRPr lang="en-US" altLang="ja-JP" sz="2400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382323" y="1540390"/>
            <a:ext cx="401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ea typeface="Arial Unicode MS" panose="020B0604020202020204" pitchFamily="50" charset="-128"/>
              </a:rPr>
              <a:t>factorized state     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        </a:t>
            </a:r>
            <a:r>
              <a:rPr lang="en-US" altLang="ja-JP" dirty="0" err="1">
                <a:solidFill>
                  <a:srgbClr val="FF0000"/>
                </a:solidFill>
                <a:ea typeface="Arial Unicode MS" panose="020B0604020202020204" pitchFamily="50" charset="-128"/>
              </a:rPr>
              <a:t>unfactorized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 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270913" y="6423812"/>
            <a:ext cx="554461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dirty="0">
                <a:ea typeface="Arial Unicode MS" panose="020B0604020202020204" pitchFamily="50" charset="-128"/>
              </a:rPr>
              <a:t>Y. Tanimura,</a:t>
            </a:r>
            <a:r>
              <a:rPr lang="en-US" altLang="ja-JP" sz="2000" i="1" dirty="0">
                <a:ea typeface="Arial Unicode MS" panose="020B0604020202020204" pitchFamily="50" charset="-128"/>
              </a:rPr>
              <a:t> </a:t>
            </a:r>
            <a:r>
              <a:rPr lang="en-US" altLang="ja-JP" sz="2000" dirty="0">
                <a:ea typeface="Arial Unicode MS" panose="020B0604020202020204" pitchFamily="50" charset="-128"/>
                <a:hlinkClick r:id="rId3"/>
              </a:rPr>
              <a:t>JCP 142, 144110 (2015)</a:t>
            </a:r>
            <a:r>
              <a:rPr lang="en-US" altLang="ja-JP" sz="2000" dirty="0">
                <a:ea typeface="Arial Unicode MS" panose="020B0604020202020204" pitchFamily="50" charset="-128"/>
              </a:rPr>
              <a:t> </a:t>
            </a:r>
            <a:endParaRPr lang="ja-JP" altLang="en-US" sz="2000" dirty="0">
              <a:ea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20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0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kumimoji="1" lang="ja-JP" altLang="ja-JP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4483673" y="1021574"/>
          <a:ext cx="381635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936960" imgH="469800" progId="Equation.DSMT4">
                  <p:embed/>
                </p:oleObj>
              </mc:Choice>
              <mc:Fallback>
                <p:oleObj name="Equation" r:id="rId4" imgW="3936960" imgH="469800" progId="Equation.DSMT4">
                  <p:embed/>
                  <p:pic>
                    <p:nvPicPr>
                      <p:cNvPr id="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3673" y="1021574"/>
                        <a:ext cx="3816350" cy="455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6" descr="2006-09-14_22-45-48_anim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06023" y="2417056"/>
            <a:ext cx="1062940" cy="104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Object 3"/>
          <p:cNvGraphicFramePr>
            <a:graphicFrameLocks noChangeAspect="1"/>
          </p:cNvGraphicFramePr>
          <p:nvPr/>
        </p:nvGraphicFramePr>
        <p:xfrm>
          <a:off x="6171235" y="2740919"/>
          <a:ext cx="2173288" cy="720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76240" imgH="304560" progId="Equation.DSMT4">
                  <p:embed/>
                </p:oleObj>
              </mc:Choice>
              <mc:Fallback>
                <p:oleObj name="Equation" r:id="rId7" imgW="876240" imgH="304560" progId="Equation.DSMT4">
                  <p:embed/>
                  <p:pic>
                    <p:nvPicPr>
                      <p:cNvPr id="1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1235" y="2740919"/>
                        <a:ext cx="2173288" cy="7207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図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9698" y="4298844"/>
            <a:ext cx="3130558" cy="2247754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45603" y="4180509"/>
            <a:ext cx="3046720" cy="2205367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6236711" y="2279944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ea typeface="Arial Unicode MS" panose="020B0604020202020204" pitchFamily="50" charset="-128"/>
              </a:rPr>
              <a:t>For harmonic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499933" y="208637"/>
            <a:ext cx="61061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32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iii) Static system-bath coherence</a:t>
            </a:r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3138438" y="3850255"/>
            <a:ext cx="390478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Closer to the factorized thermal state</a:t>
            </a:r>
          </a:p>
        </p:txBody>
      </p:sp>
      <p:cxnSp>
        <p:nvCxnSpPr>
          <p:cNvPr id="16" name="直線矢印コネクタ 15"/>
          <p:cNvCxnSpPr/>
          <p:nvPr/>
        </p:nvCxnSpPr>
        <p:spPr>
          <a:xfrm flipH="1">
            <a:off x="2856202" y="4177000"/>
            <a:ext cx="976928" cy="5963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>
            <a:off x="3923928" y="4177000"/>
            <a:ext cx="1795706" cy="5963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38E75E5-6EA9-3F12-566B-4AD13A619217}"/>
              </a:ext>
            </a:extLst>
          </p:cNvPr>
          <p:cNvSpPr/>
          <p:nvPr/>
        </p:nvSpPr>
        <p:spPr>
          <a:xfrm>
            <a:off x="5004048" y="739301"/>
            <a:ext cx="28200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ea typeface="Arial Unicode MS" panose="020B0604020202020204" pitchFamily="50" charset="-128"/>
              </a:rPr>
              <a:t>Initial       </a:t>
            </a:r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                            final 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28339C8-2C28-DDC3-0BA7-AE4E999110A7}"/>
              </a:ext>
            </a:extLst>
          </p:cNvPr>
          <p:cNvSpPr/>
          <p:nvPr/>
        </p:nvSpPr>
        <p:spPr>
          <a:xfrm>
            <a:off x="3113271" y="1951967"/>
            <a:ext cx="6030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ea typeface="Arial Unicode MS" panose="020B0604020202020204" pitchFamily="50" charset="-128"/>
              </a:rPr>
              <a:t>Initial</a:t>
            </a:r>
            <a:endParaRPr lang="en-US" altLang="ja-JP" sz="1400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5863ADC-BA35-9011-83DB-34965B982F40}"/>
              </a:ext>
            </a:extLst>
          </p:cNvPr>
          <p:cNvSpPr/>
          <p:nvPr/>
        </p:nvSpPr>
        <p:spPr>
          <a:xfrm>
            <a:off x="3462939" y="2282289"/>
            <a:ext cx="5629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final </a:t>
            </a:r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05BF2827-8D45-1ADA-CE96-B64236C5FCD9}"/>
              </a:ext>
            </a:extLst>
          </p:cNvPr>
          <p:cNvCxnSpPr>
            <a:cxnSpLocks/>
          </p:cNvCxnSpPr>
          <p:nvPr/>
        </p:nvCxnSpPr>
        <p:spPr>
          <a:xfrm flipH="1" flipV="1">
            <a:off x="2771800" y="2278389"/>
            <a:ext cx="761112" cy="1573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FFA9EDB4-F616-5E64-ADA2-989F7645DD3B}"/>
              </a:ext>
            </a:extLst>
          </p:cNvPr>
          <p:cNvCxnSpPr>
            <a:cxnSpLocks/>
          </p:cNvCxnSpPr>
          <p:nvPr/>
        </p:nvCxnSpPr>
        <p:spPr>
          <a:xfrm flipH="1">
            <a:off x="2777352" y="2124092"/>
            <a:ext cx="375004" cy="38917"/>
          </a:xfrm>
          <a:prstGeom prst="straightConnector1">
            <a:avLst/>
          </a:prstGeom>
          <a:ln>
            <a:solidFill>
              <a:srgbClr val="0C059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990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078" y="2687585"/>
            <a:ext cx="7604052" cy="2876484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395536" y="180240"/>
            <a:ext cx="8219257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4000" dirty="0">
                <a:solidFill>
                  <a:srgbClr val="7030A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iv) Dynamical s-b coherence</a:t>
            </a:r>
          </a:p>
          <a:p>
            <a:endParaRPr lang="ja-JP" altLang="en-US" sz="4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905229" y="1409526"/>
            <a:ext cx="6167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2nd order response function (=THz-THz-Raman response)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6" name="Object 7"/>
          <p:cNvGraphicFramePr>
            <a:graphicFrameLocks noChangeAspect="1"/>
          </p:cNvGraphicFramePr>
          <p:nvPr/>
        </p:nvGraphicFramePr>
        <p:xfrm>
          <a:off x="2114550" y="6134100"/>
          <a:ext cx="56896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867280" imgH="583920" progId="Equation.DSMT4">
                  <p:embed/>
                </p:oleObj>
              </mc:Choice>
              <mc:Fallback>
                <p:oleObj name="Equation" r:id="rId3" imgW="5867280" imgH="583920" progId="Equation.DSMT4">
                  <p:embed/>
                  <p:pic>
                    <p:nvPicPr>
                      <p:cNvPr id="1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550" y="6134100"/>
                        <a:ext cx="5689600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798791" y="6233478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factorized: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" name="円/楕円 1"/>
          <p:cNvSpPr/>
          <p:nvPr/>
        </p:nvSpPr>
        <p:spPr>
          <a:xfrm>
            <a:off x="6638810" y="4116769"/>
            <a:ext cx="306694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6005637" y="4130458"/>
            <a:ext cx="306694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Rectangle 21"/>
          <p:cNvSpPr>
            <a:spLocks/>
          </p:cNvSpPr>
          <p:nvPr/>
        </p:nvSpPr>
        <p:spPr bwMode="auto">
          <a:xfrm>
            <a:off x="7229208" y="3472746"/>
            <a:ext cx="1837526" cy="770449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Lack of dynamical correlation</a:t>
            </a:r>
          </a:p>
        </p:txBody>
      </p:sp>
      <p:cxnSp>
        <p:nvCxnSpPr>
          <p:cNvPr id="21" name="直線矢印コネクタ 20"/>
          <p:cNvCxnSpPr/>
          <p:nvPr/>
        </p:nvCxnSpPr>
        <p:spPr>
          <a:xfrm flipH="1">
            <a:off x="6289959" y="3816736"/>
            <a:ext cx="803740" cy="3746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 flipH="1">
            <a:off x="6901632" y="3847358"/>
            <a:ext cx="227055" cy="2968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4" name="Object 7"/>
          <p:cNvGraphicFramePr>
            <a:graphicFrameLocks noChangeAspect="1"/>
          </p:cNvGraphicFramePr>
          <p:nvPr/>
        </p:nvGraphicFramePr>
        <p:xfrm>
          <a:off x="905229" y="1869745"/>
          <a:ext cx="49974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155920" imgH="723600" progId="Equation.DSMT4">
                  <p:embed/>
                </p:oleObj>
              </mc:Choice>
              <mc:Fallback>
                <p:oleObj name="Equation" r:id="rId5" imgW="5155920" imgH="723600" progId="Equation.DSMT4">
                  <p:embed/>
                  <p:pic>
                    <p:nvPicPr>
                      <p:cNvPr id="2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229" y="1869745"/>
                        <a:ext cx="4997450" cy="704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5590114" y="1978172"/>
          <a:ext cx="32781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20480" imgH="190440" progId="Equation.DSMT4">
                  <p:embed/>
                </p:oleObj>
              </mc:Choice>
              <mc:Fallback>
                <p:oleObj name="Equation" r:id="rId7" imgW="1320480" imgH="190440" progId="Equation.DSMT4">
                  <p:embed/>
                  <p:pic>
                    <p:nvPicPr>
                      <p:cNvPr id="2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0114" y="1978172"/>
                        <a:ext cx="3278188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7"/>
          <p:cNvGraphicFramePr>
            <a:graphicFrameLocks noChangeAspect="1"/>
          </p:cNvGraphicFramePr>
          <p:nvPr/>
        </p:nvGraphicFramePr>
        <p:xfrm>
          <a:off x="896543" y="2018176"/>
          <a:ext cx="3249613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52680" imgH="419040" progId="Equation.DSMT4">
                  <p:embed/>
                </p:oleObj>
              </mc:Choice>
              <mc:Fallback>
                <p:oleObj name="Equation" r:id="rId9" imgW="3352680" imgH="419040" progId="Equation.DSMT4">
                  <p:embed/>
                  <p:pic>
                    <p:nvPicPr>
                      <p:cNvPr id="2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6543" y="2018176"/>
                        <a:ext cx="3249613" cy="407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1225679" y="943555"/>
            <a:ext cx="7307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b="1" dirty="0">
                <a:ea typeface="Arial Unicode MS" panose="020B0604020202020204" pitchFamily="50" charset="-128"/>
              </a:rPr>
              <a:t>( = capability of handling </a:t>
            </a:r>
            <a:r>
              <a:rPr lang="en-US" altLang="ja-JP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a time-dependent external force</a:t>
            </a:r>
            <a:r>
              <a:rPr lang="en-US" altLang="ja-JP" b="1" dirty="0">
                <a:ea typeface="Arial Unicode MS" panose="020B0604020202020204" pitchFamily="50" charset="-128"/>
              </a:rPr>
              <a:t>)</a:t>
            </a:r>
          </a:p>
        </p:txBody>
      </p:sp>
      <p:graphicFrame>
        <p:nvGraphicFramePr>
          <p:cNvPr id="5" name="Object 7">
            <a:extLst>
              <a:ext uri="{FF2B5EF4-FFF2-40B4-BE49-F238E27FC236}">
                <a16:creationId xmlns:a16="http://schemas.microsoft.com/office/drawing/2014/main" id="{BA249015-D965-B6E3-D9B7-C8AF429CFE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7872537"/>
              </p:ext>
            </p:extLst>
          </p:nvPr>
        </p:nvGraphicFramePr>
        <p:xfrm>
          <a:off x="7812360" y="342786"/>
          <a:ext cx="977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77760" imgH="482400" progId="Equation.DSMT4">
                  <p:embed/>
                </p:oleObj>
              </mc:Choice>
              <mc:Fallback>
                <p:oleObj name="Equation" r:id="rId11" imgW="977760" imgH="482400" progId="Equation.DSMT4">
                  <p:embed/>
                  <p:pic>
                    <p:nvPicPr>
                      <p:cNvPr id="5" name="Object 7">
                        <a:extLst>
                          <a:ext uri="{FF2B5EF4-FFF2-40B4-BE49-F238E27FC236}">
                            <a16:creationId xmlns:a16="http://schemas.microsoft.com/office/drawing/2014/main" id="{BA249015-D965-B6E3-D9B7-C8AF429CFE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2360" y="342786"/>
                        <a:ext cx="9779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7">
            <a:extLst>
              <a:ext uri="{FF2B5EF4-FFF2-40B4-BE49-F238E27FC236}">
                <a16:creationId xmlns:a16="http://schemas.microsoft.com/office/drawing/2014/main" id="{0E528F64-BA6E-4D49-B873-4FF5B4915B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404673"/>
              </p:ext>
            </p:extLst>
          </p:nvPr>
        </p:nvGraphicFramePr>
        <p:xfrm>
          <a:off x="2114550" y="5582105"/>
          <a:ext cx="41370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267080" imgH="457200" progId="Equation.DSMT4">
                  <p:embed/>
                </p:oleObj>
              </mc:Choice>
              <mc:Fallback>
                <p:oleObj name="Equation" r:id="rId13" imgW="4267080" imgH="457200" progId="Equation.DSMT4">
                  <p:embed/>
                  <p:pic>
                    <p:nvPicPr>
                      <p:cNvPr id="23" name="Object 7">
                        <a:extLst>
                          <a:ext uri="{FF2B5EF4-FFF2-40B4-BE49-F238E27FC236}">
                            <a16:creationId xmlns:a16="http://schemas.microsoft.com/office/drawing/2014/main" id="{0E528F64-BA6E-4D49-B873-4FF5B4915B8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550" y="5582105"/>
                        <a:ext cx="4137025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7CE2355-91D6-4EE3-92C5-FF23CBB6DC35}"/>
              </a:ext>
            </a:extLst>
          </p:cNvPr>
          <p:cNvSpPr/>
          <p:nvPr/>
        </p:nvSpPr>
        <p:spPr>
          <a:xfrm>
            <a:off x="798791" y="5664553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Corelated: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767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2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円/楕円 105"/>
          <p:cNvSpPr/>
          <p:nvPr/>
        </p:nvSpPr>
        <p:spPr>
          <a:xfrm>
            <a:off x="5575460" y="343954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5" name="円/楕円 64"/>
          <p:cNvSpPr/>
          <p:nvPr/>
        </p:nvSpPr>
        <p:spPr>
          <a:xfrm>
            <a:off x="3157295" y="1756792"/>
            <a:ext cx="1016496" cy="2088232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00B0F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03" name="円/楕円 102"/>
          <p:cNvSpPr/>
          <p:nvPr/>
        </p:nvSpPr>
        <p:spPr>
          <a:xfrm>
            <a:off x="2077175" y="132474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2" name="円/楕円 101"/>
          <p:cNvSpPr/>
          <p:nvPr/>
        </p:nvSpPr>
        <p:spPr>
          <a:xfrm>
            <a:off x="3229303" y="132474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9" name="円/楕円 98"/>
          <p:cNvSpPr/>
          <p:nvPr/>
        </p:nvSpPr>
        <p:spPr>
          <a:xfrm>
            <a:off x="5724128" y="127930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8" name="円/楕円 97"/>
          <p:cNvSpPr/>
          <p:nvPr/>
        </p:nvSpPr>
        <p:spPr>
          <a:xfrm>
            <a:off x="6804248" y="135131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円/楕円 43"/>
          <p:cNvSpPr/>
          <p:nvPr/>
        </p:nvSpPr>
        <p:spPr>
          <a:xfrm>
            <a:off x="1933159" y="1540768"/>
            <a:ext cx="936104" cy="2160240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45" name="円/楕円 44"/>
          <p:cNvSpPr/>
          <p:nvPr/>
        </p:nvSpPr>
        <p:spPr>
          <a:xfrm>
            <a:off x="2013551" y="3277344"/>
            <a:ext cx="936104" cy="150378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円/楕円 45"/>
          <p:cNvSpPr/>
          <p:nvPr/>
        </p:nvSpPr>
        <p:spPr>
          <a:xfrm>
            <a:off x="2149183" y="398904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円/楕円 46"/>
          <p:cNvSpPr/>
          <p:nvPr/>
        </p:nvSpPr>
        <p:spPr>
          <a:xfrm>
            <a:off x="3229303" y="283691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/楕円 47"/>
          <p:cNvSpPr/>
          <p:nvPr/>
        </p:nvSpPr>
        <p:spPr>
          <a:xfrm>
            <a:off x="1933159" y="204482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/楕円 48"/>
          <p:cNvSpPr/>
          <p:nvPr/>
        </p:nvSpPr>
        <p:spPr>
          <a:xfrm>
            <a:off x="3013279" y="211683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/楕円 49"/>
          <p:cNvSpPr/>
          <p:nvPr/>
        </p:nvSpPr>
        <p:spPr>
          <a:xfrm>
            <a:off x="2941271" y="3124944"/>
            <a:ext cx="936104" cy="1584176"/>
          </a:xfrm>
          <a:prstGeom prst="ellipse">
            <a:avLst/>
          </a:prstGeom>
          <a:noFill/>
          <a:ln w="317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円/楕円 50"/>
          <p:cNvSpPr/>
          <p:nvPr/>
        </p:nvSpPr>
        <p:spPr>
          <a:xfrm>
            <a:off x="2077175" y="3052936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円/楕円 51"/>
          <p:cNvSpPr/>
          <p:nvPr/>
        </p:nvSpPr>
        <p:spPr>
          <a:xfrm>
            <a:off x="3085287" y="748680"/>
            <a:ext cx="936104" cy="1368152"/>
          </a:xfrm>
          <a:prstGeom prst="ellipse">
            <a:avLst/>
          </a:prstGeom>
          <a:noFill/>
          <a:ln w="28575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円/楕円 52"/>
          <p:cNvSpPr/>
          <p:nvPr/>
        </p:nvSpPr>
        <p:spPr>
          <a:xfrm>
            <a:off x="3085287" y="168478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円/楕円 53"/>
          <p:cNvSpPr/>
          <p:nvPr/>
        </p:nvSpPr>
        <p:spPr>
          <a:xfrm>
            <a:off x="1933159" y="1540768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円/楕円 54"/>
          <p:cNvSpPr/>
          <p:nvPr/>
        </p:nvSpPr>
        <p:spPr>
          <a:xfrm>
            <a:off x="2077175" y="82068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円/楕円 55"/>
          <p:cNvSpPr/>
          <p:nvPr/>
        </p:nvSpPr>
        <p:spPr>
          <a:xfrm>
            <a:off x="3157295" y="377301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2365207" y="676672"/>
            <a:ext cx="1224136" cy="4392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58" name="直線コネクタ 57"/>
          <p:cNvCxnSpPr/>
          <p:nvPr/>
        </p:nvCxnSpPr>
        <p:spPr>
          <a:xfrm flipV="1">
            <a:off x="2365207" y="3268960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/>
          <p:nvPr/>
        </p:nvCxnSpPr>
        <p:spPr>
          <a:xfrm>
            <a:off x="2365207" y="2548880"/>
            <a:ext cx="1224136" cy="13681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/>
          <p:cNvCxnSpPr/>
          <p:nvPr/>
        </p:nvCxnSpPr>
        <p:spPr>
          <a:xfrm flipV="1">
            <a:off x="2365207" y="1468760"/>
            <a:ext cx="1224136" cy="2376264"/>
          </a:xfrm>
          <a:prstGeom prst="line">
            <a:avLst/>
          </a:prstGeom>
          <a:ln w="31750">
            <a:solidFill>
              <a:srgbClr val="AC18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/>
          <p:cNvCxnSpPr/>
          <p:nvPr/>
        </p:nvCxnSpPr>
        <p:spPr>
          <a:xfrm>
            <a:off x="2365207" y="139675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正方形/長方形 61"/>
          <p:cNvSpPr/>
          <p:nvPr/>
        </p:nvSpPr>
        <p:spPr>
          <a:xfrm>
            <a:off x="1835064" y="423033"/>
            <a:ext cx="2520280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 flipH="1">
            <a:off x="3589340" y="67667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4" name="Line 9"/>
          <p:cNvSpPr>
            <a:spLocks noChangeShapeType="1"/>
          </p:cNvSpPr>
          <p:nvPr/>
        </p:nvSpPr>
        <p:spPr bwMode="auto">
          <a:xfrm flipH="1">
            <a:off x="2365207" y="676672"/>
            <a:ext cx="0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17"/>
          <p:cNvSpPr>
            <a:spLocks noChangeShapeType="1"/>
          </p:cNvSpPr>
          <p:nvPr/>
        </p:nvSpPr>
        <p:spPr bwMode="auto">
          <a:xfrm flipV="1">
            <a:off x="1645127" y="964704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3" name="円/楕円 72"/>
          <p:cNvSpPr/>
          <p:nvPr/>
        </p:nvSpPr>
        <p:spPr>
          <a:xfrm>
            <a:off x="5716148" y="236781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4" name="円/楕円 73"/>
          <p:cNvSpPr/>
          <p:nvPr/>
        </p:nvSpPr>
        <p:spPr>
          <a:xfrm>
            <a:off x="5544108" y="3270076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5" name="円/楕円 74"/>
          <p:cNvSpPr/>
          <p:nvPr/>
        </p:nvSpPr>
        <p:spPr>
          <a:xfrm>
            <a:off x="5724128" y="35835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円/楕円 75"/>
          <p:cNvSpPr/>
          <p:nvPr/>
        </p:nvSpPr>
        <p:spPr>
          <a:xfrm>
            <a:off x="6804248" y="3223524"/>
            <a:ext cx="57606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円/楕円 76"/>
          <p:cNvSpPr/>
          <p:nvPr/>
        </p:nvSpPr>
        <p:spPr>
          <a:xfrm>
            <a:off x="5508104" y="21434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円/楕円 77"/>
          <p:cNvSpPr/>
          <p:nvPr/>
        </p:nvSpPr>
        <p:spPr>
          <a:xfrm>
            <a:off x="6588224" y="228742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9" name="円/楕円 78"/>
          <p:cNvSpPr/>
          <p:nvPr/>
        </p:nvSpPr>
        <p:spPr>
          <a:xfrm>
            <a:off x="6516216" y="3511556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0" name="円/楕円 79"/>
          <p:cNvSpPr/>
          <p:nvPr/>
        </p:nvSpPr>
        <p:spPr>
          <a:xfrm>
            <a:off x="5560682" y="2589425"/>
            <a:ext cx="936104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1" name="円/楕円 80"/>
          <p:cNvSpPr/>
          <p:nvPr/>
        </p:nvSpPr>
        <p:spPr>
          <a:xfrm>
            <a:off x="6660232" y="991276"/>
            <a:ext cx="936104" cy="10801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2" name="円/楕円 81"/>
          <p:cNvSpPr/>
          <p:nvPr/>
        </p:nvSpPr>
        <p:spPr>
          <a:xfrm>
            <a:off x="6660232" y="2215412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3" name="円/楕円 82"/>
          <p:cNvSpPr/>
          <p:nvPr/>
        </p:nvSpPr>
        <p:spPr>
          <a:xfrm>
            <a:off x="5508104" y="2143404"/>
            <a:ext cx="93610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円/楕円 83"/>
          <p:cNvSpPr/>
          <p:nvPr/>
        </p:nvSpPr>
        <p:spPr>
          <a:xfrm>
            <a:off x="5508104" y="991276"/>
            <a:ext cx="79208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円/楕円 84"/>
          <p:cNvSpPr/>
          <p:nvPr/>
        </p:nvSpPr>
        <p:spPr>
          <a:xfrm>
            <a:off x="6732240" y="387159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5940152" y="991276"/>
            <a:ext cx="1224136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87" name="直線コネクタ 86"/>
          <p:cNvCxnSpPr/>
          <p:nvPr/>
        </p:nvCxnSpPr>
        <p:spPr>
          <a:xfrm flipV="1">
            <a:off x="5940152" y="3223524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コネクタ 87"/>
          <p:cNvCxnSpPr/>
          <p:nvPr/>
        </p:nvCxnSpPr>
        <p:spPr>
          <a:xfrm>
            <a:off x="5940152" y="3511556"/>
            <a:ext cx="1224136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コネクタ 88"/>
          <p:cNvCxnSpPr/>
          <p:nvPr/>
        </p:nvCxnSpPr>
        <p:spPr>
          <a:xfrm flipV="1">
            <a:off x="5940152" y="2287420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5940152" y="1207300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正方形/長方形 90"/>
          <p:cNvSpPr/>
          <p:nvPr/>
        </p:nvSpPr>
        <p:spPr>
          <a:xfrm>
            <a:off x="5471027" y="776883"/>
            <a:ext cx="2304256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2" name="Line 9"/>
          <p:cNvSpPr>
            <a:spLocks noChangeShapeType="1"/>
          </p:cNvSpPr>
          <p:nvPr/>
        </p:nvSpPr>
        <p:spPr bwMode="auto">
          <a:xfrm flipH="1">
            <a:off x="7164285" y="703244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3" name="Line 9"/>
          <p:cNvSpPr>
            <a:spLocks noChangeShapeType="1"/>
          </p:cNvSpPr>
          <p:nvPr/>
        </p:nvSpPr>
        <p:spPr bwMode="auto">
          <a:xfrm flipH="1">
            <a:off x="5940149" y="703244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5" name="Line 17"/>
          <p:cNvSpPr>
            <a:spLocks noChangeShapeType="1"/>
          </p:cNvSpPr>
          <p:nvPr/>
        </p:nvSpPr>
        <p:spPr bwMode="auto">
          <a:xfrm flipV="1">
            <a:off x="5220072" y="991276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00" name="直線コネクタ 99"/>
          <p:cNvCxnSpPr/>
          <p:nvPr/>
        </p:nvCxnSpPr>
        <p:spPr>
          <a:xfrm>
            <a:off x="4020847" y="96470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/>
          <p:cNvCxnSpPr/>
          <p:nvPr/>
        </p:nvCxnSpPr>
        <p:spPr>
          <a:xfrm>
            <a:off x="4020847" y="211683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6"/>
          <p:cNvSpPr txBox="1">
            <a:spLocks noChangeArrowheads="1"/>
          </p:cNvSpPr>
          <p:nvPr/>
        </p:nvSpPr>
        <p:spPr bwMode="auto">
          <a:xfrm>
            <a:off x="5804116" y="230963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</a:t>
            </a: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2224878" y="206547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correlated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2" name="Text Box 6"/>
          <p:cNvSpPr txBox="1">
            <a:spLocks noChangeArrowheads="1"/>
          </p:cNvSpPr>
          <p:nvPr/>
        </p:nvSpPr>
        <p:spPr bwMode="auto">
          <a:xfrm>
            <a:off x="4716016" y="1567340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5868144" y="919268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4" name="星 7 103"/>
          <p:cNvSpPr>
            <a:spLocks noChangeAspect="1"/>
          </p:cNvSpPr>
          <p:nvPr/>
        </p:nvSpPr>
        <p:spPr>
          <a:xfrm>
            <a:off x="2293199" y="892696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4" name="Text Box 6"/>
          <p:cNvSpPr txBox="1">
            <a:spLocks noChangeArrowheads="1"/>
          </p:cNvSpPr>
          <p:nvPr/>
        </p:nvSpPr>
        <p:spPr bwMode="auto">
          <a:xfrm>
            <a:off x="1069063" y="276490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6" name="Text Box 6"/>
          <p:cNvSpPr txBox="1">
            <a:spLocks noChangeArrowheads="1"/>
          </p:cNvSpPr>
          <p:nvPr/>
        </p:nvSpPr>
        <p:spPr bwMode="auto">
          <a:xfrm>
            <a:off x="1213079" y="154076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115" name="直線コネクタ 114"/>
          <p:cNvCxnSpPr/>
          <p:nvPr/>
        </p:nvCxnSpPr>
        <p:spPr>
          <a:xfrm>
            <a:off x="4092855" y="434908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星 7 117"/>
          <p:cNvSpPr>
            <a:spLocks noChangeAspect="1"/>
          </p:cNvSpPr>
          <p:nvPr/>
        </p:nvSpPr>
        <p:spPr>
          <a:xfrm>
            <a:off x="7141370" y="3330867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3532788" y="3328950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2" name="Line 17"/>
          <p:cNvSpPr>
            <a:spLocks noChangeShapeType="1"/>
          </p:cNvSpPr>
          <p:nvPr/>
        </p:nvSpPr>
        <p:spPr bwMode="auto">
          <a:xfrm flipV="1">
            <a:off x="1645127" y="2116832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3" name="Line 17"/>
          <p:cNvSpPr>
            <a:spLocks noChangeShapeType="1"/>
          </p:cNvSpPr>
          <p:nvPr/>
        </p:nvSpPr>
        <p:spPr bwMode="auto">
          <a:xfrm flipV="1">
            <a:off x="5220072" y="2143404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24" name="直線コネクタ 123"/>
          <p:cNvCxnSpPr/>
          <p:nvPr/>
        </p:nvCxnSpPr>
        <p:spPr>
          <a:xfrm>
            <a:off x="4020847" y="319695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 Box 6"/>
          <p:cNvSpPr txBox="1">
            <a:spLocks noChangeArrowheads="1"/>
          </p:cNvSpPr>
          <p:nvPr/>
        </p:nvSpPr>
        <p:spPr bwMode="auto">
          <a:xfrm>
            <a:off x="4644008" y="271946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6" name="星 7 125"/>
          <p:cNvSpPr>
            <a:spLocks noChangeAspect="1"/>
          </p:cNvSpPr>
          <p:nvPr/>
        </p:nvSpPr>
        <p:spPr>
          <a:xfrm>
            <a:off x="5868144" y="2071396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7" name="星 7 126"/>
          <p:cNvSpPr>
            <a:spLocks noChangeAspect="1"/>
          </p:cNvSpPr>
          <p:nvPr/>
        </p:nvSpPr>
        <p:spPr>
          <a:xfrm>
            <a:off x="2293199" y="2044824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08" name="直線コネクタ 107"/>
          <p:cNvCxnSpPr/>
          <p:nvPr/>
        </p:nvCxnSpPr>
        <p:spPr>
          <a:xfrm flipH="1">
            <a:off x="1707878" y="966631"/>
            <a:ext cx="6187551" cy="320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/>
          <p:cNvCxnSpPr/>
          <p:nvPr/>
        </p:nvCxnSpPr>
        <p:spPr>
          <a:xfrm flipH="1">
            <a:off x="1678010" y="2144530"/>
            <a:ext cx="6247286" cy="25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線コネクタ 129"/>
          <p:cNvCxnSpPr/>
          <p:nvPr/>
        </p:nvCxnSpPr>
        <p:spPr>
          <a:xfrm flipH="1">
            <a:off x="1628060" y="3299148"/>
            <a:ext cx="6347185" cy="469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/>
          <p:cNvSpPr/>
          <p:nvPr/>
        </p:nvSpPr>
        <p:spPr>
          <a:xfrm>
            <a:off x="819947" y="3774933"/>
            <a:ext cx="8552864" cy="1477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1" name="Text Box 6"/>
          <p:cNvSpPr txBox="1">
            <a:spLocks noChangeArrowheads="1"/>
          </p:cNvSpPr>
          <p:nvPr/>
        </p:nvSpPr>
        <p:spPr bwMode="auto">
          <a:xfrm>
            <a:off x="4517593" y="3940312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0" name="Text Box 6"/>
          <p:cNvSpPr txBox="1">
            <a:spLocks noChangeArrowheads="1"/>
          </p:cNvSpPr>
          <p:nvPr/>
        </p:nvSpPr>
        <p:spPr bwMode="auto">
          <a:xfrm>
            <a:off x="7942653" y="3952125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3" name="Line 17"/>
          <p:cNvSpPr>
            <a:spLocks noChangeShapeType="1"/>
          </p:cNvSpPr>
          <p:nvPr/>
        </p:nvSpPr>
        <p:spPr bwMode="auto">
          <a:xfrm flipH="1" flipV="1">
            <a:off x="7201095" y="3364550"/>
            <a:ext cx="720080" cy="6480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9" name="Line 17"/>
          <p:cNvSpPr>
            <a:spLocks noChangeShapeType="1"/>
          </p:cNvSpPr>
          <p:nvPr/>
        </p:nvSpPr>
        <p:spPr bwMode="auto">
          <a:xfrm flipH="1" flipV="1">
            <a:off x="3636067" y="3401181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3" name="Text Box 6"/>
          <p:cNvSpPr txBox="1">
            <a:spLocks noChangeArrowheads="1"/>
          </p:cNvSpPr>
          <p:nvPr/>
        </p:nvSpPr>
        <p:spPr bwMode="auto">
          <a:xfrm>
            <a:off x="1853522" y="4391471"/>
            <a:ext cx="20882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Hierarchy eq.</a:t>
            </a:r>
          </a:p>
        </p:txBody>
      </p:sp>
      <p:graphicFrame>
        <p:nvGraphicFramePr>
          <p:cNvPr id="135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491136"/>
              </p:ext>
            </p:extLst>
          </p:nvPr>
        </p:nvGraphicFramePr>
        <p:xfrm>
          <a:off x="1829450" y="4915848"/>
          <a:ext cx="207962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45960" imgH="419040" progId="Equation.DSMT4">
                  <p:embed/>
                </p:oleObj>
              </mc:Choice>
              <mc:Fallback>
                <p:oleObj name="Equation" r:id="rId2" imgW="2145960" imgH="419040" progId="Equation.DSMT4">
                  <p:embed/>
                  <p:pic>
                    <p:nvPicPr>
                      <p:cNvPr id="135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9450" y="4915848"/>
                        <a:ext cx="2079625" cy="404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2" name="Text Box 6"/>
          <p:cNvSpPr txBox="1">
            <a:spLocks noChangeArrowheads="1"/>
          </p:cNvSpPr>
          <p:nvPr/>
        </p:nvSpPr>
        <p:spPr bwMode="auto">
          <a:xfrm>
            <a:off x="5388919" y="4423005"/>
            <a:ext cx="30963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Master, Redfield, etc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34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1137110"/>
              </p:ext>
            </p:extLst>
          </p:nvPr>
        </p:nvGraphicFramePr>
        <p:xfrm>
          <a:off x="5759511" y="4903568"/>
          <a:ext cx="24495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27200" imgH="431640" progId="Equation.DSMT4">
                  <p:embed/>
                </p:oleObj>
              </mc:Choice>
              <mc:Fallback>
                <p:oleObj name="Equation" r:id="rId4" imgW="2527200" imgH="431640" progId="Equation.DSMT4">
                  <p:embed/>
                  <p:pic>
                    <p:nvPicPr>
                      <p:cNvPr id="134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9511" y="4903568"/>
                        <a:ext cx="2449513" cy="417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7">
            <a:extLst>
              <a:ext uri="{FF2B5EF4-FFF2-40B4-BE49-F238E27FC236}">
                <a16:creationId xmlns:a16="http://schemas.microsoft.com/office/drawing/2014/main" id="{DC610CE8-F488-4198-8C13-3F8E1FAFF7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8587993"/>
              </p:ext>
            </p:extLst>
          </p:nvPr>
        </p:nvGraphicFramePr>
        <p:xfrm>
          <a:off x="2139950" y="6134100"/>
          <a:ext cx="5640388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816520" imgH="583920" progId="Equation.DSMT4">
                  <p:embed/>
                </p:oleObj>
              </mc:Choice>
              <mc:Fallback>
                <p:oleObj name="Equation" r:id="rId6" imgW="5816520" imgH="583920" progId="Equation.DSMT4">
                  <p:embed/>
                  <p:pic>
                    <p:nvPicPr>
                      <p:cNvPr id="94" name="Object 7">
                        <a:extLst>
                          <a:ext uri="{FF2B5EF4-FFF2-40B4-BE49-F238E27FC236}">
                            <a16:creationId xmlns:a16="http://schemas.microsoft.com/office/drawing/2014/main" id="{DC610CE8-F488-4198-8C13-3F8E1FAFF7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9950" y="6134100"/>
                        <a:ext cx="5640388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7">
            <a:extLst>
              <a:ext uri="{FF2B5EF4-FFF2-40B4-BE49-F238E27FC236}">
                <a16:creationId xmlns:a16="http://schemas.microsoft.com/office/drawing/2014/main" id="{910E75F0-5B02-420F-9F8E-66BE42A2F2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62114"/>
              </p:ext>
            </p:extLst>
          </p:nvPr>
        </p:nvGraphicFramePr>
        <p:xfrm>
          <a:off x="2138363" y="5581650"/>
          <a:ext cx="408781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216320" imgH="457200" progId="Equation.DSMT4">
                  <p:embed/>
                </p:oleObj>
              </mc:Choice>
              <mc:Fallback>
                <p:oleObj name="Equation" r:id="rId8" imgW="4216320" imgH="457200" progId="Equation.DSMT4">
                  <p:embed/>
                  <p:pic>
                    <p:nvPicPr>
                      <p:cNvPr id="105" name="Object 7">
                        <a:extLst>
                          <a:ext uri="{FF2B5EF4-FFF2-40B4-BE49-F238E27FC236}">
                            <a16:creationId xmlns:a16="http://schemas.microsoft.com/office/drawing/2014/main" id="{910E75F0-5B02-420F-9F8E-66BE42A2F28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8363" y="5581650"/>
                        <a:ext cx="4087812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" name="正方形/長方形 106">
            <a:extLst>
              <a:ext uri="{FF2B5EF4-FFF2-40B4-BE49-F238E27FC236}">
                <a16:creationId xmlns:a16="http://schemas.microsoft.com/office/drawing/2014/main" id="{C379C79E-649A-4140-8A4F-48988D998583}"/>
              </a:ext>
            </a:extLst>
          </p:cNvPr>
          <p:cNvSpPr/>
          <p:nvPr/>
        </p:nvSpPr>
        <p:spPr>
          <a:xfrm>
            <a:off x="798791" y="5664553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Corelated: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0" name="正方形/長方形 109">
            <a:extLst>
              <a:ext uri="{FF2B5EF4-FFF2-40B4-BE49-F238E27FC236}">
                <a16:creationId xmlns:a16="http://schemas.microsoft.com/office/drawing/2014/main" id="{B51BB491-F7F9-4ED3-8D04-3EB87AFF8F41}"/>
              </a:ext>
            </a:extLst>
          </p:cNvPr>
          <p:cNvSpPr/>
          <p:nvPr/>
        </p:nvSpPr>
        <p:spPr>
          <a:xfrm>
            <a:off x="798791" y="6233478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factorized: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012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91" grpId="0" animBg="1"/>
      <p:bldP spid="107" grpId="0"/>
      <p:bldP spid="1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83" y="1786870"/>
            <a:ext cx="1721417" cy="2121402"/>
          </a:xfrm>
          <a:prstGeom prst="rect">
            <a:avLst/>
          </a:prstGeom>
        </p:spPr>
      </p:pic>
      <p:sp>
        <p:nvSpPr>
          <p:cNvPr id="46" name="円/楕円 45"/>
          <p:cNvSpPr/>
          <p:nvPr/>
        </p:nvSpPr>
        <p:spPr>
          <a:xfrm>
            <a:off x="987830" y="3344253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5" name="円/楕円 44"/>
          <p:cNvSpPr/>
          <p:nvPr/>
        </p:nvSpPr>
        <p:spPr>
          <a:xfrm>
            <a:off x="657087" y="3363473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7" name="正方形/長方形 46"/>
          <p:cNvSpPr/>
          <p:nvPr/>
        </p:nvSpPr>
        <p:spPr>
          <a:xfrm>
            <a:off x="621454" y="355865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-6309" y="584670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33438" y="4954588"/>
          <a:ext cx="7332662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34040" imgH="1015920" progId="Equation.DSMT4">
                  <p:embed/>
                </p:oleObj>
              </mc:Choice>
              <mc:Fallback>
                <p:oleObj name="Equation" r:id="rId4" imgW="6134040" imgH="101592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438" y="4954588"/>
                        <a:ext cx="7332662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74771" y="1062222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771" y="1062222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31488" y="1044814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96245" y="1097918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235560" imgH="1295280" progId="Equation.DSMT4">
                  <p:embed/>
                </p:oleObj>
              </mc:Choice>
              <mc:Fallback>
                <p:oleObj name="Equation" r:id="rId8" imgW="6235560" imgH="129528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6245" y="1097918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14224" y="2334161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589853" y="2812966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40193" y="1839991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24080" imgH="1536480" progId="Equation.DSMT4">
                  <p:embed/>
                </p:oleObj>
              </mc:Choice>
              <mc:Fallback>
                <p:oleObj name="Equation" r:id="rId10" imgW="3124080" imgH="153648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0193" y="1839991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テキスト ボックス 29"/>
          <p:cNvSpPr txBox="1"/>
          <p:nvPr/>
        </p:nvSpPr>
        <p:spPr>
          <a:xfrm>
            <a:off x="6734330" y="3960418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64352" y="3144445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sp>
        <p:nvSpPr>
          <p:cNvPr id="42" name="円弧 41"/>
          <p:cNvSpPr/>
          <p:nvPr/>
        </p:nvSpPr>
        <p:spPr>
          <a:xfrm rot="10292747" flipV="1">
            <a:off x="1083549" y="3118326"/>
            <a:ext cx="524774" cy="77671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弧 42"/>
          <p:cNvSpPr/>
          <p:nvPr/>
        </p:nvSpPr>
        <p:spPr>
          <a:xfrm rot="16200000" flipV="1">
            <a:off x="218064" y="3334594"/>
            <a:ext cx="801696" cy="387514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614224" y="352000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8109259" y="2643726"/>
            <a:ext cx="12250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8061134" y="1956282"/>
            <a:ext cx="10615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6548355" y="1110012"/>
            <a:ext cx="731909" cy="487743"/>
          </a:xfrm>
          <a:prstGeom prst="rect">
            <a:avLst/>
          </a:prstGeom>
          <a:solidFill>
            <a:srgbClr val="FFCCFF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/>
          <p:cNvSpPr/>
          <p:nvPr/>
        </p:nvSpPr>
        <p:spPr>
          <a:xfrm>
            <a:off x="5580996" y="5643320"/>
            <a:ext cx="1443653" cy="601083"/>
          </a:xfrm>
          <a:prstGeom prst="rect">
            <a:avLst/>
          </a:prstGeom>
          <a:solidFill>
            <a:srgbClr val="FE3859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4" name="直線矢印コネクタ 33"/>
          <p:cNvCxnSpPr/>
          <p:nvPr/>
        </p:nvCxnSpPr>
        <p:spPr>
          <a:xfrm flipH="1">
            <a:off x="6520348" y="1613007"/>
            <a:ext cx="427964" cy="3948831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>
            <a:off x="5128591" y="4420403"/>
            <a:ext cx="1245705" cy="1141435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8" name="テキスト ボックス 37"/>
          <p:cNvSpPr txBox="1"/>
          <p:nvPr/>
        </p:nvSpPr>
        <p:spPr>
          <a:xfrm>
            <a:off x="5594792" y="6281626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</a:rPr>
              <a:t>-Time </a:t>
            </a:r>
            <a:r>
              <a:rPr lang="en-US" altLang="ja-JP" dirty="0">
                <a:solidFill>
                  <a:srgbClr val="FF0000"/>
                </a:solidFill>
              </a:rPr>
              <a:t>HEOM</a:t>
            </a:r>
          </a:p>
        </p:txBody>
      </p:sp>
      <p:sp>
        <p:nvSpPr>
          <p:cNvPr id="39" name="正方形/長方形 38"/>
          <p:cNvSpPr/>
          <p:nvPr/>
        </p:nvSpPr>
        <p:spPr>
          <a:xfrm>
            <a:off x="2483425" y="3911797"/>
            <a:ext cx="4131085" cy="698303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Rectangle 9"/>
          <p:cNvSpPr>
            <a:spLocks noChangeArrowheads="1"/>
          </p:cNvSpPr>
          <p:nvPr/>
        </p:nvSpPr>
        <p:spPr bwMode="auto">
          <a:xfrm>
            <a:off x="108411" y="6166264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Tanimura. </a:t>
            </a:r>
            <a:r>
              <a:rPr lang="en-US" altLang="ja-JP" sz="1600" dirty="0"/>
              <a:t>: </a:t>
            </a:r>
            <a:r>
              <a:rPr lang="en-US" altLang="ja-JP" sz="1500" dirty="0">
                <a:solidFill>
                  <a:srgbClr val="0070C0"/>
                </a:solidFill>
              </a:rPr>
              <a:t>JCP</a:t>
            </a:r>
            <a:r>
              <a:rPr lang="en-US" altLang="ja-JP" sz="1500" b="1" dirty="0">
                <a:solidFill>
                  <a:srgbClr val="0070C0"/>
                </a:solidFill>
              </a:rPr>
              <a:t>141</a:t>
            </a:r>
            <a:r>
              <a:rPr lang="en-US" altLang="ja-JP" sz="1500" dirty="0">
                <a:solidFill>
                  <a:srgbClr val="0070C0"/>
                </a:solidFill>
              </a:rPr>
              <a:t>, 044114 (2014)</a:t>
            </a:r>
          </a:p>
        </p:txBody>
      </p:sp>
      <p:sp>
        <p:nvSpPr>
          <p:cNvPr id="48" name="正方形/長方形 47"/>
          <p:cNvSpPr/>
          <p:nvPr/>
        </p:nvSpPr>
        <p:spPr>
          <a:xfrm>
            <a:off x="1044515" y="6448611"/>
            <a:ext cx="227030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</a:rPr>
              <a:t>JCP</a:t>
            </a:r>
            <a:r>
              <a:rPr lang="en-US" altLang="ja-JP" sz="1500" b="1" dirty="0">
                <a:solidFill>
                  <a:srgbClr val="0070C0"/>
                </a:solidFill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</a:rPr>
              <a:t>, 144110 (2015).</a:t>
            </a:r>
          </a:p>
        </p:txBody>
      </p:sp>
      <p:sp>
        <p:nvSpPr>
          <p:cNvPr id="36" name="正方形/長方形 25">
            <a:extLst>
              <a:ext uri="{FF2B5EF4-FFF2-40B4-BE49-F238E27FC236}">
                <a16:creationId xmlns:a16="http://schemas.microsoft.com/office/drawing/2014/main" id="{C0ED72E7-0D68-4DDE-9063-3166A516A0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749" y="10148"/>
            <a:ext cx="879368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200" dirty="0">
                <a:ea typeface="Arial Unicode MS" panose="020B0604020202020204" pitchFamily="50" charset="-128"/>
              </a:rPr>
              <a:t>Imaginary-Time HEOM </a:t>
            </a:r>
            <a:r>
              <a:rPr lang="en-US" altLang="ja-JP" sz="2000" dirty="0">
                <a:ea typeface="Arial Unicode MS" panose="020B0604020202020204" pitchFamily="50" charset="-128"/>
              </a:rPr>
              <a:t>(definite integrals &amp; </a:t>
            </a:r>
            <a:r>
              <a:rPr lang="en-US" altLang="ja-JP" sz="2000" dirty="0">
                <a:solidFill>
                  <a:srgbClr val="FF66CC"/>
                </a:solidFill>
                <a:ea typeface="Arial Unicode MS" panose="020B0604020202020204" pitchFamily="50" charset="-128"/>
              </a:rPr>
              <a:t>Wave </a:t>
            </a:r>
            <a:r>
              <a:rPr lang="en-US" altLang="ja-JP" sz="2000" dirty="0" err="1">
                <a:solidFill>
                  <a:srgbClr val="FF66CC"/>
                </a:solidFill>
                <a:ea typeface="Arial Unicode MS" panose="020B0604020202020204" pitchFamily="50" charset="-128"/>
              </a:rPr>
              <a:t>func</a:t>
            </a:r>
            <a:r>
              <a:rPr lang="en-US" altLang="ja-JP" sz="2000" dirty="0">
                <a:solidFill>
                  <a:srgbClr val="FF66CC"/>
                </a:solidFill>
                <a:ea typeface="Arial Unicode MS" panose="020B0604020202020204" pitchFamily="50" charset="-128"/>
              </a:rPr>
              <a:t> based</a:t>
            </a:r>
            <a:r>
              <a:rPr lang="en-US" altLang="ja-JP" sz="2000" dirty="0">
                <a:ea typeface="Arial Unicode MS" panose="020B0604020202020204" pitchFamily="50" charset="-12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3949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8" grpId="0"/>
      <p:bldP spid="3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99592" y="950414"/>
          <a:ext cx="7115175" cy="328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956520" imgH="4597200" progId="Equation.DSMT4">
                  <p:embed/>
                </p:oleObj>
              </mc:Choice>
              <mc:Fallback>
                <p:oleObj name="Equation" r:id="rId2" imgW="9956520" imgH="4597200" progId="Equation.DSMT4">
                  <p:embed/>
                  <p:pic>
                    <p:nvPicPr>
                      <p:cNvPr id="7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950414"/>
                        <a:ext cx="7115175" cy="3284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251520" y="151046"/>
            <a:ext cx="879368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200" dirty="0">
                <a:ea typeface="Arial Unicode MS" panose="020B0604020202020204" pitchFamily="50" charset="-128"/>
              </a:rPr>
              <a:t>Imaginary-Time HEOM </a:t>
            </a:r>
            <a:r>
              <a:rPr lang="en-US" altLang="ja-JP" sz="2000" dirty="0">
                <a:ea typeface="Arial Unicode MS" panose="020B0604020202020204" pitchFamily="50" charset="-128"/>
              </a:rPr>
              <a:t>(definite integrals &amp; </a:t>
            </a:r>
            <a:r>
              <a:rPr lang="en-US" altLang="ja-JP" sz="2000" dirty="0">
                <a:solidFill>
                  <a:srgbClr val="FF66CC"/>
                </a:solidFill>
                <a:ea typeface="Arial Unicode MS" panose="020B0604020202020204" pitchFamily="50" charset="-128"/>
              </a:rPr>
              <a:t>Wave </a:t>
            </a:r>
            <a:r>
              <a:rPr lang="en-US" altLang="ja-JP" sz="2000" dirty="0" err="1">
                <a:solidFill>
                  <a:srgbClr val="FF66CC"/>
                </a:solidFill>
                <a:ea typeface="Arial Unicode MS" panose="020B0604020202020204" pitchFamily="50" charset="-128"/>
              </a:rPr>
              <a:t>func</a:t>
            </a:r>
            <a:r>
              <a:rPr lang="en-US" altLang="ja-JP" sz="2000" dirty="0">
                <a:solidFill>
                  <a:srgbClr val="FF66CC"/>
                </a:solidFill>
                <a:ea typeface="Arial Unicode MS" panose="020B0604020202020204" pitchFamily="50" charset="-128"/>
              </a:rPr>
              <a:t> based</a:t>
            </a:r>
            <a:r>
              <a:rPr lang="en-US" altLang="ja-JP" sz="2000" dirty="0">
                <a:ea typeface="Arial Unicode MS" panose="020B0604020202020204" pitchFamily="50" charset="-128"/>
              </a:rPr>
              <a:t>)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4139952" y="953032"/>
            <a:ext cx="4351237" cy="3410105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正方形/長方形 25"/>
          <p:cNvSpPr>
            <a:spLocks noChangeArrowheads="1"/>
          </p:cNvSpPr>
          <p:nvPr/>
        </p:nvSpPr>
        <p:spPr bwMode="auto">
          <a:xfrm>
            <a:off x="611560" y="3965629"/>
            <a:ext cx="11657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2060"/>
                </a:solidFill>
                <a:ea typeface="Arial Unicode MS" panose="020B0604020202020204" pitchFamily="50" charset="-128"/>
              </a:rPr>
              <a:t>where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3059832" y="5375956"/>
            <a:ext cx="5662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rgbClr val="C00000"/>
                </a:solidFill>
                <a:ea typeface="Arial Unicode MS" panose="020B0604020202020204" pitchFamily="50" charset="-128"/>
              </a:rPr>
              <a:t>Partition </a:t>
            </a:r>
            <a:r>
              <a:rPr lang="en-US" altLang="ja-JP" sz="2400" dirty="0" err="1">
                <a:solidFill>
                  <a:srgbClr val="C00000"/>
                </a:solidFill>
                <a:ea typeface="Arial Unicode MS" panose="020B0604020202020204" pitchFamily="50" charset="-128"/>
              </a:rPr>
              <a:t>func</a:t>
            </a:r>
            <a:r>
              <a:rPr lang="en-US" altLang="ja-JP" sz="2400" dirty="0">
                <a:solidFill>
                  <a:srgbClr val="C00000"/>
                </a:solidFill>
                <a:ea typeface="Arial Unicode MS" panose="020B0604020202020204" pitchFamily="50" charset="-128"/>
              </a:rPr>
              <a:t>.: thermodynamic variables</a:t>
            </a:r>
            <a:endParaRPr kumimoji="1" lang="ja-JP" altLang="en-US" sz="2400" dirty="0">
              <a:solidFill>
                <a:srgbClr val="C0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752475" y="4537680"/>
          <a:ext cx="839152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747160" imgH="1079280" progId="Equation.DSMT4">
                  <p:embed/>
                </p:oleObj>
              </mc:Choice>
              <mc:Fallback>
                <p:oleObj name="Equation" r:id="rId4" imgW="11747160" imgH="1079280" progId="Equation.DSMT4">
                  <p:embed/>
                  <p:pic>
                    <p:nvPicPr>
                      <p:cNvPr id="1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75" y="4537680"/>
                        <a:ext cx="8391525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4958783"/>
              </p:ext>
            </p:extLst>
          </p:nvPr>
        </p:nvGraphicFramePr>
        <p:xfrm>
          <a:off x="625475" y="5391150"/>
          <a:ext cx="230346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225600" imgH="660240" progId="Equation.DSMT4">
                  <p:embed/>
                </p:oleObj>
              </mc:Choice>
              <mc:Fallback>
                <p:oleObj name="Equation" r:id="rId6" imgW="3225600" imgH="660240" progId="Equation.DSMT4">
                  <p:embed/>
                  <p:pic>
                    <p:nvPicPr>
                      <p:cNvPr id="1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475" y="5391150"/>
                        <a:ext cx="2303463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262031"/>
              </p:ext>
            </p:extLst>
          </p:nvPr>
        </p:nvGraphicFramePr>
        <p:xfrm>
          <a:off x="5521873" y="5917348"/>
          <a:ext cx="2489040" cy="571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89040" imgH="571320" progId="Equation.DSMT4">
                  <p:embed/>
                </p:oleObj>
              </mc:Choice>
              <mc:Fallback>
                <p:oleObj name="Equation" r:id="rId8" imgW="2489040" imgH="571320" progId="Equation.DSMT4">
                  <p:embed/>
                  <p:pic>
                    <p:nvPicPr>
                      <p:cNvPr id="1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1873" y="5917348"/>
                        <a:ext cx="2489040" cy="571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31444" y="6076012"/>
            <a:ext cx="4440556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dirty="0">
                <a:latin typeface="Times New Roman" panose="02020603050405020304" pitchFamily="18" charset="0"/>
                <a:cs typeface="Times New Roman" pitchFamily="18" charset="0"/>
              </a:rPr>
              <a:t>Tanimura </a:t>
            </a:r>
            <a:r>
              <a:rPr lang="en-US" altLang="ja-JP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JCP</a:t>
            </a:r>
            <a:r>
              <a:rPr lang="en-US" altLang="ja-JP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141</a:t>
            </a:r>
            <a:r>
              <a:rPr lang="en-US" altLang="ja-JP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, 044114 (2014).</a:t>
            </a:r>
            <a:endParaRPr lang="en-US" altLang="ja-JP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ja-JP" sz="1500" dirty="0">
              <a:solidFill>
                <a:srgbClr val="0070C0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6876256" y="6488668"/>
            <a:ext cx="1958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66CC"/>
                </a:solidFill>
                <a:ea typeface="Arial Unicode MS" panose="020B0604020202020204" pitchFamily="50" charset="-128"/>
              </a:rPr>
              <a:t>Wave </a:t>
            </a:r>
            <a:r>
              <a:rPr lang="en-US" altLang="ja-JP" dirty="0" err="1">
                <a:solidFill>
                  <a:srgbClr val="FF66CC"/>
                </a:solidFill>
                <a:ea typeface="Arial Unicode MS" panose="020B0604020202020204" pitchFamily="50" charset="-128"/>
              </a:rPr>
              <a:t>func</a:t>
            </a:r>
            <a:r>
              <a:rPr lang="en-US" altLang="ja-JP" dirty="0">
                <a:solidFill>
                  <a:srgbClr val="FF66CC"/>
                </a:solidFill>
                <a:ea typeface="Arial Unicode MS" panose="020B0604020202020204" pitchFamily="50" charset="-128"/>
              </a:rPr>
              <a:t> based</a:t>
            </a:r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0D7350D-23DB-2D4F-10A8-4C9700E6235C}"/>
              </a:ext>
            </a:extLst>
          </p:cNvPr>
          <p:cNvSpPr txBox="1"/>
          <p:nvPr/>
        </p:nvSpPr>
        <p:spPr>
          <a:xfrm>
            <a:off x="1133087" y="6407049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JCP</a:t>
            </a:r>
            <a:r>
              <a:rPr lang="en-US" altLang="ja-JP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142</a:t>
            </a:r>
            <a:r>
              <a:rPr lang="en-US" altLang="ja-JP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, 144110 (2015).</a:t>
            </a:r>
            <a:endParaRPr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7303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15"/>
          <p:cNvSpPr txBox="1">
            <a:spLocks noChangeArrowheads="1"/>
          </p:cNvSpPr>
          <p:nvPr/>
        </p:nvSpPr>
        <p:spPr bwMode="auto">
          <a:xfrm>
            <a:off x="447977" y="191806"/>
            <a:ext cx="39212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For Spin-Boson system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4492134" y="147252"/>
          <a:ext cx="24701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17440" imgH="253800" progId="Equation.DSMT4">
                  <p:embed/>
                </p:oleObj>
              </mc:Choice>
              <mc:Fallback>
                <p:oleObj name="Equation" r:id="rId2" imgW="1117440" imgH="253800" progId="Equation.DSMT4">
                  <p:embed/>
                  <p:pic>
                    <p:nvPicPr>
                      <p:cNvPr id="5" name="オブジェクト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134" y="147252"/>
                        <a:ext cx="2470150" cy="560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Grp="1" noChangeAspect="1"/>
          </p:cNvGraphicFramePr>
          <p:nvPr/>
        </p:nvGraphicFramePr>
        <p:xfrm>
          <a:off x="7590061" y="37480"/>
          <a:ext cx="1011238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7200" imgH="253800" progId="Equation.DSMT4">
                  <p:embed/>
                </p:oleObj>
              </mc:Choice>
              <mc:Fallback>
                <p:oleObj name="Equation" r:id="rId4" imgW="457200" imgH="253800" progId="Equation.DSMT4">
                  <p:embed/>
                  <p:pic>
                    <p:nvPicPr>
                      <p:cNvPr id="8" name="オブジェクト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0061" y="37480"/>
                        <a:ext cx="1011238" cy="560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Grp="1" noChangeAspect="1"/>
          </p:cNvGraphicFramePr>
          <p:nvPr/>
        </p:nvGraphicFramePr>
        <p:xfrm>
          <a:off x="8172400" y="533257"/>
          <a:ext cx="785813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5320" imgH="164880" progId="Equation.DSMT4">
                  <p:embed/>
                </p:oleObj>
              </mc:Choice>
              <mc:Fallback>
                <p:oleObj name="Equation" r:id="rId6" imgW="355320" imgH="164880" progId="Equation.DSMT4">
                  <p:embed/>
                  <p:pic>
                    <p:nvPicPr>
                      <p:cNvPr id="9" name="オブジェクト 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2400" y="533257"/>
                        <a:ext cx="785813" cy="36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Grp="1" noChangeAspect="1"/>
          </p:cNvGraphicFramePr>
          <p:nvPr/>
        </p:nvGraphicFramePr>
        <p:xfrm>
          <a:off x="7155378" y="495712"/>
          <a:ext cx="9271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228600" progId="Equation.DSMT4">
                  <p:embed/>
                </p:oleObj>
              </mc:Choice>
              <mc:Fallback>
                <p:oleObj name="Equation" r:id="rId8" imgW="419040" imgH="228600" progId="Equation.DSMT4">
                  <p:embed/>
                  <p:pic>
                    <p:nvPicPr>
                      <p:cNvPr id="10" name="オブジェクト 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55378" y="495712"/>
                        <a:ext cx="927100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図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68135" y="1048846"/>
            <a:ext cx="3441049" cy="2808312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63210" y="1788192"/>
            <a:ext cx="1781175" cy="828675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6200000">
            <a:off x="4038819" y="2168135"/>
            <a:ext cx="2152650" cy="819150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79693" y="1056099"/>
            <a:ext cx="3624581" cy="2921038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51404" y="3631863"/>
            <a:ext cx="3511777" cy="3083947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06294" y="3620993"/>
            <a:ext cx="3587205" cy="2987868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3229586" y="6424195"/>
            <a:ext cx="3749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Dashed lines are without heat-bath</a:t>
            </a:r>
            <a:endParaRPr lang="ja-JP" altLang="en-US" dirty="0">
              <a:solidFill>
                <a:srgbClr val="0066FF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6200000">
            <a:off x="51549" y="4479984"/>
            <a:ext cx="1771650" cy="771525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16200000">
            <a:off x="4447777" y="4374381"/>
            <a:ext cx="1159569" cy="847685"/>
          </a:xfrm>
          <a:prstGeom prst="rect">
            <a:avLst/>
          </a:prstGeom>
        </p:spPr>
      </p:pic>
      <p:sp>
        <p:nvSpPr>
          <p:cNvPr id="2" name="Rectangle 9">
            <a:extLst>
              <a:ext uri="{FF2B5EF4-FFF2-40B4-BE49-F238E27FC236}">
                <a16:creationId xmlns:a16="http://schemas.microsoft.com/office/drawing/2014/main" id="{A4DC4B86-1765-EC29-8CE9-4354694098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43" y="6468118"/>
            <a:ext cx="4440556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dirty="0">
                <a:latin typeface="Times New Roman" panose="02020603050405020304" pitchFamily="18" charset="0"/>
                <a:cs typeface="Times New Roman" pitchFamily="18" charset="0"/>
              </a:rPr>
              <a:t>Tanimura </a:t>
            </a:r>
            <a:r>
              <a:rPr lang="en-US" altLang="ja-JP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JCP</a:t>
            </a:r>
            <a:r>
              <a:rPr lang="en-US" altLang="ja-JP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141</a:t>
            </a:r>
            <a:r>
              <a:rPr lang="en-US" altLang="ja-JP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, 044114 (2014).</a:t>
            </a:r>
            <a:endParaRPr lang="en-US" altLang="ja-JP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ja-JP" sz="15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0962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5609" y="1126599"/>
            <a:ext cx="1903793" cy="1393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227" y="705847"/>
            <a:ext cx="2110575" cy="2208508"/>
          </a:xfrm>
          <a:prstGeom prst="rect">
            <a:avLst/>
          </a:prstGeom>
        </p:spPr>
      </p:pic>
      <p:pic>
        <p:nvPicPr>
          <p:cNvPr id="14" name="コンテンツ プレースホルダ 4" descr="anime_20.30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63430" y="1029285"/>
            <a:ext cx="2383678" cy="1787758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4855692" y="2188162"/>
            <a:ext cx="11304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A. Sakurai</a:t>
            </a:r>
            <a:endParaRPr lang="ja-JP" altLang="en-US" sz="1600" dirty="0"/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262" y="5204100"/>
            <a:ext cx="1809940" cy="1131494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32191" y="5552702"/>
            <a:ext cx="668604" cy="790166"/>
          </a:xfrm>
          <a:prstGeom prst="rect">
            <a:avLst/>
          </a:prstGeom>
        </p:spPr>
      </p:pic>
      <p:sp>
        <p:nvSpPr>
          <p:cNvPr id="22" name="正方形/長方形 21"/>
          <p:cNvSpPr/>
          <p:nvPr/>
        </p:nvSpPr>
        <p:spPr>
          <a:xfrm>
            <a:off x="4861350" y="5146760"/>
            <a:ext cx="10141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A. Kato</a:t>
            </a:r>
            <a:endParaRPr lang="en-US" altLang="ja-JP" dirty="0"/>
          </a:p>
        </p:txBody>
      </p:sp>
      <p:sp>
        <p:nvSpPr>
          <p:cNvPr id="6" name="正方形/長方形 5"/>
          <p:cNvSpPr/>
          <p:nvPr/>
        </p:nvSpPr>
        <p:spPr>
          <a:xfrm>
            <a:off x="3078235" y="730259"/>
            <a:ext cx="1817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Tunneling diode</a:t>
            </a:r>
          </a:p>
        </p:txBody>
      </p:sp>
      <p:sp>
        <p:nvSpPr>
          <p:cNvPr id="28" name="正方形/長方形 27"/>
          <p:cNvSpPr/>
          <p:nvPr/>
        </p:nvSpPr>
        <p:spPr>
          <a:xfrm>
            <a:off x="6132356" y="4787328"/>
            <a:ext cx="26276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Holstein-Hubbard+bath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endParaRPr lang="en-US" altLang="ja-JP" dirty="0">
              <a:solidFill>
                <a:srgbClr val="FF0000"/>
              </a:solidFill>
            </a:endParaRPr>
          </a:p>
          <a:p>
            <a:r>
              <a:rPr lang="en-US" altLang="ja-JP" dirty="0">
                <a:solidFill>
                  <a:schemeClr val="accent1">
                    <a:lumMod val="50000"/>
                  </a:schemeClr>
                </a:solidFill>
              </a:rPr>
              <a:t>(super conductivity)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3078003" y="4740819"/>
            <a:ext cx="2467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Quantum Heat Engine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4508557" y="271277"/>
            <a:ext cx="3715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JCP perspective , </a:t>
            </a:r>
            <a:r>
              <a:rPr lang="en-US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153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020901 (2020).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5993913" y="784555"/>
            <a:ext cx="1992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Quantum Ratchet</a:t>
            </a:r>
            <a:endParaRPr lang="ja-JP" altLang="en-US" dirty="0">
              <a:solidFill>
                <a:srgbClr val="FF000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6385101" y="5433659"/>
          <a:ext cx="1494912" cy="1320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0" imgW="1893600" imgH="1672560" progId="PBrush">
                  <p:embed/>
                </p:oleObj>
              </mc:Choice>
              <mc:Fallback>
                <p:oleObj name="Bitmap Image" r:id="rId10" imgW="1893600" imgH="1672560" progId="PBrush">
                  <p:embed/>
                  <p:pic>
                    <p:nvPicPr>
                      <p:cNvPr id="3" name="オブジェクト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85101" y="5433659"/>
                        <a:ext cx="1494912" cy="13207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図 2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676" y="5419408"/>
            <a:ext cx="641670" cy="819276"/>
          </a:xfrm>
          <a:prstGeom prst="rect">
            <a:avLst/>
          </a:prstGeom>
        </p:spPr>
      </p:pic>
      <p:sp>
        <p:nvSpPr>
          <p:cNvPr id="33" name="正方形/長方形 32"/>
          <p:cNvSpPr/>
          <p:nvPr/>
        </p:nvSpPr>
        <p:spPr>
          <a:xfrm>
            <a:off x="7795223" y="2076868"/>
            <a:ext cx="10141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A. Kato</a:t>
            </a:r>
            <a:endParaRPr lang="en-US" altLang="ja-JP" dirty="0"/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369" y="3325809"/>
            <a:ext cx="634872" cy="6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正方形/長方形 38"/>
          <p:cNvSpPr/>
          <p:nvPr/>
        </p:nvSpPr>
        <p:spPr>
          <a:xfrm>
            <a:off x="322167" y="2772620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Quantum information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469245" y="3121920"/>
          <a:ext cx="1612890" cy="1435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4" imgW="3051720" imgH="2716560" progId="PBrush">
                  <p:embed/>
                </p:oleObj>
              </mc:Choice>
              <mc:Fallback>
                <p:oleObj name="Bitmap Image" r:id="rId14" imgW="3051720" imgH="2716560" progId="PBrush">
                  <p:embed/>
                  <p:pic>
                    <p:nvPicPr>
                      <p:cNvPr id="5" name="オブジェクト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9245" y="3121920"/>
                        <a:ext cx="1612890" cy="14358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" name="図 5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004931" y="3373819"/>
            <a:ext cx="1867042" cy="1095912"/>
          </a:xfrm>
          <a:prstGeom prst="rect">
            <a:avLst/>
          </a:prstGeom>
        </p:spPr>
      </p:pic>
      <p:sp>
        <p:nvSpPr>
          <p:cNvPr id="52" name="正方形/長方形 51"/>
          <p:cNvSpPr/>
          <p:nvPr/>
        </p:nvSpPr>
        <p:spPr>
          <a:xfrm>
            <a:off x="3137442" y="2871315"/>
            <a:ext cx="2172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Exciton coupled ET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4800055" y="4060841"/>
            <a:ext cx="11860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/>
              <a:t>Sakamoto</a:t>
            </a:r>
            <a:endParaRPr lang="ja-JP" altLang="en-US" sz="1600" dirty="0"/>
          </a:p>
        </p:txBody>
      </p:sp>
      <p:pic>
        <p:nvPicPr>
          <p:cNvPr id="54" name="図 5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726" y="3266545"/>
            <a:ext cx="622421" cy="741972"/>
          </a:xfrm>
          <a:prstGeom prst="rect">
            <a:avLst/>
          </a:prstGeom>
        </p:spPr>
      </p:pic>
      <p:sp>
        <p:nvSpPr>
          <p:cNvPr id="55" name="正方形/長方形 54"/>
          <p:cNvSpPr/>
          <p:nvPr/>
        </p:nvSpPr>
        <p:spPr>
          <a:xfrm>
            <a:off x="2034542" y="4037859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Dijkstra</a:t>
            </a:r>
            <a:endParaRPr lang="ja-JP" altLang="en-US" dirty="0"/>
          </a:p>
        </p:txBody>
      </p:sp>
      <p:sp>
        <p:nvSpPr>
          <p:cNvPr id="57" name="正方形/長方形 56"/>
          <p:cNvSpPr/>
          <p:nvPr/>
        </p:nvSpPr>
        <p:spPr>
          <a:xfrm>
            <a:off x="6027134" y="2888488"/>
            <a:ext cx="2198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Conical intersection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58" name="図 5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901" y="3233702"/>
            <a:ext cx="504272" cy="742006"/>
          </a:xfrm>
          <a:prstGeom prst="rect">
            <a:avLst/>
          </a:prstGeom>
        </p:spPr>
      </p:pic>
      <p:sp>
        <p:nvSpPr>
          <p:cNvPr id="59" name="正方形/長方形 58"/>
          <p:cNvSpPr/>
          <p:nvPr/>
        </p:nvSpPr>
        <p:spPr>
          <a:xfrm>
            <a:off x="8382259" y="4004424"/>
            <a:ext cx="8543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/>
              <a:t>Ikeda</a:t>
            </a:r>
            <a:endParaRPr lang="ja-JP" altLang="en-US" sz="1600" dirty="0"/>
          </a:p>
        </p:txBody>
      </p:sp>
      <p:sp>
        <p:nvSpPr>
          <p:cNvPr id="41" name="正方形/長方形 40"/>
          <p:cNvSpPr/>
          <p:nvPr/>
        </p:nvSpPr>
        <p:spPr>
          <a:xfrm>
            <a:off x="2105141" y="2103894"/>
            <a:ext cx="8675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Ishizaki</a:t>
            </a:r>
            <a:endParaRPr lang="ja-JP" altLang="en-US" sz="1600" dirty="0"/>
          </a:p>
        </p:txBody>
      </p:sp>
      <p:pic>
        <p:nvPicPr>
          <p:cNvPr id="42" name="図 4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639" y="1124046"/>
            <a:ext cx="839173" cy="857372"/>
          </a:xfrm>
          <a:prstGeom prst="rect">
            <a:avLst/>
          </a:prstGeom>
        </p:spPr>
      </p:pic>
      <p:pic>
        <p:nvPicPr>
          <p:cNvPr id="46" name="Picture 9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201" y="3870169"/>
            <a:ext cx="925795" cy="856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正方形/長方形 47"/>
          <p:cNvSpPr/>
          <p:nvPr/>
        </p:nvSpPr>
        <p:spPr>
          <a:xfrm>
            <a:off x="270005" y="4769267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Electron transfer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49" name="Picture 4" descr="C:\Users\tanimura\Desktop\JCP谷村\BO+Drude_FIGS\Fig1.eps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87" y="5176311"/>
            <a:ext cx="1679090" cy="159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417" y="4976459"/>
            <a:ext cx="514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正方形/長方形 59"/>
          <p:cNvSpPr/>
          <p:nvPr/>
        </p:nvSpPr>
        <p:spPr>
          <a:xfrm>
            <a:off x="1864263" y="6066289"/>
            <a:ext cx="1375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M. Tanaka</a:t>
            </a:r>
            <a:endParaRPr lang="en-US" altLang="ja-JP" dirty="0"/>
          </a:p>
        </p:txBody>
      </p: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324" y="1265135"/>
            <a:ext cx="719889" cy="1002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292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348" y="1053813"/>
            <a:ext cx="717430" cy="604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図 6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86766" y="1190584"/>
            <a:ext cx="664271" cy="785047"/>
          </a:xfrm>
          <a:prstGeom prst="rect">
            <a:avLst/>
          </a:prstGeom>
        </p:spPr>
      </p:pic>
      <p:sp>
        <p:nvSpPr>
          <p:cNvPr id="65" name="正方形/長方形 64"/>
          <p:cNvSpPr/>
          <p:nvPr/>
        </p:nvSpPr>
        <p:spPr>
          <a:xfrm>
            <a:off x="594240" y="160869"/>
            <a:ext cx="530598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/>
              <a:t>Some applications</a:t>
            </a:r>
            <a:br>
              <a:rPr lang="ja-JP" altLang="ja-JP" dirty="0"/>
            </a:br>
            <a:endParaRPr lang="ja-JP" altLang="en-US" dirty="0"/>
          </a:p>
        </p:txBody>
      </p:sp>
      <p:sp>
        <p:nvSpPr>
          <p:cNvPr id="66" name="正方形/長方形 65"/>
          <p:cNvSpPr/>
          <p:nvPr/>
        </p:nvSpPr>
        <p:spPr>
          <a:xfrm>
            <a:off x="406767" y="719555"/>
            <a:ext cx="190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2D spectroscopy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82" name="video_wavepacket_ci1_d-1.5">
            <a:hlinkClick r:id="" action="ppaction://media"/>
            <a:extLst>
              <a:ext uri="{FF2B5EF4-FFF2-40B4-BE49-F238E27FC236}">
                <a16:creationId xmlns:a16="http://schemas.microsoft.com/office/drawing/2014/main" id="{01FDAD0D-DE4F-41E6-A468-0CBCFD9291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7443918" y="3789040"/>
            <a:ext cx="992548" cy="992548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171222" y="3277359"/>
            <a:ext cx="1436465" cy="148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10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5557145" y="2001520"/>
            <a:ext cx="257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intermolecular modes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75856" y="1987313"/>
            <a:ext cx="1717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mode-mode int. 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683568" y="2001520"/>
            <a:ext cx="2787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intramolecular modes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7219001" y="1587573"/>
            <a:ext cx="11929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S-B int.</a:t>
            </a:r>
            <a:endParaRPr lang="ja-JP" altLang="en-US" sz="2400" dirty="0">
              <a:solidFill>
                <a:srgbClr val="00B0F0"/>
              </a:solidFill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81163" y="4083050"/>
            <a:ext cx="3710789" cy="2688028"/>
          </a:xfrm>
          <a:prstGeom prst="rect">
            <a:avLst/>
          </a:prstGeom>
        </p:spPr>
      </p:pic>
      <p:pic>
        <p:nvPicPr>
          <p:cNvPr id="10" name="Ben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 rot="2400000">
            <a:off x="690689" y="3227659"/>
            <a:ext cx="705959" cy="530345"/>
          </a:xfrm>
          <a:prstGeom prst="rect">
            <a:avLst/>
          </a:prstGeom>
        </p:spPr>
      </p:pic>
      <p:pic>
        <p:nvPicPr>
          <p:cNvPr id="11" name="OH-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421927" y="3264692"/>
            <a:ext cx="730058" cy="548452"/>
          </a:xfrm>
          <a:prstGeom prst="rect">
            <a:avLst/>
          </a:prstGeom>
        </p:spPr>
      </p:pic>
      <p:pic>
        <p:nvPicPr>
          <p:cNvPr id="14" name="OH-A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241940" y="3322668"/>
            <a:ext cx="730058" cy="548452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7815705" y="4742190"/>
            <a:ext cx="12891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b="1" dirty="0">
                <a:solidFill>
                  <a:srgbClr val="FE385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Each mode: </a:t>
            </a:r>
          </a:p>
          <a:p>
            <a:r>
              <a:rPr lang="en-US" altLang="ja-JP" sz="1400" b="1" dirty="0">
                <a:solidFill>
                  <a:srgbClr val="FE385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different SDF!</a:t>
            </a:r>
            <a:endParaRPr lang="ja-JP" altLang="en-US" sz="1400" dirty="0">
              <a:solidFill>
                <a:srgbClr val="FE3859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96790" y="6058973"/>
            <a:ext cx="43909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System parameters &amp;           are obtained</a:t>
            </a:r>
          </a:p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from machine learning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9" name="Object 2"/>
          <p:cNvGraphicFramePr>
            <a:graphicFrameLocks noChangeAspect="1"/>
          </p:cNvGraphicFramePr>
          <p:nvPr/>
        </p:nvGraphicFramePr>
        <p:xfrm>
          <a:off x="754635" y="2355103"/>
          <a:ext cx="77565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226600" imgH="1143000" progId="Equation.DSMT4">
                  <p:embed/>
                </p:oleObj>
              </mc:Choice>
              <mc:Fallback>
                <p:oleObj name="Equation" r:id="rId17" imgW="11226600" imgH="1143000" progId="Equation.DSMT4">
                  <p:embed/>
                  <p:pic>
                    <p:nvPicPr>
                      <p:cNvPr id="19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635" y="2355103"/>
                        <a:ext cx="77565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H2O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37386" y="4148328"/>
            <a:ext cx="2432079" cy="1824059"/>
          </a:xfrm>
          <a:prstGeom prst="rect">
            <a:avLst/>
          </a:prstGeom>
        </p:spPr>
      </p:pic>
      <p:pic>
        <p:nvPicPr>
          <p:cNvPr id="23" name="T-Bend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155339" y="4424861"/>
            <a:ext cx="726874" cy="546058"/>
          </a:xfrm>
          <a:prstGeom prst="rect">
            <a:avLst/>
          </a:prstGeom>
        </p:spPr>
      </p:pic>
      <p:pic>
        <p:nvPicPr>
          <p:cNvPr id="24" name="Lib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113468" y="5185631"/>
            <a:ext cx="769932" cy="578406"/>
          </a:xfrm>
          <a:prstGeom prst="rect">
            <a:avLst/>
          </a:prstGeom>
        </p:spPr>
      </p:pic>
      <p:pic>
        <p:nvPicPr>
          <p:cNvPr id="21" name="OH-A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652779" y="4251446"/>
            <a:ext cx="296390" cy="222661"/>
          </a:xfrm>
          <a:prstGeom prst="rect">
            <a:avLst/>
          </a:prstGeom>
        </p:spPr>
      </p:pic>
      <p:pic>
        <p:nvPicPr>
          <p:cNvPr id="22" name="OH-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159396" y="4351133"/>
            <a:ext cx="323716" cy="243190"/>
          </a:xfrm>
          <a:prstGeom prst="rect">
            <a:avLst/>
          </a:prstGeom>
        </p:spPr>
      </p:pic>
      <p:pic>
        <p:nvPicPr>
          <p:cNvPr id="25" name="Ben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 rot="2400000">
            <a:off x="7147478" y="5628831"/>
            <a:ext cx="277852" cy="208733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412226" y="1159926"/>
            <a:ext cx="5014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S. Ueno and YT. JCTC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16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2099 (2020).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244408" y="634017"/>
            <a:ext cx="647544" cy="770236"/>
          </a:xfrm>
          <a:prstGeom prst="rect">
            <a:avLst/>
          </a:prstGeom>
        </p:spPr>
      </p:pic>
      <p:sp>
        <p:nvSpPr>
          <p:cNvPr id="26" name="タイトル 1"/>
          <p:cNvSpPr txBox="1">
            <a:spLocks/>
          </p:cNvSpPr>
          <p:nvPr/>
        </p:nvSpPr>
        <p:spPr>
          <a:xfrm>
            <a:off x="96790" y="21209"/>
            <a:ext cx="9000057" cy="1143000"/>
          </a:xfrm>
          <a:prstGeom prst="rect">
            <a:avLst/>
          </a:prstGeom>
        </p:spPr>
        <p:txBody>
          <a:bodyPr rtlCol="0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Constructing a Brownian model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100" b="1" dirty="0">
                <a:solidFill>
                  <a:srgbClr val="0541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(Machine learning approach)</a:t>
            </a:r>
            <a:endParaRPr lang="ja-JP" altLang="en-US" sz="3100" b="1" dirty="0">
              <a:solidFill>
                <a:srgbClr val="0541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29" name="Object 3">
            <a:extLst>
              <a:ext uri="{FF2B5EF4-FFF2-40B4-BE49-F238E27FC236}">
                <a16:creationId xmlns:a16="http://schemas.microsoft.com/office/drawing/2014/main" id="{9252AB23-8CF8-4FFC-BB7F-EEB1788C353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57145" y="3287457"/>
          <a:ext cx="3111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3111480" imgH="787320" progId="Equation.DSMT4">
                  <p:embed/>
                </p:oleObj>
              </mc:Choice>
              <mc:Fallback>
                <p:oleObj name="Equation" r:id="rId23" imgW="3111480" imgH="787320" progId="Equation.DSMT4">
                  <p:embed/>
                  <p:pic>
                    <p:nvPicPr>
                      <p:cNvPr id="29" name="Object 3">
                        <a:extLst>
                          <a:ext uri="{FF2B5EF4-FFF2-40B4-BE49-F238E27FC236}">
                            <a16:creationId xmlns:a16="http://schemas.microsoft.com/office/drawing/2014/main" id="{9252AB23-8CF8-4FFC-BB7F-EEB1788C353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7145" y="3287457"/>
                        <a:ext cx="31115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3">
            <a:extLst>
              <a:ext uri="{FF2B5EF4-FFF2-40B4-BE49-F238E27FC236}">
                <a16:creationId xmlns:a16="http://schemas.microsoft.com/office/drawing/2014/main" id="{E899470B-AAE4-49F6-AD72-F9D2C4139B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88836" y="6109686"/>
          <a:ext cx="520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520560" imgH="279360" progId="Equation.DSMT4">
                  <p:embed/>
                </p:oleObj>
              </mc:Choice>
              <mc:Fallback>
                <p:oleObj name="Equation" r:id="rId25" imgW="520560" imgH="279360" progId="Equation.DSMT4">
                  <p:embed/>
                  <p:pic>
                    <p:nvPicPr>
                      <p:cNvPr id="30" name="Object 3">
                        <a:extLst>
                          <a:ext uri="{FF2B5EF4-FFF2-40B4-BE49-F238E27FC236}">
                            <a16:creationId xmlns:a16="http://schemas.microsoft.com/office/drawing/2014/main" id="{E899470B-AAE4-49F6-AD72-F9D2C4139B0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8836" y="6109686"/>
                        <a:ext cx="5207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T-Bend">
            <a:hlinkClick r:id="" action="ppaction://media"/>
            <a:extLst>
              <a:ext uri="{FF2B5EF4-FFF2-40B4-BE49-F238E27FC236}">
                <a16:creationId xmlns:a16="http://schemas.microsoft.com/office/drawing/2014/main" id="{E25C3421-70EF-4454-93EE-4C1291D069BB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426869" y="3242371"/>
            <a:ext cx="1032967" cy="776008"/>
          </a:xfrm>
          <a:prstGeom prst="rect">
            <a:avLst/>
          </a:prstGeom>
        </p:spPr>
      </p:pic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05FA493B-08EA-4B8B-937D-172453F83AB4}"/>
              </a:ext>
            </a:extLst>
          </p:cNvPr>
          <p:cNvSpPr txBox="1"/>
          <p:nvPr/>
        </p:nvSpPr>
        <p:spPr>
          <a:xfrm>
            <a:off x="1701224" y="1524042"/>
            <a:ext cx="47586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The main system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F755F09D-E83C-4264-80FA-21E66A3780D5}"/>
              </a:ext>
            </a:extLst>
          </p:cNvPr>
          <p:cNvSpPr txBox="1"/>
          <p:nvPr/>
        </p:nvSpPr>
        <p:spPr>
          <a:xfrm>
            <a:off x="5470407" y="1558972"/>
            <a:ext cx="1717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24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Heat baths</a:t>
            </a:r>
          </a:p>
        </p:txBody>
      </p:sp>
      <p:sp>
        <p:nvSpPr>
          <p:cNvPr id="40" name="Line 9">
            <a:extLst>
              <a:ext uri="{FF2B5EF4-FFF2-40B4-BE49-F238E27FC236}">
                <a16:creationId xmlns:a16="http://schemas.microsoft.com/office/drawing/2014/main" id="{C77ED039-C8F4-4A3E-87FD-457161C8920B}"/>
              </a:ext>
            </a:extLst>
          </p:cNvPr>
          <p:cNvSpPr>
            <a:spLocks noChangeShapeType="1"/>
          </p:cNvSpPr>
          <p:nvPr/>
        </p:nvSpPr>
        <p:spPr bwMode="auto">
          <a:xfrm>
            <a:off x="7380312" y="3095763"/>
            <a:ext cx="1080120" cy="8382"/>
          </a:xfrm>
          <a:prstGeom prst="line">
            <a:avLst/>
          </a:prstGeom>
          <a:noFill/>
          <a:ln w="25400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1" name="Line 12">
            <a:extLst>
              <a:ext uri="{FF2B5EF4-FFF2-40B4-BE49-F238E27FC236}">
                <a16:creationId xmlns:a16="http://schemas.microsoft.com/office/drawing/2014/main" id="{087792E3-7A7A-4EBF-BA4D-C4279B81D2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2080" y="3123218"/>
            <a:ext cx="1728192" cy="1928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80CF8758-428A-C358-A374-815F3A348C3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499741" y="3300325"/>
            <a:ext cx="1240390" cy="924486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E7EC37D8-EE0C-0777-970A-54222F8B8BA9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950" y="3879173"/>
            <a:ext cx="569723" cy="36653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8AC6293F-E6F0-5E73-F176-BDA08708C68F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162" y="3330813"/>
            <a:ext cx="576064" cy="35895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9CFD2638-0875-B8D0-599E-A37778DEE330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141" y="3295281"/>
            <a:ext cx="576064" cy="37061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58783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308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0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0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213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56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213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240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200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200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200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4" repeatCount="indefinite" fill="remove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>
              <p:cMediaNode vol="80000">
                <p:cTn id="95" repeatCount="indefinite" fill="remove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96" repeatCount="indefinite" fill="remove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97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98" repeatCount="indefinite" fill="remove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video>
              <p:cMediaNode vol="80000">
                <p:cTn id="99" repeatCount="indefinite" fill="remove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video>
              <p:cMediaNode vol="80000">
                <p:cTn id="100" repeatCount="indefinite" fill="remove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101" repeatCount="indefinite" fill="remove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  <p:video>
              <p:cMediaNode vol="80000">
                <p:cTn id="102" repeatCount="indefinite" fill="remove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video>
              <p:cMediaNode vol="80000">
                <p:cTn id="103" repeatCount="indefinite" fill="remove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244298" y="3719310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2060"/>
                </a:solidFill>
              </a:rPr>
              <a:t>HEOM for </a:t>
            </a:r>
            <a:r>
              <a:rPr lang="en-US" altLang="ja-JP" sz="2800" dirty="0">
                <a:solidFill>
                  <a:srgbClr val="0066FF"/>
                </a:solidFill>
              </a:rPr>
              <a:t>Holstein-Hubbard </a:t>
            </a:r>
            <a:r>
              <a:rPr lang="en-US" altLang="ja-JP" sz="2800" dirty="0">
                <a:solidFill>
                  <a:srgbClr val="002060"/>
                </a:solidFill>
              </a:rPr>
              <a:t>+ </a:t>
            </a:r>
            <a:r>
              <a:rPr lang="en-US" altLang="ja-JP" sz="2800" dirty="0">
                <a:solidFill>
                  <a:srgbClr val="FF0000"/>
                </a:solidFill>
              </a:rPr>
              <a:t>Bath </a:t>
            </a: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4" y="-29876182"/>
            <a:ext cx="12" cy="66610363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161" y="766033"/>
            <a:ext cx="2819102" cy="2138490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227300" y="377375"/>
            <a:ext cx="56477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2060"/>
                </a:solidFill>
              </a:rPr>
              <a:t>HEOM for </a:t>
            </a:r>
            <a:r>
              <a:rPr lang="en-US" altLang="ja-JP" sz="2800" dirty="0">
                <a:solidFill>
                  <a:srgbClr val="0066FF"/>
                </a:solidFill>
              </a:rPr>
              <a:t>Holstein-Peierls</a:t>
            </a:r>
            <a:r>
              <a:rPr lang="en-US" altLang="ja-JP" sz="2800" dirty="0">
                <a:solidFill>
                  <a:srgbClr val="002060"/>
                </a:solidFill>
              </a:rPr>
              <a:t> + </a:t>
            </a:r>
            <a:r>
              <a:rPr lang="en-US" altLang="ja-JP" sz="2800" dirty="0">
                <a:solidFill>
                  <a:srgbClr val="FF0000"/>
                </a:solidFill>
              </a:rPr>
              <a:t>Bath 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227300" y="2987078"/>
            <a:ext cx="89078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err="1">
                <a:solidFill>
                  <a:srgbClr val="000066"/>
                </a:solidFill>
                <a:latin typeface="ＭＳ Ｐゴシック" panose="020B0600070205080204" pitchFamily="50" charset="-128"/>
              </a:rPr>
              <a:t>Cainelli</a:t>
            </a:r>
            <a:r>
              <a:rPr lang="en-US" altLang="ja-JP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 &amp; YT </a:t>
            </a:r>
            <a:r>
              <a:rPr lang="en-US" altLang="ja-JP" i="1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Exciton Transfer in </a:t>
            </a:r>
            <a:r>
              <a:rPr lang="en-US" altLang="ja-JP" i="1" dirty="0">
                <a:solidFill>
                  <a:srgbClr val="00B050"/>
                </a:solidFill>
                <a:latin typeface="ＭＳ Ｐゴシック" panose="020B0600070205080204" pitchFamily="50" charset="-128"/>
              </a:rPr>
              <a:t>Organic Photovoltaic Cells</a:t>
            </a:r>
            <a:r>
              <a:rPr lang="en-US" altLang="ja-JP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, </a:t>
            </a:r>
            <a:r>
              <a:rPr lang="en-US" altLang="ja-JP" dirty="0">
                <a:latin typeface="ＭＳ Ｐゴシック" panose="020B0600070205080204" pitchFamily="50" charset="-128"/>
                <a:hlinkClick r:id="rId5"/>
              </a:rPr>
              <a:t>JCP </a:t>
            </a:r>
            <a:r>
              <a:rPr lang="en-US" altLang="ja-JP" b="1" dirty="0">
                <a:latin typeface="ＭＳ Ｐゴシック" panose="020B0600070205080204" pitchFamily="50" charset="-128"/>
                <a:hlinkClick r:id="rId5"/>
              </a:rPr>
              <a:t>154</a:t>
            </a:r>
            <a:r>
              <a:rPr lang="en-US" altLang="ja-JP" dirty="0">
                <a:latin typeface="ＭＳ Ｐゴシック" panose="020B0600070205080204" pitchFamily="50" charset="-128"/>
                <a:hlinkClick r:id="rId5"/>
              </a:rPr>
              <a:t>, 034107 (2021)</a:t>
            </a:r>
            <a:r>
              <a:rPr lang="en-US" altLang="ja-JP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. </a:t>
            </a:r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107504" y="6111219"/>
            <a:ext cx="9433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Nakamura &amp; YT, </a:t>
            </a:r>
            <a:r>
              <a:rPr lang="en-US" altLang="ja-JP" i="1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Optical </a:t>
            </a:r>
            <a:r>
              <a:rPr lang="en-US" altLang="ja-JP" i="1" dirty="0">
                <a:latin typeface="ＭＳ Ｐゴシック" panose="020B0600070205080204" pitchFamily="50" charset="-128"/>
              </a:rPr>
              <a:t>response of </a:t>
            </a:r>
            <a:r>
              <a:rPr lang="en-US" altLang="ja-JP" i="1" dirty="0">
                <a:solidFill>
                  <a:srgbClr val="00B050"/>
                </a:solidFill>
                <a:latin typeface="ＭＳ Ｐゴシック" panose="020B0600070205080204" pitchFamily="50" charset="-128"/>
              </a:rPr>
              <a:t>laser-driven CT complex </a:t>
            </a:r>
            <a:r>
              <a:rPr lang="en-US" altLang="ja-JP" i="1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described by Holstein-Hubbard model coupled to baths:</a:t>
            </a:r>
            <a:r>
              <a:rPr lang="en-US" altLang="ja-JP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  </a:t>
            </a:r>
            <a:r>
              <a:rPr lang="en-US" altLang="ja-JP" dirty="0">
                <a:latin typeface="ＭＳ Ｐゴシック" panose="020B0600070205080204" pitchFamily="50" charset="-128"/>
                <a:hlinkClick r:id="rId6"/>
              </a:rPr>
              <a:t>JCP </a:t>
            </a:r>
            <a:r>
              <a:rPr lang="en-US" altLang="ja-JP" b="1" dirty="0">
                <a:latin typeface="ＭＳ Ｐゴシック" panose="020B0600070205080204" pitchFamily="50" charset="-128"/>
                <a:hlinkClick r:id="rId6"/>
              </a:rPr>
              <a:t>155,</a:t>
            </a:r>
            <a:r>
              <a:rPr lang="en-US" altLang="ja-JP" dirty="0">
                <a:latin typeface="ＭＳ Ｐゴシック" panose="020B0600070205080204" pitchFamily="50" charset="-128"/>
                <a:hlinkClick r:id="rId6"/>
              </a:rPr>
              <a:t> 064106 (2021)</a:t>
            </a:r>
            <a:endParaRPr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6084168" y="2270198"/>
            <a:ext cx="2512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ja-JP" dirty="0">
                <a:latin typeface="ＭＳ Ｐゴシック" panose="020B0600070205080204" pitchFamily="50" charset="-128"/>
                <a:hlinkClick r:id="rId7"/>
              </a:rPr>
              <a:t>JCP </a:t>
            </a:r>
            <a:r>
              <a:rPr lang="de-DE" altLang="ja-JP" b="1" dirty="0">
                <a:latin typeface="ＭＳ Ｐゴシック" panose="020B0600070205080204" pitchFamily="50" charset="-128"/>
                <a:hlinkClick r:id="rId7"/>
              </a:rPr>
              <a:t>157, </a:t>
            </a:r>
            <a:r>
              <a:rPr lang="de-DE" altLang="ja-JP" dirty="0">
                <a:latin typeface="ＭＳ Ｐゴシック" panose="020B0600070205080204" pitchFamily="50" charset="-128"/>
                <a:hlinkClick r:id="rId7"/>
              </a:rPr>
              <a:t>084103 (2022)</a:t>
            </a:r>
            <a:endParaRPr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520" y="4632526"/>
            <a:ext cx="4756858" cy="1318379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80644" y="4666813"/>
            <a:ext cx="2041228" cy="138467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64288" y="4739940"/>
            <a:ext cx="1963218" cy="1371943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901" y="212536"/>
            <a:ext cx="867390" cy="912631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315" y="3636899"/>
            <a:ext cx="766649" cy="97884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74648" y="890088"/>
            <a:ext cx="1867459" cy="2014435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5809936" y="1323283"/>
            <a:ext cx="24673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i="1" dirty="0">
                <a:solidFill>
                  <a:srgbClr val="FF0000"/>
                </a:solidFill>
                <a:latin typeface="ＭＳ Ｐゴシック" panose="020B0600070205080204" pitchFamily="50" charset="-128"/>
              </a:rPr>
              <a:t>Transient absorption </a:t>
            </a:r>
          </a:p>
          <a:p>
            <a:r>
              <a:rPr lang="en-US" altLang="ja-JP" sz="2000" i="1" dirty="0">
                <a:solidFill>
                  <a:srgbClr val="FF0000"/>
                </a:solidFill>
                <a:latin typeface="ＭＳ Ｐゴシック" panose="020B0600070205080204" pitchFamily="50" charset="-128"/>
              </a:rPr>
              <a:t>spectrum</a:t>
            </a:r>
            <a:endParaRPr lang="ja-JP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5570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703131"/>
              </p:ext>
            </p:extLst>
          </p:nvPr>
        </p:nvGraphicFramePr>
        <p:xfrm>
          <a:off x="471559" y="1124744"/>
          <a:ext cx="3960440" cy="2774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3371540" imgH="2362015" progId="AcroExch.Document.DC">
                  <p:embed/>
                </p:oleObj>
              </mc:Choice>
              <mc:Fallback>
                <p:oleObj name="Acrobat Document" r:id="rId2" imgW="3371540" imgH="2362015" progId="AcroExch.Document.DC">
                  <p:embed/>
                  <p:pic>
                    <p:nvPicPr>
                      <p:cNvPr id="103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559" y="1124744"/>
                        <a:ext cx="3960440" cy="27745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0338743"/>
              </p:ext>
            </p:extLst>
          </p:nvPr>
        </p:nvGraphicFramePr>
        <p:xfrm>
          <a:off x="4702552" y="1124339"/>
          <a:ext cx="4027487" cy="277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3428752" imgH="2362015" progId="AcroExch.Document.DC">
                  <p:embed/>
                </p:oleObj>
              </mc:Choice>
              <mc:Fallback>
                <p:oleObj name="Acrobat Document" r:id="rId4" imgW="3428752" imgH="2362015" progId="AcroExch.Document.DC">
                  <p:embed/>
                  <p:pic>
                    <p:nvPicPr>
                      <p:cNvPr id="103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2552" y="1124339"/>
                        <a:ext cx="4027487" cy="277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352862" y="3789040"/>
            <a:ext cx="40751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Population relaxation dynamics for </a:t>
            </a:r>
            <a:r>
              <a:rPr lang="en-US" altLang="ja-JP" dirty="0">
                <a:solidFill>
                  <a:srgbClr val="FF0000"/>
                </a:solidFill>
              </a:rPr>
              <a:t>4x4 antiferromagnetic triangular lattice </a:t>
            </a:r>
            <a:r>
              <a:rPr lang="en-US" altLang="ja-JP" dirty="0">
                <a:solidFill>
                  <a:srgbClr val="0070C0"/>
                </a:solidFill>
              </a:rPr>
              <a:t>(6GB RAM)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798500" y="3789040"/>
            <a:ext cx="396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10 qubits systems </a:t>
            </a:r>
            <a:r>
              <a:rPr lang="en-US" altLang="ja-JP" dirty="0">
                <a:solidFill>
                  <a:srgbClr val="0070C0"/>
                </a:solidFill>
              </a:rPr>
              <a:t>(=26MB RAM</a:t>
            </a:r>
            <a:r>
              <a:rPr lang="en-US" altLang="ja-JP" dirty="0"/>
              <a:t>)</a:t>
            </a:r>
            <a:endParaRPr kumimoji="1" lang="en-US" altLang="ja-JP" dirty="0"/>
          </a:p>
          <a:p>
            <a:r>
              <a:rPr kumimoji="1" lang="en-US" altLang="ja-JP" dirty="0"/>
              <a:t>Weak (solid), intermediate (dashed), and strong (dot dash) system-bath coupling cases are depicted.</a:t>
            </a:r>
            <a:endParaRPr kumimoji="1" lang="ja-JP" altLang="en-US" dirty="0"/>
          </a:p>
        </p:txBody>
      </p:sp>
      <p:pic>
        <p:nvPicPr>
          <p:cNvPr id="1036" name="Picture 12" descr="C:\Users\nakamura\Documents\ppt\180519(Tanimura)\eq5.e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04042" y="5332068"/>
            <a:ext cx="4128568" cy="569937"/>
          </a:xfrm>
          <a:prstGeom prst="rect">
            <a:avLst/>
          </a:prstGeom>
          <a:noFill/>
        </p:spPr>
      </p:pic>
      <p:pic>
        <p:nvPicPr>
          <p:cNvPr id="1037" name="Picture 13" descr="C:\Users\nakamura\Documents\ppt\180519(Tanimura)\eq4.e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076" y="5085184"/>
            <a:ext cx="2007174" cy="553703"/>
          </a:xfrm>
          <a:prstGeom prst="rect">
            <a:avLst/>
          </a:prstGeom>
          <a:noFill/>
        </p:spPr>
      </p:pic>
      <p:sp>
        <p:nvSpPr>
          <p:cNvPr id="3" name="正方形/長方形 2"/>
          <p:cNvSpPr/>
          <p:nvPr/>
        </p:nvSpPr>
        <p:spPr>
          <a:xfrm>
            <a:off x="1573322" y="6255945"/>
            <a:ext cx="64503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C0597"/>
                </a:solidFill>
              </a:rPr>
              <a:t>Nakamura &amp;YT, </a:t>
            </a:r>
            <a:r>
              <a:rPr lang="en-US" altLang="ja-JP" sz="24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Phys. Rev. A </a:t>
            </a:r>
            <a:r>
              <a:rPr lang="en-US" altLang="ja-JP" sz="2400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98,</a:t>
            </a:r>
            <a:r>
              <a:rPr lang="en-US" altLang="ja-JP" sz="24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 012109 (2018)</a:t>
            </a:r>
            <a:endParaRPr lang="ja-JP" altLang="en-US" sz="2400" dirty="0">
              <a:solidFill>
                <a:srgbClr val="0C0597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269130" y="755007"/>
            <a:ext cx="4365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Quantum spin glass (</a:t>
            </a:r>
            <a:r>
              <a:rPr lang="ja-JP" altLang="en-US" dirty="0">
                <a:solidFill>
                  <a:srgbClr val="FF0000"/>
                </a:solidFill>
              </a:rPr>
              <a:t>６４</a:t>
            </a:r>
            <a:r>
              <a:rPr lang="en-US" altLang="ja-JP" dirty="0">
                <a:solidFill>
                  <a:srgbClr val="FF0000"/>
                </a:solidFill>
              </a:rPr>
              <a:t>K states</a:t>
            </a:r>
            <a:r>
              <a:rPr lang="en-US" altLang="ja-JP" dirty="0"/>
              <a:t>) </a:t>
            </a:r>
            <a:r>
              <a:rPr lang="en-US" altLang="ja-JP" dirty="0">
                <a:solidFill>
                  <a:srgbClr val="0066FF"/>
                </a:solidFill>
              </a:rPr>
              <a:t>(T=0K)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932040" y="766075"/>
            <a:ext cx="41293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Quantum annealing simulation </a:t>
            </a:r>
            <a:r>
              <a:rPr lang="en-US" altLang="ja-JP" dirty="0">
                <a:solidFill>
                  <a:srgbClr val="0066FF"/>
                </a:solidFill>
              </a:rPr>
              <a:t>(T=0K) </a:t>
            </a:r>
            <a:endParaRPr lang="ja-JP" altLang="en-US" dirty="0">
              <a:solidFill>
                <a:srgbClr val="0066FF"/>
              </a:solidFill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14" y="5805264"/>
            <a:ext cx="750649" cy="958418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C0FDF34-76F2-E850-DCBE-F4A62FF8BDA1}"/>
              </a:ext>
            </a:extLst>
          </p:cNvPr>
          <p:cNvSpPr txBox="1"/>
          <p:nvPr/>
        </p:nvSpPr>
        <p:spPr>
          <a:xfrm>
            <a:off x="352862" y="184849"/>
            <a:ext cx="8407326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500" b="0" dirty="0">
                <a:solidFill>
                  <a:srgbClr val="000066"/>
                </a:solidFill>
                <a:effectLst/>
                <a:latin typeface="Arial Black" panose="020B0A04020102020204" pitchFamily="34" charset="0"/>
                <a:ea typeface="ＭＳ Ｐゴシック" panose="020B0600070205080204" pitchFamily="50" charset="-128"/>
              </a:rPr>
              <a:t>Hierarchical Schrödinger Equations of Motion </a:t>
            </a:r>
            <a:endParaRPr lang="ja-JP" altLang="en-US" sz="25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4556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1B4EB4-C452-23C3-4CA0-BA3C50A535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80528" y="2060848"/>
            <a:ext cx="9214792" cy="3170783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solidFill>
                  <a:srgbClr val="0C0597"/>
                </a:solidFill>
                <a:latin typeface="Arial Black" panose="020B0A04020102020204" pitchFamily="34" charset="0"/>
              </a:rPr>
              <a:t>3.</a:t>
            </a:r>
            <a:r>
              <a:rPr kumimoji="1" lang="en-US" altLang="ja-JP" sz="4000" dirty="0">
                <a:solidFill>
                  <a:srgbClr val="0C0597"/>
                </a:solidFill>
                <a:latin typeface="Arial Black" panose="020B0A04020102020204" pitchFamily="34" charset="0"/>
              </a:rPr>
              <a:t> </a:t>
            </a:r>
            <a:r>
              <a:rPr lang="en-US" altLang="ja-JP" sz="4000" dirty="0">
                <a:solidFill>
                  <a:srgbClr val="0C0597"/>
                </a:solidFill>
                <a:latin typeface="Arial Black" panose="020B0A04020102020204" pitchFamily="34" charset="0"/>
              </a:rPr>
              <a:t>The truth of quantum thermodynamics </a:t>
            </a:r>
            <a:br>
              <a:rPr lang="en-US" altLang="ja-JP" sz="4400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38AA32E-2DED-1B7E-58F0-EA4848732F72}"/>
              </a:ext>
            </a:extLst>
          </p:cNvPr>
          <p:cNvSpPr txBox="1"/>
          <p:nvPr/>
        </p:nvSpPr>
        <p:spPr>
          <a:xfrm>
            <a:off x="467544" y="6237312"/>
            <a:ext cx="5480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</a:rPr>
              <a:t>http://theochem.kuchem.kyoto-u.ac.jp/ISSP2023.zip</a:t>
            </a:r>
            <a:endParaRPr kumimoji="1" lang="ja-JP" altLang="en-US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12212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51520" y="1632126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chemeClr val="tx2">
                    <a:lumMod val="75000"/>
                  </a:schemeClr>
                </a:solidFill>
              </a:rPr>
              <a:t>First principle dynamic theory</a:t>
            </a:r>
            <a:endParaRPr lang="ja-JP" altLang="en-US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191662" y="926840"/>
            <a:ext cx="85769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>
                <a:solidFill>
                  <a:srgbClr val="0066FF"/>
                </a:solidFill>
              </a:rPr>
              <a:t>Quantum Mechanics  </a:t>
            </a:r>
            <a:r>
              <a:rPr lang="ja-JP" altLang="en-US" sz="3200" dirty="0">
                <a:solidFill>
                  <a:srgbClr val="0066FF"/>
                </a:solidFill>
              </a:rPr>
              <a:t>　　 </a:t>
            </a:r>
            <a:r>
              <a:rPr lang="en-US" altLang="ja-JP" sz="3200" dirty="0"/>
              <a:t>   </a:t>
            </a:r>
            <a:r>
              <a:rPr lang="en-US" altLang="ja-JP" sz="3200" dirty="0">
                <a:solidFill>
                  <a:srgbClr val="FF0000"/>
                </a:solidFill>
              </a:rPr>
              <a:t>Thermodynamics 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5192395" y="1621707"/>
            <a:ext cx="30796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chemeClr val="accent2">
                    <a:lumMod val="50000"/>
                  </a:schemeClr>
                </a:solidFill>
              </a:rPr>
              <a:t>Phenomenological theory</a:t>
            </a:r>
            <a:endParaRPr lang="ja-JP" altLang="en-US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395536" y="2103978"/>
            <a:ext cx="37497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/>
              <a:t>・</a:t>
            </a:r>
            <a:r>
              <a:rPr lang="en-US" altLang="ja-JP" dirty="0"/>
              <a:t>Microscopic expectation variables</a:t>
            </a:r>
          </a:p>
          <a:p>
            <a:r>
              <a:rPr lang="ja-JP" altLang="en-US" dirty="0"/>
              <a:t>・</a:t>
            </a:r>
            <a:r>
              <a:rPr lang="en-US" altLang="ja-JP" dirty="0"/>
              <a:t>Kinetics </a:t>
            </a:r>
          </a:p>
          <a:p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5145850" y="2091849"/>
            <a:ext cx="457140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dirty="0"/>
              <a:t>・</a:t>
            </a:r>
            <a:r>
              <a:rPr lang="en-US" altLang="ja-JP" sz="1600" dirty="0"/>
              <a:t>Macroscopic (intensive &amp; extensive) var.</a:t>
            </a:r>
          </a:p>
          <a:p>
            <a:r>
              <a:rPr lang="ja-JP" altLang="en-US" dirty="0"/>
              <a:t>・</a:t>
            </a:r>
            <a:r>
              <a:rPr lang="en-US" altLang="ja-JP" dirty="0"/>
              <a:t>equilibrium (or quasi-static) state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251520" y="3023663"/>
            <a:ext cx="3595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Favored by </a:t>
            </a:r>
            <a:r>
              <a:rPr lang="ja-JP" altLang="en-US" b="1" dirty="0">
                <a:solidFill>
                  <a:schemeClr val="tx2">
                    <a:lumMod val="75000"/>
                  </a:schemeClr>
                </a:solidFill>
              </a:rPr>
              <a:t>Ordinary Scientist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s</a:t>
            </a:r>
            <a:endParaRPr lang="ja-JP" alt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4984010" y="3013477"/>
            <a:ext cx="41344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accent2">
                    <a:lumMod val="75000"/>
                  </a:schemeClr>
                </a:solidFill>
              </a:rPr>
              <a:t>Favored by Otaku (geeky) scientists</a:t>
            </a:r>
            <a:endParaRPr lang="ja-JP" alt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1975461" y="4551472"/>
            <a:ext cx="38884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accent1">
                    <a:lumMod val="50000"/>
                  </a:schemeClr>
                </a:solidFill>
              </a:rPr>
              <a:t>(by </a:t>
            </a:r>
            <a:r>
              <a:rPr lang="en-US" altLang="ja-JP" dirty="0">
                <a:solidFill>
                  <a:schemeClr val="accent2">
                    <a:lumMod val="75000"/>
                  </a:schemeClr>
                </a:solidFill>
              </a:rPr>
              <a:t>Ordinary &amp; Otaku scientists</a:t>
            </a:r>
            <a:r>
              <a:rPr lang="en-US" altLang="ja-JP" dirty="0">
                <a:solidFill>
                  <a:schemeClr val="accent1">
                    <a:lumMod val="50000"/>
                  </a:schemeClr>
                </a:solidFill>
              </a:rPr>
              <a:t>) </a:t>
            </a:r>
            <a:endParaRPr lang="ja-JP" altLang="en-US" dirty="0"/>
          </a:p>
        </p:txBody>
      </p:sp>
      <p:sp>
        <p:nvSpPr>
          <p:cNvPr id="24" name="正方形/長方形 23"/>
          <p:cNvSpPr/>
          <p:nvPr/>
        </p:nvSpPr>
        <p:spPr>
          <a:xfrm>
            <a:off x="134277" y="4910618"/>
            <a:ext cx="9233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/>
              <a:t>?? “Beating Carnot efficiency</a:t>
            </a:r>
            <a:r>
              <a:rPr lang="ja-JP" altLang="en-US" sz="2400" dirty="0"/>
              <a:t> </a:t>
            </a:r>
            <a:r>
              <a:rPr lang="en-US" altLang="ja-JP" sz="2400" dirty="0"/>
              <a:t>with driven… “ </a:t>
            </a:r>
            <a:r>
              <a:rPr lang="en-US" altLang="ja-JP" sz="1600" dirty="0"/>
              <a:t>(Nature comm. 2022)</a:t>
            </a:r>
            <a:endParaRPr lang="ja-JP" altLang="en-US" sz="1600" dirty="0"/>
          </a:p>
        </p:txBody>
      </p:sp>
      <p:sp>
        <p:nvSpPr>
          <p:cNvPr id="27" name="正方形/長方形 26"/>
          <p:cNvSpPr/>
          <p:nvPr/>
        </p:nvSpPr>
        <p:spPr>
          <a:xfrm>
            <a:off x="176085" y="5413746"/>
            <a:ext cx="88569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C00000"/>
                </a:solidFill>
              </a:rPr>
              <a:t>Can the 2nd law of thermodynamics be broken?</a:t>
            </a:r>
            <a:endParaRPr lang="ja-JP" altLang="en-US" sz="2000" dirty="0">
              <a:solidFill>
                <a:srgbClr val="C00000"/>
              </a:solidFill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251520" y="5810211"/>
            <a:ext cx="6552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This could be</a:t>
            </a:r>
            <a:r>
              <a:rPr lang="ja-JP" altLang="en-US" dirty="0"/>
              <a:t> </a:t>
            </a:r>
            <a:r>
              <a:rPr lang="en-US" altLang="ja-JP" dirty="0"/>
              <a:t>happened due to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    </a:t>
            </a:r>
            <a:r>
              <a:rPr lang="en-US" altLang="ja-JP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Improper treatment of a system-bath model</a:t>
            </a:r>
          </a:p>
          <a:p>
            <a:r>
              <a:rPr lang="ja-JP" altLang="en-US" dirty="0"/>
              <a:t>    </a:t>
            </a:r>
            <a:r>
              <a:rPr lang="en-US" altLang="ja-JP" dirty="0">
                <a:solidFill>
                  <a:srgbClr val="FF0000"/>
                </a:solidFill>
              </a:rPr>
              <a:t>I</a:t>
            </a:r>
            <a:r>
              <a:rPr lang="ja-JP" altLang="en-US" dirty="0">
                <a:solidFill>
                  <a:srgbClr val="FF0000"/>
                </a:solidFill>
              </a:rPr>
              <a:t>mproper </a:t>
            </a:r>
            <a:r>
              <a:rPr lang="en-US" altLang="ja-JP" dirty="0">
                <a:solidFill>
                  <a:srgbClr val="FF0000"/>
                </a:solidFill>
              </a:rPr>
              <a:t>definition of </a:t>
            </a:r>
            <a:r>
              <a:rPr lang="ja-JP" altLang="en-US" dirty="0">
                <a:solidFill>
                  <a:srgbClr val="FF0000"/>
                </a:solidFill>
              </a:rPr>
              <a:t>thermodynamic quantit</a:t>
            </a:r>
            <a:r>
              <a:rPr lang="en-US" altLang="ja-JP" dirty="0" err="1">
                <a:solidFill>
                  <a:srgbClr val="FF0000"/>
                </a:solidFill>
              </a:rPr>
              <a:t>ies</a:t>
            </a:r>
            <a:endParaRPr lang="en-US" altLang="ja-JP" dirty="0">
              <a:solidFill>
                <a:srgbClr val="FF0000"/>
              </a:solidFill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1791746" y="4008554"/>
            <a:ext cx="53767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1" dirty="0">
                <a:solidFill>
                  <a:srgbClr val="7030A0"/>
                </a:solidFill>
              </a:rPr>
              <a:t>Quantum thermodynamics</a:t>
            </a:r>
            <a:endParaRPr lang="ja-JP" altLang="en-US" sz="3200" b="1" dirty="0">
              <a:solidFill>
                <a:srgbClr val="7030A0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411760" y="51778"/>
            <a:ext cx="60486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4400" b="1" dirty="0">
                <a:solidFill>
                  <a:srgbClr val="002060"/>
                </a:solidFill>
              </a:rPr>
              <a:t>Introduction </a:t>
            </a:r>
            <a:endParaRPr lang="ja-JP" altLang="en-US" sz="4400" dirty="0"/>
          </a:p>
        </p:txBody>
      </p:sp>
      <p:sp>
        <p:nvSpPr>
          <p:cNvPr id="8" name="正方形/長方形 7"/>
          <p:cNvSpPr/>
          <p:nvPr/>
        </p:nvSpPr>
        <p:spPr>
          <a:xfrm>
            <a:off x="5830282" y="5887155"/>
            <a:ext cx="32025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66CC"/>
                </a:solidFill>
              </a:rPr>
              <a:t>To verify, conduct rigorous </a:t>
            </a:r>
          </a:p>
          <a:p>
            <a:r>
              <a:rPr lang="en-US" altLang="ja-JP" b="1" dirty="0">
                <a:solidFill>
                  <a:srgbClr val="FF66CC"/>
                </a:solidFill>
              </a:rPr>
              <a:t>simulations using HEOM</a:t>
            </a:r>
            <a:endParaRPr lang="ja-JP" altLang="en-US" dirty="0">
              <a:solidFill>
                <a:srgbClr val="FF66CC"/>
              </a:solidFill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2047" y="3362458"/>
            <a:ext cx="439877" cy="735419"/>
          </a:xfrm>
          <a:prstGeom prst="rect">
            <a:avLst/>
          </a:prstGeom>
        </p:spPr>
      </p:pic>
      <p:cxnSp>
        <p:nvCxnSpPr>
          <p:cNvPr id="18" name="直線矢印コネクタ 17"/>
          <p:cNvCxnSpPr/>
          <p:nvPr/>
        </p:nvCxnSpPr>
        <p:spPr>
          <a:xfrm>
            <a:off x="2339752" y="3458073"/>
            <a:ext cx="1656184" cy="606040"/>
          </a:xfrm>
          <a:prstGeom prst="straightConnector1">
            <a:avLst/>
          </a:prstGeom>
          <a:ln w="5715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 flipH="1">
            <a:off x="4894011" y="3436309"/>
            <a:ext cx="1647358" cy="590808"/>
          </a:xfrm>
          <a:prstGeom prst="straightConnector1">
            <a:avLst/>
          </a:prstGeom>
          <a:ln w="5715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図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9522" y="3387764"/>
            <a:ext cx="472135" cy="815640"/>
          </a:xfrm>
          <a:prstGeom prst="rect">
            <a:avLst/>
          </a:prstGeom>
        </p:spPr>
      </p:pic>
      <p:sp>
        <p:nvSpPr>
          <p:cNvPr id="5" name="角丸四角形 4"/>
          <p:cNvSpPr/>
          <p:nvPr/>
        </p:nvSpPr>
        <p:spPr>
          <a:xfrm>
            <a:off x="91726" y="908340"/>
            <a:ext cx="4264249" cy="20886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角丸四角形 24"/>
          <p:cNvSpPr/>
          <p:nvPr/>
        </p:nvSpPr>
        <p:spPr>
          <a:xfrm>
            <a:off x="5069378" y="896324"/>
            <a:ext cx="3963695" cy="20886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4363627" y="1527422"/>
            <a:ext cx="774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/>
              <a:t>vs.</a:t>
            </a:r>
            <a:endParaRPr lang="ja-JP" altLang="en-US" sz="3600" dirty="0"/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CF85ADFA-AABF-46CB-865C-4313BFCBC6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1053" y="3341758"/>
            <a:ext cx="672357" cy="759676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7EFAF24D-3E53-4432-AB79-4E6F264DED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693" y="3419706"/>
            <a:ext cx="717264" cy="801920"/>
          </a:xfrm>
          <a:prstGeom prst="rect">
            <a:avLst/>
          </a:prstGeom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779C1025-7D5A-4D99-A1CE-BE0D65C37FF0}"/>
              </a:ext>
            </a:extLst>
          </p:cNvPr>
          <p:cNvSpPr txBox="1"/>
          <p:nvPr/>
        </p:nvSpPr>
        <p:spPr>
          <a:xfrm>
            <a:off x="7092280" y="4071801"/>
            <a:ext cx="13889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 err="1">
                <a:solidFill>
                  <a:schemeClr val="accent2">
                    <a:lumMod val="75000"/>
                  </a:schemeClr>
                </a:solidFill>
              </a:rPr>
              <a:t>Koyanagi</a:t>
            </a:r>
            <a:endParaRPr lang="ja-JP" altLang="en-US" dirty="0"/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299AED8D-7371-47F7-851B-6319AE064F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7766" y="3312179"/>
            <a:ext cx="549714" cy="64966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5D7A4AE8-3FF4-4FB0-B92D-2107C91B2B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99725" y="3356542"/>
            <a:ext cx="544717" cy="576759"/>
          </a:xfrm>
          <a:prstGeom prst="rect">
            <a:avLst/>
          </a:prstGeom>
        </p:spPr>
      </p:pic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098DA294-0B46-4542-A181-2A61838E7272}"/>
              </a:ext>
            </a:extLst>
          </p:cNvPr>
          <p:cNvSpPr txBox="1"/>
          <p:nvPr/>
        </p:nvSpPr>
        <p:spPr>
          <a:xfrm>
            <a:off x="5504801" y="4538435"/>
            <a:ext cx="30731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C00000"/>
                </a:solidFill>
              </a:rPr>
              <a:t>Graft bamboo on a tree!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307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7" grpId="0"/>
      <p:bldP spid="20" grpId="0"/>
      <p:bldP spid="23" grpId="0"/>
      <p:bldP spid="24" grpId="0"/>
      <p:bldP spid="27" grpId="0"/>
      <p:bldP spid="28" grpId="0"/>
      <p:bldP spid="2" grpId="0"/>
      <p:bldP spid="8" grpId="0"/>
      <p:bldP spid="30" grpId="0"/>
      <p:bldP spid="3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691359"/>
            <a:ext cx="5163918" cy="1113942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5206802" y="1043614"/>
            <a:ext cx="4032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Kato and Tanimura, </a:t>
            </a:r>
          </a:p>
          <a:p>
            <a:r>
              <a:rPr lang="fr-FR" altLang="ja-JP" dirty="0">
                <a:ea typeface="Arial Unicode MS" panose="020B0604020202020204" pitchFamily="50" charset="-128"/>
                <a:hlinkClick r:id="rId4"/>
              </a:rPr>
              <a:t>J. Chem. Phys,</a:t>
            </a:r>
            <a:r>
              <a:rPr lang="fr-FR" altLang="ja-JP" b="1" dirty="0">
                <a:ea typeface="Arial Unicode MS" panose="020B0604020202020204" pitchFamily="50" charset="-128"/>
                <a:hlinkClick r:id="rId4"/>
              </a:rPr>
              <a:t> 143</a:t>
            </a:r>
            <a:r>
              <a:rPr lang="fr-FR" altLang="ja-JP" dirty="0">
                <a:ea typeface="Arial Unicode MS" panose="020B0604020202020204" pitchFamily="50" charset="-128"/>
                <a:hlinkClick r:id="rId4"/>
              </a:rPr>
              <a:t>, 064107 (2015).</a:t>
            </a:r>
            <a:endParaRPr lang="en-US" altLang="ja-JP" dirty="0">
              <a:ea typeface="Arial Unicode MS" panose="020B0604020202020204" pitchFamily="50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6336" y="2364921"/>
            <a:ext cx="664271" cy="785047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7308304" y="3166836"/>
            <a:ext cx="16306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Akihito </a:t>
            </a:r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Kato</a:t>
            </a:r>
            <a:endParaRPr lang="en-US" altLang="ja-JP" dirty="0"/>
          </a:p>
          <a:p>
            <a:endParaRPr lang="en-US" dirty="0"/>
          </a:p>
        </p:txBody>
      </p:sp>
      <p:sp>
        <p:nvSpPr>
          <p:cNvPr id="9" name="タイトル 1"/>
          <p:cNvSpPr txBox="1">
            <a:spLocks/>
          </p:cNvSpPr>
          <p:nvPr/>
        </p:nvSpPr>
        <p:spPr>
          <a:xfrm>
            <a:off x="5771" y="0"/>
            <a:ext cx="8856984" cy="6978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>
              <a:defRPr/>
            </a:pPr>
            <a:r>
              <a:rPr lang="en-US" altLang="ja-JP" sz="3200" b="1" dirty="0"/>
              <a:t>Thermodynamics from the HEOM approach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51520" y="3717032"/>
            <a:ext cx="47387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/>
              <a:t>Quantum heat engine &amp; 2</a:t>
            </a:r>
            <a:r>
              <a:rPr lang="en-US" altLang="ja-JP" sz="2400" b="1" baseline="30000" dirty="0"/>
              <a:t>nd</a:t>
            </a:r>
            <a:r>
              <a:rPr lang="en-US" altLang="ja-JP" sz="2400" b="1" dirty="0"/>
              <a:t> low</a:t>
            </a:r>
            <a:endParaRPr kumimoji="1" lang="ja-JP" altLang="en-US" sz="2400" b="1" u="sng" dirty="0">
              <a:solidFill>
                <a:schemeClr val="tx1">
                  <a:lumMod val="75000"/>
                  <a:lumOff val="25000"/>
                </a:schemeClr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440" y="4320496"/>
            <a:ext cx="2808312" cy="1755632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411240" y="1100404"/>
            <a:ext cx="36888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/>
              <a:t>Quantum heat transport</a:t>
            </a:r>
            <a:endParaRPr kumimoji="1" lang="ja-JP" altLang="en-US" sz="2400" b="1" u="sng" dirty="0">
              <a:solidFill>
                <a:schemeClr val="tx1">
                  <a:lumMod val="75000"/>
                  <a:lumOff val="25000"/>
                </a:schemeClr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206802" y="4437112"/>
            <a:ext cx="41371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Kato and Tanimura</a:t>
            </a:r>
          </a:p>
          <a:p>
            <a:r>
              <a:rPr lang="fr-FR" altLang="ja-JP" dirty="0">
                <a:ea typeface="Arial Unicode MS" panose="020B0604020202020204" pitchFamily="50" charset="-128"/>
                <a:hlinkClick r:id="rId4"/>
              </a:rPr>
              <a:t>J. Chem. Phys,</a:t>
            </a:r>
            <a:r>
              <a:rPr lang="fr-FR" altLang="ja-JP" b="1" dirty="0">
                <a:ea typeface="Arial Unicode MS" panose="020B0604020202020204" pitchFamily="50" charset="-128"/>
                <a:hlinkClick r:id="rId4"/>
              </a:rPr>
              <a:t> 145</a:t>
            </a:r>
            <a:r>
              <a:rPr lang="fr-FR" altLang="ja-JP" dirty="0">
                <a:ea typeface="Arial Unicode MS" panose="020B0604020202020204" pitchFamily="50" charset="-128"/>
                <a:hlinkClick r:id="rId4"/>
              </a:rPr>
              <a:t>, 224105 (2016).</a:t>
            </a:r>
            <a:r>
              <a:rPr lang="fr-FR" altLang="ja-JP" dirty="0">
                <a:ea typeface="Arial Unicode MS" panose="020B0604020202020204" pitchFamily="50" charset="-128"/>
              </a:rPr>
              <a:t>   </a:t>
            </a:r>
          </a:p>
          <a:p>
            <a:r>
              <a:rPr lang="fr-FR" altLang="ja-JP" dirty="0">
                <a:ea typeface="Arial Unicode MS" panose="020B0604020202020204" pitchFamily="50" charset="-128"/>
              </a:rPr>
              <a:t>[JCP editor’s pick]</a:t>
            </a:r>
            <a:endParaRPr lang="en-US" altLang="ja-JP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976200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C7D95A62-FF1F-28EC-44CC-57C84CACF3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3337" y="3487053"/>
            <a:ext cx="1952450" cy="53791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766" y="1098366"/>
            <a:ext cx="4104456" cy="195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853668" y="3019415"/>
          <a:ext cx="33258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27120" imgH="558720" progId="Equation.DSMT4">
                  <p:embed/>
                </p:oleObj>
              </mc:Choice>
              <mc:Fallback>
                <p:oleObj name="Equation" r:id="rId5" imgW="332712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668" y="3019415"/>
                        <a:ext cx="33258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724919" y="1984893"/>
                <a:ext cx="58381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4919" y="1984893"/>
                <a:ext cx="583814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正方形/長方形 2"/>
          <p:cNvSpPr/>
          <p:nvPr/>
        </p:nvSpPr>
        <p:spPr>
          <a:xfrm>
            <a:off x="123582" y="3998795"/>
            <a:ext cx="9020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The total system obeys </a:t>
            </a:r>
            <a:r>
              <a:rPr lang="en-US" altLang="ja-JP" b="1" dirty="0" err="1">
                <a:solidFill>
                  <a:schemeClr val="accent6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microcanonical</a:t>
            </a:r>
            <a:r>
              <a:rPr lang="en-US" altLang="ja-JP" b="1" dirty="0">
                <a:solidFill>
                  <a:srgbClr val="00B0F0"/>
                </a:solidFill>
                <a:latin typeface="Arial Unicode MS"/>
                <a:ea typeface="Arial Unicode MS"/>
                <a:cs typeface="Arial Unicode MS"/>
              </a:rPr>
              <a:t> statistic</a:t>
            </a: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, but its dynamics are “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time irreversible”</a:t>
            </a:r>
            <a:endParaRPr lang="ja-JP" altLang="en-US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18" name="直線コネクタ 17"/>
          <p:cNvCxnSpPr/>
          <p:nvPr/>
        </p:nvCxnSpPr>
        <p:spPr>
          <a:xfrm>
            <a:off x="3022175" y="1158715"/>
            <a:ext cx="32214" cy="2610221"/>
          </a:xfrm>
          <a:prstGeom prst="line">
            <a:avLst/>
          </a:prstGeom>
          <a:ln w="58737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>
            <a:cxnSpLocks/>
          </p:cNvCxnSpPr>
          <p:nvPr/>
        </p:nvCxnSpPr>
        <p:spPr>
          <a:xfrm>
            <a:off x="6012160" y="3659057"/>
            <a:ext cx="277815" cy="1"/>
          </a:xfrm>
          <a:prstGeom prst="line">
            <a:avLst/>
          </a:prstGeom>
          <a:ln w="58737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2995" y="1565149"/>
            <a:ext cx="1952450" cy="57850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22485" y="1218771"/>
            <a:ext cx="4065588" cy="13573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A role of an environment</a:t>
            </a:r>
          </a:p>
          <a:p>
            <a:pPr eaLnBrk="1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  <a:p>
            <a:pPr eaLnBrk="1" fontAlgn="ctr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 dirty="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89" y="60417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Proper handling of a </a:t>
            </a:r>
            <a:r>
              <a:rPr lang="en-US" altLang="ja-JP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s</a:t>
            </a:r>
            <a:r>
              <a:rPr lang="en-US" altLang="ja-JP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ystem+bath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model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4" name="正方形/長方形 12"/>
          <p:cNvSpPr>
            <a:spLocks noChangeArrowheads="1"/>
          </p:cNvSpPr>
          <p:nvPr/>
        </p:nvSpPr>
        <p:spPr bwMode="auto">
          <a:xfrm>
            <a:off x="4825158" y="2785219"/>
            <a:ext cx="45365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when they balanced </a:t>
            </a:r>
            <a:r>
              <a:rPr lang="en-US" altLang="ja-JP" sz="20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equilibrium</a:t>
            </a:r>
            <a:endParaRPr lang="ja-JP" altLang="en-US" sz="20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20391" y="2900592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正方形/長方形 33"/>
          <p:cNvSpPr/>
          <p:nvPr/>
        </p:nvSpPr>
        <p:spPr>
          <a:xfrm>
            <a:off x="4824348" y="3131307"/>
            <a:ext cx="41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(Detailed balance is not right condition)</a:t>
            </a:r>
            <a:endParaRPr lang="ja-JP" altLang="en-US" dirty="0"/>
          </a:p>
        </p:txBody>
      </p:sp>
      <p:graphicFrame>
        <p:nvGraphicFramePr>
          <p:cNvPr id="35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178798" y="3521498"/>
          <a:ext cx="1663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63560" imgH="507960" progId="Equation.DSMT4">
                  <p:embed/>
                </p:oleObj>
              </mc:Choice>
              <mc:Fallback>
                <p:oleObj name="Equation" r:id="rId10" imgW="1663560" imgH="507960" progId="Equation.DSMT4">
                  <p:embed/>
                  <p:pic>
                    <p:nvPicPr>
                      <p:cNvPr id="3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8798" y="3521498"/>
                        <a:ext cx="1663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899547" y="3487053"/>
          <a:ext cx="175248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52480" imgH="406080" progId="Equation.DSMT4">
                  <p:embed/>
                </p:oleObj>
              </mc:Choice>
              <mc:Fallback>
                <p:oleObj name="Equation" r:id="rId12" imgW="1752480" imgH="406080" progId="Equation.DSMT4">
                  <p:embed/>
                  <p:pic>
                    <p:nvPicPr>
                      <p:cNvPr id="3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9547" y="3487053"/>
                        <a:ext cx="1752480" cy="406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正方形/長方形 36"/>
          <p:cNvSpPr/>
          <p:nvPr/>
        </p:nvSpPr>
        <p:spPr>
          <a:xfrm>
            <a:off x="7583120" y="1648057"/>
            <a:ext cx="15306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(Lindblad Eq. </a:t>
            </a:r>
          </a:p>
          <a:p>
            <a:r>
              <a:rPr lang="en-US" altLang="ja-JP" sz="16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r>
              <a:rPr lang="en-US" altLang="ja-JP" sz="14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not  SB model</a:t>
            </a:r>
            <a:r>
              <a:rPr lang="en-US" altLang="ja-JP" sz="16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)</a:t>
            </a:r>
          </a:p>
        </p:txBody>
      </p:sp>
      <p:graphicFrame>
        <p:nvGraphicFramePr>
          <p:cNvPr id="39" name="オブジェクト 38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29425128"/>
              </p:ext>
            </p:extLst>
          </p:nvPr>
        </p:nvGraphicFramePr>
        <p:xfrm>
          <a:off x="1282700" y="4325938"/>
          <a:ext cx="5922963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679480" imgH="558720" progId="Equation.DSMT4">
                  <p:embed/>
                </p:oleObj>
              </mc:Choice>
              <mc:Fallback>
                <p:oleObj name="Equation" r:id="rId14" imgW="2679480" imgH="558720" progId="Equation.DSMT4">
                  <p:embed/>
                  <p:pic>
                    <p:nvPicPr>
                      <p:cNvPr id="39" name="オブジェクト 3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2700" y="4325938"/>
                        <a:ext cx="5922963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正方形/長方形 39"/>
          <p:cNvSpPr/>
          <p:nvPr/>
        </p:nvSpPr>
        <p:spPr>
          <a:xfrm>
            <a:off x="6582283" y="6111351"/>
            <a:ext cx="2531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Heat capacity is infinity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29976" y="5691112"/>
          <a:ext cx="39243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924000" imgH="1054080" progId="Equation.DSMT4">
                  <p:embed/>
                </p:oleObj>
              </mc:Choice>
              <mc:Fallback>
                <p:oleObj name="Equation" r:id="rId16" imgW="3924000" imgH="1054080" progId="Equation.DSMT4">
                  <p:embed/>
                  <p:pic>
                    <p:nvPicPr>
                      <p:cNvPr id="4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976" y="5691112"/>
                        <a:ext cx="39243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正方形/長方形 41"/>
          <p:cNvSpPr/>
          <p:nvPr/>
        </p:nvSpPr>
        <p:spPr>
          <a:xfrm>
            <a:off x="105983" y="5430812"/>
            <a:ext cx="56290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Bath spectral distribution </a:t>
            </a:r>
            <a:r>
              <a:rPr lang="ja-JP" altLang="en-US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⇒</a:t>
            </a:r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continuous function</a:t>
            </a:r>
            <a:endParaRPr lang="ja-JP" altLang="en-US" dirty="0">
              <a:solidFill>
                <a:srgbClr val="7030A0"/>
              </a:solidFill>
            </a:endParaRPr>
          </a:p>
        </p:txBody>
      </p:sp>
      <p:graphicFrame>
        <p:nvGraphicFramePr>
          <p:cNvPr id="43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552493" y="5679019"/>
          <a:ext cx="19812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90640" imgH="952200" progId="Equation.DSMT4">
                  <p:embed/>
                </p:oleObj>
              </mc:Choice>
              <mc:Fallback>
                <p:oleObj name="Equation" r:id="rId18" imgW="1790640" imgH="952200" progId="Equation.DSMT4">
                  <p:embed/>
                  <p:pic>
                    <p:nvPicPr>
                      <p:cNvPr id="4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2493" y="5679019"/>
                        <a:ext cx="19812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92618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40" grpId="0"/>
      <p:bldP spid="4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13" y="3391341"/>
            <a:ext cx="4211960" cy="2817271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2268760" y="94396"/>
            <a:ext cx="8229600" cy="1143000"/>
          </a:xfrm>
        </p:spPr>
        <p:txBody>
          <a:bodyPr>
            <a:noAutofit/>
          </a:bodyPr>
          <a:lstStyle/>
          <a:p>
            <a:r>
              <a:rPr kumimoji="1" lang="en-US" altLang="ja-JP" sz="3600" b="1" dirty="0">
                <a:solidFill>
                  <a:srgbClr val="0070C0"/>
                </a:solidFill>
              </a:rPr>
              <a:t>Thermodynamic</a:t>
            </a:r>
            <a:br>
              <a:rPr kumimoji="1" lang="en-US" altLang="ja-JP" sz="3600" b="1" dirty="0">
                <a:solidFill>
                  <a:srgbClr val="0070C0"/>
                </a:solidFill>
              </a:rPr>
            </a:br>
            <a:r>
              <a:rPr kumimoji="1" lang="en-US" altLang="ja-JP" sz="3600" b="1" dirty="0">
                <a:solidFill>
                  <a:srgbClr val="0070C0"/>
                </a:solidFill>
              </a:rPr>
              <a:t>    variables </a:t>
            </a:r>
            <a:r>
              <a:rPr kumimoji="1" lang="en-US" altLang="ja-JP" sz="2400" dirty="0"/>
              <a:t>(</a:t>
            </a:r>
            <a:r>
              <a:rPr kumimoji="1" lang="en-US" altLang="ja-JP" sz="2400" dirty="0">
                <a:solidFill>
                  <a:srgbClr val="FF0000"/>
                </a:solidFill>
              </a:rPr>
              <a:t>Our finding</a:t>
            </a:r>
            <a:r>
              <a:rPr kumimoji="1" lang="en-US" altLang="ja-JP" sz="2400" dirty="0"/>
              <a:t>)</a:t>
            </a:r>
            <a:endParaRPr kumimoji="1" lang="ja-JP" altLang="en-US" sz="2400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952362" y="1819555"/>
          <a:ext cx="46990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698720" imgH="876240" progId="Equation.DSMT4">
                  <p:embed/>
                </p:oleObj>
              </mc:Choice>
              <mc:Fallback>
                <p:oleObj name="Equation" r:id="rId4" imgW="4698720" imgH="87624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362" y="1819555"/>
                        <a:ext cx="46990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4099439" y="3980963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</a:rPr>
              <a:t>“Quasi-static” </a:t>
            </a:r>
            <a:r>
              <a:rPr lang="en-US" altLang="ja-JP" dirty="0">
                <a:solidFill>
                  <a:srgbClr val="00B0F0"/>
                </a:solidFill>
              </a:rPr>
              <a:t>(Gibbs) </a:t>
            </a:r>
            <a:r>
              <a:rPr lang="en-US" altLang="ja-JP" sz="2800" dirty="0">
                <a:solidFill>
                  <a:srgbClr val="FF0000"/>
                </a:solidFill>
              </a:rPr>
              <a:t>free energy</a:t>
            </a:r>
          </a:p>
        </p:txBody>
      </p:sp>
      <p:graphicFrame>
        <p:nvGraphicFramePr>
          <p:cNvPr id="18" name="オブジェクト 17"/>
          <p:cNvGraphicFramePr>
            <a:graphicFrameLocks noChangeAspect="1"/>
          </p:cNvGraphicFramePr>
          <p:nvPr/>
        </p:nvGraphicFramePr>
        <p:xfrm>
          <a:off x="4608513" y="4638675"/>
          <a:ext cx="43688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68600" imgH="812520" progId="Equation.DSMT4">
                  <p:embed/>
                </p:oleObj>
              </mc:Choice>
              <mc:Fallback>
                <p:oleObj name="Equation" r:id="rId6" imgW="4368600" imgH="812520" progId="Equation.DSMT4">
                  <p:embed/>
                  <p:pic>
                    <p:nvPicPr>
                      <p:cNvPr id="18" name="オブジェクト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8513" y="4638675"/>
                        <a:ext cx="43688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180833" y="1291388"/>
            <a:ext cx="84831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/>
              <a:t>Non-equilibrium work</a:t>
            </a:r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971" y="258483"/>
            <a:ext cx="1594211" cy="1340045"/>
          </a:xfrm>
          <a:prstGeom prst="rect">
            <a:avLst/>
          </a:prstGeom>
        </p:spPr>
      </p:pic>
      <p:sp>
        <p:nvSpPr>
          <p:cNvPr id="16" name="正方形/長方形 15"/>
          <p:cNvSpPr/>
          <p:nvPr/>
        </p:nvSpPr>
        <p:spPr>
          <a:xfrm>
            <a:off x="6588224" y="17622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/>
              <a:t>Sakamoto &amp; Tanimura </a:t>
            </a:r>
          </a:p>
          <a:p>
            <a:r>
              <a:rPr lang="en-US" altLang="ja-JP" dirty="0">
                <a:hlinkClick r:id="rId9"/>
              </a:rPr>
              <a:t>JCP</a:t>
            </a:r>
            <a:r>
              <a:rPr lang="de-DE" altLang="ja-JP" b="1" dirty="0">
                <a:hlinkClick r:id="rId9"/>
              </a:rPr>
              <a:t>153</a:t>
            </a:r>
            <a:r>
              <a:rPr lang="de-DE" altLang="ja-JP" dirty="0">
                <a:hlinkClick r:id="rId9"/>
              </a:rPr>
              <a:t>,234107(2020).</a:t>
            </a:r>
            <a:endParaRPr lang="de-DE" altLang="ja-JP" dirty="0"/>
          </a:p>
        </p:txBody>
      </p:sp>
      <p:pic>
        <p:nvPicPr>
          <p:cNvPr id="10" name="図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702" y="3625118"/>
            <a:ext cx="936104" cy="56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下矢印 3"/>
          <p:cNvSpPr>
            <a:spLocks noChangeArrowheads="1"/>
          </p:cNvSpPr>
          <p:nvPr/>
        </p:nvSpPr>
        <p:spPr bwMode="auto">
          <a:xfrm>
            <a:off x="2603692" y="3852057"/>
            <a:ext cx="99922" cy="107507"/>
          </a:xfrm>
          <a:prstGeom prst="downArrow">
            <a:avLst>
              <a:gd name="adj1" fmla="val 50000"/>
              <a:gd name="adj2" fmla="val 5025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2" name="下矢印 16"/>
          <p:cNvSpPr>
            <a:spLocks noChangeArrowheads="1"/>
          </p:cNvSpPr>
          <p:nvPr/>
        </p:nvSpPr>
        <p:spPr bwMode="auto">
          <a:xfrm rot="10800000">
            <a:off x="2713884" y="3833017"/>
            <a:ext cx="100459" cy="107506"/>
          </a:xfrm>
          <a:prstGeom prst="downArrow">
            <a:avLst>
              <a:gd name="adj1" fmla="val 50000"/>
              <a:gd name="adj2" fmla="val 4998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3" name="下矢印 17"/>
          <p:cNvSpPr>
            <a:spLocks noChangeArrowheads="1"/>
          </p:cNvSpPr>
          <p:nvPr/>
        </p:nvSpPr>
        <p:spPr bwMode="auto">
          <a:xfrm>
            <a:off x="3271960" y="4111010"/>
            <a:ext cx="100459" cy="107506"/>
          </a:xfrm>
          <a:prstGeom prst="downArrow">
            <a:avLst>
              <a:gd name="adj1" fmla="val 50000"/>
              <a:gd name="adj2" fmla="val 4998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4" name="下矢印 18"/>
          <p:cNvSpPr>
            <a:spLocks noChangeArrowheads="1"/>
          </p:cNvSpPr>
          <p:nvPr/>
        </p:nvSpPr>
        <p:spPr bwMode="auto">
          <a:xfrm rot="10800000">
            <a:off x="3236773" y="3625118"/>
            <a:ext cx="100459" cy="107507"/>
          </a:xfrm>
          <a:prstGeom prst="downArrow">
            <a:avLst>
              <a:gd name="adj1" fmla="val 50000"/>
              <a:gd name="adj2" fmla="val 4998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7" name="上矢印 16"/>
          <p:cNvSpPr>
            <a:spLocks noChangeArrowheads="1"/>
          </p:cNvSpPr>
          <p:nvPr/>
        </p:nvSpPr>
        <p:spPr bwMode="auto">
          <a:xfrm>
            <a:off x="3133924" y="3796648"/>
            <a:ext cx="85417" cy="180243"/>
          </a:xfrm>
          <a:prstGeom prst="upArrow">
            <a:avLst>
              <a:gd name="adj1" fmla="val 50000"/>
              <a:gd name="adj2" fmla="val 49871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9" name="正方形/長方形 5"/>
          <p:cNvSpPr>
            <a:spLocks noChangeArrowheads="1"/>
          </p:cNvSpPr>
          <p:nvPr/>
        </p:nvSpPr>
        <p:spPr bwMode="auto">
          <a:xfrm>
            <a:off x="3127766" y="3646436"/>
            <a:ext cx="8451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dirty="0"/>
              <a:t>　</a:t>
            </a:r>
            <a:r>
              <a:rPr lang="en-US" altLang="ja-JP" sz="1100" dirty="0" err="1"/>
              <a:t>ield</a:t>
            </a:r>
            <a:r>
              <a:rPr lang="en-US" altLang="ja-JP" sz="1100" dirty="0"/>
              <a:t> </a:t>
            </a:r>
            <a:r>
              <a:rPr lang="en-US" altLang="ja-JP" sz="1100" dirty="0">
                <a:solidFill>
                  <a:srgbClr val="FF66CC"/>
                </a:solidFill>
              </a:rPr>
              <a:t>B(τ)</a:t>
            </a:r>
            <a:endParaRPr lang="ja-JP" altLang="en-US" sz="1100" dirty="0">
              <a:solidFill>
                <a:srgbClr val="FF66CC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90639" y="4733864"/>
            <a:ext cx="2437127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ja-JP" alt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ja-JP" altLang="en-US" sz="8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14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 energy from</a:t>
            </a:r>
            <a:endParaRPr lang="ja-JP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オブジェクト 19"/>
          <p:cNvGraphicFramePr>
            <a:graphicFrameLocks noChangeAspect="1"/>
          </p:cNvGraphicFramePr>
          <p:nvPr/>
        </p:nvGraphicFramePr>
        <p:xfrm>
          <a:off x="251090" y="3015633"/>
          <a:ext cx="593725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22080" imgH="317160" progId="Equation.DSMT4">
                  <p:embed/>
                </p:oleObj>
              </mc:Choice>
              <mc:Fallback>
                <p:oleObj name="Equation" r:id="rId11" imgW="622080" imgH="317160" progId="Equation.DSMT4">
                  <p:embed/>
                  <p:pic>
                    <p:nvPicPr>
                      <p:cNvPr id="20" name="オブジェクト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090" y="3015633"/>
                        <a:ext cx="593725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オブジェクト 21"/>
          <p:cNvGraphicFramePr>
            <a:graphicFrameLocks noChangeAspect="1"/>
          </p:cNvGraphicFramePr>
          <p:nvPr/>
        </p:nvGraphicFramePr>
        <p:xfrm>
          <a:off x="4491038" y="3475038"/>
          <a:ext cx="2755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55800" imgH="495000" progId="Equation.DSMT4">
                  <p:embed/>
                </p:oleObj>
              </mc:Choice>
              <mc:Fallback>
                <p:oleObj name="Equation" r:id="rId13" imgW="2755800" imgH="495000" progId="Equation.DSMT4">
                  <p:embed/>
                  <p:pic>
                    <p:nvPicPr>
                      <p:cNvPr id="22" name="オブジェクト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038" y="3475038"/>
                        <a:ext cx="27559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4280562" y="2923392"/>
            <a:ext cx="1433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For slow </a:t>
            </a:r>
            <a:endParaRPr lang="ja-JP" altLang="en-US" sz="2400" dirty="0"/>
          </a:p>
        </p:txBody>
      </p:sp>
      <p:graphicFrame>
        <p:nvGraphicFramePr>
          <p:cNvPr id="23" name="オブジェクト 22"/>
          <p:cNvGraphicFramePr>
            <a:graphicFrameLocks noChangeAspect="1"/>
          </p:cNvGraphicFramePr>
          <p:nvPr/>
        </p:nvGraphicFramePr>
        <p:xfrm>
          <a:off x="5651362" y="2949601"/>
          <a:ext cx="332738" cy="397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66400" imgH="317160" progId="Equation.DSMT4">
                  <p:embed/>
                </p:oleObj>
              </mc:Choice>
              <mc:Fallback>
                <p:oleObj name="Equation" r:id="rId15" imgW="266400" imgH="317160" progId="Equation.DSMT4">
                  <p:embed/>
                  <p:pic>
                    <p:nvPicPr>
                      <p:cNvPr id="23" name="オブジェクト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362" y="2949601"/>
                        <a:ext cx="332738" cy="3973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4345496" y="6291971"/>
            <a:ext cx="454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/>
              <a:t>Δ</a:t>
            </a:r>
            <a:r>
              <a:rPr lang="en-US" altLang="ja-JP" sz="2400" i="1" dirty="0"/>
              <a:t>G</a:t>
            </a:r>
            <a:r>
              <a:rPr lang="en-US" altLang="ja-JP" sz="2400" dirty="0"/>
              <a:t>(</a:t>
            </a:r>
            <a:r>
              <a:rPr lang="en-US" altLang="ja-JP" sz="2400" i="1" dirty="0"/>
              <a:t>t</a:t>
            </a:r>
            <a:r>
              <a:rPr lang="en-US" altLang="ja-JP" sz="2400" dirty="0"/>
              <a:t>) is now kinetic observable!</a:t>
            </a:r>
            <a:endParaRPr lang="ja-JP" altLang="en-US" sz="2400" dirty="0"/>
          </a:p>
        </p:txBody>
      </p:sp>
      <p:sp>
        <p:nvSpPr>
          <p:cNvPr id="28" name="正方形/長方形 27"/>
          <p:cNvSpPr/>
          <p:nvPr/>
        </p:nvSpPr>
        <p:spPr>
          <a:xfrm>
            <a:off x="928074" y="2981779"/>
            <a:ext cx="2749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from HEOM calculations</a:t>
            </a:r>
            <a:endParaRPr lang="ja-JP" altLang="en-US" dirty="0"/>
          </a:p>
        </p:txBody>
      </p:sp>
      <p:sp>
        <p:nvSpPr>
          <p:cNvPr id="29" name="正方形/長方形 28"/>
          <p:cNvSpPr/>
          <p:nvPr/>
        </p:nvSpPr>
        <p:spPr>
          <a:xfrm>
            <a:off x="4512230" y="4579038"/>
            <a:ext cx="4528407" cy="9383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36629" y="5732290"/>
            <a:ext cx="3954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B050"/>
                </a:solidFill>
              </a:rPr>
              <a:t>Simpler than using Jarzynski formula</a:t>
            </a:r>
            <a:endParaRPr lang="ja-JP" altLang="en-US" dirty="0">
              <a:solidFill>
                <a:srgbClr val="00B050"/>
              </a:solidFill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4260311" y="885828"/>
            <a:ext cx="2749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(minimum work principle)</a:t>
            </a:r>
            <a:endParaRPr lang="ja-JP" altLang="en-US" dirty="0"/>
          </a:p>
        </p:txBody>
      </p:sp>
      <p:graphicFrame>
        <p:nvGraphicFramePr>
          <p:cNvPr id="27" name="オブジェクト 26"/>
          <p:cNvGraphicFramePr>
            <a:graphicFrameLocks noChangeAspect="1"/>
          </p:cNvGraphicFramePr>
          <p:nvPr/>
        </p:nvGraphicFramePr>
        <p:xfrm>
          <a:off x="4559801" y="557979"/>
          <a:ext cx="2349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349360" imgH="380880" progId="Equation.DSMT4">
                  <p:embed/>
                </p:oleObj>
              </mc:Choice>
              <mc:Fallback>
                <p:oleObj name="Equation" r:id="rId17" imgW="2349360" imgH="38088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9801" y="557979"/>
                        <a:ext cx="2349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65B0BD1-6754-4EC8-8474-F282D3A7BBE4}"/>
              </a:ext>
            </a:extLst>
          </p:cNvPr>
          <p:cNvSpPr/>
          <p:nvPr/>
        </p:nvSpPr>
        <p:spPr>
          <a:xfrm>
            <a:off x="4260311" y="162565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Kelvin-Planck statement: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581D5158-317E-4D4E-98DC-475F30EEF19C}"/>
              </a:ext>
            </a:extLst>
          </p:cNvPr>
          <p:cNvSpPr/>
          <p:nvPr/>
        </p:nvSpPr>
        <p:spPr>
          <a:xfrm>
            <a:off x="4221817" y="193115"/>
            <a:ext cx="2792819" cy="112200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7652991F-B8A7-4A33-AC4A-E851A062EF27}"/>
              </a:ext>
            </a:extLst>
          </p:cNvPr>
          <p:cNvSpPr txBox="1"/>
          <p:nvPr/>
        </p:nvSpPr>
        <p:spPr>
          <a:xfrm>
            <a:off x="2145749" y="4740368"/>
            <a:ext cx="107359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imHEOM</a:t>
            </a:r>
            <a:endParaRPr lang="en-US" altLang="ja-JP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5C9D6A07-ACD9-4D4C-BD6D-D1DC452E2E54}"/>
              </a:ext>
            </a:extLst>
          </p:cNvPr>
          <p:cNvSpPr txBox="1"/>
          <p:nvPr/>
        </p:nvSpPr>
        <p:spPr>
          <a:xfrm>
            <a:off x="2180615" y="5004225"/>
            <a:ext cx="15805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ja-JP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YT JCP  2014</a:t>
            </a:r>
            <a:r>
              <a:rPr lang="en-US" altLang="ja-JP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ja-JP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2" name="オブジェクト 31">
            <a:extLst>
              <a:ext uri="{FF2B5EF4-FFF2-40B4-BE49-F238E27FC236}">
                <a16:creationId xmlns:a16="http://schemas.microsoft.com/office/drawing/2014/main" id="{EFEBCF34-6A31-428B-A207-81D77F2A03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94285" y="3513123"/>
          <a:ext cx="2755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755800" imgH="495000" progId="Equation.DSMT4">
                  <p:embed/>
                </p:oleObj>
              </mc:Choice>
              <mc:Fallback>
                <p:oleObj name="Equation" r:id="rId19" imgW="2755800" imgH="495000" progId="Equation.DSMT4">
                  <p:embed/>
                  <p:pic>
                    <p:nvPicPr>
                      <p:cNvPr id="32" name="オブジェクト 31">
                        <a:extLst>
                          <a:ext uri="{FF2B5EF4-FFF2-40B4-BE49-F238E27FC236}">
                            <a16:creationId xmlns:a16="http://schemas.microsoft.com/office/drawing/2014/main" id="{EFEBCF34-6A31-428B-A207-81D77F2A03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4285" y="3513123"/>
                        <a:ext cx="2755900" cy="495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70124B4-32AA-4268-AA5A-EC5FA1C8F0B1}"/>
              </a:ext>
            </a:extLst>
          </p:cNvPr>
          <p:cNvSpPr txBox="1"/>
          <p:nvPr/>
        </p:nvSpPr>
        <p:spPr>
          <a:xfrm>
            <a:off x="7415695" y="3547960"/>
            <a:ext cx="16696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Our statement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834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29" grpId="0" animBg="1"/>
      <p:bldP spid="9" grpId="0"/>
      <p:bldP spid="3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60366" y="-193502"/>
            <a:ext cx="7560841" cy="114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ja-JP" sz="3200" b="1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Quasi-static </a:t>
            </a:r>
            <a:r>
              <a:rPr lang="en-US" altLang="ja-JP" sz="3200" b="1">
                <a:solidFill>
                  <a:srgbClr val="0C0597"/>
                </a:solidFill>
              </a:rPr>
              <a:t>Gibbs</a:t>
            </a:r>
            <a:r>
              <a:rPr lang="en-US" altLang="ja-JP" sz="3200" b="1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32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energy</a:t>
            </a:r>
            <a:r>
              <a:rPr lang="ja-JP" altLang="en-US" sz="32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(isolated system)</a:t>
            </a:r>
            <a:endParaRPr lang="ja-JP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1763688" y="1779944"/>
            <a:ext cx="760491" cy="131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050392" y="950963"/>
            <a:ext cx="2083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Temperature:</a:t>
            </a:r>
            <a:r>
              <a:rPr lang="en-US" altLang="ja-JP" sz="2400" i="1" dirty="0">
                <a:solidFill>
                  <a:srgbClr val="0066FF"/>
                </a:solidFill>
              </a:rPr>
              <a:t> </a:t>
            </a:r>
            <a:endParaRPr kumimoji="1" lang="ja-JP" altLang="en-US" sz="2400" dirty="0">
              <a:solidFill>
                <a:srgbClr val="0066FF"/>
              </a:solidFill>
            </a:endParaRPr>
          </a:p>
        </p:txBody>
      </p:sp>
      <p:graphicFrame>
        <p:nvGraphicFramePr>
          <p:cNvPr id="18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724128" y="1494882"/>
          <a:ext cx="3174840" cy="49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74840" imgH="495000" progId="Equation.DSMT4">
                  <p:embed/>
                </p:oleObj>
              </mc:Choice>
              <mc:Fallback>
                <p:oleObj name="Equation" r:id="rId3" imgW="3174840" imgH="495000" progId="Equation.DSMT4">
                  <p:embed/>
                  <p:pic>
                    <p:nvPicPr>
                      <p:cNvPr id="1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128" y="1494882"/>
                        <a:ext cx="3174840" cy="49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オブジェクト 20"/>
          <p:cNvGraphicFramePr>
            <a:graphicFrameLocks noChangeAspect="1"/>
          </p:cNvGraphicFramePr>
          <p:nvPr/>
        </p:nvGraphicFramePr>
        <p:xfrm>
          <a:off x="781776" y="986557"/>
          <a:ext cx="4648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647960" imgH="1066680" progId="Equation.DSMT4">
                  <p:embed/>
                </p:oleObj>
              </mc:Choice>
              <mc:Fallback>
                <p:oleObj name="Equation" r:id="rId5" imgW="4647960" imgH="1066680" progId="Equation.DSMT4">
                  <p:embed/>
                  <p:pic>
                    <p:nvPicPr>
                      <p:cNvPr id="21" name="オブジェクト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776" y="986557"/>
                        <a:ext cx="46482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1928813" y="3140075"/>
          <a:ext cx="2717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17640" imgH="431640" progId="Equation.DSMT4">
                  <p:embed/>
                </p:oleObj>
              </mc:Choice>
              <mc:Fallback>
                <p:oleObj name="Equation" r:id="rId7" imgW="2717640" imgH="43164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813" y="3140075"/>
                        <a:ext cx="2717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/>
        </p:nvGraphicFramePr>
        <p:xfrm>
          <a:off x="1687464" y="4099267"/>
          <a:ext cx="36576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657600" imgH="990360" progId="Equation.DSMT4">
                  <p:embed/>
                </p:oleObj>
              </mc:Choice>
              <mc:Fallback>
                <p:oleObj name="Equation" r:id="rId9" imgW="3657600" imgH="99036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7464" y="4099267"/>
                        <a:ext cx="36576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/>
        </p:nvGraphicFramePr>
        <p:xfrm>
          <a:off x="7621207" y="193347"/>
          <a:ext cx="952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52200" imgH="507960" progId="Equation.DSMT4">
                  <p:embed/>
                </p:oleObj>
              </mc:Choice>
              <mc:Fallback>
                <p:oleObj name="Equation" r:id="rId11" imgW="952200" imgH="507960" progId="Equation.DSMT4">
                  <p:embed/>
                  <p:pic>
                    <p:nvPicPr>
                      <p:cNvPr id="13" name="オブジェクト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1207" y="193347"/>
                        <a:ext cx="952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/>
          <p:cNvGraphicFramePr>
            <a:graphicFrameLocks noChangeAspect="1"/>
          </p:cNvGraphicFramePr>
          <p:nvPr/>
        </p:nvGraphicFramePr>
        <p:xfrm>
          <a:off x="1432962" y="5504789"/>
          <a:ext cx="4483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83080" imgH="647640" progId="Equation.DSMT4">
                  <p:embed/>
                </p:oleObj>
              </mc:Choice>
              <mc:Fallback>
                <p:oleObj name="Equation" r:id="rId13" imgW="4483080" imgH="647640" progId="Equation.DSMT4">
                  <p:embed/>
                  <p:pic>
                    <p:nvPicPr>
                      <p:cNvPr id="15" name="オブジェクト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2962" y="5504789"/>
                        <a:ext cx="44831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ChangeAspect="1"/>
          </p:cNvGraphicFramePr>
          <p:nvPr/>
        </p:nvGraphicFramePr>
        <p:xfrm>
          <a:off x="1619672" y="6231659"/>
          <a:ext cx="53086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308560" imgH="507960" progId="Equation.DSMT4">
                  <p:embed/>
                </p:oleObj>
              </mc:Choice>
              <mc:Fallback>
                <p:oleObj name="Equation" r:id="rId15" imgW="5308560" imgH="50796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6231659"/>
                        <a:ext cx="53086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319484" y="5037180"/>
          <a:ext cx="4013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012920" imgH="419040" progId="Equation.DSMT4">
                  <p:embed/>
                </p:oleObj>
              </mc:Choice>
              <mc:Fallback>
                <p:oleObj name="Equation" r:id="rId17" imgW="4012920" imgH="419040" progId="Equation.DSMT4">
                  <p:embed/>
                  <p:pic>
                    <p:nvPicPr>
                      <p:cNvPr id="19" name="オブジェクト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484" y="5037180"/>
                        <a:ext cx="4013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01482" y="2096470"/>
            <a:ext cx="87527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The 2</a:t>
            </a:r>
            <a:r>
              <a:rPr lang="en-US" altLang="ja-JP" sz="2800" baseline="30000" dirty="0"/>
              <a:t>nd</a:t>
            </a:r>
            <a:r>
              <a:rPr lang="en-US" altLang="ja-JP" sz="2800" dirty="0"/>
              <a:t> law of thermodynamics </a:t>
            </a:r>
            <a:r>
              <a:rPr lang="en-US" altLang="ja-JP" sz="2400" dirty="0"/>
              <a:t>(Kelvin-Planck statement)</a:t>
            </a:r>
            <a:endParaRPr lang="ja-JP" altLang="en-US" sz="2400" dirty="0"/>
          </a:p>
        </p:txBody>
      </p:sp>
      <p:sp>
        <p:nvSpPr>
          <p:cNvPr id="7" name="正方形/長方形 6"/>
          <p:cNvSpPr/>
          <p:nvPr/>
        </p:nvSpPr>
        <p:spPr>
          <a:xfrm>
            <a:off x="199114" y="2594709"/>
            <a:ext cx="37032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/>
              <a:t>For isolated quantum system: Lenard (1978)</a:t>
            </a:r>
            <a:endParaRPr lang="ja-JP" altLang="en-US" sz="1400" dirty="0"/>
          </a:p>
        </p:txBody>
      </p:sp>
      <p:sp>
        <p:nvSpPr>
          <p:cNvPr id="4" name="正方形/長方形 3"/>
          <p:cNvSpPr/>
          <p:nvPr/>
        </p:nvSpPr>
        <p:spPr>
          <a:xfrm>
            <a:off x="1135616" y="4130370"/>
            <a:ext cx="4407991" cy="926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0" name="オブジェクト 19"/>
          <p:cNvGraphicFramePr>
            <a:graphicFrameLocks noChangeAspect="1"/>
          </p:cNvGraphicFramePr>
          <p:nvPr/>
        </p:nvGraphicFramePr>
        <p:xfrm>
          <a:off x="1692275" y="4263702"/>
          <a:ext cx="34036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403440" imgH="685800" progId="Equation.DSMT4">
                  <p:embed/>
                </p:oleObj>
              </mc:Choice>
              <mc:Fallback>
                <p:oleObj name="Equation" r:id="rId19" imgW="3403440" imgH="685800" progId="Equation.DSMT4">
                  <p:embed/>
                  <p:pic>
                    <p:nvPicPr>
                      <p:cNvPr id="20" name="オブジェクト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4263702"/>
                        <a:ext cx="34036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正方形/長方形 5"/>
              <p:cNvSpPr/>
              <p:nvPr/>
            </p:nvSpPr>
            <p:spPr>
              <a:xfrm>
                <a:off x="7956376" y="909161"/>
                <a:ext cx="51296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280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𝛽</m:t>
                      </m:r>
                    </m:oMath>
                  </m:oMathPara>
                </a14:m>
                <a:endParaRPr lang="ja-JP" altLang="en-US" sz="2800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6" name="正方形/長方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6376" y="909161"/>
                <a:ext cx="512961" cy="523220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" name="オブジェクト 13"/>
          <p:cNvGraphicFramePr>
            <a:graphicFrameLocks noChangeAspect="1"/>
          </p:cNvGraphicFramePr>
          <p:nvPr/>
        </p:nvGraphicFramePr>
        <p:xfrm>
          <a:off x="5789207" y="5020178"/>
          <a:ext cx="1803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803240" imgH="393480" progId="Equation.DSMT4">
                  <p:embed/>
                </p:oleObj>
              </mc:Choice>
              <mc:Fallback>
                <p:oleObj name="Equation" r:id="rId25" imgW="1803240" imgH="393480" progId="Equation.DSMT4">
                  <p:embed/>
                  <p:pic>
                    <p:nvPicPr>
                      <p:cNvPr id="14" name="オブジェクト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9207" y="5020178"/>
                        <a:ext cx="18034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/>
          <p:cNvSpPr/>
          <p:nvPr/>
        </p:nvSpPr>
        <p:spPr>
          <a:xfrm>
            <a:off x="319484" y="3794886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Proof for isolated system</a:t>
            </a:r>
            <a:endParaRPr lang="ja-JP" altLang="en-US" dirty="0"/>
          </a:p>
        </p:txBody>
      </p:sp>
      <p:sp>
        <p:nvSpPr>
          <p:cNvPr id="24" name="左カーブ矢印 23"/>
          <p:cNvSpPr/>
          <p:nvPr/>
        </p:nvSpPr>
        <p:spPr>
          <a:xfrm rot="11070850">
            <a:off x="634166" y="3094803"/>
            <a:ext cx="1036991" cy="345253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993019" y="3832059"/>
            <a:ext cx="54411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 err="1">
                <a:solidFill>
                  <a:srgbClr val="0066FF"/>
                </a:solidFill>
              </a:rPr>
              <a:t>Tasaka</a:t>
            </a:r>
            <a:r>
              <a:rPr lang="en-US" altLang="ja-JP" sz="1400" dirty="0">
                <a:solidFill>
                  <a:srgbClr val="0066FF"/>
                </a:solidFill>
              </a:rPr>
              <a:t>(2000), Crooks (2008), </a:t>
            </a:r>
            <a:r>
              <a:rPr lang="en-US" altLang="ja-JP" sz="1400" dirty="0" err="1">
                <a:solidFill>
                  <a:srgbClr val="0066FF"/>
                </a:solidFill>
              </a:rPr>
              <a:t>Campisi</a:t>
            </a:r>
            <a:r>
              <a:rPr lang="en-US" altLang="ja-JP" sz="1400" dirty="0">
                <a:solidFill>
                  <a:srgbClr val="0066FF"/>
                </a:solidFill>
              </a:rPr>
              <a:t>, </a:t>
            </a:r>
            <a:r>
              <a:rPr lang="en-US" altLang="ja-JP" sz="1400" dirty="0" err="1">
                <a:solidFill>
                  <a:srgbClr val="0066FF"/>
                </a:solidFill>
              </a:rPr>
              <a:t>Hanggi</a:t>
            </a:r>
            <a:r>
              <a:rPr lang="en-US" altLang="ja-JP" sz="1400" dirty="0">
                <a:solidFill>
                  <a:srgbClr val="0066FF"/>
                </a:solidFill>
              </a:rPr>
              <a:t> </a:t>
            </a:r>
            <a:r>
              <a:rPr lang="en-US" altLang="ja-JP" sz="1400" dirty="0" err="1">
                <a:solidFill>
                  <a:srgbClr val="0066FF"/>
                </a:solidFill>
              </a:rPr>
              <a:t>Talkner</a:t>
            </a:r>
            <a:r>
              <a:rPr lang="en-US" altLang="ja-JP" sz="1400" dirty="0">
                <a:solidFill>
                  <a:srgbClr val="0066FF"/>
                </a:solidFill>
              </a:rPr>
              <a:t> (2022). </a:t>
            </a:r>
            <a:r>
              <a:rPr lang="en-US" altLang="ja-JP" sz="1400" dirty="0" err="1">
                <a:solidFill>
                  <a:srgbClr val="0066FF"/>
                </a:solidFill>
              </a:rPr>
              <a:t>etc</a:t>
            </a:r>
            <a:endParaRPr lang="ja-JP" altLang="en-US" sz="1400" dirty="0"/>
          </a:p>
        </p:txBody>
      </p:sp>
      <p:sp>
        <p:nvSpPr>
          <p:cNvPr id="8" name="正方形/長方形 7"/>
          <p:cNvSpPr/>
          <p:nvPr/>
        </p:nvSpPr>
        <p:spPr>
          <a:xfrm>
            <a:off x="319484" y="751613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Non-eq work:</a:t>
            </a:r>
            <a:endParaRPr lang="ja-JP" altLang="en-US" dirty="0"/>
          </a:p>
        </p:txBody>
      </p:sp>
      <p:sp>
        <p:nvSpPr>
          <p:cNvPr id="26" name="右矢印 25"/>
          <p:cNvSpPr/>
          <p:nvPr/>
        </p:nvSpPr>
        <p:spPr>
          <a:xfrm>
            <a:off x="4634833" y="5131582"/>
            <a:ext cx="968033" cy="202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>
            <a:off x="7222841" y="5877272"/>
            <a:ext cx="198002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B050"/>
                </a:solidFill>
              </a:rPr>
              <a:t>One step before</a:t>
            </a:r>
          </a:p>
          <a:p>
            <a:r>
              <a:rPr lang="en-US" altLang="ja-JP" dirty="0">
                <a:solidFill>
                  <a:srgbClr val="00B050"/>
                </a:solidFill>
              </a:rPr>
              <a:t>the derivation of</a:t>
            </a:r>
          </a:p>
          <a:p>
            <a:r>
              <a:rPr lang="en-US" altLang="ja-JP" dirty="0">
                <a:solidFill>
                  <a:srgbClr val="00B050"/>
                </a:solidFill>
              </a:rPr>
              <a:t>Jarzynski formula</a:t>
            </a:r>
            <a:endParaRPr lang="ja-JP" altLang="en-US" dirty="0">
              <a:solidFill>
                <a:srgbClr val="00B050"/>
              </a:solidFill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9AA02692-5645-4DAB-91B1-8DF4BBC36CE8}"/>
              </a:ext>
            </a:extLst>
          </p:cNvPr>
          <p:cNvSpPr txBox="1"/>
          <p:nvPr/>
        </p:nvSpPr>
        <p:spPr>
          <a:xfrm>
            <a:off x="5688556" y="2559600"/>
            <a:ext cx="31683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(or minimum work principle)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719225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4" grpId="0" animBg="1"/>
      <p:bldP spid="23" grpId="0"/>
      <p:bldP spid="24" grpId="0" animBg="1"/>
      <p:bldP spid="3" grpId="0"/>
      <p:bldP spid="26" grpId="0" animBg="1"/>
      <p:bldP spid="11" grpId="0"/>
      <p:bldP spid="2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-88392" y="-131970"/>
            <a:ext cx="9517737" cy="114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ja-JP" sz="32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Spectroscopic measurement for free energy</a:t>
            </a:r>
            <a:endParaRPr lang="ja-JP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 Unicode MS" pitchFamily="50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1763688" y="1779944"/>
            <a:ext cx="760491" cy="131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正方形/長方形 7"/>
          <p:cNvSpPr/>
          <p:nvPr/>
        </p:nvSpPr>
        <p:spPr>
          <a:xfrm>
            <a:off x="319484" y="751613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Non-eq work:</a:t>
            </a:r>
            <a:endParaRPr lang="ja-JP" altLang="en-US" dirty="0"/>
          </a:p>
        </p:txBody>
      </p:sp>
      <p:graphicFrame>
        <p:nvGraphicFramePr>
          <p:cNvPr id="27" name="オブジェクト 26"/>
          <p:cNvGraphicFramePr>
            <a:graphicFrameLocks noChangeAspect="1"/>
          </p:cNvGraphicFramePr>
          <p:nvPr/>
        </p:nvGraphicFramePr>
        <p:xfrm>
          <a:off x="970312" y="4323907"/>
          <a:ext cx="1778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77680" imgH="457200" progId="Equation.DSMT4">
                  <p:embed/>
                </p:oleObj>
              </mc:Choice>
              <mc:Fallback>
                <p:oleObj name="Equation" r:id="rId3" imgW="1777680" imgH="45720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0312" y="4323907"/>
                        <a:ext cx="1778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オブジェクト 27"/>
          <p:cNvGraphicFramePr>
            <a:graphicFrameLocks noChangeAspect="1"/>
          </p:cNvGraphicFramePr>
          <p:nvPr/>
        </p:nvGraphicFramePr>
        <p:xfrm>
          <a:off x="4211960" y="4211443"/>
          <a:ext cx="3937000" cy="138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936960" imgH="1384200" progId="Equation.DSMT4">
                  <p:embed/>
                </p:oleObj>
              </mc:Choice>
              <mc:Fallback>
                <p:oleObj name="Equation" r:id="rId5" imgW="3936960" imgH="1384200" progId="Equation.DSMT4">
                  <p:embed/>
                  <p:pic>
                    <p:nvPicPr>
                      <p:cNvPr id="28" name="オブジェクト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4211443"/>
                        <a:ext cx="3937000" cy="1384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V 字形矢印 28"/>
          <p:cNvSpPr/>
          <p:nvPr/>
        </p:nvSpPr>
        <p:spPr>
          <a:xfrm>
            <a:off x="3427984" y="4447931"/>
            <a:ext cx="504056" cy="18095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/>
          <p:cNvSpPr/>
          <p:nvPr/>
        </p:nvSpPr>
        <p:spPr>
          <a:xfrm>
            <a:off x="547664" y="388247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66CC"/>
                </a:solidFill>
              </a:rPr>
              <a:t>Laser excitation</a:t>
            </a:r>
            <a:endParaRPr lang="ja-JP" altLang="en-US" dirty="0">
              <a:solidFill>
                <a:srgbClr val="FF66CC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580321" y="5819795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C0597"/>
                </a:solidFill>
              </a:rPr>
              <a:t>Free energy = optical observable (ultra-slow dynamics)</a:t>
            </a:r>
            <a:endParaRPr lang="ja-JP" altLang="en-US" sz="2400" dirty="0">
              <a:solidFill>
                <a:srgbClr val="0C0597"/>
              </a:solidFill>
            </a:endParaRPr>
          </a:p>
        </p:txBody>
      </p:sp>
      <p:pic>
        <p:nvPicPr>
          <p:cNvPr id="33" name="Picture 66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471" y="2861316"/>
            <a:ext cx="1419490" cy="1115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4">
            <a:off x="5933238" y="3421791"/>
            <a:ext cx="594412" cy="24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9E6F461-CA6D-439A-B324-E2D6C26A365F}"/>
              </a:ext>
            </a:extLst>
          </p:cNvPr>
          <p:cNvSpPr txBox="1"/>
          <p:nvPr/>
        </p:nvSpPr>
        <p:spPr>
          <a:xfrm>
            <a:off x="318197" y="3153929"/>
            <a:ext cx="48755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Spectroscopy for free energy</a:t>
            </a:r>
            <a:endParaRPr lang="ja-JP" altLang="en-US" sz="2400" dirty="0"/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C6488902-53EB-4346-AC7E-3AFC29D0CE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16416" y="1266850"/>
            <a:ext cx="727121" cy="769893"/>
          </a:xfrm>
          <a:prstGeom prst="rect">
            <a:avLst/>
          </a:prstGeom>
        </p:spPr>
      </p:pic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A65CDB55-6F14-4D4B-B320-A59CFBB7FDAE}"/>
              </a:ext>
            </a:extLst>
          </p:cNvPr>
          <p:cNvSpPr/>
          <p:nvPr/>
        </p:nvSpPr>
        <p:spPr>
          <a:xfrm>
            <a:off x="5926856" y="135941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sz="1600" dirty="0"/>
              <a:t>Sakamoto &amp; Tanimura </a:t>
            </a:r>
          </a:p>
          <a:p>
            <a:r>
              <a:rPr lang="en-US" altLang="ja-JP" sz="1600" dirty="0">
                <a:hlinkClick r:id="rId10"/>
              </a:rPr>
              <a:t>JCP</a:t>
            </a:r>
            <a:r>
              <a:rPr lang="de-DE" altLang="ja-JP" sz="1600" b="1" dirty="0">
                <a:hlinkClick r:id="rId10"/>
              </a:rPr>
              <a:t>153</a:t>
            </a:r>
            <a:r>
              <a:rPr lang="de-DE" altLang="ja-JP" sz="1600" dirty="0">
                <a:hlinkClick r:id="rId10"/>
              </a:rPr>
              <a:t>,234107(2020).</a:t>
            </a:r>
            <a:endParaRPr lang="de-DE" altLang="ja-JP" sz="1600" dirty="0"/>
          </a:p>
        </p:txBody>
      </p:sp>
      <p:graphicFrame>
        <p:nvGraphicFramePr>
          <p:cNvPr id="38" name="オブジェクト 37">
            <a:extLst>
              <a:ext uri="{FF2B5EF4-FFF2-40B4-BE49-F238E27FC236}">
                <a16:creationId xmlns:a16="http://schemas.microsoft.com/office/drawing/2014/main" id="{8499700D-EC13-4CE8-A13C-C84B9848D7B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09209" y="1315266"/>
          <a:ext cx="43688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368600" imgH="812520" progId="Equation.DSMT4">
                  <p:embed/>
                </p:oleObj>
              </mc:Choice>
              <mc:Fallback>
                <p:oleObj name="Equation" r:id="rId11" imgW="4368600" imgH="812520" progId="Equation.DSMT4">
                  <p:embed/>
                  <p:pic>
                    <p:nvPicPr>
                      <p:cNvPr id="38" name="オブジェクト 37">
                        <a:extLst>
                          <a:ext uri="{FF2B5EF4-FFF2-40B4-BE49-F238E27FC236}">
                            <a16:creationId xmlns:a16="http://schemas.microsoft.com/office/drawing/2014/main" id="{8499700D-EC13-4CE8-A13C-C84B9848D7B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209" y="1315266"/>
                        <a:ext cx="43688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AC215FDA-066E-4164-B90B-5C98830A9B49}"/>
              </a:ext>
            </a:extLst>
          </p:cNvPr>
          <p:cNvSpPr txBox="1"/>
          <p:nvPr/>
        </p:nvSpPr>
        <p:spPr>
          <a:xfrm>
            <a:off x="827584" y="2317120"/>
            <a:ext cx="56886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</a:rPr>
              <a:t>Can be applied both quantum and classical systems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64265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540568" y="104607"/>
            <a:ext cx="8229600" cy="1051427"/>
          </a:xfrm>
        </p:spPr>
        <p:txBody>
          <a:bodyPr>
            <a:normAutofit/>
          </a:bodyPr>
          <a:lstStyle/>
          <a:p>
            <a:r>
              <a:rPr kumimoji="1" lang="en-US" altLang="ja-JP" sz="3600" dirty="0">
                <a:solidFill>
                  <a:srgbClr val="0066FF"/>
                </a:solidFill>
              </a:rPr>
              <a:t>Isothermal</a:t>
            </a:r>
            <a:r>
              <a:rPr kumimoji="1" lang="en-US" altLang="ja-JP" sz="3600" dirty="0"/>
              <a:t> &amp; </a:t>
            </a:r>
            <a:r>
              <a:rPr kumimoji="1" lang="en-US" altLang="ja-JP" sz="3600" dirty="0">
                <a:solidFill>
                  <a:srgbClr val="FF0000"/>
                </a:solidFill>
              </a:rPr>
              <a:t>Adiabatic</a:t>
            </a:r>
            <a:r>
              <a:rPr kumimoji="1" lang="en-US" altLang="ja-JP" sz="3600" dirty="0"/>
              <a:t> processes</a:t>
            </a:r>
            <a:endParaRPr kumimoji="1" lang="ja-JP" altLang="en-US" sz="3600" dirty="0"/>
          </a:p>
        </p:txBody>
      </p:sp>
      <p:sp>
        <p:nvSpPr>
          <p:cNvPr id="33" name="正方形/長方形 5"/>
          <p:cNvSpPr>
            <a:spLocks noChangeArrowheads="1"/>
          </p:cNvSpPr>
          <p:nvPr/>
        </p:nvSpPr>
        <p:spPr bwMode="auto">
          <a:xfrm>
            <a:off x="1044474" y="1832936"/>
            <a:ext cx="20377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dirty="0">
                <a:solidFill>
                  <a:srgbClr val="00B050"/>
                </a:solidFill>
              </a:rPr>
              <a:t>Isothermal driving</a:t>
            </a:r>
          </a:p>
          <a:p>
            <a:r>
              <a:rPr lang="en-US" altLang="ja-JP" dirty="0">
                <a:solidFill>
                  <a:srgbClr val="00B050"/>
                </a:solidFill>
              </a:rPr>
              <a:t>Field (IDF)</a:t>
            </a:r>
            <a:endParaRPr lang="ja-JP" altLang="en-US" dirty="0">
              <a:solidFill>
                <a:srgbClr val="00B050"/>
              </a:solidFill>
            </a:endParaRPr>
          </a:p>
        </p:txBody>
      </p:sp>
      <p:sp>
        <p:nvSpPr>
          <p:cNvPr id="34" name="上矢印 33"/>
          <p:cNvSpPr>
            <a:spLocks noChangeArrowheads="1"/>
          </p:cNvSpPr>
          <p:nvPr/>
        </p:nvSpPr>
        <p:spPr bwMode="auto">
          <a:xfrm>
            <a:off x="2712575" y="2901697"/>
            <a:ext cx="221245" cy="580105"/>
          </a:xfrm>
          <a:prstGeom prst="upArrow">
            <a:avLst>
              <a:gd name="adj1" fmla="val 50000"/>
              <a:gd name="adj2" fmla="val 49871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6" name="角丸四角形 5"/>
          <p:cNvSpPr/>
          <p:nvPr/>
        </p:nvSpPr>
        <p:spPr>
          <a:xfrm>
            <a:off x="755575" y="1748088"/>
            <a:ext cx="2736305" cy="2565232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8" name="直線コネクタ 7"/>
          <p:cNvCxnSpPr/>
          <p:nvPr/>
        </p:nvCxnSpPr>
        <p:spPr>
          <a:xfrm>
            <a:off x="1359224" y="3573016"/>
            <a:ext cx="1045508" cy="0"/>
          </a:xfrm>
          <a:prstGeom prst="line">
            <a:avLst/>
          </a:prstGeom>
          <a:ln w="13652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/>
          <p:cNvCxnSpPr/>
          <p:nvPr/>
        </p:nvCxnSpPr>
        <p:spPr>
          <a:xfrm>
            <a:off x="1346722" y="2846140"/>
            <a:ext cx="1045508" cy="0"/>
          </a:xfrm>
          <a:prstGeom prst="line">
            <a:avLst/>
          </a:prstGeom>
          <a:ln w="13652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角丸四角形 34"/>
          <p:cNvSpPr/>
          <p:nvPr/>
        </p:nvSpPr>
        <p:spPr>
          <a:xfrm>
            <a:off x="5208550" y="1830915"/>
            <a:ext cx="2579504" cy="243556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5674535" y="2467270"/>
            <a:ext cx="18646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b="1" dirty="0">
                <a:solidFill>
                  <a:srgbClr val="FF0000"/>
                </a:solidFill>
              </a:rPr>
              <a:t>Heat Bath</a:t>
            </a:r>
            <a:endParaRPr lang="ja-JP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21" name="直線コネクタ 20"/>
          <p:cNvCxnSpPr/>
          <p:nvPr/>
        </p:nvCxnSpPr>
        <p:spPr>
          <a:xfrm>
            <a:off x="3671605" y="3073279"/>
            <a:ext cx="1386862" cy="0"/>
          </a:xfrm>
          <a:prstGeom prst="line">
            <a:avLst/>
          </a:prstGeom>
          <a:ln w="136525">
            <a:solidFill>
              <a:srgbClr val="FF66CC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オブジェクト 21"/>
          <p:cNvGraphicFramePr>
            <a:graphicFrameLocks noChangeAspect="1"/>
          </p:cNvGraphicFramePr>
          <p:nvPr/>
        </p:nvGraphicFramePr>
        <p:xfrm>
          <a:off x="2451102" y="2253377"/>
          <a:ext cx="889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88840" imgH="533160" progId="Equation.DSMT4">
                  <p:embed/>
                </p:oleObj>
              </mc:Choice>
              <mc:Fallback>
                <p:oleObj name="Equation" r:id="rId3" imgW="888840" imgH="533160" progId="Equation.DSMT4">
                  <p:embed/>
                  <p:pic>
                    <p:nvPicPr>
                      <p:cNvPr id="22" name="オブジェクト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102" y="2253377"/>
                        <a:ext cx="8890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オブジェクト 22"/>
          <p:cNvGraphicFramePr>
            <a:graphicFrameLocks noChangeAspect="1"/>
          </p:cNvGraphicFramePr>
          <p:nvPr/>
        </p:nvGraphicFramePr>
        <p:xfrm>
          <a:off x="3957865" y="2258575"/>
          <a:ext cx="889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88840" imgH="533160" progId="Equation.DSMT4">
                  <p:embed/>
                </p:oleObj>
              </mc:Choice>
              <mc:Fallback>
                <p:oleObj name="Equation" r:id="rId5" imgW="888840" imgH="533160" progId="Equation.DSMT4">
                  <p:embed/>
                  <p:pic>
                    <p:nvPicPr>
                      <p:cNvPr id="23" name="オブジェクト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7865" y="2258575"/>
                        <a:ext cx="8890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5"/>
          <p:cNvSpPr>
            <a:spLocks noChangeArrowheads="1"/>
          </p:cNvSpPr>
          <p:nvPr/>
        </p:nvSpPr>
        <p:spPr bwMode="auto">
          <a:xfrm>
            <a:off x="3697160" y="1293834"/>
            <a:ext cx="14583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dirty="0">
                <a:solidFill>
                  <a:srgbClr val="FF0000"/>
                </a:solidFill>
              </a:rPr>
              <a:t>Adiabatic 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Transition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Field (ATF)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25" name="オブジェクト 24"/>
          <p:cNvGraphicFramePr>
            <a:graphicFrameLocks noGrp="1" noChangeAspect="1"/>
          </p:cNvGraphicFramePr>
          <p:nvPr/>
        </p:nvGraphicFramePr>
        <p:xfrm>
          <a:off x="3419872" y="4769260"/>
          <a:ext cx="2667000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06360" imgH="431640" progId="Equation.DSMT4">
                  <p:embed/>
                </p:oleObj>
              </mc:Choice>
              <mc:Fallback>
                <p:oleObj name="Equation" r:id="rId7" imgW="1206360" imgH="431640" progId="Equation.DSMT4">
                  <p:embed/>
                  <p:pic>
                    <p:nvPicPr>
                      <p:cNvPr id="25" name="オブジェクト 2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4769260"/>
                        <a:ext cx="2667000" cy="954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/>
          <p:cNvGraphicFramePr>
            <a:graphicFrameLocks noGrp="1" noChangeAspect="1"/>
          </p:cNvGraphicFramePr>
          <p:nvPr/>
        </p:nvGraphicFramePr>
        <p:xfrm>
          <a:off x="3767829" y="3327835"/>
          <a:ext cx="1290638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83920" imgH="368280" progId="Equation.DSMT4">
                  <p:embed/>
                </p:oleObj>
              </mc:Choice>
              <mc:Fallback>
                <p:oleObj name="Equation" r:id="rId9" imgW="583920" imgH="368280" progId="Equation.DSMT4">
                  <p:embed/>
                  <p:pic>
                    <p:nvPicPr>
                      <p:cNvPr id="26" name="オブジェクト 2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7829" y="3327835"/>
                        <a:ext cx="1290638" cy="814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直線コネクタ 10"/>
          <p:cNvCxnSpPr/>
          <p:nvPr/>
        </p:nvCxnSpPr>
        <p:spPr>
          <a:xfrm flipH="1">
            <a:off x="4334072" y="1557413"/>
            <a:ext cx="35824" cy="2914469"/>
          </a:xfrm>
          <a:prstGeom prst="line">
            <a:avLst/>
          </a:prstGeom>
          <a:ln w="58737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オブジェクト 35"/>
          <p:cNvGraphicFramePr>
            <a:graphicFrameLocks noChangeAspect="1"/>
          </p:cNvGraphicFramePr>
          <p:nvPr/>
        </p:nvGraphicFramePr>
        <p:xfrm>
          <a:off x="6238344" y="3128699"/>
          <a:ext cx="3810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80880" imgH="520560" progId="Equation.DSMT4">
                  <p:embed/>
                </p:oleObj>
              </mc:Choice>
              <mc:Fallback>
                <p:oleObj name="Equation" r:id="rId11" imgW="380880" imgH="520560" progId="Equation.DSMT4">
                  <p:embed/>
                  <p:pic>
                    <p:nvPicPr>
                      <p:cNvPr id="36" name="オブジェクト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344" y="3128699"/>
                        <a:ext cx="3810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オブジェクト 36"/>
          <p:cNvGraphicFramePr>
            <a:graphicFrameLocks noGrp="1" noChangeAspect="1"/>
          </p:cNvGraphicFramePr>
          <p:nvPr/>
        </p:nvGraphicFramePr>
        <p:xfrm>
          <a:off x="5940152" y="4500638"/>
          <a:ext cx="2863850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95280" imgH="558720" progId="Equation.DSMT4">
                  <p:embed/>
                </p:oleObj>
              </mc:Choice>
              <mc:Fallback>
                <p:oleObj name="Equation" r:id="rId13" imgW="1295280" imgH="558720" progId="Equation.DSMT4">
                  <p:embed/>
                  <p:pic>
                    <p:nvPicPr>
                      <p:cNvPr id="37" name="オブジェクト 3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4500638"/>
                        <a:ext cx="2863850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オブジェクト 37"/>
          <p:cNvGraphicFramePr>
            <a:graphicFrameLocks noGrp="1" noChangeAspect="1"/>
          </p:cNvGraphicFramePr>
          <p:nvPr/>
        </p:nvGraphicFramePr>
        <p:xfrm>
          <a:off x="276225" y="4749800"/>
          <a:ext cx="3173413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434960" imgH="279360" progId="Equation.DSMT4">
                  <p:embed/>
                </p:oleObj>
              </mc:Choice>
              <mc:Fallback>
                <p:oleObj name="Equation" r:id="rId15" imgW="1434960" imgH="279360" progId="Equation.DSMT4">
                  <p:embed/>
                  <p:pic>
                    <p:nvPicPr>
                      <p:cNvPr id="38" name="オブジェクト 3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225" y="4749800"/>
                        <a:ext cx="3173413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オブジェクト 38"/>
          <p:cNvGraphicFramePr>
            <a:graphicFrameLocks noGrp="1" noChangeAspect="1"/>
          </p:cNvGraphicFramePr>
          <p:nvPr/>
        </p:nvGraphicFramePr>
        <p:xfrm>
          <a:off x="3491880" y="4848113"/>
          <a:ext cx="2020888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914400" imgH="368280" progId="Equation.DSMT4">
                  <p:embed/>
                </p:oleObj>
              </mc:Choice>
              <mc:Fallback>
                <p:oleObj name="Equation" r:id="rId17" imgW="914400" imgH="368280" progId="Equation.DSMT4">
                  <p:embed/>
                  <p:pic>
                    <p:nvPicPr>
                      <p:cNvPr id="39" name="オブジェクト 3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4848113"/>
                        <a:ext cx="2020888" cy="815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3532879" y="1176943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Adiabatic wall</a:t>
            </a:r>
            <a:endParaRPr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4616671" y="6152054"/>
            <a:ext cx="12779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  HEOM</a:t>
            </a:r>
          </a:p>
        </p:txBody>
      </p:sp>
      <p:sp>
        <p:nvSpPr>
          <p:cNvPr id="29" name="V 字形矢印 28"/>
          <p:cNvSpPr/>
          <p:nvPr/>
        </p:nvSpPr>
        <p:spPr>
          <a:xfrm>
            <a:off x="4112615" y="6314723"/>
            <a:ext cx="504056" cy="18095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5929806" y="6204943"/>
            <a:ext cx="3172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B0F0"/>
                </a:solidFill>
              </a:rPr>
              <a:t>Can treat the bath part of A(t)</a:t>
            </a:r>
            <a:endParaRPr lang="ja-JP" altLang="en-US" dirty="0">
              <a:solidFill>
                <a:srgbClr val="00B0F0"/>
              </a:solidFill>
            </a:endParaRP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3B0ECE3F-0C73-4014-A27C-F125B8E3FD8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164288" y="104607"/>
            <a:ext cx="1875339" cy="1417182"/>
          </a:xfrm>
          <a:prstGeom prst="rect">
            <a:avLst/>
          </a:prstGeom>
        </p:spPr>
      </p:pic>
      <p:graphicFrame>
        <p:nvGraphicFramePr>
          <p:cNvPr id="30" name="オブジェクト 29">
            <a:extLst>
              <a:ext uri="{FF2B5EF4-FFF2-40B4-BE49-F238E27FC236}">
                <a16:creationId xmlns:a16="http://schemas.microsoft.com/office/drawing/2014/main" id="{2EDE1D16-C620-441D-BBFE-A64E9270DE57}"/>
              </a:ext>
            </a:extLst>
          </p:cNvPr>
          <p:cNvGraphicFramePr>
            <a:graphicFrameLocks noGrp="1" noChangeAspect="1"/>
          </p:cNvGraphicFramePr>
          <p:nvPr/>
        </p:nvGraphicFramePr>
        <p:xfrm>
          <a:off x="1251232" y="6130475"/>
          <a:ext cx="8985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06080" imgH="228600" progId="Equation.DSMT4">
                  <p:embed/>
                </p:oleObj>
              </mc:Choice>
              <mc:Fallback>
                <p:oleObj name="Equation" r:id="rId20" imgW="406080" imgH="228600" progId="Equation.DSMT4">
                  <p:embed/>
                  <p:pic>
                    <p:nvPicPr>
                      <p:cNvPr id="30" name="オブジェクト 29">
                        <a:extLst>
                          <a:ext uri="{FF2B5EF4-FFF2-40B4-BE49-F238E27FC236}">
                            <a16:creationId xmlns:a16="http://schemas.microsoft.com/office/drawing/2014/main" id="{2EDE1D16-C620-441D-BBFE-A64E9270DE57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1232" y="6130475"/>
                        <a:ext cx="898525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61336AAE-24A3-48A8-AF6D-C9206E94C100}"/>
              </a:ext>
            </a:extLst>
          </p:cNvPr>
          <p:cNvSpPr txBox="1"/>
          <p:nvPr/>
        </p:nvSpPr>
        <p:spPr>
          <a:xfrm>
            <a:off x="2228417" y="6119553"/>
            <a:ext cx="20218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</a:rPr>
              <a:t>Angel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28E2E1C-DE4F-420F-A6F8-49DC50385941}"/>
              </a:ext>
            </a:extLst>
          </p:cNvPr>
          <p:cNvSpPr/>
          <p:nvPr/>
        </p:nvSpPr>
        <p:spPr>
          <a:xfrm>
            <a:off x="4642104" y="4725144"/>
            <a:ext cx="1154032" cy="875574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374FCEF8-8313-2A1C-EBF6-BE0B4637865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04232" y="5663180"/>
            <a:ext cx="997020" cy="109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56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" grpId="0"/>
      <p:bldP spid="4" grpId="1"/>
      <p:bldP spid="9" grpId="0"/>
      <p:bldP spid="29" grpId="0" animBg="1"/>
      <p:bldP spid="3" grpId="0"/>
      <p:bldP spid="31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6DCC4E-5FB8-4D11-A2CA-067E903A6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104957" y="405933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Workflow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/>
              <p:nvPr/>
            </p:nvSpPr>
            <p:spPr>
              <a:xfrm>
                <a:off x="2864905" y="4205041"/>
                <a:ext cx="1303794" cy="99417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400" dirty="0"/>
                  <a:t>Atomic coordinates</a:t>
                </a:r>
              </a:p>
              <a:p>
                <a:pPr algn="ctr"/>
                <a:r>
                  <a:rPr lang="en-US" altLang="ja-JP" sz="1400" dirty="0"/>
                  <a:t>i</a:t>
                </a:r>
                <a:r>
                  <a:rPr kumimoji="1" lang="en-US" altLang="ja-JP" sz="1400" dirty="0"/>
                  <a:t>n time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d>
                        <m:d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kumimoji="1" lang="en-US" altLang="ja-JP" sz="1400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d>
                        <m:d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kumimoji="1" lang="en-US" altLang="ja-JP" sz="1400" dirty="0"/>
              </a:p>
            </p:txBody>
          </p:sp>
        </mc:Choice>
        <mc:Fallback xmlns="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4905" y="4205041"/>
                <a:ext cx="1303794" cy="994172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矢印: 右 6">
            <a:extLst>
              <a:ext uri="{FF2B5EF4-FFF2-40B4-BE49-F238E27FC236}">
                <a16:creationId xmlns:a16="http://schemas.microsoft.com/office/drawing/2014/main" id="{0F9AC907-3CA7-4753-AE14-0DA08A5527DF}"/>
              </a:ext>
            </a:extLst>
          </p:cNvPr>
          <p:cNvSpPr/>
          <p:nvPr/>
        </p:nvSpPr>
        <p:spPr>
          <a:xfrm>
            <a:off x="4233406" y="4154991"/>
            <a:ext cx="1148715" cy="107370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process</a:t>
            </a:r>
            <a:endParaRPr kumimoji="1" lang="ja-JP" alt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四角形: 角を丸くする 7">
                <a:extLst>
                  <a:ext uri="{FF2B5EF4-FFF2-40B4-BE49-F238E27FC236}">
                    <a16:creationId xmlns:a16="http://schemas.microsoft.com/office/drawing/2014/main" id="{52E21EDA-B5D0-4958-82F5-5CD86D982BA8}"/>
                  </a:ext>
                </a:extLst>
              </p:cNvPr>
              <p:cNvSpPr/>
              <p:nvPr/>
            </p:nvSpPr>
            <p:spPr>
              <a:xfrm>
                <a:off x="5395333" y="4183150"/>
                <a:ext cx="1344724" cy="107370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600" dirty="0"/>
                  <a:t>Intra-molecular</a:t>
                </a:r>
              </a:p>
              <a:p>
                <a:pPr algn="ctr"/>
                <a:r>
                  <a:rPr kumimoji="1" lang="en-US" altLang="ja-JP" sz="1600" dirty="0"/>
                  <a:t>coordinates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d>
                        <m:d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d>
                        <m:d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kumimoji="1" lang="en-US" altLang="ja-JP" dirty="0"/>
              </a:p>
            </p:txBody>
          </p:sp>
        </mc:Choice>
        <mc:Fallback xmlns="">
          <p:sp>
            <p:nvSpPr>
              <p:cNvPr id="8" name="四角形: 角を丸くする 7">
                <a:extLst>
                  <a:ext uri="{FF2B5EF4-FFF2-40B4-BE49-F238E27FC236}">
                    <a16:creationId xmlns:a16="http://schemas.microsoft.com/office/drawing/2014/main" id="{52E21EDA-B5D0-4958-82F5-5CD86D982B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333" y="4183150"/>
                <a:ext cx="1344724" cy="1073702"/>
              </a:xfrm>
              <a:prstGeom prst="roundRect">
                <a:avLst/>
              </a:prstGeom>
              <a:blipFill>
                <a:blip r:embed="rId3"/>
                <a:stretch>
                  <a:fillRect t="-1667" b="-33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矢印: 右 8">
            <a:extLst>
              <a:ext uri="{FF2B5EF4-FFF2-40B4-BE49-F238E27FC236}">
                <a16:creationId xmlns:a16="http://schemas.microsoft.com/office/drawing/2014/main" id="{D47CE7AC-E4A9-40C6-B484-4DB10AC6D105}"/>
              </a:ext>
            </a:extLst>
          </p:cNvPr>
          <p:cNvSpPr/>
          <p:nvPr/>
        </p:nvSpPr>
        <p:spPr>
          <a:xfrm>
            <a:off x="6804764" y="4045105"/>
            <a:ext cx="937260" cy="111859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ML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四角形: 角を丸くする 9">
                <a:extLst>
                  <a:ext uri="{FF2B5EF4-FFF2-40B4-BE49-F238E27FC236}">
                    <a16:creationId xmlns:a16="http://schemas.microsoft.com/office/drawing/2014/main" id="{EFE57703-B03E-44C4-82F2-E4818DB5539D}"/>
                  </a:ext>
                </a:extLst>
              </p:cNvPr>
              <p:cNvSpPr/>
              <p:nvPr/>
            </p:nvSpPr>
            <p:spPr>
              <a:xfrm>
                <a:off x="7759912" y="4145706"/>
                <a:ext cx="1187564" cy="1067196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dirty="0"/>
                  <a:t>Potential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kumimoji="1" lang="en-US" altLang="ja-JP" dirty="0"/>
              </a:p>
              <a:p>
                <a:pPr algn="ctr"/>
                <a:r>
                  <a:rPr kumimoji="1" lang="en-US" altLang="ja-JP" dirty="0"/>
                  <a:t>SDF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𝐽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d>
                        <m:d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</m:oMath>
                  </m:oMathPara>
                </a14:m>
                <a:endParaRPr kumimoji="1" lang="en-US" altLang="ja-JP" dirty="0"/>
              </a:p>
            </p:txBody>
          </p:sp>
        </mc:Choice>
        <mc:Fallback xmlns="">
          <p:sp>
            <p:nvSpPr>
              <p:cNvPr id="10" name="四角形: 角を丸くする 9">
                <a:extLst>
                  <a:ext uri="{FF2B5EF4-FFF2-40B4-BE49-F238E27FC236}">
                    <a16:creationId xmlns:a16="http://schemas.microsoft.com/office/drawing/2014/main" id="{EFE57703-B03E-44C4-82F2-E4818DB553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9912" y="4145706"/>
                <a:ext cx="1187564" cy="1067196"/>
              </a:xfrm>
              <a:prstGeom prst="roundRect">
                <a:avLst/>
              </a:prstGeom>
              <a:blipFill>
                <a:blip r:embed="rId4"/>
                <a:stretch>
                  <a:fillRect t="-7263" b="-893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4D700AC6-9C74-4507-BD99-6173ED2ED7B8}"/>
              </a:ext>
            </a:extLst>
          </p:cNvPr>
          <p:cNvSpPr/>
          <p:nvPr/>
        </p:nvSpPr>
        <p:spPr>
          <a:xfrm>
            <a:off x="637046" y="4195487"/>
            <a:ext cx="1148715" cy="9941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Start</a:t>
            </a:r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E5214F38-B898-444B-9321-E36C670E4183}"/>
              </a:ext>
            </a:extLst>
          </p:cNvPr>
          <p:cNvSpPr/>
          <p:nvPr/>
        </p:nvSpPr>
        <p:spPr>
          <a:xfrm>
            <a:off x="1874894" y="4090485"/>
            <a:ext cx="937260" cy="111859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MD</a:t>
            </a:r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FB999F0F-88A4-4FF4-9B13-615A5136E7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863" y="5356971"/>
            <a:ext cx="1473116" cy="1473116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2F37FFED-3468-421E-92AA-D4EB1B633CE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993" y="5460646"/>
            <a:ext cx="1438580" cy="936435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0B6911A-D6BD-434B-892F-E6B7CC213812}"/>
              </a:ext>
            </a:extLst>
          </p:cNvPr>
          <p:cNvSpPr txBox="1"/>
          <p:nvPr/>
        </p:nvSpPr>
        <p:spPr>
          <a:xfrm>
            <a:off x="5385366" y="6440349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For each mol.</a:t>
            </a:r>
            <a:endParaRPr kumimoji="1" lang="ja-JP" altLang="en-US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DF296F51-086B-4241-999C-CCCBFF7DE6C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362" t="50000" r="605" b="-1531"/>
          <a:stretch/>
        </p:blipFill>
        <p:spPr>
          <a:xfrm>
            <a:off x="7159455" y="5447814"/>
            <a:ext cx="1716521" cy="1535860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3047A90D-97E0-4772-B035-1EDCFA3DBD6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60" y="5465515"/>
            <a:ext cx="1651572" cy="994172"/>
          </a:xfrm>
          <a:prstGeom prst="rect">
            <a:avLst/>
          </a:prstGeom>
        </p:spPr>
      </p:pic>
      <p:sp>
        <p:nvSpPr>
          <p:cNvPr id="20" name="楕円 19">
            <a:extLst>
              <a:ext uri="{FF2B5EF4-FFF2-40B4-BE49-F238E27FC236}">
                <a16:creationId xmlns:a16="http://schemas.microsoft.com/office/drawing/2014/main" id="{218907D9-7501-4B5F-8C90-E32FE8998B58}"/>
              </a:ext>
            </a:extLst>
          </p:cNvPr>
          <p:cNvSpPr/>
          <p:nvPr/>
        </p:nvSpPr>
        <p:spPr>
          <a:xfrm>
            <a:off x="1443454" y="2772771"/>
            <a:ext cx="413178" cy="249716"/>
          </a:xfrm>
          <a:prstGeom prst="ellipse">
            <a:avLst/>
          </a:prstGeom>
          <a:ln w="139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1200" dirty="0"/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87CCA6D2-0837-4B76-9DB0-1322EA3D3B57}"/>
              </a:ext>
            </a:extLst>
          </p:cNvPr>
          <p:cNvGrpSpPr/>
          <p:nvPr/>
        </p:nvGrpSpPr>
        <p:grpSpPr>
          <a:xfrm>
            <a:off x="1181730" y="3601936"/>
            <a:ext cx="33749" cy="216006"/>
            <a:chOff x="9201364" y="5832245"/>
            <a:chExt cx="154522" cy="835485"/>
          </a:xfrm>
        </p:grpSpPr>
        <p:grpSp>
          <p:nvGrpSpPr>
            <p:cNvPr id="833" name="グループ化 832">
              <a:extLst>
                <a:ext uri="{FF2B5EF4-FFF2-40B4-BE49-F238E27FC236}">
                  <a16:creationId xmlns:a16="http://schemas.microsoft.com/office/drawing/2014/main" id="{D0FFF893-FAA9-4A5E-8417-A43C2CFA32AB}"/>
                </a:ext>
              </a:extLst>
            </p:cNvPr>
            <p:cNvGrpSpPr/>
            <p:nvPr/>
          </p:nvGrpSpPr>
          <p:grpSpPr>
            <a:xfrm>
              <a:off x="9207759" y="5832245"/>
              <a:ext cx="143592" cy="684848"/>
              <a:chOff x="5374473" y="2788920"/>
              <a:chExt cx="1104908" cy="2423636"/>
            </a:xfrm>
          </p:grpSpPr>
          <p:sp>
            <p:nvSpPr>
              <p:cNvPr id="835" name="円弧 834">
                <a:extLst>
                  <a:ext uri="{FF2B5EF4-FFF2-40B4-BE49-F238E27FC236}">
                    <a16:creationId xmlns:a16="http://schemas.microsoft.com/office/drawing/2014/main" id="{44333A69-D291-4C82-B769-74BD79A0D41C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836" name="グループ化 835">
                <a:extLst>
                  <a:ext uri="{FF2B5EF4-FFF2-40B4-BE49-F238E27FC236}">
                    <a16:creationId xmlns:a16="http://schemas.microsoft.com/office/drawing/2014/main" id="{5606E38A-28A6-40A5-A03A-57406BD7785B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80" name="円弧 879">
                  <a:extLst>
                    <a:ext uri="{FF2B5EF4-FFF2-40B4-BE49-F238E27FC236}">
                      <a16:creationId xmlns:a16="http://schemas.microsoft.com/office/drawing/2014/main" id="{0342A620-356F-4C57-8F62-A08F94803366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81" name="円弧 880">
                  <a:extLst>
                    <a:ext uri="{FF2B5EF4-FFF2-40B4-BE49-F238E27FC236}">
                      <a16:creationId xmlns:a16="http://schemas.microsoft.com/office/drawing/2014/main" id="{61DC1C16-4571-493D-BFBC-485E6AC95D0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837" name="グループ化 836">
                <a:extLst>
                  <a:ext uri="{FF2B5EF4-FFF2-40B4-BE49-F238E27FC236}">
                    <a16:creationId xmlns:a16="http://schemas.microsoft.com/office/drawing/2014/main" id="{E2F7AF38-83D4-491E-80AB-F87AD3818276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78" name="円弧 877">
                  <a:extLst>
                    <a:ext uri="{FF2B5EF4-FFF2-40B4-BE49-F238E27FC236}">
                      <a16:creationId xmlns:a16="http://schemas.microsoft.com/office/drawing/2014/main" id="{B1D61543-8AA1-40AF-B38D-CCC6857BF2F0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79" name="円弧 878">
                  <a:extLst>
                    <a:ext uri="{FF2B5EF4-FFF2-40B4-BE49-F238E27FC236}">
                      <a16:creationId xmlns:a16="http://schemas.microsoft.com/office/drawing/2014/main" id="{68A2855B-5EB0-424D-AE87-93AFBBF46D6E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838" name="グループ化 837">
                <a:extLst>
                  <a:ext uri="{FF2B5EF4-FFF2-40B4-BE49-F238E27FC236}">
                    <a16:creationId xmlns:a16="http://schemas.microsoft.com/office/drawing/2014/main" id="{C0CBF671-820B-4946-BB34-DDBE0FE36879}"/>
                  </a:ext>
                </a:extLst>
              </p:cNvPr>
              <p:cNvGrpSpPr/>
              <p:nvPr/>
            </p:nvGrpSpPr>
            <p:grpSpPr>
              <a:xfrm>
                <a:off x="5374473" y="3316547"/>
                <a:ext cx="1104908" cy="273050"/>
                <a:chOff x="6095992" y="4578350"/>
                <a:chExt cx="1104908" cy="273050"/>
              </a:xfrm>
            </p:grpSpPr>
            <p:sp>
              <p:nvSpPr>
                <p:cNvPr id="876" name="円弧 875">
                  <a:extLst>
                    <a:ext uri="{FF2B5EF4-FFF2-40B4-BE49-F238E27FC236}">
                      <a16:creationId xmlns:a16="http://schemas.microsoft.com/office/drawing/2014/main" id="{C964F51B-B353-4BDB-B91D-098C196AF0DC}"/>
                    </a:ext>
                  </a:extLst>
                </p:cNvPr>
                <p:cNvSpPr/>
                <p:nvPr/>
              </p:nvSpPr>
              <p:spPr>
                <a:xfrm>
                  <a:off x="6095992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77" name="円弧 876">
                  <a:extLst>
                    <a:ext uri="{FF2B5EF4-FFF2-40B4-BE49-F238E27FC236}">
                      <a16:creationId xmlns:a16="http://schemas.microsoft.com/office/drawing/2014/main" id="{5F836639-1984-41A4-9BBB-E807D0397D6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839" name="グループ化 838">
                <a:extLst>
                  <a:ext uri="{FF2B5EF4-FFF2-40B4-BE49-F238E27FC236}">
                    <a16:creationId xmlns:a16="http://schemas.microsoft.com/office/drawing/2014/main" id="{31FE60CB-0D9D-488A-9A9C-7DEBBBB2A0CF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74" name="円弧 873">
                  <a:extLst>
                    <a:ext uri="{FF2B5EF4-FFF2-40B4-BE49-F238E27FC236}">
                      <a16:creationId xmlns:a16="http://schemas.microsoft.com/office/drawing/2014/main" id="{03376998-1DCC-4218-9397-7DF4F07FF2B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75" name="円弧 874">
                  <a:extLst>
                    <a:ext uri="{FF2B5EF4-FFF2-40B4-BE49-F238E27FC236}">
                      <a16:creationId xmlns:a16="http://schemas.microsoft.com/office/drawing/2014/main" id="{55DECEF0-4590-4831-9319-B51EFA4F3B9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840" name="グループ化 839">
                <a:extLst>
                  <a:ext uri="{FF2B5EF4-FFF2-40B4-BE49-F238E27FC236}">
                    <a16:creationId xmlns:a16="http://schemas.microsoft.com/office/drawing/2014/main" id="{DCCD6A21-0D75-47B1-B784-99EA0B238A63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72" name="円弧 871">
                  <a:extLst>
                    <a:ext uri="{FF2B5EF4-FFF2-40B4-BE49-F238E27FC236}">
                      <a16:creationId xmlns:a16="http://schemas.microsoft.com/office/drawing/2014/main" id="{3A85F8E7-09B3-4964-A01B-7035AE47127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73" name="円弧 872">
                  <a:extLst>
                    <a:ext uri="{FF2B5EF4-FFF2-40B4-BE49-F238E27FC236}">
                      <a16:creationId xmlns:a16="http://schemas.microsoft.com/office/drawing/2014/main" id="{02235FE2-2DF8-4C2D-9A82-94933314039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841" name="グループ化 840">
                <a:extLst>
                  <a:ext uri="{FF2B5EF4-FFF2-40B4-BE49-F238E27FC236}">
                    <a16:creationId xmlns:a16="http://schemas.microsoft.com/office/drawing/2014/main" id="{81E714EB-6DD4-44A3-86A2-6B76500A6307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70" name="円弧 869">
                  <a:extLst>
                    <a:ext uri="{FF2B5EF4-FFF2-40B4-BE49-F238E27FC236}">
                      <a16:creationId xmlns:a16="http://schemas.microsoft.com/office/drawing/2014/main" id="{119A31B1-F495-4D2E-A9B7-1A1C8FD415DF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71" name="円弧 870">
                  <a:extLst>
                    <a:ext uri="{FF2B5EF4-FFF2-40B4-BE49-F238E27FC236}">
                      <a16:creationId xmlns:a16="http://schemas.microsoft.com/office/drawing/2014/main" id="{D2B55514-2694-4AC7-8D40-CE380F70BF8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842" name="グループ化 841">
                <a:extLst>
                  <a:ext uri="{FF2B5EF4-FFF2-40B4-BE49-F238E27FC236}">
                    <a16:creationId xmlns:a16="http://schemas.microsoft.com/office/drawing/2014/main" id="{98E05D16-8E20-49A4-9BEA-3FC5815C98EB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68" name="円弧 867">
                  <a:extLst>
                    <a:ext uri="{FF2B5EF4-FFF2-40B4-BE49-F238E27FC236}">
                      <a16:creationId xmlns:a16="http://schemas.microsoft.com/office/drawing/2014/main" id="{3BC5BBEC-881E-43C4-A6F5-9FD5A0CF3E0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69" name="円弧 868">
                  <a:extLst>
                    <a:ext uri="{FF2B5EF4-FFF2-40B4-BE49-F238E27FC236}">
                      <a16:creationId xmlns:a16="http://schemas.microsoft.com/office/drawing/2014/main" id="{D5559854-9482-48C1-9C58-6D289F158B9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843" name="グループ化 842">
                <a:extLst>
                  <a:ext uri="{FF2B5EF4-FFF2-40B4-BE49-F238E27FC236}">
                    <a16:creationId xmlns:a16="http://schemas.microsoft.com/office/drawing/2014/main" id="{9F044082-94AB-475C-8BB4-FDC44B813496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66" name="円弧 865">
                  <a:extLst>
                    <a:ext uri="{FF2B5EF4-FFF2-40B4-BE49-F238E27FC236}">
                      <a16:creationId xmlns:a16="http://schemas.microsoft.com/office/drawing/2014/main" id="{8D3AAD37-5FF8-49D1-9A57-9FE78B6BB3E9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67" name="円弧 866">
                  <a:extLst>
                    <a:ext uri="{FF2B5EF4-FFF2-40B4-BE49-F238E27FC236}">
                      <a16:creationId xmlns:a16="http://schemas.microsoft.com/office/drawing/2014/main" id="{77FCAFCE-3122-40C5-A8C5-4D49631B0BB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844" name="グループ化 843">
                <a:extLst>
                  <a:ext uri="{FF2B5EF4-FFF2-40B4-BE49-F238E27FC236}">
                    <a16:creationId xmlns:a16="http://schemas.microsoft.com/office/drawing/2014/main" id="{40CCAAEB-DA58-41D3-BEE5-F09E212C78B9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64" name="円弧 863">
                  <a:extLst>
                    <a:ext uri="{FF2B5EF4-FFF2-40B4-BE49-F238E27FC236}">
                      <a16:creationId xmlns:a16="http://schemas.microsoft.com/office/drawing/2014/main" id="{D103D0B4-D939-4395-A661-3F9286560B4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65" name="円弧 864">
                  <a:extLst>
                    <a:ext uri="{FF2B5EF4-FFF2-40B4-BE49-F238E27FC236}">
                      <a16:creationId xmlns:a16="http://schemas.microsoft.com/office/drawing/2014/main" id="{EA34F7FD-DA5E-4D00-8FA7-7BE0DDDE855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845" name="グループ化 844">
                <a:extLst>
                  <a:ext uri="{FF2B5EF4-FFF2-40B4-BE49-F238E27FC236}">
                    <a16:creationId xmlns:a16="http://schemas.microsoft.com/office/drawing/2014/main" id="{AB0BA111-65EC-4D0B-AF80-B3E2630B8054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62" name="円弧 861">
                  <a:extLst>
                    <a:ext uri="{FF2B5EF4-FFF2-40B4-BE49-F238E27FC236}">
                      <a16:creationId xmlns:a16="http://schemas.microsoft.com/office/drawing/2014/main" id="{D9C412EC-F0E9-4BD8-8372-798EACE9E6F4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63" name="円弧 862">
                  <a:extLst>
                    <a:ext uri="{FF2B5EF4-FFF2-40B4-BE49-F238E27FC236}">
                      <a16:creationId xmlns:a16="http://schemas.microsoft.com/office/drawing/2014/main" id="{38619802-2592-4FF1-B583-22E04E39CDE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846" name="グループ化 845">
                <a:extLst>
                  <a:ext uri="{FF2B5EF4-FFF2-40B4-BE49-F238E27FC236}">
                    <a16:creationId xmlns:a16="http://schemas.microsoft.com/office/drawing/2014/main" id="{8298C887-514B-45BD-8CCA-04AD31611F39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60" name="円弧 859">
                  <a:extLst>
                    <a:ext uri="{FF2B5EF4-FFF2-40B4-BE49-F238E27FC236}">
                      <a16:creationId xmlns:a16="http://schemas.microsoft.com/office/drawing/2014/main" id="{8C4660AD-8E4F-4F4C-BAB7-E2ED1AF8C83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61" name="円弧 860">
                  <a:extLst>
                    <a:ext uri="{FF2B5EF4-FFF2-40B4-BE49-F238E27FC236}">
                      <a16:creationId xmlns:a16="http://schemas.microsoft.com/office/drawing/2014/main" id="{D87AF832-41FC-482B-B56D-C04B41478555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847" name="グループ化 846">
                <a:extLst>
                  <a:ext uri="{FF2B5EF4-FFF2-40B4-BE49-F238E27FC236}">
                    <a16:creationId xmlns:a16="http://schemas.microsoft.com/office/drawing/2014/main" id="{1A16B49E-87F6-48C2-80A2-96817372AAC8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58" name="円弧 857">
                  <a:extLst>
                    <a:ext uri="{FF2B5EF4-FFF2-40B4-BE49-F238E27FC236}">
                      <a16:creationId xmlns:a16="http://schemas.microsoft.com/office/drawing/2014/main" id="{D35316D2-E4BF-47FD-A1C8-0E54BC93CB3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59" name="円弧 858">
                  <a:extLst>
                    <a:ext uri="{FF2B5EF4-FFF2-40B4-BE49-F238E27FC236}">
                      <a16:creationId xmlns:a16="http://schemas.microsoft.com/office/drawing/2014/main" id="{B7ACDA2A-D718-48CF-A5B8-F4B54F7F0F1C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848" name="グループ化 847">
                <a:extLst>
                  <a:ext uri="{FF2B5EF4-FFF2-40B4-BE49-F238E27FC236}">
                    <a16:creationId xmlns:a16="http://schemas.microsoft.com/office/drawing/2014/main" id="{7DCF07F1-1945-4524-B667-F7AE8E7C4ED4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56" name="円弧 855">
                  <a:extLst>
                    <a:ext uri="{FF2B5EF4-FFF2-40B4-BE49-F238E27FC236}">
                      <a16:creationId xmlns:a16="http://schemas.microsoft.com/office/drawing/2014/main" id="{A4DC5C4C-12B8-4A76-BDFA-D535FDF4D93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857" name="円弧 856">
                  <a:extLst>
                    <a:ext uri="{FF2B5EF4-FFF2-40B4-BE49-F238E27FC236}">
                      <a16:creationId xmlns:a16="http://schemas.microsoft.com/office/drawing/2014/main" id="{8289BC40-B592-41D0-9C68-30AF5EDF6729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849" name="グループ化 848">
                <a:extLst>
                  <a:ext uri="{FF2B5EF4-FFF2-40B4-BE49-F238E27FC236}">
                    <a16:creationId xmlns:a16="http://schemas.microsoft.com/office/drawing/2014/main" id="{871413AA-1C6E-4DDB-A7B8-23BEFAB7BEE3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54" name="円弧 853">
                  <a:extLst>
                    <a:ext uri="{FF2B5EF4-FFF2-40B4-BE49-F238E27FC236}">
                      <a16:creationId xmlns:a16="http://schemas.microsoft.com/office/drawing/2014/main" id="{C43FE489-6022-4D1F-8D95-4A0FAF70C6C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855" name="円弧 854">
                  <a:extLst>
                    <a:ext uri="{FF2B5EF4-FFF2-40B4-BE49-F238E27FC236}">
                      <a16:creationId xmlns:a16="http://schemas.microsoft.com/office/drawing/2014/main" id="{B3E4D19A-D12E-4809-906D-FD2A4FB98228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850" name="円弧 849">
                <a:extLst>
                  <a:ext uri="{FF2B5EF4-FFF2-40B4-BE49-F238E27FC236}">
                    <a16:creationId xmlns:a16="http://schemas.microsoft.com/office/drawing/2014/main" id="{702F3F81-F81D-41A1-95F5-91A11DB4A8C3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851" name="直線コネクタ 850">
                <a:extLst>
                  <a:ext uri="{FF2B5EF4-FFF2-40B4-BE49-F238E27FC236}">
                    <a16:creationId xmlns:a16="http://schemas.microsoft.com/office/drawing/2014/main" id="{55B74212-B3D2-47B0-A26A-847A6C7B33E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5" y="2788920"/>
                <a:ext cx="7141" cy="35583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52" name="円弧 851">
                <a:extLst>
                  <a:ext uri="{FF2B5EF4-FFF2-40B4-BE49-F238E27FC236}">
                    <a16:creationId xmlns:a16="http://schemas.microsoft.com/office/drawing/2014/main" id="{1B5FAA4C-5C64-4BD5-BD1C-6268F5A7E9A4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853" name="直線コネクタ 852">
                <a:extLst>
                  <a:ext uri="{FF2B5EF4-FFF2-40B4-BE49-F238E27FC236}">
                    <a16:creationId xmlns:a16="http://schemas.microsoft.com/office/drawing/2014/main" id="{6CFF82CB-6FA0-4D86-B73A-55D2B79934F7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34" name="楕円 833">
              <a:extLst>
                <a:ext uri="{FF2B5EF4-FFF2-40B4-BE49-F238E27FC236}">
                  <a16:creationId xmlns:a16="http://schemas.microsoft.com/office/drawing/2014/main" id="{1D175754-19B9-47D5-85F1-C006FED98C47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75E9B999-5E8D-4EB6-BC9F-F2B09D1C1076}"/>
              </a:ext>
            </a:extLst>
          </p:cNvPr>
          <p:cNvGrpSpPr/>
          <p:nvPr/>
        </p:nvGrpSpPr>
        <p:grpSpPr>
          <a:xfrm rot="610176">
            <a:off x="1095983" y="3585642"/>
            <a:ext cx="33749" cy="216006"/>
            <a:chOff x="9201364" y="5832245"/>
            <a:chExt cx="154522" cy="835485"/>
          </a:xfrm>
        </p:grpSpPr>
        <p:grpSp>
          <p:nvGrpSpPr>
            <p:cNvPr id="784" name="グループ化 783">
              <a:extLst>
                <a:ext uri="{FF2B5EF4-FFF2-40B4-BE49-F238E27FC236}">
                  <a16:creationId xmlns:a16="http://schemas.microsoft.com/office/drawing/2014/main" id="{D90BC281-E965-436B-9627-096016221AA4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786" name="円弧 785">
                <a:extLst>
                  <a:ext uri="{FF2B5EF4-FFF2-40B4-BE49-F238E27FC236}">
                    <a16:creationId xmlns:a16="http://schemas.microsoft.com/office/drawing/2014/main" id="{541F78FD-82BC-4E3A-A9CD-5B382093FAA6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787" name="グループ化 786">
                <a:extLst>
                  <a:ext uri="{FF2B5EF4-FFF2-40B4-BE49-F238E27FC236}">
                    <a16:creationId xmlns:a16="http://schemas.microsoft.com/office/drawing/2014/main" id="{A3C36666-5D64-4582-9262-69CB652AC9A6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31" name="円弧 830">
                  <a:extLst>
                    <a:ext uri="{FF2B5EF4-FFF2-40B4-BE49-F238E27FC236}">
                      <a16:creationId xmlns:a16="http://schemas.microsoft.com/office/drawing/2014/main" id="{1EDF808B-8216-4130-98EC-832DC0C8977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32" name="円弧 831">
                  <a:extLst>
                    <a:ext uri="{FF2B5EF4-FFF2-40B4-BE49-F238E27FC236}">
                      <a16:creationId xmlns:a16="http://schemas.microsoft.com/office/drawing/2014/main" id="{9C0AB40F-C23A-4F91-8E50-9DC906396B35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88" name="グループ化 787">
                <a:extLst>
                  <a:ext uri="{FF2B5EF4-FFF2-40B4-BE49-F238E27FC236}">
                    <a16:creationId xmlns:a16="http://schemas.microsoft.com/office/drawing/2014/main" id="{E309D2CD-4EA9-4FBE-9566-6704D6F06622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29" name="円弧 828">
                  <a:extLst>
                    <a:ext uri="{FF2B5EF4-FFF2-40B4-BE49-F238E27FC236}">
                      <a16:creationId xmlns:a16="http://schemas.microsoft.com/office/drawing/2014/main" id="{26ADA23B-1A63-4BF3-89B2-8BB8563CB430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30" name="円弧 829">
                  <a:extLst>
                    <a:ext uri="{FF2B5EF4-FFF2-40B4-BE49-F238E27FC236}">
                      <a16:creationId xmlns:a16="http://schemas.microsoft.com/office/drawing/2014/main" id="{16B57F54-50E3-47C0-9E98-A23A3A1F56DE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89" name="グループ化 788">
                <a:extLst>
                  <a:ext uri="{FF2B5EF4-FFF2-40B4-BE49-F238E27FC236}">
                    <a16:creationId xmlns:a16="http://schemas.microsoft.com/office/drawing/2014/main" id="{4CC8A493-99B2-45DC-A91F-908302AB3575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27" name="円弧 826">
                  <a:extLst>
                    <a:ext uri="{FF2B5EF4-FFF2-40B4-BE49-F238E27FC236}">
                      <a16:creationId xmlns:a16="http://schemas.microsoft.com/office/drawing/2014/main" id="{98D3C8C9-F069-4511-B6CD-2FC5F149C2D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28" name="円弧 827">
                  <a:extLst>
                    <a:ext uri="{FF2B5EF4-FFF2-40B4-BE49-F238E27FC236}">
                      <a16:creationId xmlns:a16="http://schemas.microsoft.com/office/drawing/2014/main" id="{A227B1C6-BF52-4D63-B55C-DAE91F70A7CC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90" name="グループ化 789">
                <a:extLst>
                  <a:ext uri="{FF2B5EF4-FFF2-40B4-BE49-F238E27FC236}">
                    <a16:creationId xmlns:a16="http://schemas.microsoft.com/office/drawing/2014/main" id="{ADE6A039-1A6F-4FA7-B20B-7283776F7BA4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25" name="円弧 824">
                  <a:extLst>
                    <a:ext uri="{FF2B5EF4-FFF2-40B4-BE49-F238E27FC236}">
                      <a16:creationId xmlns:a16="http://schemas.microsoft.com/office/drawing/2014/main" id="{1F4ACBF4-EA0C-437F-AD7A-C1468B34F320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26" name="円弧 825">
                  <a:extLst>
                    <a:ext uri="{FF2B5EF4-FFF2-40B4-BE49-F238E27FC236}">
                      <a16:creationId xmlns:a16="http://schemas.microsoft.com/office/drawing/2014/main" id="{9853FAFE-DAB2-49B0-9CBE-DBE68721361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91" name="グループ化 790">
                <a:extLst>
                  <a:ext uri="{FF2B5EF4-FFF2-40B4-BE49-F238E27FC236}">
                    <a16:creationId xmlns:a16="http://schemas.microsoft.com/office/drawing/2014/main" id="{090E4A95-1BFB-4781-B3A2-8CCC03A7935A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23" name="円弧 822">
                  <a:extLst>
                    <a:ext uri="{FF2B5EF4-FFF2-40B4-BE49-F238E27FC236}">
                      <a16:creationId xmlns:a16="http://schemas.microsoft.com/office/drawing/2014/main" id="{257D5422-1BDD-469F-9BE2-17495DAADFC9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24" name="円弧 823">
                  <a:extLst>
                    <a:ext uri="{FF2B5EF4-FFF2-40B4-BE49-F238E27FC236}">
                      <a16:creationId xmlns:a16="http://schemas.microsoft.com/office/drawing/2014/main" id="{376E5F7B-32CA-4D2B-A2DF-5023C9CFC508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92" name="グループ化 791">
                <a:extLst>
                  <a:ext uri="{FF2B5EF4-FFF2-40B4-BE49-F238E27FC236}">
                    <a16:creationId xmlns:a16="http://schemas.microsoft.com/office/drawing/2014/main" id="{E929814A-2B83-4FD5-A759-136B19D07E1A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21" name="円弧 820">
                  <a:extLst>
                    <a:ext uri="{FF2B5EF4-FFF2-40B4-BE49-F238E27FC236}">
                      <a16:creationId xmlns:a16="http://schemas.microsoft.com/office/drawing/2014/main" id="{5300FC74-E76A-4988-827E-F187314555D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22" name="円弧 821">
                  <a:extLst>
                    <a:ext uri="{FF2B5EF4-FFF2-40B4-BE49-F238E27FC236}">
                      <a16:creationId xmlns:a16="http://schemas.microsoft.com/office/drawing/2014/main" id="{41A7C0F8-1AAC-4EF6-ACFA-33FBEDAD4F8D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93" name="グループ化 792">
                <a:extLst>
                  <a:ext uri="{FF2B5EF4-FFF2-40B4-BE49-F238E27FC236}">
                    <a16:creationId xmlns:a16="http://schemas.microsoft.com/office/drawing/2014/main" id="{0E1BE483-3BFA-460F-B0B1-FACAC5B6C42E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19" name="円弧 818">
                  <a:extLst>
                    <a:ext uri="{FF2B5EF4-FFF2-40B4-BE49-F238E27FC236}">
                      <a16:creationId xmlns:a16="http://schemas.microsoft.com/office/drawing/2014/main" id="{5C6E76C2-8B2E-42FB-8D41-4A3927485FB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20" name="円弧 819">
                  <a:extLst>
                    <a:ext uri="{FF2B5EF4-FFF2-40B4-BE49-F238E27FC236}">
                      <a16:creationId xmlns:a16="http://schemas.microsoft.com/office/drawing/2014/main" id="{30E128E7-0B8B-4376-99DA-ECDF53011AA3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94" name="グループ化 793">
                <a:extLst>
                  <a:ext uri="{FF2B5EF4-FFF2-40B4-BE49-F238E27FC236}">
                    <a16:creationId xmlns:a16="http://schemas.microsoft.com/office/drawing/2014/main" id="{A4C3A974-6D0B-4BCC-A9B1-4E671578B132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17" name="円弧 816">
                  <a:extLst>
                    <a:ext uri="{FF2B5EF4-FFF2-40B4-BE49-F238E27FC236}">
                      <a16:creationId xmlns:a16="http://schemas.microsoft.com/office/drawing/2014/main" id="{81C7BE26-5414-4A28-9139-D550F27D8EF4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18" name="円弧 817">
                  <a:extLst>
                    <a:ext uri="{FF2B5EF4-FFF2-40B4-BE49-F238E27FC236}">
                      <a16:creationId xmlns:a16="http://schemas.microsoft.com/office/drawing/2014/main" id="{3B01E869-7F21-407E-81B2-9BCF6908373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95" name="グループ化 794">
                <a:extLst>
                  <a:ext uri="{FF2B5EF4-FFF2-40B4-BE49-F238E27FC236}">
                    <a16:creationId xmlns:a16="http://schemas.microsoft.com/office/drawing/2014/main" id="{9F76E255-97ED-4B73-A985-E2C08AAC6421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15" name="円弧 814">
                  <a:extLst>
                    <a:ext uri="{FF2B5EF4-FFF2-40B4-BE49-F238E27FC236}">
                      <a16:creationId xmlns:a16="http://schemas.microsoft.com/office/drawing/2014/main" id="{4E51950E-D0CB-4035-BACE-CC5BCCECAD6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16" name="円弧 815">
                  <a:extLst>
                    <a:ext uri="{FF2B5EF4-FFF2-40B4-BE49-F238E27FC236}">
                      <a16:creationId xmlns:a16="http://schemas.microsoft.com/office/drawing/2014/main" id="{65AE5AD2-81D5-4F7B-8DCD-32C3E072BDD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96" name="グループ化 795">
                <a:extLst>
                  <a:ext uri="{FF2B5EF4-FFF2-40B4-BE49-F238E27FC236}">
                    <a16:creationId xmlns:a16="http://schemas.microsoft.com/office/drawing/2014/main" id="{A28A460A-22E1-4110-8E97-8EF2E5F9CBE6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13" name="円弧 812">
                  <a:extLst>
                    <a:ext uri="{FF2B5EF4-FFF2-40B4-BE49-F238E27FC236}">
                      <a16:creationId xmlns:a16="http://schemas.microsoft.com/office/drawing/2014/main" id="{F08C42A8-E8D0-4B72-BE8C-F261305BBB5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14" name="円弧 813">
                  <a:extLst>
                    <a:ext uri="{FF2B5EF4-FFF2-40B4-BE49-F238E27FC236}">
                      <a16:creationId xmlns:a16="http://schemas.microsoft.com/office/drawing/2014/main" id="{0AA71BF0-5C42-4FCB-92D6-D80B675E5BE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97" name="グループ化 796">
                <a:extLst>
                  <a:ext uri="{FF2B5EF4-FFF2-40B4-BE49-F238E27FC236}">
                    <a16:creationId xmlns:a16="http://schemas.microsoft.com/office/drawing/2014/main" id="{E3776080-74B1-480B-B214-F59CCF7789F0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11" name="円弧 810">
                  <a:extLst>
                    <a:ext uri="{FF2B5EF4-FFF2-40B4-BE49-F238E27FC236}">
                      <a16:creationId xmlns:a16="http://schemas.microsoft.com/office/drawing/2014/main" id="{435E8624-55B0-40C0-8132-5D08E929753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12" name="円弧 811">
                  <a:extLst>
                    <a:ext uri="{FF2B5EF4-FFF2-40B4-BE49-F238E27FC236}">
                      <a16:creationId xmlns:a16="http://schemas.microsoft.com/office/drawing/2014/main" id="{B753BEF2-966F-4D72-9318-70CA96005A6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98" name="グループ化 797">
                <a:extLst>
                  <a:ext uri="{FF2B5EF4-FFF2-40B4-BE49-F238E27FC236}">
                    <a16:creationId xmlns:a16="http://schemas.microsoft.com/office/drawing/2014/main" id="{91EA655E-24BE-45E3-B3A2-DF766A269C1E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09" name="円弧 808">
                  <a:extLst>
                    <a:ext uri="{FF2B5EF4-FFF2-40B4-BE49-F238E27FC236}">
                      <a16:creationId xmlns:a16="http://schemas.microsoft.com/office/drawing/2014/main" id="{79D30036-00A7-460C-89BB-0C2BD9826657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10" name="円弧 809">
                  <a:extLst>
                    <a:ext uri="{FF2B5EF4-FFF2-40B4-BE49-F238E27FC236}">
                      <a16:creationId xmlns:a16="http://schemas.microsoft.com/office/drawing/2014/main" id="{04ACAAB7-746F-427D-9255-D0E57D8E061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99" name="グループ化 798">
                <a:extLst>
                  <a:ext uri="{FF2B5EF4-FFF2-40B4-BE49-F238E27FC236}">
                    <a16:creationId xmlns:a16="http://schemas.microsoft.com/office/drawing/2014/main" id="{3ADE331E-82D1-46ED-9B96-A336EB83994E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07" name="円弧 806">
                  <a:extLst>
                    <a:ext uri="{FF2B5EF4-FFF2-40B4-BE49-F238E27FC236}">
                      <a16:creationId xmlns:a16="http://schemas.microsoft.com/office/drawing/2014/main" id="{65273592-FACE-4809-AE75-CD574BF84933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808" name="円弧 807">
                  <a:extLst>
                    <a:ext uri="{FF2B5EF4-FFF2-40B4-BE49-F238E27FC236}">
                      <a16:creationId xmlns:a16="http://schemas.microsoft.com/office/drawing/2014/main" id="{DE3B9F08-3FC2-426C-B8F7-11626645E5D9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800" name="グループ化 799">
                <a:extLst>
                  <a:ext uri="{FF2B5EF4-FFF2-40B4-BE49-F238E27FC236}">
                    <a16:creationId xmlns:a16="http://schemas.microsoft.com/office/drawing/2014/main" id="{8CC85F23-4D03-49E2-957A-0ED2883A269B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05" name="円弧 804">
                  <a:extLst>
                    <a:ext uri="{FF2B5EF4-FFF2-40B4-BE49-F238E27FC236}">
                      <a16:creationId xmlns:a16="http://schemas.microsoft.com/office/drawing/2014/main" id="{DF62A71A-7B98-4CD8-94C2-895FE24ACAF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806" name="円弧 805">
                  <a:extLst>
                    <a:ext uri="{FF2B5EF4-FFF2-40B4-BE49-F238E27FC236}">
                      <a16:creationId xmlns:a16="http://schemas.microsoft.com/office/drawing/2014/main" id="{DE0CA822-B8F9-4334-A79D-37420D70682D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801" name="円弧 800">
                <a:extLst>
                  <a:ext uri="{FF2B5EF4-FFF2-40B4-BE49-F238E27FC236}">
                    <a16:creationId xmlns:a16="http://schemas.microsoft.com/office/drawing/2014/main" id="{116F5C21-9DD9-43EA-87C4-55D5EACE644B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802" name="直線コネクタ 801">
                <a:extLst>
                  <a:ext uri="{FF2B5EF4-FFF2-40B4-BE49-F238E27FC236}">
                    <a16:creationId xmlns:a16="http://schemas.microsoft.com/office/drawing/2014/main" id="{2CA908A8-15CC-4877-82ED-794984246A5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3" name="円弧 802">
                <a:extLst>
                  <a:ext uri="{FF2B5EF4-FFF2-40B4-BE49-F238E27FC236}">
                    <a16:creationId xmlns:a16="http://schemas.microsoft.com/office/drawing/2014/main" id="{4DAFF8F7-E743-4F25-B753-0715AC0F07E4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804" name="直線コネクタ 803">
                <a:extLst>
                  <a:ext uri="{FF2B5EF4-FFF2-40B4-BE49-F238E27FC236}">
                    <a16:creationId xmlns:a16="http://schemas.microsoft.com/office/drawing/2014/main" id="{88408E95-3A60-490F-B7BB-EA0C80785E4E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5" name="楕円 784">
              <a:extLst>
                <a:ext uri="{FF2B5EF4-FFF2-40B4-BE49-F238E27FC236}">
                  <a16:creationId xmlns:a16="http://schemas.microsoft.com/office/drawing/2014/main" id="{4E74F1D7-A83C-473D-80F5-FF375FFB4111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2B856B68-9F02-4095-B556-E54A9AE055A1}"/>
              </a:ext>
            </a:extLst>
          </p:cNvPr>
          <p:cNvGrpSpPr/>
          <p:nvPr/>
        </p:nvGrpSpPr>
        <p:grpSpPr>
          <a:xfrm rot="3092736">
            <a:off x="936960" y="3521261"/>
            <a:ext cx="39950" cy="182474"/>
            <a:chOff x="9201364" y="5832245"/>
            <a:chExt cx="154522" cy="835485"/>
          </a:xfrm>
        </p:grpSpPr>
        <p:grpSp>
          <p:nvGrpSpPr>
            <p:cNvPr id="735" name="グループ化 734">
              <a:extLst>
                <a:ext uri="{FF2B5EF4-FFF2-40B4-BE49-F238E27FC236}">
                  <a16:creationId xmlns:a16="http://schemas.microsoft.com/office/drawing/2014/main" id="{028D0540-C1C8-4744-AAA0-950A3F559517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737" name="円弧 736">
                <a:extLst>
                  <a:ext uri="{FF2B5EF4-FFF2-40B4-BE49-F238E27FC236}">
                    <a16:creationId xmlns:a16="http://schemas.microsoft.com/office/drawing/2014/main" id="{9F50E0B3-5EFD-4BE0-AE0C-923D9E9BBED0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738" name="グループ化 737">
                <a:extLst>
                  <a:ext uri="{FF2B5EF4-FFF2-40B4-BE49-F238E27FC236}">
                    <a16:creationId xmlns:a16="http://schemas.microsoft.com/office/drawing/2014/main" id="{2D21C554-1994-4D0E-A2E4-029A0E0F1C74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82" name="円弧 781">
                  <a:extLst>
                    <a:ext uri="{FF2B5EF4-FFF2-40B4-BE49-F238E27FC236}">
                      <a16:creationId xmlns:a16="http://schemas.microsoft.com/office/drawing/2014/main" id="{2D5E23B8-8C0D-4F08-9947-5CF352D7007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83" name="円弧 782">
                  <a:extLst>
                    <a:ext uri="{FF2B5EF4-FFF2-40B4-BE49-F238E27FC236}">
                      <a16:creationId xmlns:a16="http://schemas.microsoft.com/office/drawing/2014/main" id="{B9F4F020-D0D5-46D9-BF9A-6F7A7937745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39" name="グループ化 738">
                <a:extLst>
                  <a:ext uri="{FF2B5EF4-FFF2-40B4-BE49-F238E27FC236}">
                    <a16:creationId xmlns:a16="http://schemas.microsoft.com/office/drawing/2014/main" id="{3D840B58-4643-4D81-81B0-BBBDC5656EB9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80" name="円弧 779">
                  <a:extLst>
                    <a:ext uri="{FF2B5EF4-FFF2-40B4-BE49-F238E27FC236}">
                      <a16:creationId xmlns:a16="http://schemas.microsoft.com/office/drawing/2014/main" id="{ECA5BCA7-9064-4028-AAF7-E4D6411F29C9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81" name="円弧 780">
                  <a:extLst>
                    <a:ext uri="{FF2B5EF4-FFF2-40B4-BE49-F238E27FC236}">
                      <a16:creationId xmlns:a16="http://schemas.microsoft.com/office/drawing/2014/main" id="{1125F53F-9678-49DB-B6FB-A6A73AEB2A2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40" name="グループ化 739">
                <a:extLst>
                  <a:ext uri="{FF2B5EF4-FFF2-40B4-BE49-F238E27FC236}">
                    <a16:creationId xmlns:a16="http://schemas.microsoft.com/office/drawing/2014/main" id="{3D2A6AD0-2D41-420B-8848-792BC8556CFE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78" name="円弧 777">
                  <a:extLst>
                    <a:ext uri="{FF2B5EF4-FFF2-40B4-BE49-F238E27FC236}">
                      <a16:creationId xmlns:a16="http://schemas.microsoft.com/office/drawing/2014/main" id="{A2924622-4F2B-4D7E-A0EB-6001430666E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79" name="円弧 778">
                  <a:extLst>
                    <a:ext uri="{FF2B5EF4-FFF2-40B4-BE49-F238E27FC236}">
                      <a16:creationId xmlns:a16="http://schemas.microsoft.com/office/drawing/2014/main" id="{A7D75764-D50B-4AE9-AAC6-D756F5FC6EEE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41" name="グループ化 740">
                <a:extLst>
                  <a:ext uri="{FF2B5EF4-FFF2-40B4-BE49-F238E27FC236}">
                    <a16:creationId xmlns:a16="http://schemas.microsoft.com/office/drawing/2014/main" id="{E0E636A4-3CB8-452A-AC3E-640247696632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76" name="円弧 775">
                  <a:extLst>
                    <a:ext uri="{FF2B5EF4-FFF2-40B4-BE49-F238E27FC236}">
                      <a16:creationId xmlns:a16="http://schemas.microsoft.com/office/drawing/2014/main" id="{88DFA9D9-E07C-46EA-9B40-C427EBA4758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77" name="円弧 776">
                  <a:extLst>
                    <a:ext uri="{FF2B5EF4-FFF2-40B4-BE49-F238E27FC236}">
                      <a16:creationId xmlns:a16="http://schemas.microsoft.com/office/drawing/2014/main" id="{EEA9A806-0C89-40B0-959A-60C5B9AD0E9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42" name="グループ化 741">
                <a:extLst>
                  <a:ext uri="{FF2B5EF4-FFF2-40B4-BE49-F238E27FC236}">
                    <a16:creationId xmlns:a16="http://schemas.microsoft.com/office/drawing/2014/main" id="{2927F5BC-B062-464E-A185-F27D86AD535C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74" name="円弧 773">
                  <a:extLst>
                    <a:ext uri="{FF2B5EF4-FFF2-40B4-BE49-F238E27FC236}">
                      <a16:creationId xmlns:a16="http://schemas.microsoft.com/office/drawing/2014/main" id="{F3A51DF8-36A4-43F4-88EC-DFF84E6201F4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75" name="円弧 774">
                  <a:extLst>
                    <a:ext uri="{FF2B5EF4-FFF2-40B4-BE49-F238E27FC236}">
                      <a16:creationId xmlns:a16="http://schemas.microsoft.com/office/drawing/2014/main" id="{1DF21100-4889-442A-92DC-B63D7E9752BE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43" name="グループ化 742">
                <a:extLst>
                  <a:ext uri="{FF2B5EF4-FFF2-40B4-BE49-F238E27FC236}">
                    <a16:creationId xmlns:a16="http://schemas.microsoft.com/office/drawing/2014/main" id="{03687539-2997-4611-9B97-C2217F40E39C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72" name="円弧 771">
                  <a:extLst>
                    <a:ext uri="{FF2B5EF4-FFF2-40B4-BE49-F238E27FC236}">
                      <a16:creationId xmlns:a16="http://schemas.microsoft.com/office/drawing/2014/main" id="{B3B56C0B-3C76-4949-9074-13CCD4DC5747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73" name="円弧 772">
                  <a:extLst>
                    <a:ext uri="{FF2B5EF4-FFF2-40B4-BE49-F238E27FC236}">
                      <a16:creationId xmlns:a16="http://schemas.microsoft.com/office/drawing/2014/main" id="{E7E8D4D3-4445-4B30-B957-6212800DF4E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44" name="グループ化 743">
                <a:extLst>
                  <a:ext uri="{FF2B5EF4-FFF2-40B4-BE49-F238E27FC236}">
                    <a16:creationId xmlns:a16="http://schemas.microsoft.com/office/drawing/2014/main" id="{DDF39C10-C419-49E0-9BB3-5365C3F5C8A3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70" name="円弧 769">
                  <a:extLst>
                    <a:ext uri="{FF2B5EF4-FFF2-40B4-BE49-F238E27FC236}">
                      <a16:creationId xmlns:a16="http://schemas.microsoft.com/office/drawing/2014/main" id="{9ECEC8A9-CCFD-47F6-9B33-019F57C53B5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71" name="円弧 770">
                  <a:extLst>
                    <a:ext uri="{FF2B5EF4-FFF2-40B4-BE49-F238E27FC236}">
                      <a16:creationId xmlns:a16="http://schemas.microsoft.com/office/drawing/2014/main" id="{EA10328B-42D9-4E7B-8D31-7BA9C5B19DE3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45" name="グループ化 744">
                <a:extLst>
                  <a:ext uri="{FF2B5EF4-FFF2-40B4-BE49-F238E27FC236}">
                    <a16:creationId xmlns:a16="http://schemas.microsoft.com/office/drawing/2014/main" id="{CAD4EFFF-8DE7-48C4-A423-E05012AEA342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68" name="円弧 767">
                  <a:extLst>
                    <a:ext uri="{FF2B5EF4-FFF2-40B4-BE49-F238E27FC236}">
                      <a16:creationId xmlns:a16="http://schemas.microsoft.com/office/drawing/2014/main" id="{6DBEA3D7-4DF8-43D8-8E43-AD016344A6E7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69" name="円弧 768">
                  <a:extLst>
                    <a:ext uri="{FF2B5EF4-FFF2-40B4-BE49-F238E27FC236}">
                      <a16:creationId xmlns:a16="http://schemas.microsoft.com/office/drawing/2014/main" id="{B7C354CE-FA2E-46E6-80C0-80E7DE12C2B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46" name="グループ化 745">
                <a:extLst>
                  <a:ext uri="{FF2B5EF4-FFF2-40B4-BE49-F238E27FC236}">
                    <a16:creationId xmlns:a16="http://schemas.microsoft.com/office/drawing/2014/main" id="{2766146F-FCC5-4752-9A7E-F7F8AA85FA2C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66" name="円弧 765">
                  <a:extLst>
                    <a:ext uri="{FF2B5EF4-FFF2-40B4-BE49-F238E27FC236}">
                      <a16:creationId xmlns:a16="http://schemas.microsoft.com/office/drawing/2014/main" id="{5603B68F-4A85-4F56-97D0-89442B86DEDA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67" name="円弧 766">
                  <a:extLst>
                    <a:ext uri="{FF2B5EF4-FFF2-40B4-BE49-F238E27FC236}">
                      <a16:creationId xmlns:a16="http://schemas.microsoft.com/office/drawing/2014/main" id="{489992EB-EC8C-4012-82C3-753D611FE54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47" name="グループ化 746">
                <a:extLst>
                  <a:ext uri="{FF2B5EF4-FFF2-40B4-BE49-F238E27FC236}">
                    <a16:creationId xmlns:a16="http://schemas.microsoft.com/office/drawing/2014/main" id="{9738F4AE-B4F4-4800-9FD4-4308D072C28E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64" name="円弧 763">
                  <a:extLst>
                    <a:ext uri="{FF2B5EF4-FFF2-40B4-BE49-F238E27FC236}">
                      <a16:creationId xmlns:a16="http://schemas.microsoft.com/office/drawing/2014/main" id="{1CB4C2DE-A690-431E-BA5E-4F76E0D377F3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65" name="円弧 764">
                  <a:extLst>
                    <a:ext uri="{FF2B5EF4-FFF2-40B4-BE49-F238E27FC236}">
                      <a16:creationId xmlns:a16="http://schemas.microsoft.com/office/drawing/2014/main" id="{A51815F4-2F74-4C2B-A7FF-DEDB65E9DEB9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48" name="グループ化 747">
                <a:extLst>
                  <a:ext uri="{FF2B5EF4-FFF2-40B4-BE49-F238E27FC236}">
                    <a16:creationId xmlns:a16="http://schemas.microsoft.com/office/drawing/2014/main" id="{35F54944-FA89-49D1-95FB-17513153E816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62" name="円弧 761">
                  <a:extLst>
                    <a:ext uri="{FF2B5EF4-FFF2-40B4-BE49-F238E27FC236}">
                      <a16:creationId xmlns:a16="http://schemas.microsoft.com/office/drawing/2014/main" id="{1039D44F-A1A3-4203-A2D7-C62B75FE191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63" name="円弧 762">
                  <a:extLst>
                    <a:ext uri="{FF2B5EF4-FFF2-40B4-BE49-F238E27FC236}">
                      <a16:creationId xmlns:a16="http://schemas.microsoft.com/office/drawing/2014/main" id="{82AA0E52-49C8-4F69-BAAE-716007EF811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49" name="グループ化 748">
                <a:extLst>
                  <a:ext uri="{FF2B5EF4-FFF2-40B4-BE49-F238E27FC236}">
                    <a16:creationId xmlns:a16="http://schemas.microsoft.com/office/drawing/2014/main" id="{C6268D47-CA4A-42BF-91EF-7C37F0006B03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60" name="円弧 759">
                  <a:extLst>
                    <a:ext uri="{FF2B5EF4-FFF2-40B4-BE49-F238E27FC236}">
                      <a16:creationId xmlns:a16="http://schemas.microsoft.com/office/drawing/2014/main" id="{D773C816-0637-449D-B092-365FFC5EDE5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61" name="円弧 760">
                  <a:extLst>
                    <a:ext uri="{FF2B5EF4-FFF2-40B4-BE49-F238E27FC236}">
                      <a16:creationId xmlns:a16="http://schemas.microsoft.com/office/drawing/2014/main" id="{2E04F128-D20F-47F0-AB57-1A5F9110822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50" name="グループ化 749">
                <a:extLst>
                  <a:ext uri="{FF2B5EF4-FFF2-40B4-BE49-F238E27FC236}">
                    <a16:creationId xmlns:a16="http://schemas.microsoft.com/office/drawing/2014/main" id="{67DC5FED-4A10-40DC-A999-C85A204FC70F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58" name="円弧 757">
                  <a:extLst>
                    <a:ext uri="{FF2B5EF4-FFF2-40B4-BE49-F238E27FC236}">
                      <a16:creationId xmlns:a16="http://schemas.microsoft.com/office/drawing/2014/main" id="{CF1219D9-E84F-4F45-B904-400ACF051C3A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759" name="円弧 758">
                  <a:extLst>
                    <a:ext uri="{FF2B5EF4-FFF2-40B4-BE49-F238E27FC236}">
                      <a16:creationId xmlns:a16="http://schemas.microsoft.com/office/drawing/2014/main" id="{BCA4B3E4-9D38-43D7-B9F0-75DF2ABB3E43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51" name="グループ化 750">
                <a:extLst>
                  <a:ext uri="{FF2B5EF4-FFF2-40B4-BE49-F238E27FC236}">
                    <a16:creationId xmlns:a16="http://schemas.microsoft.com/office/drawing/2014/main" id="{20A2002B-F898-4F2E-84CB-637BACF34A88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56" name="円弧 755">
                  <a:extLst>
                    <a:ext uri="{FF2B5EF4-FFF2-40B4-BE49-F238E27FC236}">
                      <a16:creationId xmlns:a16="http://schemas.microsoft.com/office/drawing/2014/main" id="{FCA56DDC-FB6C-4146-9A2E-46C9B2EF92F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757" name="円弧 756">
                  <a:extLst>
                    <a:ext uri="{FF2B5EF4-FFF2-40B4-BE49-F238E27FC236}">
                      <a16:creationId xmlns:a16="http://schemas.microsoft.com/office/drawing/2014/main" id="{A41A3584-4710-4B1D-A57B-AD64C145696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752" name="円弧 751">
                <a:extLst>
                  <a:ext uri="{FF2B5EF4-FFF2-40B4-BE49-F238E27FC236}">
                    <a16:creationId xmlns:a16="http://schemas.microsoft.com/office/drawing/2014/main" id="{A7D6BFC7-A3D7-46C2-B872-EB0BBD4EFA09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753" name="直線コネクタ 752">
                <a:extLst>
                  <a:ext uri="{FF2B5EF4-FFF2-40B4-BE49-F238E27FC236}">
                    <a16:creationId xmlns:a16="http://schemas.microsoft.com/office/drawing/2014/main" id="{509E5D78-7329-46A7-81B5-E0CCF6F4849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4" name="円弧 753">
                <a:extLst>
                  <a:ext uri="{FF2B5EF4-FFF2-40B4-BE49-F238E27FC236}">
                    <a16:creationId xmlns:a16="http://schemas.microsoft.com/office/drawing/2014/main" id="{C3EF5EDB-669B-40DD-BADA-3DF14B559153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755" name="直線コネクタ 754">
                <a:extLst>
                  <a:ext uri="{FF2B5EF4-FFF2-40B4-BE49-F238E27FC236}">
                    <a16:creationId xmlns:a16="http://schemas.microsoft.com/office/drawing/2014/main" id="{2538D548-BD50-4061-82BE-F8FB3DFFD6D9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6" name="楕円 735">
              <a:extLst>
                <a:ext uri="{FF2B5EF4-FFF2-40B4-BE49-F238E27FC236}">
                  <a16:creationId xmlns:a16="http://schemas.microsoft.com/office/drawing/2014/main" id="{B8AF0EEF-E441-4CCD-BB9C-4F2176A2E3AF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33D2FC10-B116-4F7A-9935-6FB925E507D4}"/>
              </a:ext>
            </a:extLst>
          </p:cNvPr>
          <p:cNvGrpSpPr/>
          <p:nvPr/>
        </p:nvGrpSpPr>
        <p:grpSpPr>
          <a:xfrm rot="1974661">
            <a:off x="993419" y="3555306"/>
            <a:ext cx="33749" cy="216006"/>
            <a:chOff x="9201364" y="5832245"/>
            <a:chExt cx="154522" cy="835485"/>
          </a:xfrm>
        </p:grpSpPr>
        <p:grpSp>
          <p:nvGrpSpPr>
            <p:cNvPr id="686" name="グループ化 685">
              <a:extLst>
                <a:ext uri="{FF2B5EF4-FFF2-40B4-BE49-F238E27FC236}">
                  <a16:creationId xmlns:a16="http://schemas.microsoft.com/office/drawing/2014/main" id="{D1F15538-FE87-4112-B1A1-28C6890E8D1A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688" name="円弧 687">
                <a:extLst>
                  <a:ext uri="{FF2B5EF4-FFF2-40B4-BE49-F238E27FC236}">
                    <a16:creationId xmlns:a16="http://schemas.microsoft.com/office/drawing/2014/main" id="{E48B04AE-1E9D-42B7-B81B-1D8CA19B1C10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689" name="グループ化 688">
                <a:extLst>
                  <a:ext uri="{FF2B5EF4-FFF2-40B4-BE49-F238E27FC236}">
                    <a16:creationId xmlns:a16="http://schemas.microsoft.com/office/drawing/2014/main" id="{4B3321FC-6FFF-4299-87E7-A307C1BD829A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33" name="円弧 732">
                  <a:extLst>
                    <a:ext uri="{FF2B5EF4-FFF2-40B4-BE49-F238E27FC236}">
                      <a16:creationId xmlns:a16="http://schemas.microsoft.com/office/drawing/2014/main" id="{DBFAB2F7-7061-4D39-AB5C-5F32E3BB105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34" name="円弧 733">
                  <a:extLst>
                    <a:ext uri="{FF2B5EF4-FFF2-40B4-BE49-F238E27FC236}">
                      <a16:creationId xmlns:a16="http://schemas.microsoft.com/office/drawing/2014/main" id="{89716281-31A7-44CE-AA76-D6509AE54F1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90" name="グループ化 689">
                <a:extLst>
                  <a:ext uri="{FF2B5EF4-FFF2-40B4-BE49-F238E27FC236}">
                    <a16:creationId xmlns:a16="http://schemas.microsoft.com/office/drawing/2014/main" id="{AC2B514A-9926-465C-B7F7-7BA12E1AEAB9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31" name="円弧 730">
                  <a:extLst>
                    <a:ext uri="{FF2B5EF4-FFF2-40B4-BE49-F238E27FC236}">
                      <a16:creationId xmlns:a16="http://schemas.microsoft.com/office/drawing/2014/main" id="{2E7BE32A-948C-48A8-B13A-E842B3B16449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32" name="円弧 731">
                  <a:extLst>
                    <a:ext uri="{FF2B5EF4-FFF2-40B4-BE49-F238E27FC236}">
                      <a16:creationId xmlns:a16="http://schemas.microsoft.com/office/drawing/2014/main" id="{52B0C1B8-CEB6-4581-A5E3-857C5659B72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91" name="グループ化 690">
                <a:extLst>
                  <a:ext uri="{FF2B5EF4-FFF2-40B4-BE49-F238E27FC236}">
                    <a16:creationId xmlns:a16="http://schemas.microsoft.com/office/drawing/2014/main" id="{79EA1A23-CE31-4E93-A0A2-8542A7675777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29" name="円弧 728">
                  <a:extLst>
                    <a:ext uri="{FF2B5EF4-FFF2-40B4-BE49-F238E27FC236}">
                      <a16:creationId xmlns:a16="http://schemas.microsoft.com/office/drawing/2014/main" id="{7C22763A-6C07-4FBD-9383-3F968D8E77AA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30" name="円弧 729">
                  <a:extLst>
                    <a:ext uri="{FF2B5EF4-FFF2-40B4-BE49-F238E27FC236}">
                      <a16:creationId xmlns:a16="http://schemas.microsoft.com/office/drawing/2014/main" id="{7319A6E8-B52F-4DB8-918B-15FF844B4CC5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92" name="グループ化 691">
                <a:extLst>
                  <a:ext uri="{FF2B5EF4-FFF2-40B4-BE49-F238E27FC236}">
                    <a16:creationId xmlns:a16="http://schemas.microsoft.com/office/drawing/2014/main" id="{78ABA21F-6B5C-4971-AA57-546BA8FD7554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27" name="円弧 726">
                  <a:extLst>
                    <a:ext uri="{FF2B5EF4-FFF2-40B4-BE49-F238E27FC236}">
                      <a16:creationId xmlns:a16="http://schemas.microsoft.com/office/drawing/2014/main" id="{48C8DD99-3337-45B7-8426-5EA992949429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28" name="円弧 727">
                  <a:extLst>
                    <a:ext uri="{FF2B5EF4-FFF2-40B4-BE49-F238E27FC236}">
                      <a16:creationId xmlns:a16="http://schemas.microsoft.com/office/drawing/2014/main" id="{F7115508-147E-432E-A594-EEBFF6C1C3C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93" name="グループ化 692">
                <a:extLst>
                  <a:ext uri="{FF2B5EF4-FFF2-40B4-BE49-F238E27FC236}">
                    <a16:creationId xmlns:a16="http://schemas.microsoft.com/office/drawing/2014/main" id="{FEC13C54-6EE4-439E-A358-D2966221DAD4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25" name="円弧 724">
                  <a:extLst>
                    <a:ext uri="{FF2B5EF4-FFF2-40B4-BE49-F238E27FC236}">
                      <a16:creationId xmlns:a16="http://schemas.microsoft.com/office/drawing/2014/main" id="{714C2174-E463-4350-A5B4-549478DD5CB0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26" name="円弧 725">
                  <a:extLst>
                    <a:ext uri="{FF2B5EF4-FFF2-40B4-BE49-F238E27FC236}">
                      <a16:creationId xmlns:a16="http://schemas.microsoft.com/office/drawing/2014/main" id="{806267BA-3B13-422F-ABB1-DA1C7755FA4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94" name="グループ化 693">
                <a:extLst>
                  <a:ext uri="{FF2B5EF4-FFF2-40B4-BE49-F238E27FC236}">
                    <a16:creationId xmlns:a16="http://schemas.microsoft.com/office/drawing/2014/main" id="{BA0D8F4D-6DAC-453F-A2E6-49565E6B200C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23" name="円弧 722">
                  <a:extLst>
                    <a:ext uri="{FF2B5EF4-FFF2-40B4-BE49-F238E27FC236}">
                      <a16:creationId xmlns:a16="http://schemas.microsoft.com/office/drawing/2014/main" id="{88CC0033-B41B-47A1-894C-88E2CC9D4489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24" name="円弧 723">
                  <a:extLst>
                    <a:ext uri="{FF2B5EF4-FFF2-40B4-BE49-F238E27FC236}">
                      <a16:creationId xmlns:a16="http://schemas.microsoft.com/office/drawing/2014/main" id="{1EC4748D-8669-47FB-B170-E941C697AB9C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95" name="グループ化 694">
                <a:extLst>
                  <a:ext uri="{FF2B5EF4-FFF2-40B4-BE49-F238E27FC236}">
                    <a16:creationId xmlns:a16="http://schemas.microsoft.com/office/drawing/2014/main" id="{E2782473-C076-4057-A2CF-5C21FF761E8D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21" name="円弧 720">
                  <a:extLst>
                    <a:ext uri="{FF2B5EF4-FFF2-40B4-BE49-F238E27FC236}">
                      <a16:creationId xmlns:a16="http://schemas.microsoft.com/office/drawing/2014/main" id="{D97BC7D2-3A1E-4DD0-A32B-FE624EE74E64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22" name="円弧 721">
                  <a:extLst>
                    <a:ext uri="{FF2B5EF4-FFF2-40B4-BE49-F238E27FC236}">
                      <a16:creationId xmlns:a16="http://schemas.microsoft.com/office/drawing/2014/main" id="{395B331B-FC26-434D-B541-8364C4B237A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96" name="グループ化 695">
                <a:extLst>
                  <a:ext uri="{FF2B5EF4-FFF2-40B4-BE49-F238E27FC236}">
                    <a16:creationId xmlns:a16="http://schemas.microsoft.com/office/drawing/2014/main" id="{48016778-EAC8-4761-A1F6-D6ED07E59C5E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19" name="円弧 718">
                  <a:extLst>
                    <a:ext uri="{FF2B5EF4-FFF2-40B4-BE49-F238E27FC236}">
                      <a16:creationId xmlns:a16="http://schemas.microsoft.com/office/drawing/2014/main" id="{00E00564-193A-4D85-A9EB-388A1AF1A35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20" name="円弧 719">
                  <a:extLst>
                    <a:ext uri="{FF2B5EF4-FFF2-40B4-BE49-F238E27FC236}">
                      <a16:creationId xmlns:a16="http://schemas.microsoft.com/office/drawing/2014/main" id="{D0DCB671-AC5D-4C0A-86B3-B902ED832D5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97" name="グループ化 696">
                <a:extLst>
                  <a:ext uri="{FF2B5EF4-FFF2-40B4-BE49-F238E27FC236}">
                    <a16:creationId xmlns:a16="http://schemas.microsoft.com/office/drawing/2014/main" id="{E6AE1499-EC95-4518-9558-D39BE188DF5C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17" name="円弧 716">
                  <a:extLst>
                    <a:ext uri="{FF2B5EF4-FFF2-40B4-BE49-F238E27FC236}">
                      <a16:creationId xmlns:a16="http://schemas.microsoft.com/office/drawing/2014/main" id="{60560B48-FEFC-445B-A446-09D5578E39A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18" name="円弧 717">
                  <a:extLst>
                    <a:ext uri="{FF2B5EF4-FFF2-40B4-BE49-F238E27FC236}">
                      <a16:creationId xmlns:a16="http://schemas.microsoft.com/office/drawing/2014/main" id="{7611239B-8ACA-4D4E-AC0B-A5C54B182BE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98" name="グループ化 697">
                <a:extLst>
                  <a:ext uri="{FF2B5EF4-FFF2-40B4-BE49-F238E27FC236}">
                    <a16:creationId xmlns:a16="http://schemas.microsoft.com/office/drawing/2014/main" id="{79198466-8612-4FC1-A18C-D8A1F5EE7170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15" name="円弧 714">
                  <a:extLst>
                    <a:ext uri="{FF2B5EF4-FFF2-40B4-BE49-F238E27FC236}">
                      <a16:creationId xmlns:a16="http://schemas.microsoft.com/office/drawing/2014/main" id="{56327A9F-7E10-4FCF-A0D3-0DDCFEA2F82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16" name="円弧 715">
                  <a:extLst>
                    <a:ext uri="{FF2B5EF4-FFF2-40B4-BE49-F238E27FC236}">
                      <a16:creationId xmlns:a16="http://schemas.microsoft.com/office/drawing/2014/main" id="{73A59AF8-65F2-49F6-A81B-17B1A474308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99" name="グループ化 698">
                <a:extLst>
                  <a:ext uri="{FF2B5EF4-FFF2-40B4-BE49-F238E27FC236}">
                    <a16:creationId xmlns:a16="http://schemas.microsoft.com/office/drawing/2014/main" id="{4E2F26CB-8B2C-48DC-869B-D8DF4483A09F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13" name="円弧 712">
                  <a:extLst>
                    <a:ext uri="{FF2B5EF4-FFF2-40B4-BE49-F238E27FC236}">
                      <a16:creationId xmlns:a16="http://schemas.microsoft.com/office/drawing/2014/main" id="{D226F096-695F-46F3-9D2D-C7BE6C795A2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14" name="円弧 713">
                  <a:extLst>
                    <a:ext uri="{FF2B5EF4-FFF2-40B4-BE49-F238E27FC236}">
                      <a16:creationId xmlns:a16="http://schemas.microsoft.com/office/drawing/2014/main" id="{390E7175-3BF1-47E7-9EF3-08F562BA331E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00" name="グループ化 699">
                <a:extLst>
                  <a:ext uri="{FF2B5EF4-FFF2-40B4-BE49-F238E27FC236}">
                    <a16:creationId xmlns:a16="http://schemas.microsoft.com/office/drawing/2014/main" id="{83949B6F-A242-4A39-9201-404F1EA1DF67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11" name="円弧 710">
                  <a:extLst>
                    <a:ext uri="{FF2B5EF4-FFF2-40B4-BE49-F238E27FC236}">
                      <a16:creationId xmlns:a16="http://schemas.microsoft.com/office/drawing/2014/main" id="{B45882BE-13D0-4ECB-9016-5E0CBC99812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12" name="円弧 711">
                  <a:extLst>
                    <a:ext uri="{FF2B5EF4-FFF2-40B4-BE49-F238E27FC236}">
                      <a16:creationId xmlns:a16="http://schemas.microsoft.com/office/drawing/2014/main" id="{67CEB27C-6221-4204-8E9C-3BA63DBFBAE5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01" name="グループ化 700">
                <a:extLst>
                  <a:ext uri="{FF2B5EF4-FFF2-40B4-BE49-F238E27FC236}">
                    <a16:creationId xmlns:a16="http://schemas.microsoft.com/office/drawing/2014/main" id="{030DF74F-31CC-46E5-B7B9-C3AF9F918FCE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09" name="円弧 708">
                  <a:extLst>
                    <a:ext uri="{FF2B5EF4-FFF2-40B4-BE49-F238E27FC236}">
                      <a16:creationId xmlns:a16="http://schemas.microsoft.com/office/drawing/2014/main" id="{8B06228B-08B9-4EFA-8183-0F33E1413F54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710" name="円弧 709">
                  <a:extLst>
                    <a:ext uri="{FF2B5EF4-FFF2-40B4-BE49-F238E27FC236}">
                      <a16:creationId xmlns:a16="http://schemas.microsoft.com/office/drawing/2014/main" id="{697C57BB-6895-4A64-93D2-8C1F4EC15B7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702" name="グループ化 701">
                <a:extLst>
                  <a:ext uri="{FF2B5EF4-FFF2-40B4-BE49-F238E27FC236}">
                    <a16:creationId xmlns:a16="http://schemas.microsoft.com/office/drawing/2014/main" id="{B6DD4009-AAFD-46C0-959B-EB32113661D2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07" name="円弧 706">
                  <a:extLst>
                    <a:ext uri="{FF2B5EF4-FFF2-40B4-BE49-F238E27FC236}">
                      <a16:creationId xmlns:a16="http://schemas.microsoft.com/office/drawing/2014/main" id="{A69F713B-D77A-45AF-ABA4-8DA06FD00C5A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708" name="円弧 707">
                  <a:extLst>
                    <a:ext uri="{FF2B5EF4-FFF2-40B4-BE49-F238E27FC236}">
                      <a16:creationId xmlns:a16="http://schemas.microsoft.com/office/drawing/2014/main" id="{53998FC7-8DE5-41DB-B07B-C1896786E1A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703" name="円弧 702">
                <a:extLst>
                  <a:ext uri="{FF2B5EF4-FFF2-40B4-BE49-F238E27FC236}">
                    <a16:creationId xmlns:a16="http://schemas.microsoft.com/office/drawing/2014/main" id="{4518797A-93F4-47D4-BBC9-BE9E5A225533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704" name="直線コネクタ 703">
                <a:extLst>
                  <a:ext uri="{FF2B5EF4-FFF2-40B4-BE49-F238E27FC236}">
                    <a16:creationId xmlns:a16="http://schemas.microsoft.com/office/drawing/2014/main" id="{E8D08FED-A3FC-4BCE-A74F-03519D8A411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5" name="円弧 704">
                <a:extLst>
                  <a:ext uri="{FF2B5EF4-FFF2-40B4-BE49-F238E27FC236}">
                    <a16:creationId xmlns:a16="http://schemas.microsoft.com/office/drawing/2014/main" id="{2549ABAA-C379-4766-91B6-6109DDCB1858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706" name="直線コネクタ 705">
                <a:extLst>
                  <a:ext uri="{FF2B5EF4-FFF2-40B4-BE49-F238E27FC236}">
                    <a16:creationId xmlns:a16="http://schemas.microsoft.com/office/drawing/2014/main" id="{C468DEE3-B559-4CAE-9F5B-4B7C665305FB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7" name="楕円 686">
              <a:extLst>
                <a:ext uri="{FF2B5EF4-FFF2-40B4-BE49-F238E27FC236}">
                  <a16:creationId xmlns:a16="http://schemas.microsoft.com/office/drawing/2014/main" id="{F89208AF-2F29-47E7-AB22-EC3D478EC474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039AE777-7ADB-4A7F-BC72-1DEE7D8B6FE0}"/>
              </a:ext>
            </a:extLst>
          </p:cNvPr>
          <p:cNvGrpSpPr/>
          <p:nvPr/>
        </p:nvGrpSpPr>
        <p:grpSpPr>
          <a:xfrm rot="5400000">
            <a:off x="896849" y="3407198"/>
            <a:ext cx="39950" cy="182474"/>
            <a:chOff x="9201364" y="5832245"/>
            <a:chExt cx="154522" cy="835485"/>
          </a:xfrm>
        </p:grpSpPr>
        <p:grpSp>
          <p:nvGrpSpPr>
            <p:cNvPr id="637" name="グループ化 636">
              <a:extLst>
                <a:ext uri="{FF2B5EF4-FFF2-40B4-BE49-F238E27FC236}">
                  <a16:creationId xmlns:a16="http://schemas.microsoft.com/office/drawing/2014/main" id="{E02A2972-F8EF-46D8-B076-AA2D249C095D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639" name="円弧 638">
                <a:extLst>
                  <a:ext uri="{FF2B5EF4-FFF2-40B4-BE49-F238E27FC236}">
                    <a16:creationId xmlns:a16="http://schemas.microsoft.com/office/drawing/2014/main" id="{724DFA9C-3B3D-40EA-80EF-51D27BE07CD2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640" name="グループ化 639">
                <a:extLst>
                  <a:ext uri="{FF2B5EF4-FFF2-40B4-BE49-F238E27FC236}">
                    <a16:creationId xmlns:a16="http://schemas.microsoft.com/office/drawing/2014/main" id="{AF5BD0B1-AC08-407A-9833-F10EB4F92A18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84" name="円弧 683">
                  <a:extLst>
                    <a:ext uri="{FF2B5EF4-FFF2-40B4-BE49-F238E27FC236}">
                      <a16:creationId xmlns:a16="http://schemas.microsoft.com/office/drawing/2014/main" id="{08039A95-F243-4A89-BCBE-5D770588086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85" name="円弧 684">
                  <a:extLst>
                    <a:ext uri="{FF2B5EF4-FFF2-40B4-BE49-F238E27FC236}">
                      <a16:creationId xmlns:a16="http://schemas.microsoft.com/office/drawing/2014/main" id="{1C0E997C-B028-4086-9117-CD1E8F1627C3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41" name="グループ化 640">
                <a:extLst>
                  <a:ext uri="{FF2B5EF4-FFF2-40B4-BE49-F238E27FC236}">
                    <a16:creationId xmlns:a16="http://schemas.microsoft.com/office/drawing/2014/main" id="{7490A58B-61D4-48DA-9BDF-C13DB86DBF26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82" name="円弧 681">
                  <a:extLst>
                    <a:ext uri="{FF2B5EF4-FFF2-40B4-BE49-F238E27FC236}">
                      <a16:creationId xmlns:a16="http://schemas.microsoft.com/office/drawing/2014/main" id="{946AAC71-BD03-48B3-8CF5-F68CBFD3A664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83" name="円弧 682">
                  <a:extLst>
                    <a:ext uri="{FF2B5EF4-FFF2-40B4-BE49-F238E27FC236}">
                      <a16:creationId xmlns:a16="http://schemas.microsoft.com/office/drawing/2014/main" id="{07602580-D275-4FF4-9A84-96CAD25FA9B5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42" name="グループ化 641">
                <a:extLst>
                  <a:ext uri="{FF2B5EF4-FFF2-40B4-BE49-F238E27FC236}">
                    <a16:creationId xmlns:a16="http://schemas.microsoft.com/office/drawing/2014/main" id="{051DF7FB-0225-489F-AE2C-EC93D000C54B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80" name="円弧 679">
                  <a:extLst>
                    <a:ext uri="{FF2B5EF4-FFF2-40B4-BE49-F238E27FC236}">
                      <a16:creationId xmlns:a16="http://schemas.microsoft.com/office/drawing/2014/main" id="{F11A4BA1-1058-4F42-8736-F8F5DD56BA8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81" name="円弧 680">
                  <a:extLst>
                    <a:ext uri="{FF2B5EF4-FFF2-40B4-BE49-F238E27FC236}">
                      <a16:creationId xmlns:a16="http://schemas.microsoft.com/office/drawing/2014/main" id="{5DE1D0E7-9BC5-4C1A-9588-7A9BFBCA932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43" name="グループ化 642">
                <a:extLst>
                  <a:ext uri="{FF2B5EF4-FFF2-40B4-BE49-F238E27FC236}">
                    <a16:creationId xmlns:a16="http://schemas.microsoft.com/office/drawing/2014/main" id="{ECB993B7-56AF-477C-9929-FC788AC0AAA3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78" name="円弧 677">
                  <a:extLst>
                    <a:ext uri="{FF2B5EF4-FFF2-40B4-BE49-F238E27FC236}">
                      <a16:creationId xmlns:a16="http://schemas.microsoft.com/office/drawing/2014/main" id="{1BC2CB1F-DA5A-4F7F-A392-C76C3C79DA24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79" name="円弧 678">
                  <a:extLst>
                    <a:ext uri="{FF2B5EF4-FFF2-40B4-BE49-F238E27FC236}">
                      <a16:creationId xmlns:a16="http://schemas.microsoft.com/office/drawing/2014/main" id="{83F8F57B-5348-4361-8ADB-B0714437B6A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44" name="グループ化 643">
                <a:extLst>
                  <a:ext uri="{FF2B5EF4-FFF2-40B4-BE49-F238E27FC236}">
                    <a16:creationId xmlns:a16="http://schemas.microsoft.com/office/drawing/2014/main" id="{0BFDB6E7-5D32-4FC0-88C2-F8507CF0E9A8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76" name="円弧 675">
                  <a:extLst>
                    <a:ext uri="{FF2B5EF4-FFF2-40B4-BE49-F238E27FC236}">
                      <a16:creationId xmlns:a16="http://schemas.microsoft.com/office/drawing/2014/main" id="{46422283-CAE8-4F06-9457-7D2889FEAC7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77" name="円弧 676">
                  <a:extLst>
                    <a:ext uri="{FF2B5EF4-FFF2-40B4-BE49-F238E27FC236}">
                      <a16:creationId xmlns:a16="http://schemas.microsoft.com/office/drawing/2014/main" id="{AAA6ECAB-24F9-4154-AF49-D66FDCAA471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45" name="グループ化 644">
                <a:extLst>
                  <a:ext uri="{FF2B5EF4-FFF2-40B4-BE49-F238E27FC236}">
                    <a16:creationId xmlns:a16="http://schemas.microsoft.com/office/drawing/2014/main" id="{8646B922-2086-4798-B0B1-57AEAD2D7B7E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74" name="円弧 673">
                  <a:extLst>
                    <a:ext uri="{FF2B5EF4-FFF2-40B4-BE49-F238E27FC236}">
                      <a16:creationId xmlns:a16="http://schemas.microsoft.com/office/drawing/2014/main" id="{AC2BF808-C580-4861-8559-DBA86F87EE7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75" name="円弧 674">
                  <a:extLst>
                    <a:ext uri="{FF2B5EF4-FFF2-40B4-BE49-F238E27FC236}">
                      <a16:creationId xmlns:a16="http://schemas.microsoft.com/office/drawing/2014/main" id="{52E6BC17-73E5-44DA-BA19-83A46307A4E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46" name="グループ化 645">
                <a:extLst>
                  <a:ext uri="{FF2B5EF4-FFF2-40B4-BE49-F238E27FC236}">
                    <a16:creationId xmlns:a16="http://schemas.microsoft.com/office/drawing/2014/main" id="{19C9E036-C566-4996-93CF-F643C624F465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72" name="円弧 671">
                  <a:extLst>
                    <a:ext uri="{FF2B5EF4-FFF2-40B4-BE49-F238E27FC236}">
                      <a16:creationId xmlns:a16="http://schemas.microsoft.com/office/drawing/2014/main" id="{5571232B-BF00-402B-BF83-C59355CE9310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73" name="円弧 672">
                  <a:extLst>
                    <a:ext uri="{FF2B5EF4-FFF2-40B4-BE49-F238E27FC236}">
                      <a16:creationId xmlns:a16="http://schemas.microsoft.com/office/drawing/2014/main" id="{9290AD6E-E4B7-4272-B41E-46F182639E9E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47" name="グループ化 646">
                <a:extLst>
                  <a:ext uri="{FF2B5EF4-FFF2-40B4-BE49-F238E27FC236}">
                    <a16:creationId xmlns:a16="http://schemas.microsoft.com/office/drawing/2014/main" id="{EE2AD638-3ADB-446E-B7E9-E6F916A8B534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70" name="円弧 669">
                  <a:extLst>
                    <a:ext uri="{FF2B5EF4-FFF2-40B4-BE49-F238E27FC236}">
                      <a16:creationId xmlns:a16="http://schemas.microsoft.com/office/drawing/2014/main" id="{8C847A67-F7B2-42AD-A7DA-AA085D2E3D8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71" name="円弧 670">
                  <a:extLst>
                    <a:ext uri="{FF2B5EF4-FFF2-40B4-BE49-F238E27FC236}">
                      <a16:creationId xmlns:a16="http://schemas.microsoft.com/office/drawing/2014/main" id="{BA185C68-ADA1-4BF8-A394-7DDD1AA8AAF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48" name="グループ化 647">
                <a:extLst>
                  <a:ext uri="{FF2B5EF4-FFF2-40B4-BE49-F238E27FC236}">
                    <a16:creationId xmlns:a16="http://schemas.microsoft.com/office/drawing/2014/main" id="{66394ED5-2263-49F9-A098-F27477534AE5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68" name="円弧 667">
                  <a:extLst>
                    <a:ext uri="{FF2B5EF4-FFF2-40B4-BE49-F238E27FC236}">
                      <a16:creationId xmlns:a16="http://schemas.microsoft.com/office/drawing/2014/main" id="{0FD79581-ADB3-4785-9E84-172B1FE74E0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69" name="円弧 668">
                  <a:extLst>
                    <a:ext uri="{FF2B5EF4-FFF2-40B4-BE49-F238E27FC236}">
                      <a16:creationId xmlns:a16="http://schemas.microsoft.com/office/drawing/2014/main" id="{46257E25-654F-4890-BE53-9BB9C5FAD4D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49" name="グループ化 648">
                <a:extLst>
                  <a:ext uri="{FF2B5EF4-FFF2-40B4-BE49-F238E27FC236}">
                    <a16:creationId xmlns:a16="http://schemas.microsoft.com/office/drawing/2014/main" id="{30FA0678-311B-40B0-A723-5F8F81010E26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66" name="円弧 665">
                  <a:extLst>
                    <a:ext uri="{FF2B5EF4-FFF2-40B4-BE49-F238E27FC236}">
                      <a16:creationId xmlns:a16="http://schemas.microsoft.com/office/drawing/2014/main" id="{35091C65-955B-4C18-B330-A2FA29121C2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67" name="円弧 666">
                  <a:extLst>
                    <a:ext uri="{FF2B5EF4-FFF2-40B4-BE49-F238E27FC236}">
                      <a16:creationId xmlns:a16="http://schemas.microsoft.com/office/drawing/2014/main" id="{65A5ACC2-F34D-413B-B920-68619597BB3D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50" name="グループ化 649">
                <a:extLst>
                  <a:ext uri="{FF2B5EF4-FFF2-40B4-BE49-F238E27FC236}">
                    <a16:creationId xmlns:a16="http://schemas.microsoft.com/office/drawing/2014/main" id="{D9EA589A-FBD8-4301-BDF6-712BCD074F9E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64" name="円弧 663">
                  <a:extLst>
                    <a:ext uri="{FF2B5EF4-FFF2-40B4-BE49-F238E27FC236}">
                      <a16:creationId xmlns:a16="http://schemas.microsoft.com/office/drawing/2014/main" id="{9D20F5DB-9259-41EF-9834-313F799608BA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65" name="円弧 664">
                  <a:extLst>
                    <a:ext uri="{FF2B5EF4-FFF2-40B4-BE49-F238E27FC236}">
                      <a16:creationId xmlns:a16="http://schemas.microsoft.com/office/drawing/2014/main" id="{67256E93-0512-485B-B2C1-E0F4C32C8CB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51" name="グループ化 650">
                <a:extLst>
                  <a:ext uri="{FF2B5EF4-FFF2-40B4-BE49-F238E27FC236}">
                    <a16:creationId xmlns:a16="http://schemas.microsoft.com/office/drawing/2014/main" id="{E1EB7092-4187-4FEE-8E22-919AA413B8EA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62" name="円弧 661">
                  <a:extLst>
                    <a:ext uri="{FF2B5EF4-FFF2-40B4-BE49-F238E27FC236}">
                      <a16:creationId xmlns:a16="http://schemas.microsoft.com/office/drawing/2014/main" id="{60348EEC-722C-41CF-90B6-3AE79F201A7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63" name="円弧 662">
                  <a:extLst>
                    <a:ext uri="{FF2B5EF4-FFF2-40B4-BE49-F238E27FC236}">
                      <a16:creationId xmlns:a16="http://schemas.microsoft.com/office/drawing/2014/main" id="{79D6A81D-83EE-42E6-9596-A1141EFA3535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52" name="グループ化 651">
                <a:extLst>
                  <a:ext uri="{FF2B5EF4-FFF2-40B4-BE49-F238E27FC236}">
                    <a16:creationId xmlns:a16="http://schemas.microsoft.com/office/drawing/2014/main" id="{22A94BFC-0057-488F-9FB3-9FB71573302E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60" name="円弧 659">
                  <a:extLst>
                    <a:ext uri="{FF2B5EF4-FFF2-40B4-BE49-F238E27FC236}">
                      <a16:creationId xmlns:a16="http://schemas.microsoft.com/office/drawing/2014/main" id="{9B21F4ED-4B50-4982-A22A-406E377F554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661" name="円弧 660">
                  <a:extLst>
                    <a:ext uri="{FF2B5EF4-FFF2-40B4-BE49-F238E27FC236}">
                      <a16:creationId xmlns:a16="http://schemas.microsoft.com/office/drawing/2014/main" id="{27B25F8D-467D-4E1B-9C0C-812F567B5A9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53" name="グループ化 652">
                <a:extLst>
                  <a:ext uri="{FF2B5EF4-FFF2-40B4-BE49-F238E27FC236}">
                    <a16:creationId xmlns:a16="http://schemas.microsoft.com/office/drawing/2014/main" id="{7240ADF1-4320-4004-89D7-B273E5E18C5C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58" name="円弧 657">
                  <a:extLst>
                    <a:ext uri="{FF2B5EF4-FFF2-40B4-BE49-F238E27FC236}">
                      <a16:creationId xmlns:a16="http://schemas.microsoft.com/office/drawing/2014/main" id="{4037D958-0EF9-4119-A73A-E61168DEA4B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659" name="円弧 658">
                  <a:extLst>
                    <a:ext uri="{FF2B5EF4-FFF2-40B4-BE49-F238E27FC236}">
                      <a16:creationId xmlns:a16="http://schemas.microsoft.com/office/drawing/2014/main" id="{9204EFF6-4105-4EFA-A3AD-29747A05E69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654" name="円弧 653">
                <a:extLst>
                  <a:ext uri="{FF2B5EF4-FFF2-40B4-BE49-F238E27FC236}">
                    <a16:creationId xmlns:a16="http://schemas.microsoft.com/office/drawing/2014/main" id="{7EEBDF97-C175-4714-98D0-26F744E3B4F5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655" name="直線コネクタ 654">
                <a:extLst>
                  <a:ext uri="{FF2B5EF4-FFF2-40B4-BE49-F238E27FC236}">
                    <a16:creationId xmlns:a16="http://schemas.microsoft.com/office/drawing/2014/main" id="{C898F4BA-4DE7-4803-A896-07855CE153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6" name="円弧 655">
                <a:extLst>
                  <a:ext uri="{FF2B5EF4-FFF2-40B4-BE49-F238E27FC236}">
                    <a16:creationId xmlns:a16="http://schemas.microsoft.com/office/drawing/2014/main" id="{2ADE33C2-EBE7-4863-B8B9-9D69043336E1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657" name="直線コネクタ 656">
                <a:extLst>
                  <a:ext uri="{FF2B5EF4-FFF2-40B4-BE49-F238E27FC236}">
                    <a16:creationId xmlns:a16="http://schemas.microsoft.com/office/drawing/2014/main" id="{4514EF7C-62DD-4BF5-9EEA-3D35A611C965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8" name="楕円 637">
              <a:extLst>
                <a:ext uri="{FF2B5EF4-FFF2-40B4-BE49-F238E27FC236}">
                  <a16:creationId xmlns:a16="http://schemas.microsoft.com/office/drawing/2014/main" id="{7FC97496-D17E-48EA-A00D-AC0A19D7AE5D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D8D6ECE5-4784-4159-92E3-876BDB2B611F}"/>
              </a:ext>
            </a:extLst>
          </p:cNvPr>
          <p:cNvGrpSpPr/>
          <p:nvPr/>
        </p:nvGrpSpPr>
        <p:grpSpPr>
          <a:xfrm rot="11571705">
            <a:off x="1721655" y="2567089"/>
            <a:ext cx="33749" cy="216006"/>
            <a:chOff x="9201364" y="5832245"/>
            <a:chExt cx="154522" cy="835485"/>
          </a:xfrm>
        </p:grpSpPr>
        <p:grpSp>
          <p:nvGrpSpPr>
            <p:cNvPr id="588" name="グループ化 587">
              <a:extLst>
                <a:ext uri="{FF2B5EF4-FFF2-40B4-BE49-F238E27FC236}">
                  <a16:creationId xmlns:a16="http://schemas.microsoft.com/office/drawing/2014/main" id="{7290DCBC-8832-4241-AA06-CBAF70BBB2AD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590" name="円弧 589">
                <a:extLst>
                  <a:ext uri="{FF2B5EF4-FFF2-40B4-BE49-F238E27FC236}">
                    <a16:creationId xmlns:a16="http://schemas.microsoft.com/office/drawing/2014/main" id="{36CDCFA3-FE44-4116-A26D-628F807648AD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591" name="グループ化 590">
                <a:extLst>
                  <a:ext uri="{FF2B5EF4-FFF2-40B4-BE49-F238E27FC236}">
                    <a16:creationId xmlns:a16="http://schemas.microsoft.com/office/drawing/2014/main" id="{ED391E07-5CC9-46CC-B95B-2ECF0837AA9C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35" name="円弧 634">
                  <a:extLst>
                    <a:ext uri="{FF2B5EF4-FFF2-40B4-BE49-F238E27FC236}">
                      <a16:creationId xmlns:a16="http://schemas.microsoft.com/office/drawing/2014/main" id="{E1A476EF-070C-446C-B5AA-AC5AA2551920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36" name="円弧 635">
                  <a:extLst>
                    <a:ext uri="{FF2B5EF4-FFF2-40B4-BE49-F238E27FC236}">
                      <a16:creationId xmlns:a16="http://schemas.microsoft.com/office/drawing/2014/main" id="{9872398D-B38F-42ED-9717-1A221F360F9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92" name="グループ化 591">
                <a:extLst>
                  <a:ext uri="{FF2B5EF4-FFF2-40B4-BE49-F238E27FC236}">
                    <a16:creationId xmlns:a16="http://schemas.microsoft.com/office/drawing/2014/main" id="{5250C581-BBDC-44AF-8A14-C540C8914658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33" name="円弧 632">
                  <a:extLst>
                    <a:ext uri="{FF2B5EF4-FFF2-40B4-BE49-F238E27FC236}">
                      <a16:creationId xmlns:a16="http://schemas.microsoft.com/office/drawing/2014/main" id="{1B638756-DE4D-4DCA-9258-78E50A2B6C5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34" name="円弧 633">
                  <a:extLst>
                    <a:ext uri="{FF2B5EF4-FFF2-40B4-BE49-F238E27FC236}">
                      <a16:creationId xmlns:a16="http://schemas.microsoft.com/office/drawing/2014/main" id="{182D6F30-C248-4C09-9954-05B62872F1B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93" name="グループ化 592">
                <a:extLst>
                  <a:ext uri="{FF2B5EF4-FFF2-40B4-BE49-F238E27FC236}">
                    <a16:creationId xmlns:a16="http://schemas.microsoft.com/office/drawing/2014/main" id="{BE1F1E7F-46E8-4268-A9F2-3197C6195E4E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31" name="円弧 630">
                  <a:extLst>
                    <a:ext uri="{FF2B5EF4-FFF2-40B4-BE49-F238E27FC236}">
                      <a16:creationId xmlns:a16="http://schemas.microsoft.com/office/drawing/2014/main" id="{F54C128D-9917-4675-8675-A01D424DBE8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32" name="円弧 631">
                  <a:extLst>
                    <a:ext uri="{FF2B5EF4-FFF2-40B4-BE49-F238E27FC236}">
                      <a16:creationId xmlns:a16="http://schemas.microsoft.com/office/drawing/2014/main" id="{DDE62752-F8EE-420C-ACFE-C94CB4F0596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94" name="グループ化 593">
                <a:extLst>
                  <a:ext uri="{FF2B5EF4-FFF2-40B4-BE49-F238E27FC236}">
                    <a16:creationId xmlns:a16="http://schemas.microsoft.com/office/drawing/2014/main" id="{B9A7B082-2BDD-4BFF-ABB0-7AA367BB5AA4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29" name="円弧 628">
                  <a:extLst>
                    <a:ext uri="{FF2B5EF4-FFF2-40B4-BE49-F238E27FC236}">
                      <a16:creationId xmlns:a16="http://schemas.microsoft.com/office/drawing/2014/main" id="{28F60E3A-92EC-4EA5-8EDB-7C00FA137CB0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30" name="円弧 629">
                  <a:extLst>
                    <a:ext uri="{FF2B5EF4-FFF2-40B4-BE49-F238E27FC236}">
                      <a16:creationId xmlns:a16="http://schemas.microsoft.com/office/drawing/2014/main" id="{46264B27-F47C-469F-AB46-86516CCAD99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95" name="グループ化 594">
                <a:extLst>
                  <a:ext uri="{FF2B5EF4-FFF2-40B4-BE49-F238E27FC236}">
                    <a16:creationId xmlns:a16="http://schemas.microsoft.com/office/drawing/2014/main" id="{C5BA4026-862E-4F1D-BC64-4B7FB6446386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27" name="円弧 626">
                  <a:extLst>
                    <a:ext uri="{FF2B5EF4-FFF2-40B4-BE49-F238E27FC236}">
                      <a16:creationId xmlns:a16="http://schemas.microsoft.com/office/drawing/2014/main" id="{F692020B-673F-4815-A9EF-9E19A18D17F6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28" name="円弧 627">
                  <a:extLst>
                    <a:ext uri="{FF2B5EF4-FFF2-40B4-BE49-F238E27FC236}">
                      <a16:creationId xmlns:a16="http://schemas.microsoft.com/office/drawing/2014/main" id="{8CEEE5E2-E848-4508-BE54-E246FCEC3E1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96" name="グループ化 595">
                <a:extLst>
                  <a:ext uri="{FF2B5EF4-FFF2-40B4-BE49-F238E27FC236}">
                    <a16:creationId xmlns:a16="http://schemas.microsoft.com/office/drawing/2014/main" id="{A5589768-052E-4035-8C3D-628B731D743F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25" name="円弧 624">
                  <a:extLst>
                    <a:ext uri="{FF2B5EF4-FFF2-40B4-BE49-F238E27FC236}">
                      <a16:creationId xmlns:a16="http://schemas.microsoft.com/office/drawing/2014/main" id="{C95ECB1C-09A8-488B-A01E-FE7C8EDBEF4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26" name="円弧 625">
                  <a:extLst>
                    <a:ext uri="{FF2B5EF4-FFF2-40B4-BE49-F238E27FC236}">
                      <a16:creationId xmlns:a16="http://schemas.microsoft.com/office/drawing/2014/main" id="{A033E0AE-7B3F-4F19-94B7-6A68EA7598A9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97" name="グループ化 596">
                <a:extLst>
                  <a:ext uri="{FF2B5EF4-FFF2-40B4-BE49-F238E27FC236}">
                    <a16:creationId xmlns:a16="http://schemas.microsoft.com/office/drawing/2014/main" id="{0DA2644B-2142-4AAB-9765-2D0E231A845F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23" name="円弧 622">
                  <a:extLst>
                    <a:ext uri="{FF2B5EF4-FFF2-40B4-BE49-F238E27FC236}">
                      <a16:creationId xmlns:a16="http://schemas.microsoft.com/office/drawing/2014/main" id="{1FAF4DFF-3C73-4458-AEB3-2A020622CC7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24" name="円弧 623">
                  <a:extLst>
                    <a:ext uri="{FF2B5EF4-FFF2-40B4-BE49-F238E27FC236}">
                      <a16:creationId xmlns:a16="http://schemas.microsoft.com/office/drawing/2014/main" id="{BB867A8D-BFC1-4ACA-AC18-2A0FCE1F4FC8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98" name="グループ化 597">
                <a:extLst>
                  <a:ext uri="{FF2B5EF4-FFF2-40B4-BE49-F238E27FC236}">
                    <a16:creationId xmlns:a16="http://schemas.microsoft.com/office/drawing/2014/main" id="{49B5FCEE-B206-465D-B231-42B7F2E42CC3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21" name="円弧 620">
                  <a:extLst>
                    <a:ext uri="{FF2B5EF4-FFF2-40B4-BE49-F238E27FC236}">
                      <a16:creationId xmlns:a16="http://schemas.microsoft.com/office/drawing/2014/main" id="{C5EC3991-87B9-4651-8C2D-26E52EEC8C6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22" name="円弧 621">
                  <a:extLst>
                    <a:ext uri="{FF2B5EF4-FFF2-40B4-BE49-F238E27FC236}">
                      <a16:creationId xmlns:a16="http://schemas.microsoft.com/office/drawing/2014/main" id="{71B304C4-5E81-45AB-A842-9989F753510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99" name="グループ化 598">
                <a:extLst>
                  <a:ext uri="{FF2B5EF4-FFF2-40B4-BE49-F238E27FC236}">
                    <a16:creationId xmlns:a16="http://schemas.microsoft.com/office/drawing/2014/main" id="{2D8AA542-2A35-4BC0-B90D-9A8202E8F3D4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19" name="円弧 618">
                  <a:extLst>
                    <a:ext uri="{FF2B5EF4-FFF2-40B4-BE49-F238E27FC236}">
                      <a16:creationId xmlns:a16="http://schemas.microsoft.com/office/drawing/2014/main" id="{631F48D5-FD42-43A3-81FE-2CB3E254A7A4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20" name="円弧 619">
                  <a:extLst>
                    <a:ext uri="{FF2B5EF4-FFF2-40B4-BE49-F238E27FC236}">
                      <a16:creationId xmlns:a16="http://schemas.microsoft.com/office/drawing/2014/main" id="{943E6796-05D5-4033-865F-F63E314825B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00" name="グループ化 599">
                <a:extLst>
                  <a:ext uri="{FF2B5EF4-FFF2-40B4-BE49-F238E27FC236}">
                    <a16:creationId xmlns:a16="http://schemas.microsoft.com/office/drawing/2014/main" id="{40EE326E-0DD0-49A4-AB39-3E4443D9A254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17" name="円弧 616">
                  <a:extLst>
                    <a:ext uri="{FF2B5EF4-FFF2-40B4-BE49-F238E27FC236}">
                      <a16:creationId xmlns:a16="http://schemas.microsoft.com/office/drawing/2014/main" id="{35B4F183-A5D0-4EBD-B1FA-AC99F38A3E5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18" name="円弧 617">
                  <a:extLst>
                    <a:ext uri="{FF2B5EF4-FFF2-40B4-BE49-F238E27FC236}">
                      <a16:creationId xmlns:a16="http://schemas.microsoft.com/office/drawing/2014/main" id="{B1BF9B44-0A47-40BA-8F99-C5CC789198B5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01" name="グループ化 600">
                <a:extLst>
                  <a:ext uri="{FF2B5EF4-FFF2-40B4-BE49-F238E27FC236}">
                    <a16:creationId xmlns:a16="http://schemas.microsoft.com/office/drawing/2014/main" id="{CAAAF344-F0E9-4310-9A1F-5DF757DAF3A1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15" name="円弧 614">
                  <a:extLst>
                    <a:ext uri="{FF2B5EF4-FFF2-40B4-BE49-F238E27FC236}">
                      <a16:creationId xmlns:a16="http://schemas.microsoft.com/office/drawing/2014/main" id="{81E4AC30-6BCF-4CBE-8003-67037FEC96A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16" name="円弧 615">
                  <a:extLst>
                    <a:ext uri="{FF2B5EF4-FFF2-40B4-BE49-F238E27FC236}">
                      <a16:creationId xmlns:a16="http://schemas.microsoft.com/office/drawing/2014/main" id="{290B2147-BDC6-430D-92D5-8CEA97A3600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02" name="グループ化 601">
                <a:extLst>
                  <a:ext uri="{FF2B5EF4-FFF2-40B4-BE49-F238E27FC236}">
                    <a16:creationId xmlns:a16="http://schemas.microsoft.com/office/drawing/2014/main" id="{8E2BB92A-8D5B-4A09-A92B-88FC13EF0AE3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13" name="円弧 612">
                  <a:extLst>
                    <a:ext uri="{FF2B5EF4-FFF2-40B4-BE49-F238E27FC236}">
                      <a16:creationId xmlns:a16="http://schemas.microsoft.com/office/drawing/2014/main" id="{6EE8C48A-E492-44D3-88B0-60E9C282A60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14" name="円弧 613">
                  <a:extLst>
                    <a:ext uri="{FF2B5EF4-FFF2-40B4-BE49-F238E27FC236}">
                      <a16:creationId xmlns:a16="http://schemas.microsoft.com/office/drawing/2014/main" id="{24D7A68B-1307-47E3-B1F7-77FE3F8C297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03" name="グループ化 602">
                <a:extLst>
                  <a:ext uri="{FF2B5EF4-FFF2-40B4-BE49-F238E27FC236}">
                    <a16:creationId xmlns:a16="http://schemas.microsoft.com/office/drawing/2014/main" id="{EBAF06CE-0A52-4E2A-A498-FE03D3CEF737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11" name="円弧 610">
                  <a:extLst>
                    <a:ext uri="{FF2B5EF4-FFF2-40B4-BE49-F238E27FC236}">
                      <a16:creationId xmlns:a16="http://schemas.microsoft.com/office/drawing/2014/main" id="{2465FFEF-86C2-4E47-A927-D7A3BEDEA3B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612" name="円弧 611">
                  <a:extLst>
                    <a:ext uri="{FF2B5EF4-FFF2-40B4-BE49-F238E27FC236}">
                      <a16:creationId xmlns:a16="http://schemas.microsoft.com/office/drawing/2014/main" id="{24B57D71-CF1F-4B8E-81E3-198EEBE8473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04" name="グループ化 603">
                <a:extLst>
                  <a:ext uri="{FF2B5EF4-FFF2-40B4-BE49-F238E27FC236}">
                    <a16:creationId xmlns:a16="http://schemas.microsoft.com/office/drawing/2014/main" id="{8727113E-4D20-4907-B635-5D44771CC0F2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609" name="円弧 608">
                  <a:extLst>
                    <a:ext uri="{FF2B5EF4-FFF2-40B4-BE49-F238E27FC236}">
                      <a16:creationId xmlns:a16="http://schemas.microsoft.com/office/drawing/2014/main" id="{61E6E4F3-CB99-4B72-AB28-7C416A6AA723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610" name="円弧 609">
                  <a:extLst>
                    <a:ext uri="{FF2B5EF4-FFF2-40B4-BE49-F238E27FC236}">
                      <a16:creationId xmlns:a16="http://schemas.microsoft.com/office/drawing/2014/main" id="{6FFFC94D-1092-4483-BB96-72E8EFAA48BC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605" name="円弧 604">
                <a:extLst>
                  <a:ext uri="{FF2B5EF4-FFF2-40B4-BE49-F238E27FC236}">
                    <a16:creationId xmlns:a16="http://schemas.microsoft.com/office/drawing/2014/main" id="{B23437B2-A497-4840-86CC-40692E6BB0CE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606" name="直線コネクタ 605">
                <a:extLst>
                  <a:ext uri="{FF2B5EF4-FFF2-40B4-BE49-F238E27FC236}">
                    <a16:creationId xmlns:a16="http://schemas.microsoft.com/office/drawing/2014/main" id="{B9BD9483-1863-40E8-BDE5-B6B0E349111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7" name="円弧 606">
                <a:extLst>
                  <a:ext uri="{FF2B5EF4-FFF2-40B4-BE49-F238E27FC236}">
                    <a16:creationId xmlns:a16="http://schemas.microsoft.com/office/drawing/2014/main" id="{9260340B-01BD-487B-A91D-A03756BBA5CF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608" name="直線コネクタ 607">
                <a:extLst>
                  <a:ext uri="{FF2B5EF4-FFF2-40B4-BE49-F238E27FC236}">
                    <a16:creationId xmlns:a16="http://schemas.microsoft.com/office/drawing/2014/main" id="{CE93AC38-5AC9-419C-84CA-4CBDB87E213D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9" name="楕円 588">
              <a:extLst>
                <a:ext uri="{FF2B5EF4-FFF2-40B4-BE49-F238E27FC236}">
                  <a16:creationId xmlns:a16="http://schemas.microsoft.com/office/drawing/2014/main" id="{C15452ED-7395-4270-9318-01DF2B419EA0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6AF93F1F-FC5C-44DD-89FD-B3A7B821EE72}"/>
              </a:ext>
            </a:extLst>
          </p:cNvPr>
          <p:cNvGrpSpPr/>
          <p:nvPr/>
        </p:nvGrpSpPr>
        <p:grpSpPr>
          <a:xfrm rot="14159255">
            <a:off x="2342682" y="3260109"/>
            <a:ext cx="39950" cy="182474"/>
            <a:chOff x="9201364" y="5832245"/>
            <a:chExt cx="154522" cy="835485"/>
          </a:xfrm>
        </p:grpSpPr>
        <p:grpSp>
          <p:nvGrpSpPr>
            <p:cNvPr id="539" name="グループ化 538">
              <a:extLst>
                <a:ext uri="{FF2B5EF4-FFF2-40B4-BE49-F238E27FC236}">
                  <a16:creationId xmlns:a16="http://schemas.microsoft.com/office/drawing/2014/main" id="{0CFBDBCC-B9A4-43EA-8ED0-2D5AE4331881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541" name="円弧 540">
                <a:extLst>
                  <a:ext uri="{FF2B5EF4-FFF2-40B4-BE49-F238E27FC236}">
                    <a16:creationId xmlns:a16="http://schemas.microsoft.com/office/drawing/2014/main" id="{AC2D4D09-94A3-4E7B-8E10-434419393113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542" name="グループ化 541">
                <a:extLst>
                  <a:ext uri="{FF2B5EF4-FFF2-40B4-BE49-F238E27FC236}">
                    <a16:creationId xmlns:a16="http://schemas.microsoft.com/office/drawing/2014/main" id="{DD925473-0BE1-4259-9437-C0005C9A2CA6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86" name="円弧 585">
                  <a:extLst>
                    <a:ext uri="{FF2B5EF4-FFF2-40B4-BE49-F238E27FC236}">
                      <a16:creationId xmlns:a16="http://schemas.microsoft.com/office/drawing/2014/main" id="{6D6510F6-5F16-4E28-97A5-12EC59F3D019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87" name="円弧 586">
                  <a:extLst>
                    <a:ext uri="{FF2B5EF4-FFF2-40B4-BE49-F238E27FC236}">
                      <a16:creationId xmlns:a16="http://schemas.microsoft.com/office/drawing/2014/main" id="{C860E695-FAF6-4F99-8CEA-D7B6534E227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43" name="グループ化 542">
                <a:extLst>
                  <a:ext uri="{FF2B5EF4-FFF2-40B4-BE49-F238E27FC236}">
                    <a16:creationId xmlns:a16="http://schemas.microsoft.com/office/drawing/2014/main" id="{0903A4AE-9089-46CD-9CE2-900D876DD171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84" name="円弧 583">
                  <a:extLst>
                    <a:ext uri="{FF2B5EF4-FFF2-40B4-BE49-F238E27FC236}">
                      <a16:creationId xmlns:a16="http://schemas.microsoft.com/office/drawing/2014/main" id="{C4D561B9-90CE-40AB-A86D-09B06A71865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85" name="円弧 584">
                  <a:extLst>
                    <a:ext uri="{FF2B5EF4-FFF2-40B4-BE49-F238E27FC236}">
                      <a16:creationId xmlns:a16="http://schemas.microsoft.com/office/drawing/2014/main" id="{CB4A547D-8EC7-4058-B8DE-D5025584490E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44" name="グループ化 543">
                <a:extLst>
                  <a:ext uri="{FF2B5EF4-FFF2-40B4-BE49-F238E27FC236}">
                    <a16:creationId xmlns:a16="http://schemas.microsoft.com/office/drawing/2014/main" id="{D2172D91-CF92-4039-AB30-0B52B3CD6F1E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82" name="円弧 581">
                  <a:extLst>
                    <a:ext uri="{FF2B5EF4-FFF2-40B4-BE49-F238E27FC236}">
                      <a16:creationId xmlns:a16="http://schemas.microsoft.com/office/drawing/2014/main" id="{E96A4F6F-3C4C-4566-8C27-73BA1C986247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83" name="円弧 582">
                  <a:extLst>
                    <a:ext uri="{FF2B5EF4-FFF2-40B4-BE49-F238E27FC236}">
                      <a16:creationId xmlns:a16="http://schemas.microsoft.com/office/drawing/2014/main" id="{D02C7822-CEBA-44C6-8DFA-5EE26B2002C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45" name="グループ化 544">
                <a:extLst>
                  <a:ext uri="{FF2B5EF4-FFF2-40B4-BE49-F238E27FC236}">
                    <a16:creationId xmlns:a16="http://schemas.microsoft.com/office/drawing/2014/main" id="{853AF9C9-F8B2-4949-8C2A-934EA90DE3F2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80" name="円弧 579">
                  <a:extLst>
                    <a:ext uri="{FF2B5EF4-FFF2-40B4-BE49-F238E27FC236}">
                      <a16:creationId xmlns:a16="http://schemas.microsoft.com/office/drawing/2014/main" id="{0DD21F66-82CA-46EB-B0DE-5307EF47086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81" name="円弧 580">
                  <a:extLst>
                    <a:ext uri="{FF2B5EF4-FFF2-40B4-BE49-F238E27FC236}">
                      <a16:creationId xmlns:a16="http://schemas.microsoft.com/office/drawing/2014/main" id="{26755D29-DD7E-4812-BCA5-7C613C13A9A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46" name="グループ化 545">
                <a:extLst>
                  <a:ext uri="{FF2B5EF4-FFF2-40B4-BE49-F238E27FC236}">
                    <a16:creationId xmlns:a16="http://schemas.microsoft.com/office/drawing/2014/main" id="{7B041780-A39D-4C45-BFC9-C26747AB8D77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78" name="円弧 577">
                  <a:extLst>
                    <a:ext uri="{FF2B5EF4-FFF2-40B4-BE49-F238E27FC236}">
                      <a16:creationId xmlns:a16="http://schemas.microsoft.com/office/drawing/2014/main" id="{6BCCEE20-E150-4956-8A06-DE2023593BC4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79" name="円弧 578">
                  <a:extLst>
                    <a:ext uri="{FF2B5EF4-FFF2-40B4-BE49-F238E27FC236}">
                      <a16:creationId xmlns:a16="http://schemas.microsoft.com/office/drawing/2014/main" id="{667D915E-F9E6-4016-9C0C-257B98C8712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47" name="グループ化 546">
                <a:extLst>
                  <a:ext uri="{FF2B5EF4-FFF2-40B4-BE49-F238E27FC236}">
                    <a16:creationId xmlns:a16="http://schemas.microsoft.com/office/drawing/2014/main" id="{B31BC783-376E-4454-B071-55C5127464F7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76" name="円弧 575">
                  <a:extLst>
                    <a:ext uri="{FF2B5EF4-FFF2-40B4-BE49-F238E27FC236}">
                      <a16:creationId xmlns:a16="http://schemas.microsoft.com/office/drawing/2014/main" id="{4AC18C3B-DF58-41E9-BE9D-6195FB1176E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77" name="円弧 576">
                  <a:extLst>
                    <a:ext uri="{FF2B5EF4-FFF2-40B4-BE49-F238E27FC236}">
                      <a16:creationId xmlns:a16="http://schemas.microsoft.com/office/drawing/2014/main" id="{FAF1D8BD-B79B-4224-A53C-F0A1B986EA5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48" name="グループ化 547">
                <a:extLst>
                  <a:ext uri="{FF2B5EF4-FFF2-40B4-BE49-F238E27FC236}">
                    <a16:creationId xmlns:a16="http://schemas.microsoft.com/office/drawing/2014/main" id="{2E30350D-D52D-4A58-A2E0-3216F227D36E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74" name="円弧 573">
                  <a:extLst>
                    <a:ext uri="{FF2B5EF4-FFF2-40B4-BE49-F238E27FC236}">
                      <a16:creationId xmlns:a16="http://schemas.microsoft.com/office/drawing/2014/main" id="{D46FEB3A-ACDC-4E37-9446-780A4CDBBB67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75" name="円弧 574">
                  <a:extLst>
                    <a:ext uri="{FF2B5EF4-FFF2-40B4-BE49-F238E27FC236}">
                      <a16:creationId xmlns:a16="http://schemas.microsoft.com/office/drawing/2014/main" id="{CDB4EE3F-3547-4B2B-86CB-B4694C10D7D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49" name="グループ化 548">
                <a:extLst>
                  <a:ext uri="{FF2B5EF4-FFF2-40B4-BE49-F238E27FC236}">
                    <a16:creationId xmlns:a16="http://schemas.microsoft.com/office/drawing/2014/main" id="{DEF01D4A-D295-4D8A-9429-BA5237EAE789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72" name="円弧 571">
                  <a:extLst>
                    <a:ext uri="{FF2B5EF4-FFF2-40B4-BE49-F238E27FC236}">
                      <a16:creationId xmlns:a16="http://schemas.microsoft.com/office/drawing/2014/main" id="{EDABB585-95A1-4A34-9512-1769961DB66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73" name="円弧 572">
                  <a:extLst>
                    <a:ext uri="{FF2B5EF4-FFF2-40B4-BE49-F238E27FC236}">
                      <a16:creationId xmlns:a16="http://schemas.microsoft.com/office/drawing/2014/main" id="{3B42FCA5-5DEF-4A44-AF3E-5536B1F36C9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50" name="グループ化 549">
                <a:extLst>
                  <a:ext uri="{FF2B5EF4-FFF2-40B4-BE49-F238E27FC236}">
                    <a16:creationId xmlns:a16="http://schemas.microsoft.com/office/drawing/2014/main" id="{68498C3B-DE43-45C5-B699-F14D98E8DE04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70" name="円弧 569">
                  <a:extLst>
                    <a:ext uri="{FF2B5EF4-FFF2-40B4-BE49-F238E27FC236}">
                      <a16:creationId xmlns:a16="http://schemas.microsoft.com/office/drawing/2014/main" id="{07A7A466-01A0-421A-A372-49E64611D804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71" name="円弧 570">
                  <a:extLst>
                    <a:ext uri="{FF2B5EF4-FFF2-40B4-BE49-F238E27FC236}">
                      <a16:creationId xmlns:a16="http://schemas.microsoft.com/office/drawing/2014/main" id="{E1E2BA54-345D-497A-B85A-B307128382D3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51" name="グループ化 550">
                <a:extLst>
                  <a:ext uri="{FF2B5EF4-FFF2-40B4-BE49-F238E27FC236}">
                    <a16:creationId xmlns:a16="http://schemas.microsoft.com/office/drawing/2014/main" id="{D0B52744-FC07-4C5F-AEEF-220130B92032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68" name="円弧 567">
                  <a:extLst>
                    <a:ext uri="{FF2B5EF4-FFF2-40B4-BE49-F238E27FC236}">
                      <a16:creationId xmlns:a16="http://schemas.microsoft.com/office/drawing/2014/main" id="{F9096860-1F49-4E71-8573-6F6ADFD129FF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69" name="円弧 568">
                  <a:extLst>
                    <a:ext uri="{FF2B5EF4-FFF2-40B4-BE49-F238E27FC236}">
                      <a16:creationId xmlns:a16="http://schemas.microsoft.com/office/drawing/2014/main" id="{330CBD47-4EB1-49E1-A313-C3F61B48307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52" name="グループ化 551">
                <a:extLst>
                  <a:ext uri="{FF2B5EF4-FFF2-40B4-BE49-F238E27FC236}">
                    <a16:creationId xmlns:a16="http://schemas.microsoft.com/office/drawing/2014/main" id="{83D9CED3-E1D7-4098-B451-55D6E441FFD9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66" name="円弧 565">
                  <a:extLst>
                    <a:ext uri="{FF2B5EF4-FFF2-40B4-BE49-F238E27FC236}">
                      <a16:creationId xmlns:a16="http://schemas.microsoft.com/office/drawing/2014/main" id="{24A2F5FA-3CEB-44C5-99BF-03F99DCAE4F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67" name="円弧 566">
                  <a:extLst>
                    <a:ext uri="{FF2B5EF4-FFF2-40B4-BE49-F238E27FC236}">
                      <a16:creationId xmlns:a16="http://schemas.microsoft.com/office/drawing/2014/main" id="{37D9211E-E4E3-441A-B42E-54A7AE695A6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53" name="グループ化 552">
                <a:extLst>
                  <a:ext uri="{FF2B5EF4-FFF2-40B4-BE49-F238E27FC236}">
                    <a16:creationId xmlns:a16="http://schemas.microsoft.com/office/drawing/2014/main" id="{42719BA4-6213-4299-954A-2A8C4D480A60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64" name="円弧 563">
                  <a:extLst>
                    <a:ext uri="{FF2B5EF4-FFF2-40B4-BE49-F238E27FC236}">
                      <a16:creationId xmlns:a16="http://schemas.microsoft.com/office/drawing/2014/main" id="{123A10D7-7E5C-4524-8EEB-210ABE0E339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65" name="円弧 564">
                  <a:extLst>
                    <a:ext uri="{FF2B5EF4-FFF2-40B4-BE49-F238E27FC236}">
                      <a16:creationId xmlns:a16="http://schemas.microsoft.com/office/drawing/2014/main" id="{64241DFB-2187-48F9-A992-04461FEE5F6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54" name="グループ化 553">
                <a:extLst>
                  <a:ext uri="{FF2B5EF4-FFF2-40B4-BE49-F238E27FC236}">
                    <a16:creationId xmlns:a16="http://schemas.microsoft.com/office/drawing/2014/main" id="{BEC4745E-84CB-4D06-AC0E-4D269169C336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62" name="円弧 561">
                  <a:extLst>
                    <a:ext uri="{FF2B5EF4-FFF2-40B4-BE49-F238E27FC236}">
                      <a16:creationId xmlns:a16="http://schemas.microsoft.com/office/drawing/2014/main" id="{FDE68E99-F7D4-409B-8BAC-106E601A7B4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563" name="円弧 562">
                  <a:extLst>
                    <a:ext uri="{FF2B5EF4-FFF2-40B4-BE49-F238E27FC236}">
                      <a16:creationId xmlns:a16="http://schemas.microsoft.com/office/drawing/2014/main" id="{F459778B-23F5-4E5D-8EBE-055B70F698E9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55" name="グループ化 554">
                <a:extLst>
                  <a:ext uri="{FF2B5EF4-FFF2-40B4-BE49-F238E27FC236}">
                    <a16:creationId xmlns:a16="http://schemas.microsoft.com/office/drawing/2014/main" id="{F206ADAA-ABD1-458B-A343-073B6DAD7CB6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60" name="円弧 559">
                  <a:extLst>
                    <a:ext uri="{FF2B5EF4-FFF2-40B4-BE49-F238E27FC236}">
                      <a16:creationId xmlns:a16="http://schemas.microsoft.com/office/drawing/2014/main" id="{0C689CAF-8F1E-4745-92B3-FE595A594AF3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561" name="円弧 560">
                  <a:extLst>
                    <a:ext uri="{FF2B5EF4-FFF2-40B4-BE49-F238E27FC236}">
                      <a16:creationId xmlns:a16="http://schemas.microsoft.com/office/drawing/2014/main" id="{5833C2DC-3871-443B-AB19-EFFC978A7258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556" name="円弧 555">
                <a:extLst>
                  <a:ext uri="{FF2B5EF4-FFF2-40B4-BE49-F238E27FC236}">
                    <a16:creationId xmlns:a16="http://schemas.microsoft.com/office/drawing/2014/main" id="{2C47A931-8FCE-4EEE-81FA-08274BA91193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557" name="直線コネクタ 556">
                <a:extLst>
                  <a:ext uri="{FF2B5EF4-FFF2-40B4-BE49-F238E27FC236}">
                    <a16:creationId xmlns:a16="http://schemas.microsoft.com/office/drawing/2014/main" id="{74E3B5A8-432A-4E64-9F8B-58A5C8927FF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8" name="円弧 557">
                <a:extLst>
                  <a:ext uri="{FF2B5EF4-FFF2-40B4-BE49-F238E27FC236}">
                    <a16:creationId xmlns:a16="http://schemas.microsoft.com/office/drawing/2014/main" id="{F9DB1843-4067-48BE-9274-C27E35751884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559" name="直線コネクタ 558">
                <a:extLst>
                  <a:ext uri="{FF2B5EF4-FFF2-40B4-BE49-F238E27FC236}">
                    <a16:creationId xmlns:a16="http://schemas.microsoft.com/office/drawing/2014/main" id="{B73DFFBE-51A4-40FA-A9D8-B24A42F9C5F9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0" name="楕円 539">
              <a:extLst>
                <a:ext uri="{FF2B5EF4-FFF2-40B4-BE49-F238E27FC236}">
                  <a16:creationId xmlns:a16="http://schemas.microsoft.com/office/drawing/2014/main" id="{EB89A8E6-8910-4ADA-A1C5-D0197D670569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5C0A63D1-DD67-4590-A298-5AA80B5D2E48}"/>
              </a:ext>
            </a:extLst>
          </p:cNvPr>
          <p:cNvGrpSpPr/>
          <p:nvPr/>
        </p:nvGrpSpPr>
        <p:grpSpPr>
          <a:xfrm rot="12630001">
            <a:off x="1810674" y="2600163"/>
            <a:ext cx="33749" cy="216006"/>
            <a:chOff x="9201364" y="5832245"/>
            <a:chExt cx="154522" cy="835485"/>
          </a:xfrm>
        </p:grpSpPr>
        <p:grpSp>
          <p:nvGrpSpPr>
            <p:cNvPr id="490" name="グループ化 489">
              <a:extLst>
                <a:ext uri="{FF2B5EF4-FFF2-40B4-BE49-F238E27FC236}">
                  <a16:creationId xmlns:a16="http://schemas.microsoft.com/office/drawing/2014/main" id="{7DEA4A89-1E7F-451D-BF35-2C955B84CEF5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492" name="円弧 491">
                <a:extLst>
                  <a:ext uri="{FF2B5EF4-FFF2-40B4-BE49-F238E27FC236}">
                    <a16:creationId xmlns:a16="http://schemas.microsoft.com/office/drawing/2014/main" id="{F9729011-692A-4D1A-A529-2849278D4D10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493" name="グループ化 492">
                <a:extLst>
                  <a:ext uri="{FF2B5EF4-FFF2-40B4-BE49-F238E27FC236}">
                    <a16:creationId xmlns:a16="http://schemas.microsoft.com/office/drawing/2014/main" id="{512920C0-90B6-4E1E-BA53-84418C2A71C5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37" name="円弧 536">
                  <a:extLst>
                    <a:ext uri="{FF2B5EF4-FFF2-40B4-BE49-F238E27FC236}">
                      <a16:creationId xmlns:a16="http://schemas.microsoft.com/office/drawing/2014/main" id="{2528A275-EB2F-44B2-8C90-66857EB1A18A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38" name="円弧 537">
                  <a:extLst>
                    <a:ext uri="{FF2B5EF4-FFF2-40B4-BE49-F238E27FC236}">
                      <a16:creationId xmlns:a16="http://schemas.microsoft.com/office/drawing/2014/main" id="{152CC8CB-F04C-4673-AB9E-71202837329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94" name="グループ化 493">
                <a:extLst>
                  <a:ext uri="{FF2B5EF4-FFF2-40B4-BE49-F238E27FC236}">
                    <a16:creationId xmlns:a16="http://schemas.microsoft.com/office/drawing/2014/main" id="{18D4B608-ED50-4B30-B91B-F40C5DECEEF4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35" name="円弧 534">
                  <a:extLst>
                    <a:ext uri="{FF2B5EF4-FFF2-40B4-BE49-F238E27FC236}">
                      <a16:creationId xmlns:a16="http://schemas.microsoft.com/office/drawing/2014/main" id="{CDFF8927-4CC7-4471-9712-4C8BEABBD15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36" name="円弧 535">
                  <a:extLst>
                    <a:ext uri="{FF2B5EF4-FFF2-40B4-BE49-F238E27FC236}">
                      <a16:creationId xmlns:a16="http://schemas.microsoft.com/office/drawing/2014/main" id="{3CAC1A08-AC90-4054-8F76-CF35306686E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95" name="グループ化 494">
                <a:extLst>
                  <a:ext uri="{FF2B5EF4-FFF2-40B4-BE49-F238E27FC236}">
                    <a16:creationId xmlns:a16="http://schemas.microsoft.com/office/drawing/2014/main" id="{BB2E781A-106E-4A0E-87F7-6EC926788DEA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33" name="円弧 532">
                  <a:extLst>
                    <a:ext uri="{FF2B5EF4-FFF2-40B4-BE49-F238E27FC236}">
                      <a16:creationId xmlns:a16="http://schemas.microsoft.com/office/drawing/2014/main" id="{88D20EC2-68CE-408C-95D1-157303C6E2B4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34" name="円弧 533">
                  <a:extLst>
                    <a:ext uri="{FF2B5EF4-FFF2-40B4-BE49-F238E27FC236}">
                      <a16:creationId xmlns:a16="http://schemas.microsoft.com/office/drawing/2014/main" id="{87A3FA79-F248-47FA-8C81-218A0E4620BE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96" name="グループ化 495">
                <a:extLst>
                  <a:ext uri="{FF2B5EF4-FFF2-40B4-BE49-F238E27FC236}">
                    <a16:creationId xmlns:a16="http://schemas.microsoft.com/office/drawing/2014/main" id="{53490830-A1C7-4787-8084-B6FD5CC70FDC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31" name="円弧 530">
                  <a:extLst>
                    <a:ext uri="{FF2B5EF4-FFF2-40B4-BE49-F238E27FC236}">
                      <a16:creationId xmlns:a16="http://schemas.microsoft.com/office/drawing/2014/main" id="{90FDADFA-22AB-48CC-A233-6A9575B085D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32" name="円弧 531">
                  <a:extLst>
                    <a:ext uri="{FF2B5EF4-FFF2-40B4-BE49-F238E27FC236}">
                      <a16:creationId xmlns:a16="http://schemas.microsoft.com/office/drawing/2014/main" id="{4A4A5B08-8456-45DD-B43F-10D448A8083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97" name="グループ化 496">
                <a:extLst>
                  <a:ext uri="{FF2B5EF4-FFF2-40B4-BE49-F238E27FC236}">
                    <a16:creationId xmlns:a16="http://schemas.microsoft.com/office/drawing/2014/main" id="{3AB576A7-4052-44EC-A722-304A3AB78797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29" name="円弧 528">
                  <a:extLst>
                    <a:ext uri="{FF2B5EF4-FFF2-40B4-BE49-F238E27FC236}">
                      <a16:creationId xmlns:a16="http://schemas.microsoft.com/office/drawing/2014/main" id="{4348D011-22E3-4C19-891E-F68B06622887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30" name="円弧 529">
                  <a:extLst>
                    <a:ext uri="{FF2B5EF4-FFF2-40B4-BE49-F238E27FC236}">
                      <a16:creationId xmlns:a16="http://schemas.microsoft.com/office/drawing/2014/main" id="{75B653C4-4464-422D-8C23-FB5AD27B270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98" name="グループ化 497">
                <a:extLst>
                  <a:ext uri="{FF2B5EF4-FFF2-40B4-BE49-F238E27FC236}">
                    <a16:creationId xmlns:a16="http://schemas.microsoft.com/office/drawing/2014/main" id="{E8DCBD43-28AD-49CD-B608-C5194A81876C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27" name="円弧 526">
                  <a:extLst>
                    <a:ext uri="{FF2B5EF4-FFF2-40B4-BE49-F238E27FC236}">
                      <a16:creationId xmlns:a16="http://schemas.microsoft.com/office/drawing/2014/main" id="{2C7CCD38-56E4-4AEC-A615-E0B81E8985C4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28" name="円弧 527">
                  <a:extLst>
                    <a:ext uri="{FF2B5EF4-FFF2-40B4-BE49-F238E27FC236}">
                      <a16:creationId xmlns:a16="http://schemas.microsoft.com/office/drawing/2014/main" id="{9BBB0023-2961-4DF3-9BA8-585F1F3A199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99" name="グループ化 498">
                <a:extLst>
                  <a:ext uri="{FF2B5EF4-FFF2-40B4-BE49-F238E27FC236}">
                    <a16:creationId xmlns:a16="http://schemas.microsoft.com/office/drawing/2014/main" id="{1E9C7E84-4D23-48DC-B227-CEFCB7CEC17C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25" name="円弧 524">
                  <a:extLst>
                    <a:ext uri="{FF2B5EF4-FFF2-40B4-BE49-F238E27FC236}">
                      <a16:creationId xmlns:a16="http://schemas.microsoft.com/office/drawing/2014/main" id="{11CFC740-9DCA-475F-A890-55D17729A94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26" name="円弧 525">
                  <a:extLst>
                    <a:ext uri="{FF2B5EF4-FFF2-40B4-BE49-F238E27FC236}">
                      <a16:creationId xmlns:a16="http://schemas.microsoft.com/office/drawing/2014/main" id="{3C63C7E5-A7E2-498A-BC16-F13503622BA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00" name="グループ化 499">
                <a:extLst>
                  <a:ext uri="{FF2B5EF4-FFF2-40B4-BE49-F238E27FC236}">
                    <a16:creationId xmlns:a16="http://schemas.microsoft.com/office/drawing/2014/main" id="{FEA7BBDC-399E-4226-965A-7F6FD00AB684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23" name="円弧 522">
                  <a:extLst>
                    <a:ext uri="{FF2B5EF4-FFF2-40B4-BE49-F238E27FC236}">
                      <a16:creationId xmlns:a16="http://schemas.microsoft.com/office/drawing/2014/main" id="{C5C5224F-4568-4CCD-A7BA-E441A03F7BF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24" name="円弧 523">
                  <a:extLst>
                    <a:ext uri="{FF2B5EF4-FFF2-40B4-BE49-F238E27FC236}">
                      <a16:creationId xmlns:a16="http://schemas.microsoft.com/office/drawing/2014/main" id="{5488699A-93BA-4596-84DC-B8F2D20C8BA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01" name="グループ化 500">
                <a:extLst>
                  <a:ext uri="{FF2B5EF4-FFF2-40B4-BE49-F238E27FC236}">
                    <a16:creationId xmlns:a16="http://schemas.microsoft.com/office/drawing/2014/main" id="{1058111E-AAE9-4BF5-BFD1-116DC7E05E20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21" name="円弧 520">
                  <a:extLst>
                    <a:ext uri="{FF2B5EF4-FFF2-40B4-BE49-F238E27FC236}">
                      <a16:creationId xmlns:a16="http://schemas.microsoft.com/office/drawing/2014/main" id="{8A63C3C5-AC2F-4E8B-A259-B58D1095FB00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22" name="円弧 521">
                  <a:extLst>
                    <a:ext uri="{FF2B5EF4-FFF2-40B4-BE49-F238E27FC236}">
                      <a16:creationId xmlns:a16="http://schemas.microsoft.com/office/drawing/2014/main" id="{E639B667-69B1-4C7B-ABFC-BD1C4B8108FE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02" name="グループ化 501">
                <a:extLst>
                  <a:ext uri="{FF2B5EF4-FFF2-40B4-BE49-F238E27FC236}">
                    <a16:creationId xmlns:a16="http://schemas.microsoft.com/office/drawing/2014/main" id="{4623B855-E2BF-436C-B43F-96A8C9B7E93D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19" name="円弧 518">
                  <a:extLst>
                    <a:ext uri="{FF2B5EF4-FFF2-40B4-BE49-F238E27FC236}">
                      <a16:creationId xmlns:a16="http://schemas.microsoft.com/office/drawing/2014/main" id="{C1CDC958-E86B-42BC-8C80-85ABDA3A3A9F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20" name="円弧 519">
                  <a:extLst>
                    <a:ext uri="{FF2B5EF4-FFF2-40B4-BE49-F238E27FC236}">
                      <a16:creationId xmlns:a16="http://schemas.microsoft.com/office/drawing/2014/main" id="{307B42C6-E809-4345-AA5F-ED4E8923423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03" name="グループ化 502">
                <a:extLst>
                  <a:ext uri="{FF2B5EF4-FFF2-40B4-BE49-F238E27FC236}">
                    <a16:creationId xmlns:a16="http://schemas.microsoft.com/office/drawing/2014/main" id="{9494B51A-DC4F-495E-9D6F-12EBFA64A596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17" name="円弧 516">
                  <a:extLst>
                    <a:ext uri="{FF2B5EF4-FFF2-40B4-BE49-F238E27FC236}">
                      <a16:creationId xmlns:a16="http://schemas.microsoft.com/office/drawing/2014/main" id="{6E42CD51-94F2-47FF-9075-E69FC84EFF16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18" name="円弧 517">
                  <a:extLst>
                    <a:ext uri="{FF2B5EF4-FFF2-40B4-BE49-F238E27FC236}">
                      <a16:creationId xmlns:a16="http://schemas.microsoft.com/office/drawing/2014/main" id="{BE23F9AA-558C-4767-86F3-04831E244FC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04" name="グループ化 503">
                <a:extLst>
                  <a:ext uri="{FF2B5EF4-FFF2-40B4-BE49-F238E27FC236}">
                    <a16:creationId xmlns:a16="http://schemas.microsoft.com/office/drawing/2014/main" id="{6AC102CF-C115-4EAF-9A88-EFD4F396B59F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15" name="円弧 514">
                  <a:extLst>
                    <a:ext uri="{FF2B5EF4-FFF2-40B4-BE49-F238E27FC236}">
                      <a16:creationId xmlns:a16="http://schemas.microsoft.com/office/drawing/2014/main" id="{F5E78747-C980-483A-8F2B-07C8DFC0EE8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16" name="円弧 515">
                  <a:extLst>
                    <a:ext uri="{FF2B5EF4-FFF2-40B4-BE49-F238E27FC236}">
                      <a16:creationId xmlns:a16="http://schemas.microsoft.com/office/drawing/2014/main" id="{0C0ACB9E-C20A-47E1-9E88-133FCA5C7D13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05" name="グループ化 504">
                <a:extLst>
                  <a:ext uri="{FF2B5EF4-FFF2-40B4-BE49-F238E27FC236}">
                    <a16:creationId xmlns:a16="http://schemas.microsoft.com/office/drawing/2014/main" id="{C4D6DE85-7EEE-4C05-A952-3CDA69420D6C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13" name="円弧 512">
                  <a:extLst>
                    <a:ext uri="{FF2B5EF4-FFF2-40B4-BE49-F238E27FC236}">
                      <a16:creationId xmlns:a16="http://schemas.microsoft.com/office/drawing/2014/main" id="{2348B330-0FF8-4E39-A94E-C6D12F167E37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514" name="円弧 513">
                  <a:extLst>
                    <a:ext uri="{FF2B5EF4-FFF2-40B4-BE49-F238E27FC236}">
                      <a16:creationId xmlns:a16="http://schemas.microsoft.com/office/drawing/2014/main" id="{9F671937-B003-47AF-9DF5-2987EF0DA0D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06" name="グループ化 505">
                <a:extLst>
                  <a:ext uri="{FF2B5EF4-FFF2-40B4-BE49-F238E27FC236}">
                    <a16:creationId xmlns:a16="http://schemas.microsoft.com/office/drawing/2014/main" id="{BC969226-578D-4769-8A91-A13FDF8CBF6B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511" name="円弧 510">
                  <a:extLst>
                    <a:ext uri="{FF2B5EF4-FFF2-40B4-BE49-F238E27FC236}">
                      <a16:creationId xmlns:a16="http://schemas.microsoft.com/office/drawing/2014/main" id="{361107DB-5AC8-442F-8034-A9C79A53C48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512" name="円弧 511">
                  <a:extLst>
                    <a:ext uri="{FF2B5EF4-FFF2-40B4-BE49-F238E27FC236}">
                      <a16:creationId xmlns:a16="http://schemas.microsoft.com/office/drawing/2014/main" id="{D043ADA8-298A-4BFD-AA98-9CB5E0221BF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507" name="円弧 506">
                <a:extLst>
                  <a:ext uri="{FF2B5EF4-FFF2-40B4-BE49-F238E27FC236}">
                    <a16:creationId xmlns:a16="http://schemas.microsoft.com/office/drawing/2014/main" id="{C4346CB6-A195-43D0-BB36-14D646B51090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508" name="直線コネクタ 507">
                <a:extLst>
                  <a:ext uri="{FF2B5EF4-FFF2-40B4-BE49-F238E27FC236}">
                    <a16:creationId xmlns:a16="http://schemas.microsoft.com/office/drawing/2014/main" id="{9101213D-389C-432D-B7A4-4643CD45D4F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9" name="円弧 508">
                <a:extLst>
                  <a:ext uri="{FF2B5EF4-FFF2-40B4-BE49-F238E27FC236}">
                    <a16:creationId xmlns:a16="http://schemas.microsoft.com/office/drawing/2014/main" id="{0BC57487-E7EE-4944-93DC-6419C7DAB301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510" name="直線コネクタ 509">
                <a:extLst>
                  <a:ext uri="{FF2B5EF4-FFF2-40B4-BE49-F238E27FC236}">
                    <a16:creationId xmlns:a16="http://schemas.microsoft.com/office/drawing/2014/main" id="{DF481FB8-78D0-4F81-BCB3-EB49665F102D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1" name="楕円 490">
              <a:extLst>
                <a:ext uri="{FF2B5EF4-FFF2-40B4-BE49-F238E27FC236}">
                  <a16:creationId xmlns:a16="http://schemas.microsoft.com/office/drawing/2014/main" id="{167C4899-FD7D-4294-99D9-97AAECAD12BA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5C8B7965-7EE7-4F78-8701-A03800EF9981}"/>
              </a:ext>
            </a:extLst>
          </p:cNvPr>
          <p:cNvGrpSpPr/>
          <p:nvPr/>
        </p:nvGrpSpPr>
        <p:grpSpPr>
          <a:xfrm rot="16213811">
            <a:off x="2376828" y="3374756"/>
            <a:ext cx="39950" cy="182474"/>
            <a:chOff x="9201364" y="5832245"/>
            <a:chExt cx="154522" cy="835485"/>
          </a:xfrm>
        </p:grpSpPr>
        <p:grpSp>
          <p:nvGrpSpPr>
            <p:cNvPr id="441" name="グループ化 440">
              <a:extLst>
                <a:ext uri="{FF2B5EF4-FFF2-40B4-BE49-F238E27FC236}">
                  <a16:creationId xmlns:a16="http://schemas.microsoft.com/office/drawing/2014/main" id="{45A59D1C-EAFC-4B52-8195-1D419E930280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443" name="円弧 442">
                <a:extLst>
                  <a:ext uri="{FF2B5EF4-FFF2-40B4-BE49-F238E27FC236}">
                    <a16:creationId xmlns:a16="http://schemas.microsoft.com/office/drawing/2014/main" id="{36ED4728-25C7-4BCA-AD7B-65B94D6BD043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444" name="グループ化 443">
                <a:extLst>
                  <a:ext uri="{FF2B5EF4-FFF2-40B4-BE49-F238E27FC236}">
                    <a16:creationId xmlns:a16="http://schemas.microsoft.com/office/drawing/2014/main" id="{55CEBE1C-80B6-4B6F-8D64-65FE825AE15D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88" name="円弧 487">
                  <a:extLst>
                    <a:ext uri="{FF2B5EF4-FFF2-40B4-BE49-F238E27FC236}">
                      <a16:creationId xmlns:a16="http://schemas.microsoft.com/office/drawing/2014/main" id="{3C960A9E-11B1-408E-8406-63B29E89F95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89" name="円弧 488">
                  <a:extLst>
                    <a:ext uri="{FF2B5EF4-FFF2-40B4-BE49-F238E27FC236}">
                      <a16:creationId xmlns:a16="http://schemas.microsoft.com/office/drawing/2014/main" id="{F4E868A7-6285-4633-88FA-4299698966C9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45" name="グループ化 444">
                <a:extLst>
                  <a:ext uri="{FF2B5EF4-FFF2-40B4-BE49-F238E27FC236}">
                    <a16:creationId xmlns:a16="http://schemas.microsoft.com/office/drawing/2014/main" id="{3E1A55E4-9BB1-4C59-B0FE-3E3FAEE76DC8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86" name="円弧 485">
                  <a:extLst>
                    <a:ext uri="{FF2B5EF4-FFF2-40B4-BE49-F238E27FC236}">
                      <a16:creationId xmlns:a16="http://schemas.microsoft.com/office/drawing/2014/main" id="{156B8840-3AB6-4F48-8369-41F354877D2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87" name="円弧 486">
                  <a:extLst>
                    <a:ext uri="{FF2B5EF4-FFF2-40B4-BE49-F238E27FC236}">
                      <a16:creationId xmlns:a16="http://schemas.microsoft.com/office/drawing/2014/main" id="{8FB6E0F7-CD38-423D-9524-F0F1011B047E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46" name="グループ化 445">
                <a:extLst>
                  <a:ext uri="{FF2B5EF4-FFF2-40B4-BE49-F238E27FC236}">
                    <a16:creationId xmlns:a16="http://schemas.microsoft.com/office/drawing/2014/main" id="{2AEE1C8C-953D-44B2-876A-BE2D61BD04F7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84" name="円弧 483">
                  <a:extLst>
                    <a:ext uri="{FF2B5EF4-FFF2-40B4-BE49-F238E27FC236}">
                      <a16:creationId xmlns:a16="http://schemas.microsoft.com/office/drawing/2014/main" id="{C0D5F715-523A-4B3B-A94E-01F48C31ED0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85" name="円弧 484">
                  <a:extLst>
                    <a:ext uri="{FF2B5EF4-FFF2-40B4-BE49-F238E27FC236}">
                      <a16:creationId xmlns:a16="http://schemas.microsoft.com/office/drawing/2014/main" id="{E50E08DB-CE35-4D42-9421-59D32A4A4A1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47" name="グループ化 446">
                <a:extLst>
                  <a:ext uri="{FF2B5EF4-FFF2-40B4-BE49-F238E27FC236}">
                    <a16:creationId xmlns:a16="http://schemas.microsoft.com/office/drawing/2014/main" id="{7BBFDF5B-769C-4BE6-8F6D-022AFB4E707B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82" name="円弧 481">
                  <a:extLst>
                    <a:ext uri="{FF2B5EF4-FFF2-40B4-BE49-F238E27FC236}">
                      <a16:creationId xmlns:a16="http://schemas.microsoft.com/office/drawing/2014/main" id="{64BA0076-ECF8-4A6E-818D-FBD6C4A620E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83" name="円弧 482">
                  <a:extLst>
                    <a:ext uri="{FF2B5EF4-FFF2-40B4-BE49-F238E27FC236}">
                      <a16:creationId xmlns:a16="http://schemas.microsoft.com/office/drawing/2014/main" id="{CC870DAF-39F4-49CB-BCAC-F39190ED74A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48" name="グループ化 447">
                <a:extLst>
                  <a:ext uri="{FF2B5EF4-FFF2-40B4-BE49-F238E27FC236}">
                    <a16:creationId xmlns:a16="http://schemas.microsoft.com/office/drawing/2014/main" id="{97A500D7-661F-4B8D-AF53-0D1EDCD508AF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80" name="円弧 479">
                  <a:extLst>
                    <a:ext uri="{FF2B5EF4-FFF2-40B4-BE49-F238E27FC236}">
                      <a16:creationId xmlns:a16="http://schemas.microsoft.com/office/drawing/2014/main" id="{F4D9BBB7-8F3D-4B52-AA93-17F93D2D49B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81" name="円弧 480">
                  <a:extLst>
                    <a:ext uri="{FF2B5EF4-FFF2-40B4-BE49-F238E27FC236}">
                      <a16:creationId xmlns:a16="http://schemas.microsoft.com/office/drawing/2014/main" id="{0187F9B9-54BA-4B8D-AA90-D30F70EBC783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49" name="グループ化 448">
                <a:extLst>
                  <a:ext uri="{FF2B5EF4-FFF2-40B4-BE49-F238E27FC236}">
                    <a16:creationId xmlns:a16="http://schemas.microsoft.com/office/drawing/2014/main" id="{9A4B3065-DD86-4A4A-AB85-0F7368516007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78" name="円弧 477">
                  <a:extLst>
                    <a:ext uri="{FF2B5EF4-FFF2-40B4-BE49-F238E27FC236}">
                      <a16:creationId xmlns:a16="http://schemas.microsoft.com/office/drawing/2014/main" id="{F8C3973E-0BBA-433D-8313-91E6B4AE759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79" name="円弧 478">
                  <a:extLst>
                    <a:ext uri="{FF2B5EF4-FFF2-40B4-BE49-F238E27FC236}">
                      <a16:creationId xmlns:a16="http://schemas.microsoft.com/office/drawing/2014/main" id="{7955787C-A84F-4968-A4EA-D12D998EA419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50" name="グループ化 449">
                <a:extLst>
                  <a:ext uri="{FF2B5EF4-FFF2-40B4-BE49-F238E27FC236}">
                    <a16:creationId xmlns:a16="http://schemas.microsoft.com/office/drawing/2014/main" id="{ACB6ABD1-9A49-4020-AE08-30E89074B22A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76" name="円弧 475">
                  <a:extLst>
                    <a:ext uri="{FF2B5EF4-FFF2-40B4-BE49-F238E27FC236}">
                      <a16:creationId xmlns:a16="http://schemas.microsoft.com/office/drawing/2014/main" id="{98EFF114-934C-47AF-ADB1-C0364BB0567A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77" name="円弧 476">
                  <a:extLst>
                    <a:ext uri="{FF2B5EF4-FFF2-40B4-BE49-F238E27FC236}">
                      <a16:creationId xmlns:a16="http://schemas.microsoft.com/office/drawing/2014/main" id="{76BE1478-DC76-4C44-AB78-EF82BD1F195D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51" name="グループ化 450">
                <a:extLst>
                  <a:ext uri="{FF2B5EF4-FFF2-40B4-BE49-F238E27FC236}">
                    <a16:creationId xmlns:a16="http://schemas.microsoft.com/office/drawing/2014/main" id="{D3A9BB3A-6CA9-4C6C-A53A-E0C0DDECFF76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74" name="円弧 473">
                  <a:extLst>
                    <a:ext uri="{FF2B5EF4-FFF2-40B4-BE49-F238E27FC236}">
                      <a16:creationId xmlns:a16="http://schemas.microsoft.com/office/drawing/2014/main" id="{92B0CDA2-D0A2-4DD8-9386-B782F7B888D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75" name="円弧 474">
                  <a:extLst>
                    <a:ext uri="{FF2B5EF4-FFF2-40B4-BE49-F238E27FC236}">
                      <a16:creationId xmlns:a16="http://schemas.microsoft.com/office/drawing/2014/main" id="{7530A4F1-B0AF-4A0E-8529-0C755704C315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52" name="グループ化 451">
                <a:extLst>
                  <a:ext uri="{FF2B5EF4-FFF2-40B4-BE49-F238E27FC236}">
                    <a16:creationId xmlns:a16="http://schemas.microsoft.com/office/drawing/2014/main" id="{A652EE18-4BC9-4A3C-9E22-C2171FECD90E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72" name="円弧 471">
                  <a:extLst>
                    <a:ext uri="{FF2B5EF4-FFF2-40B4-BE49-F238E27FC236}">
                      <a16:creationId xmlns:a16="http://schemas.microsoft.com/office/drawing/2014/main" id="{B0C67961-8A5B-4769-A167-54273265015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73" name="円弧 472">
                  <a:extLst>
                    <a:ext uri="{FF2B5EF4-FFF2-40B4-BE49-F238E27FC236}">
                      <a16:creationId xmlns:a16="http://schemas.microsoft.com/office/drawing/2014/main" id="{DFD84043-DBF5-4135-BEA9-3826F01A873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53" name="グループ化 452">
                <a:extLst>
                  <a:ext uri="{FF2B5EF4-FFF2-40B4-BE49-F238E27FC236}">
                    <a16:creationId xmlns:a16="http://schemas.microsoft.com/office/drawing/2014/main" id="{C7FF0EE5-1455-4977-8C3E-7492551F2032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70" name="円弧 469">
                  <a:extLst>
                    <a:ext uri="{FF2B5EF4-FFF2-40B4-BE49-F238E27FC236}">
                      <a16:creationId xmlns:a16="http://schemas.microsoft.com/office/drawing/2014/main" id="{F85616F8-7921-4219-B9E5-E0400C121817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71" name="円弧 470">
                  <a:extLst>
                    <a:ext uri="{FF2B5EF4-FFF2-40B4-BE49-F238E27FC236}">
                      <a16:creationId xmlns:a16="http://schemas.microsoft.com/office/drawing/2014/main" id="{F0DBE4B1-BF84-4C75-897B-2F778C29699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54" name="グループ化 453">
                <a:extLst>
                  <a:ext uri="{FF2B5EF4-FFF2-40B4-BE49-F238E27FC236}">
                    <a16:creationId xmlns:a16="http://schemas.microsoft.com/office/drawing/2014/main" id="{28A11139-B1CD-4374-85B0-29F636653E45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68" name="円弧 467">
                  <a:extLst>
                    <a:ext uri="{FF2B5EF4-FFF2-40B4-BE49-F238E27FC236}">
                      <a16:creationId xmlns:a16="http://schemas.microsoft.com/office/drawing/2014/main" id="{039B4455-BF3C-49BF-B214-CDCB5A4A9316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69" name="円弧 468">
                  <a:extLst>
                    <a:ext uri="{FF2B5EF4-FFF2-40B4-BE49-F238E27FC236}">
                      <a16:creationId xmlns:a16="http://schemas.microsoft.com/office/drawing/2014/main" id="{E46BF181-988B-4D9D-BC52-2BEE425554C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55" name="グループ化 454">
                <a:extLst>
                  <a:ext uri="{FF2B5EF4-FFF2-40B4-BE49-F238E27FC236}">
                    <a16:creationId xmlns:a16="http://schemas.microsoft.com/office/drawing/2014/main" id="{681C74AF-BC93-4BD7-8F0F-192755924F39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66" name="円弧 465">
                  <a:extLst>
                    <a:ext uri="{FF2B5EF4-FFF2-40B4-BE49-F238E27FC236}">
                      <a16:creationId xmlns:a16="http://schemas.microsoft.com/office/drawing/2014/main" id="{8A6F9FB4-3C9F-4837-B3B5-2DC15ACC9D3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67" name="円弧 466">
                  <a:extLst>
                    <a:ext uri="{FF2B5EF4-FFF2-40B4-BE49-F238E27FC236}">
                      <a16:creationId xmlns:a16="http://schemas.microsoft.com/office/drawing/2014/main" id="{D17A4611-A5FA-4AD8-BD98-E162CF67B22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56" name="グループ化 455">
                <a:extLst>
                  <a:ext uri="{FF2B5EF4-FFF2-40B4-BE49-F238E27FC236}">
                    <a16:creationId xmlns:a16="http://schemas.microsoft.com/office/drawing/2014/main" id="{58E2E672-1092-47A7-9FF8-141B4BEAF27D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64" name="円弧 463">
                  <a:extLst>
                    <a:ext uri="{FF2B5EF4-FFF2-40B4-BE49-F238E27FC236}">
                      <a16:creationId xmlns:a16="http://schemas.microsoft.com/office/drawing/2014/main" id="{BC52A80F-7D09-4E58-9A48-85261E200C8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465" name="円弧 464">
                  <a:extLst>
                    <a:ext uri="{FF2B5EF4-FFF2-40B4-BE49-F238E27FC236}">
                      <a16:creationId xmlns:a16="http://schemas.microsoft.com/office/drawing/2014/main" id="{4BF839DE-A8E4-4F2C-9F37-56BFD267800C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57" name="グループ化 456">
                <a:extLst>
                  <a:ext uri="{FF2B5EF4-FFF2-40B4-BE49-F238E27FC236}">
                    <a16:creationId xmlns:a16="http://schemas.microsoft.com/office/drawing/2014/main" id="{9034DD0D-8458-4E07-973D-57EF1D4B7623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62" name="円弧 461">
                  <a:extLst>
                    <a:ext uri="{FF2B5EF4-FFF2-40B4-BE49-F238E27FC236}">
                      <a16:creationId xmlns:a16="http://schemas.microsoft.com/office/drawing/2014/main" id="{01B62EF6-FA80-4145-8B93-1C88D55DB8F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463" name="円弧 462">
                  <a:extLst>
                    <a:ext uri="{FF2B5EF4-FFF2-40B4-BE49-F238E27FC236}">
                      <a16:creationId xmlns:a16="http://schemas.microsoft.com/office/drawing/2014/main" id="{EBE907BF-43B4-4B90-A3E0-815F39800D0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458" name="円弧 457">
                <a:extLst>
                  <a:ext uri="{FF2B5EF4-FFF2-40B4-BE49-F238E27FC236}">
                    <a16:creationId xmlns:a16="http://schemas.microsoft.com/office/drawing/2014/main" id="{4CB7204E-3F63-4177-A4DA-FD9ACC95E00E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459" name="直線コネクタ 458">
                <a:extLst>
                  <a:ext uri="{FF2B5EF4-FFF2-40B4-BE49-F238E27FC236}">
                    <a16:creationId xmlns:a16="http://schemas.microsoft.com/office/drawing/2014/main" id="{AFE2DA5E-27BD-478E-90FD-4672EAF219E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0" name="円弧 459">
                <a:extLst>
                  <a:ext uri="{FF2B5EF4-FFF2-40B4-BE49-F238E27FC236}">
                    <a16:creationId xmlns:a16="http://schemas.microsoft.com/office/drawing/2014/main" id="{B7052F1C-EA7B-4331-8255-12D18D8E278A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461" name="直線コネクタ 460">
                <a:extLst>
                  <a:ext uri="{FF2B5EF4-FFF2-40B4-BE49-F238E27FC236}">
                    <a16:creationId xmlns:a16="http://schemas.microsoft.com/office/drawing/2014/main" id="{A35C3694-5AF8-4A0D-A6CD-B6F07085234D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2" name="楕円 441">
              <a:extLst>
                <a:ext uri="{FF2B5EF4-FFF2-40B4-BE49-F238E27FC236}">
                  <a16:creationId xmlns:a16="http://schemas.microsoft.com/office/drawing/2014/main" id="{83730015-62B9-434E-9B41-2EC4F4DDE968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07A3D3A5-3D6F-46D0-AC97-9959891514E9}"/>
              </a:ext>
            </a:extLst>
          </p:cNvPr>
          <p:cNvGrpSpPr/>
          <p:nvPr/>
        </p:nvGrpSpPr>
        <p:grpSpPr>
          <a:xfrm rot="10800000">
            <a:off x="1627543" y="2562683"/>
            <a:ext cx="33749" cy="216006"/>
            <a:chOff x="9201364" y="5832245"/>
            <a:chExt cx="154522" cy="835485"/>
          </a:xfrm>
        </p:grpSpPr>
        <p:grpSp>
          <p:nvGrpSpPr>
            <p:cNvPr id="392" name="グループ化 391">
              <a:extLst>
                <a:ext uri="{FF2B5EF4-FFF2-40B4-BE49-F238E27FC236}">
                  <a16:creationId xmlns:a16="http://schemas.microsoft.com/office/drawing/2014/main" id="{AAAE1311-3B2E-462D-9BC9-B14D06D68803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394" name="円弧 393">
                <a:extLst>
                  <a:ext uri="{FF2B5EF4-FFF2-40B4-BE49-F238E27FC236}">
                    <a16:creationId xmlns:a16="http://schemas.microsoft.com/office/drawing/2014/main" id="{AE3EDEAE-5644-45F3-9014-BBC9EDFD2BA5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395" name="グループ化 394">
                <a:extLst>
                  <a:ext uri="{FF2B5EF4-FFF2-40B4-BE49-F238E27FC236}">
                    <a16:creationId xmlns:a16="http://schemas.microsoft.com/office/drawing/2014/main" id="{F75AC416-255B-45E0-8B39-7877B5F62960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39" name="円弧 438">
                  <a:extLst>
                    <a:ext uri="{FF2B5EF4-FFF2-40B4-BE49-F238E27FC236}">
                      <a16:creationId xmlns:a16="http://schemas.microsoft.com/office/drawing/2014/main" id="{57D5CDC9-1FA3-4E37-A506-5AABC01E200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40" name="円弧 439">
                  <a:extLst>
                    <a:ext uri="{FF2B5EF4-FFF2-40B4-BE49-F238E27FC236}">
                      <a16:creationId xmlns:a16="http://schemas.microsoft.com/office/drawing/2014/main" id="{A7943F56-D853-49CC-8BEE-46B467B1553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96" name="グループ化 395">
                <a:extLst>
                  <a:ext uri="{FF2B5EF4-FFF2-40B4-BE49-F238E27FC236}">
                    <a16:creationId xmlns:a16="http://schemas.microsoft.com/office/drawing/2014/main" id="{9CEA4657-253B-4D4D-925C-0FDB20FEB64A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37" name="円弧 436">
                  <a:extLst>
                    <a:ext uri="{FF2B5EF4-FFF2-40B4-BE49-F238E27FC236}">
                      <a16:creationId xmlns:a16="http://schemas.microsoft.com/office/drawing/2014/main" id="{07D247CE-B71D-47A4-9301-C8295D62E8E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38" name="円弧 437">
                  <a:extLst>
                    <a:ext uri="{FF2B5EF4-FFF2-40B4-BE49-F238E27FC236}">
                      <a16:creationId xmlns:a16="http://schemas.microsoft.com/office/drawing/2014/main" id="{0F772B8E-B03F-473F-AC94-F03972767A4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97" name="グループ化 396">
                <a:extLst>
                  <a:ext uri="{FF2B5EF4-FFF2-40B4-BE49-F238E27FC236}">
                    <a16:creationId xmlns:a16="http://schemas.microsoft.com/office/drawing/2014/main" id="{FD9BD82E-AA61-4787-8428-3F419D85B763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35" name="円弧 434">
                  <a:extLst>
                    <a:ext uri="{FF2B5EF4-FFF2-40B4-BE49-F238E27FC236}">
                      <a16:creationId xmlns:a16="http://schemas.microsoft.com/office/drawing/2014/main" id="{8C1F383B-B29A-4143-8159-E46798C3266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36" name="円弧 435">
                  <a:extLst>
                    <a:ext uri="{FF2B5EF4-FFF2-40B4-BE49-F238E27FC236}">
                      <a16:creationId xmlns:a16="http://schemas.microsoft.com/office/drawing/2014/main" id="{8B5FF54B-44EB-4AEA-A0CE-DC5794C58EF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98" name="グループ化 397">
                <a:extLst>
                  <a:ext uri="{FF2B5EF4-FFF2-40B4-BE49-F238E27FC236}">
                    <a16:creationId xmlns:a16="http://schemas.microsoft.com/office/drawing/2014/main" id="{13A54432-AE8D-4C75-9D5F-9B464C24FD36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33" name="円弧 432">
                  <a:extLst>
                    <a:ext uri="{FF2B5EF4-FFF2-40B4-BE49-F238E27FC236}">
                      <a16:creationId xmlns:a16="http://schemas.microsoft.com/office/drawing/2014/main" id="{85493883-BE5E-4F10-9435-F69EE73C9897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34" name="円弧 433">
                  <a:extLst>
                    <a:ext uri="{FF2B5EF4-FFF2-40B4-BE49-F238E27FC236}">
                      <a16:creationId xmlns:a16="http://schemas.microsoft.com/office/drawing/2014/main" id="{AC2CF7C4-50BC-495D-B3DF-4DF04B87DAA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99" name="グループ化 398">
                <a:extLst>
                  <a:ext uri="{FF2B5EF4-FFF2-40B4-BE49-F238E27FC236}">
                    <a16:creationId xmlns:a16="http://schemas.microsoft.com/office/drawing/2014/main" id="{EFC813C1-35A7-44A6-91A7-1B52EC0AB80D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31" name="円弧 430">
                  <a:extLst>
                    <a:ext uri="{FF2B5EF4-FFF2-40B4-BE49-F238E27FC236}">
                      <a16:creationId xmlns:a16="http://schemas.microsoft.com/office/drawing/2014/main" id="{903953C2-662E-4C7B-BFEF-5A4CFF6C40E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32" name="円弧 431">
                  <a:extLst>
                    <a:ext uri="{FF2B5EF4-FFF2-40B4-BE49-F238E27FC236}">
                      <a16:creationId xmlns:a16="http://schemas.microsoft.com/office/drawing/2014/main" id="{68DA75CD-B1C1-44CB-A264-069A8BA280CC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00" name="グループ化 399">
                <a:extLst>
                  <a:ext uri="{FF2B5EF4-FFF2-40B4-BE49-F238E27FC236}">
                    <a16:creationId xmlns:a16="http://schemas.microsoft.com/office/drawing/2014/main" id="{99FD8220-C559-4AA4-9A63-5C073D1BDCF0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29" name="円弧 428">
                  <a:extLst>
                    <a:ext uri="{FF2B5EF4-FFF2-40B4-BE49-F238E27FC236}">
                      <a16:creationId xmlns:a16="http://schemas.microsoft.com/office/drawing/2014/main" id="{DFDAE005-D841-4E0A-9696-E4F20BA5401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30" name="円弧 429">
                  <a:extLst>
                    <a:ext uri="{FF2B5EF4-FFF2-40B4-BE49-F238E27FC236}">
                      <a16:creationId xmlns:a16="http://schemas.microsoft.com/office/drawing/2014/main" id="{8CB24D61-E785-4E76-BEBC-18610E45244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01" name="グループ化 400">
                <a:extLst>
                  <a:ext uri="{FF2B5EF4-FFF2-40B4-BE49-F238E27FC236}">
                    <a16:creationId xmlns:a16="http://schemas.microsoft.com/office/drawing/2014/main" id="{14F87C68-E8D7-4BFC-B1BB-EEF1F3E83BE5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27" name="円弧 426">
                  <a:extLst>
                    <a:ext uri="{FF2B5EF4-FFF2-40B4-BE49-F238E27FC236}">
                      <a16:creationId xmlns:a16="http://schemas.microsoft.com/office/drawing/2014/main" id="{07C55039-AFA8-4B50-B583-7E82978CCC4A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28" name="円弧 427">
                  <a:extLst>
                    <a:ext uri="{FF2B5EF4-FFF2-40B4-BE49-F238E27FC236}">
                      <a16:creationId xmlns:a16="http://schemas.microsoft.com/office/drawing/2014/main" id="{CED05836-3B49-4A12-9C4B-A5CA1788EA1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02" name="グループ化 401">
                <a:extLst>
                  <a:ext uri="{FF2B5EF4-FFF2-40B4-BE49-F238E27FC236}">
                    <a16:creationId xmlns:a16="http://schemas.microsoft.com/office/drawing/2014/main" id="{EC0B6AC4-D68D-4E48-8D63-AA7494AE9B7A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25" name="円弧 424">
                  <a:extLst>
                    <a:ext uri="{FF2B5EF4-FFF2-40B4-BE49-F238E27FC236}">
                      <a16:creationId xmlns:a16="http://schemas.microsoft.com/office/drawing/2014/main" id="{A8ADA8B2-E06B-43B1-87F4-3C0EEC7CDE7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26" name="円弧 425">
                  <a:extLst>
                    <a:ext uri="{FF2B5EF4-FFF2-40B4-BE49-F238E27FC236}">
                      <a16:creationId xmlns:a16="http://schemas.microsoft.com/office/drawing/2014/main" id="{242092E6-EC30-4B88-BB16-23C448C89D6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03" name="グループ化 402">
                <a:extLst>
                  <a:ext uri="{FF2B5EF4-FFF2-40B4-BE49-F238E27FC236}">
                    <a16:creationId xmlns:a16="http://schemas.microsoft.com/office/drawing/2014/main" id="{D2615DD9-BAB7-46A1-B4B5-A5D0394B406C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23" name="円弧 422">
                  <a:extLst>
                    <a:ext uri="{FF2B5EF4-FFF2-40B4-BE49-F238E27FC236}">
                      <a16:creationId xmlns:a16="http://schemas.microsoft.com/office/drawing/2014/main" id="{943CEAA6-EF27-427D-A9FA-D57CD1A99C3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24" name="円弧 423">
                  <a:extLst>
                    <a:ext uri="{FF2B5EF4-FFF2-40B4-BE49-F238E27FC236}">
                      <a16:creationId xmlns:a16="http://schemas.microsoft.com/office/drawing/2014/main" id="{ED034E10-C949-483C-BE01-AF2A99B4B9E8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04" name="グループ化 403">
                <a:extLst>
                  <a:ext uri="{FF2B5EF4-FFF2-40B4-BE49-F238E27FC236}">
                    <a16:creationId xmlns:a16="http://schemas.microsoft.com/office/drawing/2014/main" id="{448AE1B5-3527-4B97-9A5C-E48C8142AF9C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21" name="円弧 420">
                  <a:extLst>
                    <a:ext uri="{FF2B5EF4-FFF2-40B4-BE49-F238E27FC236}">
                      <a16:creationId xmlns:a16="http://schemas.microsoft.com/office/drawing/2014/main" id="{6DA7F093-4F4D-4001-8033-C47643714970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22" name="円弧 421">
                  <a:extLst>
                    <a:ext uri="{FF2B5EF4-FFF2-40B4-BE49-F238E27FC236}">
                      <a16:creationId xmlns:a16="http://schemas.microsoft.com/office/drawing/2014/main" id="{2B133AC3-BBB0-4BCF-B2E4-2756DE1460B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05" name="グループ化 404">
                <a:extLst>
                  <a:ext uri="{FF2B5EF4-FFF2-40B4-BE49-F238E27FC236}">
                    <a16:creationId xmlns:a16="http://schemas.microsoft.com/office/drawing/2014/main" id="{4133A791-E1CE-42B9-B5B5-5CDD0D4CAB4A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19" name="円弧 418">
                  <a:extLst>
                    <a:ext uri="{FF2B5EF4-FFF2-40B4-BE49-F238E27FC236}">
                      <a16:creationId xmlns:a16="http://schemas.microsoft.com/office/drawing/2014/main" id="{8C34C380-EE96-4FCD-BD2C-3011D835DB84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20" name="円弧 419">
                  <a:extLst>
                    <a:ext uri="{FF2B5EF4-FFF2-40B4-BE49-F238E27FC236}">
                      <a16:creationId xmlns:a16="http://schemas.microsoft.com/office/drawing/2014/main" id="{0B8484B0-63D7-4EC0-BD2E-FD50CAB6EED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06" name="グループ化 405">
                <a:extLst>
                  <a:ext uri="{FF2B5EF4-FFF2-40B4-BE49-F238E27FC236}">
                    <a16:creationId xmlns:a16="http://schemas.microsoft.com/office/drawing/2014/main" id="{5AEDAEE4-2C39-49E5-BF13-C3B2361385D1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17" name="円弧 416">
                  <a:extLst>
                    <a:ext uri="{FF2B5EF4-FFF2-40B4-BE49-F238E27FC236}">
                      <a16:creationId xmlns:a16="http://schemas.microsoft.com/office/drawing/2014/main" id="{5752BE46-AD71-445A-B52C-2C317FC3675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18" name="円弧 417">
                  <a:extLst>
                    <a:ext uri="{FF2B5EF4-FFF2-40B4-BE49-F238E27FC236}">
                      <a16:creationId xmlns:a16="http://schemas.microsoft.com/office/drawing/2014/main" id="{C79BC949-5509-4C82-B4A5-9970D138DC3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07" name="グループ化 406">
                <a:extLst>
                  <a:ext uri="{FF2B5EF4-FFF2-40B4-BE49-F238E27FC236}">
                    <a16:creationId xmlns:a16="http://schemas.microsoft.com/office/drawing/2014/main" id="{AA0D9821-CB83-455E-94A2-F12D815A28C6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15" name="円弧 414">
                  <a:extLst>
                    <a:ext uri="{FF2B5EF4-FFF2-40B4-BE49-F238E27FC236}">
                      <a16:creationId xmlns:a16="http://schemas.microsoft.com/office/drawing/2014/main" id="{2EDB1941-BFC4-43E5-9F3B-6C6FE66814C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416" name="円弧 415">
                  <a:extLst>
                    <a:ext uri="{FF2B5EF4-FFF2-40B4-BE49-F238E27FC236}">
                      <a16:creationId xmlns:a16="http://schemas.microsoft.com/office/drawing/2014/main" id="{17D7EE30-B289-4430-947C-00E521DDD31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08" name="グループ化 407">
                <a:extLst>
                  <a:ext uri="{FF2B5EF4-FFF2-40B4-BE49-F238E27FC236}">
                    <a16:creationId xmlns:a16="http://schemas.microsoft.com/office/drawing/2014/main" id="{B6A31B08-011E-435A-84A0-E74FD4785E4B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413" name="円弧 412">
                  <a:extLst>
                    <a:ext uri="{FF2B5EF4-FFF2-40B4-BE49-F238E27FC236}">
                      <a16:creationId xmlns:a16="http://schemas.microsoft.com/office/drawing/2014/main" id="{C9699A09-CC71-4893-B66C-88E024CC3E9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414" name="円弧 413">
                  <a:extLst>
                    <a:ext uri="{FF2B5EF4-FFF2-40B4-BE49-F238E27FC236}">
                      <a16:creationId xmlns:a16="http://schemas.microsoft.com/office/drawing/2014/main" id="{E32AC431-D435-4C49-A86C-5E48C07BA2C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409" name="円弧 408">
                <a:extLst>
                  <a:ext uri="{FF2B5EF4-FFF2-40B4-BE49-F238E27FC236}">
                    <a16:creationId xmlns:a16="http://schemas.microsoft.com/office/drawing/2014/main" id="{CE6C7FDB-CD33-4D9D-8EF9-91F88FFAE17D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410" name="直線コネクタ 409">
                <a:extLst>
                  <a:ext uri="{FF2B5EF4-FFF2-40B4-BE49-F238E27FC236}">
                    <a16:creationId xmlns:a16="http://schemas.microsoft.com/office/drawing/2014/main" id="{461AE06E-C9C7-40CB-B54F-BA4C8446787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1" name="円弧 410">
                <a:extLst>
                  <a:ext uri="{FF2B5EF4-FFF2-40B4-BE49-F238E27FC236}">
                    <a16:creationId xmlns:a16="http://schemas.microsoft.com/office/drawing/2014/main" id="{6B6079C0-A531-4BB8-A0CC-61A60996D0A2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412" name="直線コネクタ 411">
                <a:extLst>
                  <a:ext uri="{FF2B5EF4-FFF2-40B4-BE49-F238E27FC236}">
                    <a16:creationId xmlns:a16="http://schemas.microsoft.com/office/drawing/2014/main" id="{453D3852-E82F-4AE9-958D-156C88FEBD4F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3" name="楕円 392">
              <a:extLst>
                <a:ext uri="{FF2B5EF4-FFF2-40B4-BE49-F238E27FC236}">
                  <a16:creationId xmlns:a16="http://schemas.microsoft.com/office/drawing/2014/main" id="{7F0AB97D-B1DD-4D39-9A80-A543DABB8EAF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C62DB20A-D4D2-42F7-8202-6C248969FC65}"/>
              </a:ext>
            </a:extLst>
          </p:cNvPr>
          <p:cNvGrpSpPr/>
          <p:nvPr/>
        </p:nvGrpSpPr>
        <p:grpSpPr>
          <a:xfrm rot="18285817">
            <a:off x="2336151" y="3501891"/>
            <a:ext cx="39950" cy="182474"/>
            <a:chOff x="9201364" y="5832245"/>
            <a:chExt cx="154522" cy="835485"/>
          </a:xfrm>
        </p:grpSpPr>
        <p:grpSp>
          <p:nvGrpSpPr>
            <p:cNvPr id="343" name="グループ化 342">
              <a:extLst>
                <a:ext uri="{FF2B5EF4-FFF2-40B4-BE49-F238E27FC236}">
                  <a16:creationId xmlns:a16="http://schemas.microsoft.com/office/drawing/2014/main" id="{B9A47C4C-8C4D-4456-812E-D7476BC85641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345" name="円弧 344">
                <a:extLst>
                  <a:ext uri="{FF2B5EF4-FFF2-40B4-BE49-F238E27FC236}">
                    <a16:creationId xmlns:a16="http://schemas.microsoft.com/office/drawing/2014/main" id="{23DF5A7D-BA07-4041-B82E-586F635F49A9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346" name="グループ化 345">
                <a:extLst>
                  <a:ext uri="{FF2B5EF4-FFF2-40B4-BE49-F238E27FC236}">
                    <a16:creationId xmlns:a16="http://schemas.microsoft.com/office/drawing/2014/main" id="{C7D77E18-52B5-4667-9C87-BA4637FD0C2B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90" name="円弧 389">
                  <a:extLst>
                    <a:ext uri="{FF2B5EF4-FFF2-40B4-BE49-F238E27FC236}">
                      <a16:creationId xmlns:a16="http://schemas.microsoft.com/office/drawing/2014/main" id="{FF44A8B7-A227-46A4-B996-85806C2FE876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91" name="円弧 390">
                  <a:extLst>
                    <a:ext uri="{FF2B5EF4-FFF2-40B4-BE49-F238E27FC236}">
                      <a16:creationId xmlns:a16="http://schemas.microsoft.com/office/drawing/2014/main" id="{21F07352-2686-4D23-A065-75060E79ACDE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47" name="グループ化 346">
                <a:extLst>
                  <a:ext uri="{FF2B5EF4-FFF2-40B4-BE49-F238E27FC236}">
                    <a16:creationId xmlns:a16="http://schemas.microsoft.com/office/drawing/2014/main" id="{F715FD20-045B-4A58-8CD1-D66080151AD6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88" name="円弧 387">
                  <a:extLst>
                    <a:ext uri="{FF2B5EF4-FFF2-40B4-BE49-F238E27FC236}">
                      <a16:creationId xmlns:a16="http://schemas.microsoft.com/office/drawing/2014/main" id="{46C33AE4-2815-4A16-8EA3-9962AE67585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89" name="円弧 388">
                  <a:extLst>
                    <a:ext uri="{FF2B5EF4-FFF2-40B4-BE49-F238E27FC236}">
                      <a16:creationId xmlns:a16="http://schemas.microsoft.com/office/drawing/2014/main" id="{76B2EC4F-9FC5-4F32-8C94-8B164C9B55C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48" name="グループ化 347">
                <a:extLst>
                  <a:ext uri="{FF2B5EF4-FFF2-40B4-BE49-F238E27FC236}">
                    <a16:creationId xmlns:a16="http://schemas.microsoft.com/office/drawing/2014/main" id="{136FE777-3D1E-49CC-A2DF-8EF3FF21A267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86" name="円弧 385">
                  <a:extLst>
                    <a:ext uri="{FF2B5EF4-FFF2-40B4-BE49-F238E27FC236}">
                      <a16:creationId xmlns:a16="http://schemas.microsoft.com/office/drawing/2014/main" id="{0A864F99-A127-4618-A864-B084091E537A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87" name="円弧 386">
                  <a:extLst>
                    <a:ext uri="{FF2B5EF4-FFF2-40B4-BE49-F238E27FC236}">
                      <a16:creationId xmlns:a16="http://schemas.microsoft.com/office/drawing/2014/main" id="{1162DC83-825D-490D-A7BA-E78BF393F2CC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49" name="グループ化 348">
                <a:extLst>
                  <a:ext uri="{FF2B5EF4-FFF2-40B4-BE49-F238E27FC236}">
                    <a16:creationId xmlns:a16="http://schemas.microsoft.com/office/drawing/2014/main" id="{8AAD0A1B-D444-409E-97FE-D77E5BC14B05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84" name="円弧 383">
                  <a:extLst>
                    <a:ext uri="{FF2B5EF4-FFF2-40B4-BE49-F238E27FC236}">
                      <a16:creationId xmlns:a16="http://schemas.microsoft.com/office/drawing/2014/main" id="{A2914D51-64FE-4CE6-9247-29D48082EE0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85" name="円弧 384">
                  <a:extLst>
                    <a:ext uri="{FF2B5EF4-FFF2-40B4-BE49-F238E27FC236}">
                      <a16:creationId xmlns:a16="http://schemas.microsoft.com/office/drawing/2014/main" id="{D10EF1A9-794A-4CB1-8110-B6F490668153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50" name="グループ化 349">
                <a:extLst>
                  <a:ext uri="{FF2B5EF4-FFF2-40B4-BE49-F238E27FC236}">
                    <a16:creationId xmlns:a16="http://schemas.microsoft.com/office/drawing/2014/main" id="{B78B3185-76C6-4EBC-8992-9449C7EF6940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82" name="円弧 381">
                  <a:extLst>
                    <a:ext uri="{FF2B5EF4-FFF2-40B4-BE49-F238E27FC236}">
                      <a16:creationId xmlns:a16="http://schemas.microsoft.com/office/drawing/2014/main" id="{B02E2FB9-0D54-4237-8AB5-CAE3FADBD1A6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83" name="円弧 382">
                  <a:extLst>
                    <a:ext uri="{FF2B5EF4-FFF2-40B4-BE49-F238E27FC236}">
                      <a16:creationId xmlns:a16="http://schemas.microsoft.com/office/drawing/2014/main" id="{C9C6F26A-539E-4A46-9E2A-0D0D767C6B7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51" name="グループ化 350">
                <a:extLst>
                  <a:ext uri="{FF2B5EF4-FFF2-40B4-BE49-F238E27FC236}">
                    <a16:creationId xmlns:a16="http://schemas.microsoft.com/office/drawing/2014/main" id="{A39740A3-F593-4000-B9CC-5A23A0102C7A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80" name="円弧 379">
                  <a:extLst>
                    <a:ext uri="{FF2B5EF4-FFF2-40B4-BE49-F238E27FC236}">
                      <a16:creationId xmlns:a16="http://schemas.microsoft.com/office/drawing/2014/main" id="{70EB690A-A388-4AD9-B627-FA54A9A9C55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81" name="円弧 380">
                  <a:extLst>
                    <a:ext uri="{FF2B5EF4-FFF2-40B4-BE49-F238E27FC236}">
                      <a16:creationId xmlns:a16="http://schemas.microsoft.com/office/drawing/2014/main" id="{43562E9C-16CC-494C-B995-9AA1844E4D78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52" name="グループ化 351">
                <a:extLst>
                  <a:ext uri="{FF2B5EF4-FFF2-40B4-BE49-F238E27FC236}">
                    <a16:creationId xmlns:a16="http://schemas.microsoft.com/office/drawing/2014/main" id="{370965E7-304C-406F-8D8A-B867DF2D2B0E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78" name="円弧 377">
                  <a:extLst>
                    <a:ext uri="{FF2B5EF4-FFF2-40B4-BE49-F238E27FC236}">
                      <a16:creationId xmlns:a16="http://schemas.microsoft.com/office/drawing/2014/main" id="{ECF72B52-FAEE-453B-BE1A-74123B9CA98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79" name="円弧 378">
                  <a:extLst>
                    <a:ext uri="{FF2B5EF4-FFF2-40B4-BE49-F238E27FC236}">
                      <a16:creationId xmlns:a16="http://schemas.microsoft.com/office/drawing/2014/main" id="{B99CA3FD-5F70-4B5A-ACE2-C8EDB02F157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53" name="グループ化 352">
                <a:extLst>
                  <a:ext uri="{FF2B5EF4-FFF2-40B4-BE49-F238E27FC236}">
                    <a16:creationId xmlns:a16="http://schemas.microsoft.com/office/drawing/2014/main" id="{EF9B87C4-76B8-4470-8F47-6D60F27765B6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76" name="円弧 375">
                  <a:extLst>
                    <a:ext uri="{FF2B5EF4-FFF2-40B4-BE49-F238E27FC236}">
                      <a16:creationId xmlns:a16="http://schemas.microsoft.com/office/drawing/2014/main" id="{D0357B52-5120-42E8-8DAF-C32E8C517FF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77" name="円弧 376">
                  <a:extLst>
                    <a:ext uri="{FF2B5EF4-FFF2-40B4-BE49-F238E27FC236}">
                      <a16:creationId xmlns:a16="http://schemas.microsoft.com/office/drawing/2014/main" id="{0ADE569C-FB1A-48CB-B6D0-2807C510E6D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54" name="グループ化 353">
                <a:extLst>
                  <a:ext uri="{FF2B5EF4-FFF2-40B4-BE49-F238E27FC236}">
                    <a16:creationId xmlns:a16="http://schemas.microsoft.com/office/drawing/2014/main" id="{A81E3460-D5DC-40A6-9352-967EC9B07D2D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74" name="円弧 373">
                  <a:extLst>
                    <a:ext uri="{FF2B5EF4-FFF2-40B4-BE49-F238E27FC236}">
                      <a16:creationId xmlns:a16="http://schemas.microsoft.com/office/drawing/2014/main" id="{D6B570AA-8C6C-4CE6-BDB8-FE1BA9B7A8CA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75" name="円弧 374">
                  <a:extLst>
                    <a:ext uri="{FF2B5EF4-FFF2-40B4-BE49-F238E27FC236}">
                      <a16:creationId xmlns:a16="http://schemas.microsoft.com/office/drawing/2014/main" id="{BDBA6C01-8E12-4199-8275-56613C81FCEE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55" name="グループ化 354">
                <a:extLst>
                  <a:ext uri="{FF2B5EF4-FFF2-40B4-BE49-F238E27FC236}">
                    <a16:creationId xmlns:a16="http://schemas.microsoft.com/office/drawing/2014/main" id="{0F8DE067-0605-43C1-A2C3-DC67D37D7D72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72" name="円弧 371">
                  <a:extLst>
                    <a:ext uri="{FF2B5EF4-FFF2-40B4-BE49-F238E27FC236}">
                      <a16:creationId xmlns:a16="http://schemas.microsoft.com/office/drawing/2014/main" id="{B87D2CAA-1634-4F38-9D5B-222570D6286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73" name="円弧 372">
                  <a:extLst>
                    <a:ext uri="{FF2B5EF4-FFF2-40B4-BE49-F238E27FC236}">
                      <a16:creationId xmlns:a16="http://schemas.microsoft.com/office/drawing/2014/main" id="{91556EEF-6584-488D-B121-F79F00815BB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56" name="グループ化 355">
                <a:extLst>
                  <a:ext uri="{FF2B5EF4-FFF2-40B4-BE49-F238E27FC236}">
                    <a16:creationId xmlns:a16="http://schemas.microsoft.com/office/drawing/2014/main" id="{8BA4B7AD-A5A3-49C0-8E72-5BE9C6AD1273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70" name="円弧 369">
                  <a:extLst>
                    <a:ext uri="{FF2B5EF4-FFF2-40B4-BE49-F238E27FC236}">
                      <a16:creationId xmlns:a16="http://schemas.microsoft.com/office/drawing/2014/main" id="{508CD2DC-D98B-45E9-9AF9-E1B581D7083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71" name="円弧 370">
                  <a:extLst>
                    <a:ext uri="{FF2B5EF4-FFF2-40B4-BE49-F238E27FC236}">
                      <a16:creationId xmlns:a16="http://schemas.microsoft.com/office/drawing/2014/main" id="{34ABA691-BBA0-4094-8E4F-13466FA88EDD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57" name="グループ化 356">
                <a:extLst>
                  <a:ext uri="{FF2B5EF4-FFF2-40B4-BE49-F238E27FC236}">
                    <a16:creationId xmlns:a16="http://schemas.microsoft.com/office/drawing/2014/main" id="{0B74FE5C-364E-43C3-9CF5-1976895159FB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68" name="円弧 367">
                  <a:extLst>
                    <a:ext uri="{FF2B5EF4-FFF2-40B4-BE49-F238E27FC236}">
                      <a16:creationId xmlns:a16="http://schemas.microsoft.com/office/drawing/2014/main" id="{F0C99B3D-538B-4027-AECC-D5DE0751203A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69" name="円弧 368">
                  <a:extLst>
                    <a:ext uri="{FF2B5EF4-FFF2-40B4-BE49-F238E27FC236}">
                      <a16:creationId xmlns:a16="http://schemas.microsoft.com/office/drawing/2014/main" id="{B552711E-8EFE-405F-9BEE-FDEFDA3EEFA3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58" name="グループ化 357">
                <a:extLst>
                  <a:ext uri="{FF2B5EF4-FFF2-40B4-BE49-F238E27FC236}">
                    <a16:creationId xmlns:a16="http://schemas.microsoft.com/office/drawing/2014/main" id="{695D4A3C-8214-4819-82F5-EE27EF96793A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66" name="円弧 365">
                  <a:extLst>
                    <a:ext uri="{FF2B5EF4-FFF2-40B4-BE49-F238E27FC236}">
                      <a16:creationId xmlns:a16="http://schemas.microsoft.com/office/drawing/2014/main" id="{03BF1DEF-B318-40A6-A89F-8BE759ACAA60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367" name="円弧 366">
                  <a:extLst>
                    <a:ext uri="{FF2B5EF4-FFF2-40B4-BE49-F238E27FC236}">
                      <a16:creationId xmlns:a16="http://schemas.microsoft.com/office/drawing/2014/main" id="{7AA7E451-214D-4A7C-AF3B-CDEA9E2BA2E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59" name="グループ化 358">
                <a:extLst>
                  <a:ext uri="{FF2B5EF4-FFF2-40B4-BE49-F238E27FC236}">
                    <a16:creationId xmlns:a16="http://schemas.microsoft.com/office/drawing/2014/main" id="{A55E19C7-1BD4-483D-B8D3-93A6F38A5808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64" name="円弧 363">
                  <a:extLst>
                    <a:ext uri="{FF2B5EF4-FFF2-40B4-BE49-F238E27FC236}">
                      <a16:creationId xmlns:a16="http://schemas.microsoft.com/office/drawing/2014/main" id="{76963ADA-462F-43CF-97CF-895811416B5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365" name="円弧 364">
                  <a:extLst>
                    <a:ext uri="{FF2B5EF4-FFF2-40B4-BE49-F238E27FC236}">
                      <a16:creationId xmlns:a16="http://schemas.microsoft.com/office/drawing/2014/main" id="{D25B34E8-DEA4-4581-AA9A-FCF6906E532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360" name="円弧 359">
                <a:extLst>
                  <a:ext uri="{FF2B5EF4-FFF2-40B4-BE49-F238E27FC236}">
                    <a16:creationId xmlns:a16="http://schemas.microsoft.com/office/drawing/2014/main" id="{4CCC5731-F6AC-47CB-BDF7-FA1DCBF25582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361" name="直線コネクタ 360">
                <a:extLst>
                  <a:ext uri="{FF2B5EF4-FFF2-40B4-BE49-F238E27FC236}">
                    <a16:creationId xmlns:a16="http://schemas.microsoft.com/office/drawing/2014/main" id="{F7AB9347-A629-43F6-B4B4-CF8185A5808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2" name="円弧 361">
                <a:extLst>
                  <a:ext uri="{FF2B5EF4-FFF2-40B4-BE49-F238E27FC236}">
                    <a16:creationId xmlns:a16="http://schemas.microsoft.com/office/drawing/2014/main" id="{803C6E58-87D9-4C00-A955-027AA39C526A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363" name="直線コネクタ 362">
                <a:extLst>
                  <a:ext uri="{FF2B5EF4-FFF2-40B4-BE49-F238E27FC236}">
                    <a16:creationId xmlns:a16="http://schemas.microsoft.com/office/drawing/2014/main" id="{3F82BEF0-8742-4E5A-B0DA-EA6A6D405E80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4" name="楕円 343">
              <a:extLst>
                <a:ext uri="{FF2B5EF4-FFF2-40B4-BE49-F238E27FC236}">
                  <a16:creationId xmlns:a16="http://schemas.microsoft.com/office/drawing/2014/main" id="{4066EB3B-1BD6-4228-AEAC-15671DF482FF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B49CC639-2955-4787-8593-0A85C70CCC1D}"/>
              </a:ext>
            </a:extLst>
          </p:cNvPr>
          <p:cNvGrpSpPr/>
          <p:nvPr/>
        </p:nvGrpSpPr>
        <p:grpSpPr>
          <a:xfrm rot="20328957">
            <a:off x="2188040" y="3577511"/>
            <a:ext cx="33749" cy="216006"/>
            <a:chOff x="9201364" y="5832245"/>
            <a:chExt cx="154522" cy="835485"/>
          </a:xfrm>
        </p:grpSpPr>
        <p:grpSp>
          <p:nvGrpSpPr>
            <p:cNvPr id="294" name="グループ化 293">
              <a:extLst>
                <a:ext uri="{FF2B5EF4-FFF2-40B4-BE49-F238E27FC236}">
                  <a16:creationId xmlns:a16="http://schemas.microsoft.com/office/drawing/2014/main" id="{ECD012BA-F26B-4090-A4A0-939C64E688A0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296" name="円弧 295">
                <a:extLst>
                  <a:ext uri="{FF2B5EF4-FFF2-40B4-BE49-F238E27FC236}">
                    <a16:creationId xmlns:a16="http://schemas.microsoft.com/office/drawing/2014/main" id="{E5957150-B736-4562-84FE-B817D241B2BF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297" name="グループ化 296">
                <a:extLst>
                  <a:ext uri="{FF2B5EF4-FFF2-40B4-BE49-F238E27FC236}">
                    <a16:creationId xmlns:a16="http://schemas.microsoft.com/office/drawing/2014/main" id="{4D69B769-59EF-4A68-B7F0-C6326159AA49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41" name="円弧 340">
                  <a:extLst>
                    <a:ext uri="{FF2B5EF4-FFF2-40B4-BE49-F238E27FC236}">
                      <a16:creationId xmlns:a16="http://schemas.microsoft.com/office/drawing/2014/main" id="{095AD498-3D88-4ABA-B3DD-53BA7023FF6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42" name="円弧 341">
                  <a:extLst>
                    <a:ext uri="{FF2B5EF4-FFF2-40B4-BE49-F238E27FC236}">
                      <a16:creationId xmlns:a16="http://schemas.microsoft.com/office/drawing/2014/main" id="{8BBED999-3A49-4CFD-B80F-E08E426E91A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8" name="グループ化 297">
                <a:extLst>
                  <a:ext uri="{FF2B5EF4-FFF2-40B4-BE49-F238E27FC236}">
                    <a16:creationId xmlns:a16="http://schemas.microsoft.com/office/drawing/2014/main" id="{B15DAE8F-D6AE-40CB-9AC0-1985CC9E5B43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39" name="円弧 338">
                  <a:extLst>
                    <a:ext uri="{FF2B5EF4-FFF2-40B4-BE49-F238E27FC236}">
                      <a16:creationId xmlns:a16="http://schemas.microsoft.com/office/drawing/2014/main" id="{FEA3E881-0B41-44E4-9B80-F844A3AF010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40" name="円弧 339">
                  <a:extLst>
                    <a:ext uri="{FF2B5EF4-FFF2-40B4-BE49-F238E27FC236}">
                      <a16:creationId xmlns:a16="http://schemas.microsoft.com/office/drawing/2014/main" id="{219B1F8F-69DD-4110-AB1F-2536C18FD045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9" name="グループ化 298">
                <a:extLst>
                  <a:ext uri="{FF2B5EF4-FFF2-40B4-BE49-F238E27FC236}">
                    <a16:creationId xmlns:a16="http://schemas.microsoft.com/office/drawing/2014/main" id="{DE524211-4A93-4DF3-9605-8BE0A0659CEE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37" name="円弧 336">
                  <a:extLst>
                    <a:ext uri="{FF2B5EF4-FFF2-40B4-BE49-F238E27FC236}">
                      <a16:creationId xmlns:a16="http://schemas.microsoft.com/office/drawing/2014/main" id="{F1E7DD0D-7E60-4C89-9242-CC3669805F2F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38" name="円弧 337">
                  <a:extLst>
                    <a:ext uri="{FF2B5EF4-FFF2-40B4-BE49-F238E27FC236}">
                      <a16:creationId xmlns:a16="http://schemas.microsoft.com/office/drawing/2014/main" id="{8B4A3560-973E-4697-B056-026638E95ACD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00" name="グループ化 299">
                <a:extLst>
                  <a:ext uri="{FF2B5EF4-FFF2-40B4-BE49-F238E27FC236}">
                    <a16:creationId xmlns:a16="http://schemas.microsoft.com/office/drawing/2014/main" id="{4AD52D49-AD09-4449-8B99-624995B0EF7A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35" name="円弧 334">
                  <a:extLst>
                    <a:ext uri="{FF2B5EF4-FFF2-40B4-BE49-F238E27FC236}">
                      <a16:creationId xmlns:a16="http://schemas.microsoft.com/office/drawing/2014/main" id="{C05B4395-8ADA-4607-842C-C011651C5163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36" name="円弧 335">
                  <a:extLst>
                    <a:ext uri="{FF2B5EF4-FFF2-40B4-BE49-F238E27FC236}">
                      <a16:creationId xmlns:a16="http://schemas.microsoft.com/office/drawing/2014/main" id="{57146837-4BD2-4EEA-ADA6-0C7EE1986C6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01" name="グループ化 300">
                <a:extLst>
                  <a:ext uri="{FF2B5EF4-FFF2-40B4-BE49-F238E27FC236}">
                    <a16:creationId xmlns:a16="http://schemas.microsoft.com/office/drawing/2014/main" id="{AA327B65-55D3-4DA2-999C-10AEEA5FFC64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33" name="円弧 332">
                  <a:extLst>
                    <a:ext uri="{FF2B5EF4-FFF2-40B4-BE49-F238E27FC236}">
                      <a16:creationId xmlns:a16="http://schemas.microsoft.com/office/drawing/2014/main" id="{96A84E6F-C839-4293-BB60-872496D4F0D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34" name="円弧 333">
                  <a:extLst>
                    <a:ext uri="{FF2B5EF4-FFF2-40B4-BE49-F238E27FC236}">
                      <a16:creationId xmlns:a16="http://schemas.microsoft.com/office/drawing/2014/main" id="{B3A04DE1-AD67-4E10-89C1-CAE84BD29338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02" name="グループ化 301">
                <a:extLst>
                  <a:ext uri="{FF2B5EF4-FFF2-40B4-BE49-F238E27FC236}">
                    <a16:creationId xmlns:a16="http://schemas.microsoft.com/office/drawing/2014/main" id="{28F827E2-342A-43CF-A658-DD696164BEF9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31" name="円弧 330">
                  <a:extLst>
                    <a:ext uri="{FF2B5EF4-FFF2-40B4-BE49-F238E27FC236}">
                      <a16:creationId xmlns:a16="http://schemas.microsoft.com/office/drawing/2014/main" id="{1EFA115D-B70D-47EB-8248-CEDFF0A19CA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32" name="円弧 331">
                  <a:extLst>
                    <a:ext uri="{FF2B5EF4-FFF2-40B4-BE49-F238E27FC236}">
                      <a16:creationId xmlns:a16="http://schemas.microsoft.com/office/drawing/2014/main" id="{11421094-F71F-4273-8E2A-6F33C0D1F5D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03" name="グループ化 302">
                <a:extLst>
                  <a:ext uri="{FF2B5EF4-FFF2-40B4-BE49-F238E27FC236}">
                    <a16:creationId xmlns:a16="http://schemas.microsoft.com/office/drawing/2014/main" id="{ED20F3DD-E71F-4102-A6D5-10B10C65F290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29" name="円弧 328">
                  <a:extLst>
                    <a:ext uri="{FF2B5EF4-FFF2-40B4-BE49-F238E27FC236}">
                      <a16:creationId xmlns:a16="http://schemas.microsoft.com/office/drawing/2014/main" id="{997940C0-5330-4A7C-8F73-116B5DBA0D53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30" name="円弧 329">
                  <a:extLst>
                    <a:ext uri="{FF2B5EF4-FFF2-40B4-BE49-F238E27FC236}">
                      <a16:creationId xmlns:a16="http://schemas.microsoft.com/office/drawing/2014/main" id="{D7292D90-DAAF-4527-8A0F-51FB690DA4C9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04" name="グループ化 303">
                <a:extLst>
                  <a:ext uri="{FF2B5EF4-FFF2-40B4-BE49-F238E27FC236}">
                    <a16:creationId xmlns:a16="http://schemas.microsoft.com/office/drawing/2014/main" id="{C2042676-4664-47C7-A779-448F891D8E82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27" name="円弧 326">
                  <a:extLst>
                    <a:ext uri="{FF2B5EF4-FFF2-40B4-BE49-F238E27FC236}">
                      <a16:creationId xmlns:a16="http://schemas.microsoft.com/office/drawing/2014/main" id="{5B655554-5FA5-4448-8D46-CC09C6156376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28" name="円弧 327">
                  <a:extLst>
                    <a:ext uri="{FF2B5EF4-FFF2-40B4-BE49-F238E27FC236}">
                      <a16:creationId xmlns:a16="http://schemas.microsoft.com/office/drawing/2014/main" id="{5C9AEA34-F526-4BC7-B99A-8CB9CEE91B7E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05" name="グループ化 304">
                <a:extLst>
                  <a:ext uri="{FF2B5EF4-FFF2-40B4-BE49-F238E27FC236}">
                    <a16:creationId xmlns:a16="http://schemas.microsoft.com/office/drawing/2014/main" id="{9103CFB4-B4A5-44CB-A814-DD491EAABCD9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25" name="円弧 324">
                  <a:extLst>
                    <a:ext uri="{FF2B5EF4-FFF2-40B4-BE49-F238E27FC236}">
                      <a16:creationId xmlns:a16="http://schemas.microsoft.com/office/drawing/2014/main" id="{69B510D8-935B-4ACA-87BF-E6927AA7504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26" name="円弧 325">
                  <a:extLst>
                    <a:ext uri="{FF2B5EF4-FFF2-40B4-BE49-F238E27FC236}">
                      <a16:creationId xmlns:a16="http://schemas.microsoft.com/office/drawing/2014/main" id="{BA97A0C1-07C2-48DB-8EE4-16C8E6813C5E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06" name="グループ化 305">
                <a:extLst>
                  <a:ext uri="{FF2B5EF4-FFF2-40B4-BE49-F238E27FC236}">
                    <a16:creationId xmlns:a16="http://schemas.microsoft.com/office/drawing/2014/main" id="{76AA4CDA-1AB3-429E-802F-07F37B36ED8C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23" name="円弧 322">
                  <a:extLst>
                    <a:ext uri="{FF2B5EF4-FFF2-40B4-BE49-F238E27FC236}">
                      <a16:creationId xmlns:a16="http://schemas.microsoft.com/office/drawing/2014/main" id="{2E8BCAC0-1CD1-42F3-AF1A-66A1B4CD2E50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24" name="円弧 323">
                  <a:extLst>
                    <a:ext uri="{FF2B5EF4-FFF2-40B4-BE49-F238E27FC236}">
                      <a16:creationId xmlns:a16="http://schemas.microsoft.com/office/drawing/2014/main" id="{5AC0FCCC-30EF-4C67-B5FD-8DDE7A49216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07" name="グループ化 306">
                <a:extLst>
                  <a:ext uri="{FF2B5EF4-FFF2-40B4-BE49-F238E27FC236}">
                    <a16:creationId xmlns:a16="http://schemas.microsoft.com/office/drawing/2014/main" id="{63CE3457-B862-4E82-AC93-F1CB43442A4A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21" name="円弧 320">
                  <a:extLst>
                    <a:ext uri="{FF2B5EF4-FFF2-40B4-BE49-F238E27FC236}">
                      <a16:creationId xmlns:a16="http://schemas.microsoft.com/office/drawing/2014/main" id="{5E85616D-CA30-46E2-A6AD-8B6BD7A8298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22" name="円弧 321">
                  <a:extLst>
                    <a:ext uri="{FF2B5EF4-FFF2-40B4-BE49-F238E27FC236}">
                      <a16:creationId xmlns:a16="http://schemas.microsoft.com/office/drawing/2014/main" id="{8FD30FEB-8B61-48BE-A7E2-8FE44FDDBADC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08" name="グループ化 307">
                <a:extLst>
                  <a:ext uri="{FF2B5EF4-FFF2-40B4-BE49-F238E27FC236}">
                    <a16:creationId xmlns:a16="http://schemas.microsoft.com/office/drawing/2014/main" id="{A7E79CAA-1EAD-496F-BE5E-C7E41C55EEFD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19" name="円弧 318">
                  <a:extLst>
                    <a:ext uri="{FF2B5EF4-FFF2-40B4-BE49-F238E27FC236}">
                      <a16:creationId xmlns:a16="http://schemas.microsoft.com/office/drawing/2014/main" id="{4173161A-AF12-4B7D-8791-0F434DCED93A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20" name="円弧 319">
                  <a:extLst>
                    <a:ext uri="{FF2B5EF4-FFF2-40B4-BE49-F238E27FC236}">
                      <a16:creationId xmlns:a16="http://schemas.microsoft.com/office/drawing/2014/main" id="{144BBBAE-ECDC-4296-8FD8-FFB16AD0F42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09" name="グループ化 308">
                <a:extLst>
                  <a:ext uri="{FF2B5EF4-FFF2-40B4-BE49-F238E27FC236}">
                    <a16:creationId xmlns:a16="http://schemas.microsoft.com/office/drawing/2014/main" id="{5FEC141F-E710-42B4-B43D-563D4787253B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17" name="円弧 316">
                  <a:extLst>
                    <a:ext uri="{FF2B5EF4-FFF2-40B4-BE49-F238E27FC236}">
                      <a16:creationId xmlns:a16="http://schemas.microsoft.com/office/drawing/2014/main" id="{1983A632-45A0-4EAE-89C4-8CBDB104DD4A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318" name="円弧 317">
                  <a:extLst>
                    <a:ext uri="{FF2B5EF4-FFF2-40B4-BE49-F238E27FC236}">
                      <a16:creationId xmlns:a16="http://schemas.microsoft.com/office/drawing/2014/main" id="{B265FBCD-78DD-4E18-9192-2BF9C0890E0C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310" name="グループ化 309">
                <a:extLst>
                  <a:ext uri="{FF2B5EF4-FFF2-40B4-BE49-F238E27FC236}">
                    <a16:creationId xmlns:a16="http://schemas.microsoft.com/office/drawing/2014/main" id="{47FC9176-7457-4394-9B65-B045BA2B5799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315" name="円弧 314">
                  <a:extLst>
                    <a:ext uri="{FF2B5EF4-FFF2-40B4-BE49-F238E27FC236}">
                      <a16:creationId xmlns:a16="http://schemas.microsoft.com/office/drawing/2014/main" id="{761204C7-CDE6-453C-B2D0-57DA44D2B89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316" name="円弧 315">
                  <a:extLst>
                    <a:ext uri="{FF2B5EF4-FFF2-40B4-BE49-F238E27FC236}">
                      <a16:creationId xmlns:a16="http://schemas.microsoft.com/office/drawing/2014/main" id="{715102BD-00B3-49D5-8263-5DD6D62D367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311" name="円弧 310">
                <a:extLst>
                  <a:ext uri="{FF2B5EF4-FFF2-40B4-BE49-F238E27FC236}">
                    <a16:creationId xmlns:a16="http://schemas.microsoft.com/office/drawing/2014/main" id="{B186427B-4679-451D-8D2B-9A3D1F76DB03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312" name="直線コネクタ 311">
                <a:extLst>
                  <a:ext uri="{FF2B5EF4-FFF2-40B4-BE49-F238E27FC236}">
                    <a16:creationId xmlns:a16="http://schemas.microsoft.com/office/drawing/2014/main" id="{7337CCB1-4EC1-4C07-8580-D536B17ADF2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3" name="円弧 312">
                <a:extLst>
                  <a:ext uri="{FF2B5EF4-FFF2-40B4-BE49-F238E27FC236}">
                    <a16:creationId xmlns:a16="http://schemas.microsoft.com/office/drawing/2014/main" id="{4B67C68D-0723-4AF1-A698-B588DDA463CF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314" name="直線コネクタ 313">
                <a:extLst>
                  <a:ext uri="{FF2B5EF4-FFF2-40B4-BE49-F238E27FC236}">
                    <a16:creationId xmlns:a16="http://schemas.microsoft.com/office/drawing/2014/main" id="{8C3F30D7-D51D-46FD-9868-CAF1967C761F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5" name="楕円 294">
              <a:extLst>
                <a:ext uri="{FF2B5EF4-FFF2-40B4-BE49-F238E27FC236}">
                  <a16:creationId xmlns:a16="http://schemas.microsoft.com/office/drawing/2014/main" id="{F5FCB31A-E363-47CB-9B6C-782249FE0935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38F12AD7-7D49-4632-957B-F84C23899183}"/>
              </a:ext>
            </a:extLst>
          </p:cNvPr>
          <p:cNvGrpSpPr/>
          <p:nvPr/>
        </p:nvGrpSpPr>
        <p:grpSpPr>
          <a:xfrm rot="19947727">
            <a:off x="2254123" y="3547396"/>
            <a:ext cx="33749" cy="216006"/>
            <a:chOff x="9201364" y="5832245"/>
            <a:chExt cx="154522" cy="835485"/>
          </a:xfrm>
        </p:grpSpPr>
        <p:grpSp>
          <p:nvGrpSpPr>
            <p:cNvPr id="245" name="グループ化 244">
              <a:extLst>
                <a:ext uri="{FF2B5EF4-FFF2-40B4-BE49-F238E27FC236}">
                  <a16:creationId xmlns:a16="http://schemas.microsoft.com/office/drawing/2014/main" id="{148D23A8-0FDF-4D7D-8315-9DE0C9EC37FE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247" name="円弧 246">
                <a:extLst>
                  <a:ext uri="{FF2B5EF4-FFF2-40B4-BE49-F238E27FC236}">
                    <a16:creationId xmlns:a16="http://schemas.microsoft.com/office/drawing/2014/main" id="{EBDA45B2-4577-4B6E-9D9B-A7F3D1B59F59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248" name="グループ化 247">
                <a:extLst>
                  <a:ext uri="{FF2B5EF4-FFF2-40B4-BE49-F238E27FC236}">
                    <a16:creationId xmlns:a16="http://schemas.microsoft.com/office/drawing/2014/main" id="{A1CE4E34-ECDB-4334-B4D9-1D2F4F808F15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2" name="円弧 291">
                  <a:extLst>
                    <a:ext uri="{FF2B5EF4-FFF2-40B4-BE49-F238E27FC236}">
                      <a16:creationId xmlns:a16="http://schemas.microsoft.com/office/drawing/2014/main" id="{857CB7BD-B2AD-4D79-B623-43C4B6EEAE0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3" name="円弧 292">
                  <a:extLst>
                    <a:ext uri="{FF2B5EF4-FFF2-40B4-BE49-F238E27FC236}">
                      <a16:creationId xmlns:a16="http://schemas.microsoft.com/office/drawing/2014/main" id="{2CBE4340-0CE6-4103-A374-C2C2DB0DCCF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49" name="グループ化 248">
                <a:extLst>
                  <a:ext uri="{FF2B5EF4-FFF2-40B4-BE49-F238E27FC236}">
                    <a16:creationId xmlns:a16="http://schemas.microsoft.com/office/drawing/2014/main" id="{A6224779-3A0F-4110-9E54-AC2A09E7DEB2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0" name="円弧 289">
                  <a:extLst>
                    <a:ext uri="{FF2B5EF4-FFF2-40B4-BE49-F238E27FC236}">
                      <a16:creationId xmlns:a16="http://schemas.microsoft.com/office/drawing/2014/main" id="{2DD0CD2D-2210-4D4B-AF5B-B0FB5EA614D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1" name="円弧 290">
                  <a:extLst>
                    <a:ext uri="{FF2B5EF4-FFF2-40B4-BE49-F238E27FC236}">
                      <a16:creationId xmlns:a16="http://schemas.microsoft.com/office/drawing/2014/main" id="{6B9217E0-B019-4EAE-AC53-37F333FA8FB8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50" name="グループ化 249">
                <a:extLst>
                  <a:ext uri="{FF2B5EF4-FFF2-40B4-BE49-F238E27FC236}">
                    <a16:creationId xmlns:a16="http://schemas.microsoft.com/office/drawing/2014/main" id="{97E88522-E130-4E10-B51D-7B20889BD6BF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88" name="円弧 287">
                  <a:extLst>
                    <a:ext uri="{FF2B5EF4-FFF2-40B4-BE49-F238E27FC236}">
                      <a16:creationId xmlns:a16="http://schemas.microsoft.com/office/drawing/2014/main" id="{FDFD552B-5D2A-44C6-8429-08441238965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9" name="円弧 288">
                  <a:extLst>
                    <a:ext uri="{FF2B5EF4-FFF2-40B4-BE49-F238E27FC236}">
                      <a16:creationId xmlns:a16="http://schemas.microsoft.com/office/drawing/2014/main" id="{040E16CF-4F20-4262-9F8C-A27AD026FFD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51" name="グループ化 250">
                <a:extLst>
                  <a:ext uri="{FF2B5EF4-FFF2-40B4-BE49-F238E27FC236}">
                    <a16:creationId xmlns:a16="http://schemas.microsoft.com/office/drawing/2014/main" id="{E247D5C2-8F93-45ED-B08B-35EBFEF868B8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86" name="円弧 285">
                  <a:extLst>
                    <a:ext uri="{FF2B5EF4-FFF2-40B4-BE49-F238E27FC236}">
                      <a16:creationId xmlns:a16="http://schemas.microsoft.com/office/drawing/2014/main" id="{658F861E-15C9-4345-B3D8-4A384390244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7" name="円弧 286">
                  <a:extLst>
                    <a:ext uri="{FF2B5EF4-FFF2-40B4-BE49-F238E27FC236}">
                      <a16:creationId xmlns:a16="http://schemas.microsoft.com/office/drawing/2014/main" id="{5E07B3FE-6961-4793-BD4A-7CF52E7B6F7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52" name="グループ化 251">
                <a:extLst>
                  <a:ext uri="{FF2B5EF4-FFF2-40B4-BE49-F238E27FC236}">
                    <a16:creationId xmlns:a16="http://schemas.microsoft.com/office/drawing/2014/main" id="{52C54961-84B5-45DF-A9A9-CA6545951F18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84" name="円弧 283">
                  <a:extLst>
                    <a:ext uri="{FF2B5EF4-FFF2-40B4-BE49-F238E27FC236}">
                      <a16:creationId xmlns:a16="http://schemas.microsoft.com/office/drawing/2014/main" id="{A1038D32-0D46-4FE9-B398-09D4AEEAE94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5" name="円弧 284">
                  <a:extLst>
                    <a:ext uri="{FF2B5EF4-FFF2-40B4-BE49-F238E27FC236}">
                      <a16:creationId xmlns:a16="http://schemas.microsoft.com/office/drawing/2014/main" id="{9664AAC6-D4DD-4AFF-B4CC-D901CD95C9A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53" name="グループ化 252">
                <a:extLst>
                  <a:ext uri="{FF2B5EF4-FFF2-40B4-BE49-F238E27FC236}">
                    <a16:creationId xmlns:a16="http://schemas.microsoft.com/office/drawing/2014/main" id="{A00FACA0-EB98-485A-ACC9-868212D76032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82" name="円弧 281">
                  <a:extLst>
                    <a:ext uri="{FF2B5EF4-FFF2-40B4-BE49-F238E27FC236}">
                      <a16:creationId xmlns:a16="http://schemas.microsoft.com/office/drawing/2014/main" id="{717CF00C-60EF-4A67-80E1-13EEF794DA9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3" name="円弧 282">
                  <a:extLst>
                    <a:ext uri="{FF2B5EF4-FFF2-40B4-BE49-F238E27FC236}">
                      <a16:creationId xmlns:a16="http://schemas.microsoft.com/office/drawing/2014/main" id="{C14A2221-B1E7-4D11-8B47-22FD6D6B600D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54" name="グループ化 253">
                <a:extLst>
                  <a:ext uri="{FF2B5EF4-FFF2-40B4-BE49-F238E27FC236}">
                    <a16:creationId xmlns:a16="http://schemas.microsoft.com/office/drawing/2014/main" id="{9F84C0FB-4F7B-48DF-9D0F-6E3316BCD77E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80" name="円弧 279">
                  <a:extLst>
                    <a:ext uri="{FF2B5EF4-FFF2-40B4-BE49-F238E27FC236}">
                      <a16:creationId xmlns:a16="http://schemas.microsoft.com/office/drawing/2014/main" id="{77DFF1C7-3202-412B-A470-F8911122179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1" name="円弧 280">
                  <a:extLst>
                    <a:ext uri="{FF2B5EF4-FFF2-40B4-BE49-F238E27FC236}">
                      <a16:creationId xmlns:a16="http://schemas.microsoft.com/office/drawing/2014/main" id="{A4E28C79-EC47-4DE9-BC91-6B9A378955C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55" name="グループ化 254">
                <a:extLst>
                  <a:ext uri="{FF2B5EF4-FFF2-40B4-BE49-F238E27FC236}">
                    <a16:creationId xmlns:a16="http://schemas.microsoft.com/office/drawing/2014/main" id="{F0053194-18B5-4DAD-B61C-2B3E37301205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78" name="円弧 277">
                  <a:extLst>
                    <a:ext uri="{FF2B5EF4-FFF2-40B4-BE49-F238E27FC236}">
                      <a16:creationId xmlns:a16="http://schemas.microsoft.com/office/drawing/2014/main" id="{CF77F38D-A1EE-4EC2-9875-CE3E2915F33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79" name="円弧 278">
                  <a:extLst>
                    <a:ext uri="{FF2B5EF4-FFF2-40B4-BE49-F238E27FC236}">
                      <a16:creationId xmlns:a16="http://schemas.microsoft.com/office/drawing/2014/main" id="{32AAC1BD-8E6E-44A5-8712-BFA7D4785C38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56" name="グループ化 255">
                <a:extLst>
                  <a:ext uri="{FF2B5EF4-FFF2-40B4-BE49-F238E27FC236}">
                    <a16:creationId xmlns:a16="http://schemas.microsoft.com/office/drawing/2014/main" id="{6DCE4DBA-D97F-4FB2-96BD-C5D2A0790A55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76" name="円弧 275">
                  <a:extLst>
                    <a:ext uri="{FF2B5EF4-FFF2-40B4-BE49-F238E27FC236}">
                      <a16:creationId xmlns:a16="http://schemas.microsoft.com/office/drawing/2014/main" id="{3396AB97-6EBE-41E1-BD59-42D18D47E95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77" name="円弧 276">
                  <a:extLst>
                    <a:ext uri="{FF2B5EF4-FFF2-40B4-BE49-F238E27FC236}">
                      <a16:creationId xmlns:a16="http://schemas.microsoft.com/office/drawing/2014/main" id="{F378C0A4-E059-40C8-BCA8-F480AC565B2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57" name="グループ化 256">
                <a:extLst>
                  <a:ext uri="{FF2B5EF4-FFF2-40B4-BE49-F238E27FC236}">
                    <a16:creationId xmlns:a16="http://schemas.microsoft.com/office/drawing/2014/main" id="{9D837E78-BF61-446A-8751-419A479FFC9E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74" name="円弧 273">
                  <a:extLst>
                    <a:ext uri="{FF2B5EF4-FFF2-40B4-BE49-F238E27FC236}">
                      <a16:creationId xmlns:a16="http://schemas.microsoft.com/office/drawing/2014/main" id="{14864009-238D-43A1-8003-20DF13C8CE63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75" name="円弧 274">
                  <a:extLst>
                    <a:ext uri="{FF2B5EF4-FFF2-40B4-BE49-F238E27FC236}">
                      <a16:creationId xmlns:a16="http://schemas.microsoft.com/office/drawing/2014/main" id="{45ED7681-AEB2-4D2F-BD4F-5AB47D32352D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58" name="グループ化 257">
                <a:extLst>
                  <a:ext uri="{FF2B5EF4-FFF2-40B4-BE49-F238E27FC236}">
                    <a16:creationId xmlns:a16="http://schemas.microsoft.com/office/drawing/2014/main" id="{81D64BCF-1CE6-417C-A21E-2E81C39EBC8C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72" name="円弧 271">
                  <a:extLst>
                    <a:ext uri="{FF2B5EF4-FFF2-40B4-BE49-F238E27FC236}">
                      <a16:creationId xmlns:a16="http://schemas.microsoft.com/office/drawing/2014/main" id="{F4978322-ABD0-4E17-A009-EC9813FDA45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73" name="円弧 272">
                  <a:extLst>
                    <a:ext uri="{FF2B5EF4-FFF2-40B4-BE49-F238E27FC236}">
                      <a16:creationId xmlns:a16="http://schemas.microsoft.com/office/drawing/2014/main" id="{D760C2B1-2FEE-4E3E-B776-05180246F5E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59" name="グループ化 258">
                <a:extLst>
                  <a:ext uri="{FF2B5EF4-FFF2-40B4-BE49-F238E27FC236}">
                    <a16:creationId xmlns:a16="http://schemas.microsoft.com/office/drawing/2014/main" id="{898E7182-DDBB-48E1-9F31-112352861332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70" name="円弧 269">
                  <a:extLst>
                    <a:ext uri="{FF2B5EF4-FFF2-40B4-BE49-F238E27FC236}">
                      <a16:creationId xmlns:a16="http://schemas.microsoft.com/office/drawing/2014/main" id="{6F259194-2AFF-4378-81B8-6862EF3E5AC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71" name="円弧 270">
                  <a:extLst>
                    <a:ext uri="{FF2B5EF4-FFF2-40B4-BE49-F238E27FC236}">
                      <a16:creationId xmlns:a16="http://schemas.microsoft.com/office/drawing/2014/main" id="{48195843-037C-46C1-AA80-BAC333A14EE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60" name="グループ化 259">
                <a:extLst>
                  <a:ext uri="{FF2B5EF4-FFF2-40B4-BE49-F238E27FC236}">
                    <a16:creationId xmlns:a16="http://schemas.microsoft.com/office/drawing/2014/main" id="{1F85194D-7F88-4366-9023-8B04E33F0389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68" name="円弧 267">
                  <a:extLst>
                    <a:ext uri="{FF2B5EF4-FFF2-40B4-BE49-F238E27FC236}">
                      <a16:creationId xmlns:a16="http://schemas.microsoft.com/office/drawing/2014/main" id="{E3F62E5B-B35C-4882-89B3-4A704FE1D3B4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269" name="円弧 268">
                  <a:extLst>
                    <a:ext uri="{FF2B5EF4-FFF2-40B4-BE49-F238E27FC236}">
                      <a16:creationId xmlns:a16="http://schemas.microsoft.com/office/drawing/2014/main" id="{44D3E197-F843-4AF6-BF64-E0CF351AB819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61" name="グループ化 260">
                <a:extLst>
                  <a:ext uri="{FF2B5EF4-FFF2-40B4-BE49-F238E27FC236}">
                    <a16:creationId xmlns:a16="http://schemas.microsoft.com/office/drawing/2014/main" id="{9739890F-1FD6-4588-9A08-D2FD31AE5D1E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66" name="円弧 265">
                  <a:extLst>
                    <a:ext uri="{FF2B5EF4-FFF2-40B4-BE49-F238E27FC236}">
                      <a16:creationId xmlns:a16="http://schemas.microsoft.com/office/drawing/2014/main" id="{D443C48B-AAEF-4643-B53F-C70EDB753280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267" name="円弧 266">
                  <a:extLst>
                    <a:ext uri="{FF2B5EF4-FFF2-40B4-BE49-F238E27FC236}">
                      <a16:creationId xmlns:a16="http://schemas.microsoft.com/office/drawing/2014/main" id="{93A4BBFF-8BE2-4C3F-9946-A73C4C2FB7B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262" name="円弧 261">
                <a:extLst>
                  <a:ext uri="{FF2B5EF4-FFF2-40B4-BE49-F238E27FC236}">
                    <a16:creationId xmlns:a16="http://schemas.microsoft.com/office/drawing/2014/main" id="{554198A0-7D0C-4BA3-A745-022D28CAD4EE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63" name="直線コネクタ 262">
                <a:extLst>
                  <a:ext uri="{FF2B5EF4-FFF2-40B4-BE49-F238E27FC236}">
                    <a16:creationId xmlns:a16="http://schemas.microsoft.com/office/drawing/2014/main" id="{F91C73F3-83D3-4284-8FDB-ADF4E094894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4" name="円弧 263">
                <a:extLst>
                  <a:ext uri="{FF2B5EF4-FFF2-40B4-BE49-F238E27FC236}">
                    <a16:creationId xmlns:a16="http://schemas.microsoft.com/office/drawing/2014/main" id="{17FFA808-F7F1-4603-97FE-C13A466BDDB4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65" name="直線コネクタ 264">
                <a:extLst>
                  <a:ext uri="{FF2B5EF4-FFF2-40B4-BE49-F238E27FC236}">
                    <a16:creationId xmlns:a16="http://schemas.microsoft.com/office/drawing/2014/main" id="{BD307CEB-DAE4-41E9-A7C8-F340AC0654E7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6" name="楕円 245">
              <a:extLst>
                <a:ext uri="{FF2B5EF4-FFF2-40B4-BE49-F238E27FC236}">
                  <a16:creationId xmlns:a16="http://schemas.microsoft.com/office/drawing/2014/main" id="{A7E569FA-340D-40DD-A9F7-C61E908D9295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1A7442A9-20BB-4824-A0E6-116A276EBB76}"/>
              </a:ext>
            </a:extLst>
          </p:cNvPr>
          <p:cNvGrpSpPr/>
          <p:nvPr/>
        </p:nvGrpSpPr>
        <p:grpSpPr>
          <a:xfrm rot="7460024">
            <a:off x="933635" y="3278835"/>
            <a:ext cx="39950" cy="182474"/>
            <a:chOff x="9201364" y="5832245"/>
            <a:chExt cx="154522" cy="835485"/>
          </a:xfrm>
        </p:grpSpPr>
        <p:grpSp>
          <p:nvGrpSpPr>
            <p:cNvPr id="196" name="グループ化 195">
              <a:extLst>
                <a:ext uri="{FF2B5EF4-FFF2-40B4-BE49-F238E27FC236}">
                  <a16:creationId xmlns:a16="http://schemas.microsoft.com/office/drawing/2014/main" id="{F57630EC-2C6A-4084-9219-B3398DFCE06F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198" name="円弧 197">
                <a:extLst>
                  <a:ext uri="{FF2B5EF4-FFF2-40B4-BE49-F238E27FC236}">
                    <a16:creationId xmlns:a16="http://schemas.microsoft.com/office/drawing/2014/main" id="{9F9215C1-73D3-47EF-BC54-C86D947EF39D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199" name="グループ化 198">
                <a:extLst>
                  <a:ext uri="{FF2B5EF4-FFF2-40B4-BE49-F238E27FC236}">
                    <a16:creationId xmlns:a16="http://schemas.microsoft.com/office/drawing/2014/main" id="{CDEB312F-7DEA-4E4D-8B22-DE8F3334D07C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43" name="円弧 242">
                  <a:extLst>
                    <a:ext uri="{FF2B5EF4-FFF2-40B4-BE49-F238E27FC236}">
                      <a16:creationId xmlns:a16="http://schemas.microsoft.com/office/drawing/2014/main" id="{58C13C76-8434-4DCB-852D-7527D127B8F4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44" name="円弧 243">
                  <a:extLst>
                    <a:ext uri="{FF2B5EF4-FFF2-40B4-BE49-F238E27FC236}">
                      <a16:creationId xmlns:a16="http://schemas.microsoft.com/office/drawing/2014/main" id="{7B75CD8A-13A7-455F-A35E-774B269A9559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00" name="グループ化 199">
                <a:extLst>
                  <a:ext uri="{FF2B5EF4-FFF2-40B4-BE49-F238E27FC236}">
                    <a16:creationId xmlns:a16="http://schemas.microsoft.com/office/drawing/2014/main" id="{6D0626A1-579F-43FA-9336-212FB5ADBCA3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41" name="円弧 240">
                  <a:extLst>
                    <a:ext uri="{FF2B5EF4-FFF2-40B4-BE49-F238E27FC236}">
                      <a16:creationId xmlns:a16="http://schemas.microsoft.com/office/drawing/2014/main" id="{2E372490-F71E-4CEF-86EC-26DDD04C293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42" name="円弧 241">
                  <a:extLst>
                    <a:ext uri="{FF2B5EF4-FFF2-40B4-BE49-F238E27FC236}">
                      <a16:creationId xmlns:a16="http://schemas.microsoft.com/office/drawing/2014/main" id="{BD6E72EA-52C3-4C05-A9F5-CBCDF600F9A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01" name="グループ化 200">
                <a:extLst>
                  <a:ext uri="{FF2B5EF4-FFF2-40B4-BE49-F238E27FC236}">
                    <a16:creationId xmlns:a16="http://schemas.microsoft.com/office/drawing/2014/main" id="{CE479AAC-07C6-438D-86B9-E2C97CE83225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39" name="円弧 238">
                  <a:extLst>
                    <a:ext uri="{FF2B5EF4-FFF2-40B4-BE49-F238E27FC236}">
                      <a16:creationId xmlns:a16="http://schemas.microsoft.com/office/drawing/2014/main" id="{A334FC49-1DBF-429F-A618-46C656924DD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40" name="円弧 239">
                  <a:extLst>
                    <a:ext uri="{FF2B5EF4-FFF2-40B4-BE49-F238E27FC236}">
                      <a16:creationId xmlns:a16="http://schemas.microsoft.com/office/drawing/2014/main" id="{5B173880-EF3F-40BC-859B-F8A8F8871DFC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02" name="グループ化 201">
                <a:extLst>
                  <a:ext uri="{FF2B5EF4-FFF2-40B4-BE49-F238E27FC236}">
                    <a16:creationId xmlns:a16="http://schemas.microsoft.com/office/drawing/2014/main" id="{86CD7C2F-C640-4535-B6FC-9979AC55ABA1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37" name="円弧 236">
                  <a:extLst>
                    <a:ext uri="{FF2B5EF4-FFF2-40B4-BE49-F238E27FC236}">
                      <a16:creationId xmlns:a16="http://schemas.microsoft.com/office/drawing/2014/main" id="{5D8935BA-BCE1-4354-89CB-E3134D80EDA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8" name="円弧 237">
                  <a:extLst>
                    <a:ext uri="{FF2B5EF4-FFF2-40B4-BE49-F238E27FC236}">
                      <a16:creationId xmlns:a16="http://schemas.microsoft.com/office/drawing/2014/main" id="{F9176635-A5A3-4A00-A49E-95605AC1028E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03" name="グループ化 202">
                <a:extLst>
                  <a:ext uri="{FF2B5EF4-FFF2-40B4-BE49-F238E27FC236}">
                    <a16:creationId xmlns:a16="http://schemas.microsoft.com/office/drawing/2014/main" id="{53C618D8-C730-4F9C-BCEB-13B70C9660F9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35" name="円弧 234">
                  <a:extLst>
                    <a:ext uri="{FF2B5EF4-FFF2-40B4-BE49-F238E27FC236}">
                      <a16:creationId xmlns:a16="http://schemas.microsoft.com/office/drawing/2014/main" id="{79EE7077-777F-422B-9D47-8137006DD05A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6" name="円弧 235">
                  <a:extLst>
                    <a:ext uri="{FF2B5EF4-FFF2-40B4-BE49-F238E27FC236}">
                      <a16:creationId xmlns:a16="http://schemas.microsoft.com/office/drawing/2014/main" id="{D6E581FC-1ACE-41FC-9E88-F3478417E5E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04" name="グループ化 203">
                <a:extLst>
                  <a:ext uri="{FF2B5EF4-FFF2-40B4-BE49-F238E27FC236}">
                    <a16:creationId xmlns:a16="http://schemas.microsoft.com/office/drawing/2014/main" id="{30DB2763-F67F-4C0F-80CD-FE76FE0D8737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33" name="円弧 232">
                  <a:extLst>
                    <a:ext uri="{FF2B5EF4-FFF2-40B4-BE49-F238E27FC236}">
                      <a16:creationId xmlns:a16="http://schemas.microsoft.com/office/drawing/2014/main" id="{3A176D02-BF91-4CC6-9C00-FFC9F3F75AE9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4" name="円弧 233">
                  <a:extLst>
                    <a:ext uri="{FF2B5EF4-FFF2-40B4-BE49-F238E27FC236}">
                      <a16:creationId xmlns:a16="http://schemas.microsoft.com/office/drawing/2014/main" id="{34276866-C80F-4B42-A63D-6003E13ECA4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05" name="グループ化 204">
                <a:extLst>
                  <a:ext uri="{FF2B5EF4-FFF2-40B4-BE49-F238E27FC236}">
                    <a16:creationId xmlns:a16="http://schemas.microsoft.com/office/drawing/2014/main" id="{2A13AE01-F448-4A5C-BF03-DB9ADCEF5743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31" name="円弧 230">
                  <a:extLst>
                    <a:ext uri="{FF2B5EF4-FFF2-40B4-BE49-F238E27FC236}">
                      <a16:creationId xmlns:a16="http://schemas.microsoft.com/office/drawing/2014/main" id="{99B77C92-AD0E-4433-93F8-FD24F7A37D1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2" name="円弧 231">
                  <a:extLst>
                    <a:ext uri="{FF2B5EF4-FFF2-40B4-BE49-F238E27FC236}">
                      <a16:creationId xmlns:a16="http://schemas.microsoft.com/office/drawing/2014/main" id="{98C9A4A3-0DAE-4D3C-AC27-B3B2E9E9F6BE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06" name="グループ化 205">
                <a:extLst>
                  <a:ext uri="{FF2B5EF4-FFF2-40B4-BE49-F238E27FC236}">
                    <a16:creationId xmlns:a16="http://schemas.microsoft.com/office/drawing/2014/main" id="{AD532725-02E8-4529-8184-362201DB13FE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29" name="円弧 228">
                  <a:extLst>
                    <a:ext uri="{FF2B5EF4-FFF2-40B4-BE49-F238E27FC236}">
                      <a16:creationId xmlns:a16="http://schemas.microsoft.com/office/drawing/2014/main" id="{746DF0AC-505D-4E32-8555-D326542B8D5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0" name="円弧 229">
                  <a:extLst>
                    <a:ext uri="{FF2B5EF4-FFF2-40B4-BE49-F238E27FC236}">
                      <a16:creationId xmlns:a16="http://schemas.microsoft.com/office/drawing/2014/main" id="{B80E4189-039D-44B4-AF4C-97917FC3639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07" name="グループ化 206">
                <a:extLst>
                  <a:ext uri="{FF2B5EF4-FFF2-40B4-BE49-F238E27FC236}">
                    <a16:creationId xmlns:a16="http://schemas.microsoft.com/office/drawing/2014/main" id="{F5325AFB-7DA8-4845-A1FC-EC694870BD79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27" name="円弧 226">
                  <a:extLst>
                    <a:ext uri="{FF2B5EF4-FFF2-40B4-BE49-F238E27FC236}">
                      <a16:creationId xmlns:a16="http://schemas.microsoft.com/office/drawing/2014/main" id="{7FB8CCF8-DB00-4705-BF10-DA01531FE893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28" name="円弧 227">
                  <a:extLst>
                    <a:ext uri="{FF2B5EF4-FFF2-40B4-BE49-F238E27FC236}">
                      <a16:creationId xmlns:a16="http://schemas.microsoft.com/office/drawing/2014/main" id="{B81C5FEF-F505-4F59-A7A6-2B4A4A8D84C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08" name="グループ化 207">
                <a:extLst>
                  <a:ext uri="{FF2B5EF4-FFF2-40B4-BE49-F238E27FC236}">
                    <a16:creationId xmlns:a16="http://schemas.microsoft.com/office/drawing/2014/main" id="{7923D4DD-37E1-4402-8319-5618D07A2CE2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25" name="円弧 224">
                  <a:extLst>
                    <a:ext uri="{FF2B5EF4-FFF2-40B4-BE49-F238E27FC236}">
                      <a16:creationId xmlns:a16="http://schemas.microsoft.com/office/drawing/2014/main" id="{2ABC3102-2AF3-4BB6-94DD-0B13286D3D1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26" name="円弧 225">
                  <a:extLst>
                    <a:ext uri="{FF2B5EF4-FFF2-40B4-BE49-F238E27FC236}">
                      <a16:creationId xmlns:a16="http://schemas.microsoft.com/office/drawing/2014/main" id="{03973BE0-D3A4-4D0B-B68B-CBFC9E99B313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09" name="グループ化 208">
                <a:extLst>
                  <a:ext uri="{FF2B5EF4-FFF2-40B4-BE49-F238E27FC236}">
                    <a16:creationId xmlns:a16="http://schemas.microsoft.com/office/drawing/2014/main" id="{E01A50F1-00A4-464D-8F75-D04F16BF646B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23" name="円弧 222">
                  <a:extLst>
                    <a:ext uri="{FF2B5EF4-FFF2-40B4-BE49-F238E27FC236}">
                      <a16:creationId xmlns:a16="http://schemas.microsoft.com/office/drawing/2014/main" id="{15495870-F645-40D9-82D2-45401E2C3389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24" name="円弧 223">
                  <a:extLst>
                    <a:ext uri="{FF2B5EF4-FFF2-40B4-BE49-F238E27FC236}">
                      <a16:creationId xmlns:a16="http://schemas.microsoft.com/office/drawing/2014/main" id="{05B64961-8145-483A-A3E8-AA3C930974B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10" name="グループ化 209">
                <a:extLst>
                  <a:ext uri="{FF2B5EF4-FFF2-40B4-BE49-F238E27FC236}">
                    <a16:creationId xmlns:a16="http://schemas.microsoft.com/office/drawing/2014/main" id="{BC6120F7-7E1B-4AEE-B510-832F8BECF2FE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21" name="円弧 220">
                  <a:extLst>
                    <a:ext uri="{FF2B5EF4-FFF2-40B4-BE49-F238E27FC236}">
                      <a16:creationId xmlns:a16="http://schemas.microsoft.com/office/drawing/2014/main" id="{74EA0512-B26A-4E93-A8A9-C8184647D02F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22" name="円弧 221">
                  <a:extLst>
                    <a:ext uri="{FF2B5EF4-FFF2-40B4-BE49-F238E27FC236}">
                      <a16:creationId xmlns:a16="http://schemas.microsoft.com/office/drawing/2014/main" id="{1AC094FC-5B6C-4DC7-B8F2-D59B8DB1EAD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11" name="グループ化 210">
                <a:extLst>
                  <a:ext uri="{FF2B5EF4-FFF2-40B4-BE49-F238E27FC236}">
                    <a16:creationId xmlns:a16="http://schemas.microsoft.com/office/drawing/2014/main" id="{4FA938FF-741F-49E4-B063-380B6B24462D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19" name="円弧 218">
                  <a:extLst>
                    <a:ext uri="{FF2B5EF4-FFF2-40B4-BE49-F238E27FC236}">
                      <a16:creationId xmlns:a16="http://schemas.microsoft.com/office/drawing/2014/main" id="{0DE04C32-9883-4A3F-967D-688824E59FB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220" name="円弧 219">
                  <a:extLst>
                    <a:ext uri="{FF2B5EF4-FFF2-40B4-BE49-F238E27FC236}">
                      <a16:creationId xmlns:a16="http://schemas.microsoft.com/office/drawing/2014/main" id="{BE428435-2D0D-4AC1-9C01-28ADDA3BE99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12" name="グループ化 211">
                <a:extLst>
                  <a:ext uri="{FF2B5EF4-FFF2-40B4-BE49-F238E27FC236}">
                    <a16:creationId xmlns:a16="http://schemas.microsoft.com/office/drawing/2014/main" id="{813D3040-F7EA-4BD4-9A02-3B2E554353FA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17" name="円弧 216">
                  <a:extLst>
                    <a:ext uri="{FF2B5EF4-FFF2-40B4-BE49-F238E27FC236}">
                      <a16:creationId xmlns:a16="http://schemas.microsoft.com/office/drawing/2014/main" id="{087A4557-7E7F-41B0-BDE8-46E57EAD9E8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218" name="円弧 217">
                  <a:extLst>
                    <a:ext uri="{FF2B5EF4-FFF2-40B4-BE49-F238E27FC236}">
                      <a16:creationId xmlns:a16="http://schemas.microsoft.com/office/drawing/2014/main" id="{DC360AC1-C8DB-4AA9-A43A-D0E5744E904E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213" name="円弧 212">
                <a:extLst>
                  <a:ext uri="{FF2B5EF4-FFF2-40B4-BE49-F238E27FC236}">
                    <a16:creationId xmlns:a16="http://schemas.microsoft.com/office/drawing/2014/main" id="{7ECC5F57-051E-479A-97F4-154C265AFCF9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14" name="直線コネクタ 213">
                <a:extLst>
                  <a:ext uri="{FF2B5EF4-FFF2-40B4-BE49-F238E27FC236}">
                    <a16:creationId xmlns:a16="http://schemas.microsoft.com/office/drawing/2014/main" id="{EC9806DD-9F04-4960-9AED-1EEE12087EF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5" name="円弧 214">
                <a:extLst>
                  <a:ext uri="{FF2B5EF4-FFF2-40B4-BE49-F238E27FC236}">
                    <a16:creationId xmlns:a16="http://schemas.microsoft.com/office/drawing/2014/main" id="{484FEE69-D939-4171-BA9A-DAA8F6BE5486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16" name="直線コネクタ 215">
                <a:extLst>
                  <a:ext uri="{FF2B5EF4-FFF2-40B4-BE49-F238E27FC236}">
                    <a16:creationId xmlns:a16="http://schemas.microsoft.com/office/drawing/2014/main" id="{77C65E0A-D316-4A39-BC88-C71460EDBEB3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7" name="楕円 196">
              <a:extLst>
                <a:ext uri="{FF2B5EF4-FFF2-40B4-BE49-F238E27FC236}">
                  <a16:creationId xmlns:a16="http://schemas.microsoft.com/office/drawing/2014/main" id="{3AAF40C1-71D4-4BF5-A7A3-6D0A79B8F4B2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1F5CCAAA-EB1C-4811-BDF9-A5C89E4AD78E}"/>
              </a:ext>
            </a:extLst>
          </p:cNvPr>
          <p:cNvGrpSpPr/>
          <p:nvPr/>
        </p:nvGrpSpPr>
        <p:grpSpPr>
          <a:xfrm rot="9886010">
            <a:off x="1532272" y="2572075"/>
            <a:ext cx="33749" cy="216006"/>
            <a:chOff x="9201364" y="5832245"/>
            <a:chExt cx="154522" cy="835485"/>
          </a:xfrm>
        </p:grpSpPr>
        <p:grpSp>
          <p:nvGrpSpPr>
            <p:cNvPr id="147" name="グループ化 146">
              <a:extLst>
                <a:ext uri="{FF2B5EF4-FFF2-40B4-BE49-F238E27FC236}">
                  <a16:creationId xmlns:a16="http://schemas.microsoft.com/office/drawing/2014/main" id="{3ACE1E57-C772-4116-83E1-331975B74390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149" name="円弧 148">
                <a:extLst>
                  <a:ext uri="{FF2B5EF4-FFF2-40B4-BE49-F238E27FC236}">
                    <a16:creationId xmlns:a16="http://schemas.microsoft.com/office/drawing/2014/main" id="{4A0AA297-3E16-4A50-AB0A-E491D246E3E7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150" name="グループ化 149">
                <a:extLst>
                  <a:ext uri="{FF2B5EF4-FFF2-40B4-BE49-F238E27FC236}">
                    <a16:creationId xmlns:a16="http://schemas.microsoft.com/office/drawing/2014/main" id="{98C4BDA8-99CE-4932-8922-632FB42923F0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94" name="円弧 193">
                  <a:extLst>
                    <a:ext uri="{FF2B5EF4-FFF2-40B4-BE49-F238E27FC236}">
                      <a16:creationId xmlns:a16="http://schemas.microsoft.com/office/drawing/2014/main" id="{0F2EBADC-CAC3-4B58-9022-481D5F7442AA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95" name="円弧 194">
                  <a:extLst>
                    <a:ext uri="{FF2B5EF4-FFF2-40B4-BE49-F238E27FC236}">
                      <a16:creationId xmlns:a16="http://schemas.microsoft.com/office/drawing/2014/main" id="{B09C4364-7523-40AA-B3CF-430A27930665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51" name="グループ化 150">
                <a:extLst>
                  <a:ext uri="{FF2B5EF4-FFF2-40B4-BE49-F238E27FC236}">
                    <a16:creationId xmlns:a16="http://schemas.microsoft.com/office/drawing/2014/main" id="{36C67877-0B5B-4452-A142-2D91DCA59197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92" name="円弧 191">
                  <a:extLst>
                    <a:ext uri="{FF2B5EF4-FFF2-40B4-BE49-F238E27FC236}">
                      <a16:creationId xmlns:a16="http://schemas.microsoft.com/office/drawing/2014/main" id="{2E30C857-B210-4BCD-AC55-9C0CCCDE59C0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93" name="円弧 192">
                  <a:extLst>
                    <a:ext uri="{FF2B5EF4-FFF2-40B4-BE49-F238E27FC236}">
                      <a16:creationId xmlns:a16="http://schemas.microsoft.com/office/drawing/2014/main" id="{8F089657-8C09-49ED-944B-B419FDC57B3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52" name="グループ化 151">
                <a:extLst>
                  <a:ext uri="{FF2B5EF4-FFF2-40B4-BE49-F238E27FC236}">
                    <a16:creationId xmlns:a16="http://schemas.microsoft.com/office/drawing/2014/main" id="{88B22336-E542-4A07-8479-60D1B5B7394E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90" name="円弧 189">
                  <a:extLst>
                    <a:ext uri="{FF2B5EF4-FFF2-40B4-BE49-F238E27FC236}">
                      <a16:creationId xmlns:a16="http://schemas.microsoft.com/office/drawing/2014/main" id="{C7EC1359-99B9-4A22-A5A1-9E60FE8540D3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91" name="円弧 190">
                  <a:extLst>
                    <a:ext uri="{FF2B5EF4-FFF2-40B4-BE49-F238E27FC236}">
                      <a16:creationId xmlns:a16="http://schemas.microsoft.com/office/drawing/2014/main" id="{81C411CC-9D0F-4CFF-8742-E999688B279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53" name="グループ化 152">
                <a:extLst>
                  <a:ext uri="{FF2B5EF4-FFF2-40B4-BE49-F238E27FC236}">
                    <a16:creationId xmlns:a16="http://schemas.microsoft.com/office/drawing/2014/main" id="{4F29EFC9-71D0-441D-A0F6-3DBA6FB5D782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88" name="円弧 187">
                  <a:extLst>
                    <a:ext uri="{FF2B5EF4-FFF2-40B4-BE49-F238E27FC236}">
                      <a16:creationId xmlns:a16="http://schemas.microsoft.com/office/drawing/2014/main" id="{025930DE-BD8B-479C-B15E-407F40C73E2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89" name="円弧 188">
                  <a:extLst>
                    <a:ext uri="{FF2B5EF4-FFF2-40B4-BE49-F238E27FC236}">
                      <a16:creationId xmlns:a16="http://schemas.microsoft.com/office/drawing/2014/main" id="{6846C13F-5CDF-441C-927A-D993F929606D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54" name="グループ化 153">
                <a:extLst>
                  <a:ext uri="{FF2B5EF4-FFF2-40B4-BE49-F238E27FC236}">
                    <a16:creationId xmlns:a16="http://schemas.microsoft.com/office/drawing/2014/main" id="{D25BC8A0-B6C0-408E-A9EA-39E3A3C23EF5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86" name="円弧 185">
                  <a:extLst>
                    <a:ext uri="{FF2B5EF4-FFF2-40B4-BE49-F238E27FC236}">
                      <a16:creationId xmlns:a16="http://schemas.microsoft.com/office/drawing/2014/main" id="{0A056A9F-E6EB-451E-8E36-2496796B75F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87" name="円弧 186">
                  <a:extLst>
                    <a:ext uri="{FF2B5EF4-FFF2-40B4-BE49-F238E27FC236}">
                      <a16:creationId xmlns:a16="http://schemas.microsoft.com/office/drawing/2014/main" id="{29DE43B1-0415-46C3-AE66-8074F5E6C4D8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55" name="グループ化 154">
                <a:extLst>
                  <a:ext uri="{FF2B5EF4-FFF2-40B4-BE49-F238E27FC236}">
                    <a16:creationId xmlns:a16="http://schemas.microsoft.com/office/drawing/2014/main" id="{1A4E6121-89D6-4704-94B3-67743C513B4E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84" name="円弧 183">
                  <a:extLst>
                    <a:ext uri="{FF2B5EF4-FFF2-40B4-BE49-F238E27FC236}">
                      <a16:creationId xmlns:a16="http://schemas.microsoft.com/office/drawing/2014/main" id="{580ABCA1-FC35-42FA-BF77-9DC15897C31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85" name="円弧 184">
                  <a:extLst>
                    <a:ext uri="{FF2B5EF4-FFF2-40B4-BE49-F238E27FC236}">
                      <a16:creationId xmlns:a16="http://schemas.microsoft.com/office/drawing/2014/main" id="{1A89A052-C723-4D94-A394-B8A6A9EFAA8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56" name="グループ化 155">
                <a:extLst>
                  <a:ext uri="{FF2B5EF4-FFF2-40B4-BE49-F238E27FC236}">
                    <a16:creationId xmlns:a16="http://schemas.microsoft.com/office/drawing/2014/main" id="{9E2C79D6-92D1-44D6-8574-BAD816E94215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82" name="円弧 181">
                  <a:extLst>
                    <a:ext uri="{FF2B5EF4-FFF2-40B4-BE49-F238E27FC236}">
                      <a16:creationId xmlns:a16="http://schemas.microsoft.com/office/drawing/2014/main" id="{47A0F2AF-C899-4F97-BBAE-8161098FD96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83" name="円弧 182">
                  <a:extLst>
                    <a:ext uri="{FF2B5EF4-FFF2-40B4-BE49-F238E27FC236}">
                      <a16:creationId xmlns:a16="http://schemas.microsoft.com/office/drawing/2014/main" id="{18C8771A-775C-4BAA-82C2-526E30AF5B1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57" name="グループ化 156">
                <a:extLst>
                  <a:ext uri="{FF2B5EF4-FFF2-40B4-BE49-F238E27FC236}">
                    <a16:creationId xmlns:a16="http://schemas.microsoft.com/office/drawing/2014/main" id="{EB9388E8-0778-444A-AB85-02F90999C5C3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80" name="円弧 179">
                  <a:extLst>
                    <a:ext uri="{FF2B5EF4-FFF2-40B4-BE49-F238E27FC236}">
                      <a16:creationId xmlns:a16="http://schemas.microsoft.com/office/drawing/2014/main" id="{237C2320-A668-4DBC-BB45-33D24B105E1A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81" name="円弧 180">
                  <a:extLst>
                    <a:ext uri="{FF2B5EF4-FFF2-40B4-BE49-F238E27FC236}">
                      <a16:creationId xmlns:a16="http://schemas.microsoft.com/office/drawing/2014/main" id="{8A3E3B06-8809-4CF0-897D-30518C08315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58" name="グループ化 157">
                <a:extLst>
                  <a:ext uri="{FF2B5EF4-FFF2-40B4-BE49-F238E27FC236}">
                    <a16:creationId xmlns:a16="http://schemas.microsoft.com/office/drawing/2014/main" id="{3FA6F1E9-0330-4DE7-B8E1-2200ECD999B9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78" name="円弧 177">
                  <a:extLst>
                    <a:ext uri="{FF2B5EF4-FFF2-40B4-BE49-F238E27FC236}">
                      <a16:creationId xmlns:a16="http://schemas.microsoft.com/office/drawing/2014/main" id="{CF4ABB78-751B-400C-83DC-7E689D3AC4D6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79" name="円弧 178">
                  <a:extLst>
                    <a:ext uri="{FF2B5EF4-FFF2-40B4-BE49-F238E27FC236}">
                      <a16:creationId xmlns:a16="http://schemas.microsoft.com/office/drawing/2014/main" id="{73E8896B-7562-4136-8414-0B8D890CAE5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59" name="グループ化 158">
                <a:extLst>
                  <a:ext uri="{FF2B5EF4-FFF2-40B4-BE49-F238E27FC236}">
                    <a16:creationId xmlns:a16="http://schemas.microsoft.com/office/drawing/2014/main" id="{9210B4EB-B56A-4563-9ABA-D043ACE056EC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76" name="円弧 175">
                  <a:extLst>
                    <a:ext uri="{FF2B5EF4-FFF2-40B4-BE49-F238E27FC236}">
                      <a16:creationId xmlns:a16="http://schemas.microsoft.com/office/drawing/2014/main" id="{7F394EB2-C1B8-4A22-AA41-DAA2488DDE9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77" name="円弧 176">
                  <a:extLst>
                    <a:ext uri="{FF2B5EF4-FFF2-40B4-BE49-F238E27FC236}">
                      <a16:creationId xmlns:a16="http://schemas.microsoft.com/office/drawing/2014/main" id="{FD54DF51-82BA-489B-8E85-B7D68E3EEED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60" name="グループ化 159">
                <a:extLst>
                  <a:ext uri="{FF2B5EF4-FFF2-40B4-BE49-F238E27FC236}">
                    <a16:creationId xmlns:a16="http://schemas.microsoft.com/office/drawing/2014/main" id="{6A406BF3-E1E2-44B1-ADBA-FFAB1F5828EE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74" name="円弧 173">
                  <a:extLst>
                    <a:ext uri="{FF2B5EF4-FFF2-40B4-BE49-F238E27FC236}">
                      <a16:creationId xmlns:a16="http://schemas.microsoft.com/office/drawing/2014/main" id="{A9CE0980-3CD3-447B-B906-A77A5BD93B1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75" name="円弧 174">
                  <a:extLst>
                    <a:ext uri="{FF2B5EF4-FFF2-40B4-BE49-F238E27FC236}">
                      <a16:creationId xmlns:a16="http://schemas.microsoft.com/office/drawing/2014/main" id="{5CC740EA-270C-49FF-A5D5-973498233595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61" name="グループ化 160">
                <a:extLst>
                  <a:ext uri="{FF2B5EF4-FFF2-40B4-BE49-F238E27FC236}">
                    <a16:creationId xmlns:a16="http://schemas.microsoft.com/office/drawing/2014/main" id="{F8149870-59A9-4264-B725-CF5C6EFAE83D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72" name="円弧 171">
                  <a:extLst>
                    <a:ext uri="{FF2B5EF4-FFF2-40B4-BE49-F238E27FC236}">
                      <a16:creationId xmlns:a16="http://schemas.microsoft.com/office/drawing/2014/main" id="{4FEBCA71-2674-4316-B05E-55D9FDCB9967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73" name="円弧 172">
                  <a:extLst>
                    <a:ext uri="{FF2B5EF4-FFF2-40B4-BE49-F238E27FC236}">
                      <a16:creationId xmlns:a16="http://schemas.microsoft.com/office/drawing/2014/main" id="{459D4BCB-5118-4B05-B92A-D3476EC407C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62" name="グループ化 161">
                <a:extLst>
                  <a:ext uri="{FF2B5EF4-FFF2-40B4-BE49-F238E27FC236}">
                    <a16:creationId xmlns:a16="http://schemas.microsoft.com/office/drawing/2014/main" id="{CF2919B9-C2EE-486C-B8E3-346AC0026AE4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70" name="円弧 169">
                  <a:extLst>
                    <a:ext uri="{FF2B5EF4-FFF2-40B4-BE49-F238E27FC236}">
                      <a16:creationId xmlns:a16="http://schemas.microsoft.com/office/drawing/2014/main" id="{2640016E-3638-4F19-B0D7-5B998C3453E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171" name="円弧 170">
                  <a:extLst>
                    <a:ext uri="{FF2B5EF4-FFF2-40B4-BE49-F238E27FC236}">
                      <a16:creationId xmlns:a16="http://schemas.microsoft.com/office/drawing/2014/main" id="{F90430C9-C6C5-452C-BB9E-D10055F7DE2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63" name="グループ化 162">
                <a:extLst>
                  <a:ext uri="{FF2B5EF4-FFF2-40B4-BE49-F238E27FC236}">
                    <a16:creationId xmlns:a16="http://schemas.microsoft.com/office/drawing/2014/main" id="{6C300972-A413-48D3-9685-DA11634F400E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68" name="円弧 167">
                  <a:extLst>
                    <a:ext uri="{FF2B5EF4-FFF2-40B4-BE49-F238E27FC236}">
                      <a16:creationId xmlns:a16="http://schemas.microsoft.com/office/drawing/2014/main" id="{EFB0C641-7089-4D5F-841C-0138080F110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169" name="円弧 168">
                  <a:extLst>
                    <a:ext uri="{FF2B5EF4-FFF2-40B4-BE49-F238E27FC236}">
                      <a16:creationId xmlns:a16="http://schemas.microsoft.com/office/drawing/2014/main" id="{257C398C-FEA9-4760-94D3-6EF83ECD7B38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164" name="円弧 163">
                <a:extLst>
                  <a:ext uri="{FF2B5EF4-FFF2-40B4-BE49-F238E27FC236}">
                    <a16:creationId xmlns:a16="http://schemas.microsoft.com/office/drawing/2014/main" id="{859FC1F0-BEFD-4937-B0A0-45308F46FC48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65" name="直線コネクタ 164">
                <a:extLst>
                  <a:ext uri="{FF2B5EF4-FFF2-40B4-BE49-F238E27FC236}">
                    <a16:creationId xmlns:a16="http://schemas.microsoft.com/office/drawing/2014/main" id="{599618E0-F1F8-4653-8ACE-23CE17C8AE9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6" name="円弧 165">
                <a:extLst>
                  <a:ext uri="{FF2B5EF4-FFF2-40B4-BE49-F238E27FC236}">
                    <a16:creationId xmlns:a16="http://schemas.microsoft.com/office/drawing/2014/main" id="{2C09788E-CDD7-417E-B77F-5FDB6CE28E89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67" name="直線コネクタ 166">
                <a:extLst>
                  <a:ext uri="{FF2B5EF4-FFF2-40B4-BE49-F238E27FC236}">
                    <a16:creationId xmlns:a16="http://schemas.microsoft.com/office/drawing/2014/main" id="{8F5192F1-46CF-44FE-B92B-5149507ABCD2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8" name="楕円 147">
              <a:extLst>
                <a:ext uri="{FF2B5EF4-FFF2-40B4-BE49-F238E27FC236}">
                  <a16:creationId xmlns:a16="http://schemas.microsoft.com/office/drawing/2014/main" id="{823D0182-FC65-4D0E-9388-9D0BCD0DDDDD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3CA79178-D1B4-4F48-AAFF-C0F0DAB6ED56}"/>
              </a:ext>
            </a:extLst>
          </p:cNvPr>
          <p:cNvGrpSpPr/>
          <p:nvPr/>
        </p:nvGrpSpPr>
        <p:grpSpPr>
          <a:xfrm rot="8673715">
            <a:off x="1449338" y="2607063"/>
            <a:ext cx="33749" cy="216006"/>
            <a:chOff x="9201364" y="5832245"/>
            <a:chExt cx="154522" cy="835485"/>
          </a:xfrm>
        </p:grpSpPr>
        <p:grpSp>
          <p:nvGrpSpPr>
            <p:cNvPr id="98" name="グループ化 97">
              <a:extLst>
                <a:ext uri="{FF2B5EF4-FFF2-40B4-BE49-F238E27FC236}">
                  <a16:creationId xmlns:a16="http://schemas.microsoft.com/office/drawing/2014/main" id="{39BE48FA-F62D-4C2D-8AF2-572E76DF10FB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100" name="円弧 99">
                <a:extLst>
                  <a:ext uri="{FF2B5EF4-FFF2-40B4-BE49-F238E27FC236}">
                    <a16:creationId xmlns:a16="http://schemas.microsoft.com/office/drawing/2014/main" id="{D317BAD4-E91E-4E4E-B89B-EC09EBE6F4CA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101" name="グループ化 100">
                <a:extLst>
                  <a:ext uri="{FF2B5EF4-FFF2-40B4-BE49-F238E27FC236}">
                    <a16:creationId xmlns:a16="http://schemas.microsoft.com/office/drawing/2014/main" id="{33084D19-37DF-4682-B667-CF597DE2D064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45" name="円弧 144">
                  <a:extLst>
                    <a:ext uri="{FF2B5EF4-FFF2-40B4-BE49-F238E27FC236}">
                      <a16:creationId xmlns:a16="http://schemas.microsoft.com/office/drawing/2014/main" id="{898B84F3-7F6D-48E8-99B3-F7149A635BE6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46" name="円弧 145">
                  <a:extLst>
                    <a:ext uri="{FF2B5EF4-FFF2-40B4-BE49-F238E27FC236}">
                      <a16:creationId xmlns:a16="http://schemas.microsoft.com/office/drawing/2014/main" id="{D58CF8E1-FCB8-427A-99D7-D5C76A2E0BEC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02" name="グループ化 101">
                <a:extLst>
                  <a:ext uri="{FF2B5EF4-FFF2-40B4-BE49-F238E27FC236}">
                    <a16:creationId xmlns:a16="http://schemas.microsoft.com/office/drawing/2014/main" id="{F5B55B6C-5D8E-465C-9002-2303F280FF87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43" name="円弧 142">
                  <a:extLst>
                    <a:ext uri="{FF2B5EF4-FFF2-40B4-BE49-F238E27FC236}">
                      <a16:creationId xmlns:a16="http://schemas.microsoft.com/office/drawing/2014/main" id="{F6827387-1B8E-4019-AA6A-2E82842D3A14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44" name="円弧 143">
                  <a:extLst>
                    <a:ext uri="{FF2B5EF4-FFF2-40B4-BE49-F238E27FC236}">
                      <a16:creationId xmlns:a16="http://schemas.microsoft.com/office/drawing/2014/main" id="{30D879DC-0FE3-4B91-B352-D21107E4F509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03" name="グループ化 102">
                <a:extLst>
                  <a:ext uri="{FF2B5EF4-FFF2-40B4-BE49-F238E27FC236}">
                    <a16:creationId xmlns:a16="http://schemas.microsoft.com/office/drawing/2014/main" id="{5FA9E181-AC6E-49AC-9855-0D313E82CA49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41" name="円弧 140">
                  <a:extLst>
                    <a:ext uri="{FF2B5EF4-FFF2-40B4-BE49-F238E27FC236}">
                      <a16:creationId xmlns:a16="http://schemas.microsoft.com/office/drawing/2014/main" id="{D6D8A014-6F9A-4C28-9F7C-CE3EBBC66086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42" name="円弧 141">
                  <a:extLst>
                    <a:ext uri="{FF2B5EF4-FFF2-40B4-BE49-F238E27FC236}">
                      <a16:creationId xmlns:a16="http://schemas.microsoft.com/office/drawing/2014/main" id="{3059D655-0E34-4B94-83F7-22D4C96598D5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04" name="グループ化 103">
                <a:extLst>
                  <a:ext uri="{FF2B5EF4-FFF2-40B4-BE49-F238E27FC236}">
                    <a16:creationId xmlns:a16="http://schemas.microsoft.com/office/drawing/2014/main" id="{CC3E6F04-7CAE-4792-9466-77A50C499738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39" name="円弧 138">
                  <a:extLst>
                    <a:ext uri="{FF2B5EF4-FFF2-40B4-BE49-F238E27FC236}">
                      <a16:creationId xmlns:a16="http://schemas.microsoft.com/office/drawing/2014/main" id="{D313A811-02AE-417C-9D2C-B4ECBB00315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40" name="円弧 139">
                  <a:extLst>
                    <a:ext uri="{FF2B5EF4-FFF2-40B4-BE49-F238E27FC236}">
                      <a16:creationId xmlns:a16="http://schemas.microsoft.com/office/drawing/2014/main" id="{93E45ABE-E665-4AEE-B7D7-9CB28CBFB44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05" name="グループ化 104">
                <a:extLst>
                  <a:ext uri="{FF2B5EF4-FFF2-40B4-BE49-F238E27FC236}">
                    <a16:creationId xmlns:a16="http://schemas.microsoft.com/office/drawing/2014/main" id="{13D1781B-8DC6-4FDB-ABF5-B9ADDF0BB152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37" name="円弧 136">
                  <a:extLst>
                    <a:ext uri="{FF2B5EF4-FFF2-40B4-BE49-F238E27FC236}">
                      <a16:creationId xmlns:a16="http://schemas.microsoft.com/office/drawing/2014/main" id="{D52E2D4D-9CB2-4BC3-B327-4B9B8A7206C6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38" name="円弧 137">
                  <a:extLst>
                    <a:ext uri="{FF2B5EF4-FFF2-40B4-BE49-F238E27FC236}">
                      <a16:creationId xmlns:a16="http://schemas.microsoft.com/office/drawing/2014/main" id="{C1A2EBEC-DCFE-4B1E-AC36-6452C33B43B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06" name="グループ化 105">
                <a:extLst>
                  <a:ext uri="{FF2B5EF4-FFF2-40B4-BE49-F238E27FC236}">
                    <a16:creationId xmlns:a16="http://schemas.microsoft.com/office/drawing/2014/main" id="{648CEA8D-4FD2-4BD7-BFE6-F238ACAF78EE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35" name="円弧 134">
                  <a:extLst>
                    <a:ext uri="{FF2B5EF4-FFF2-40B4-BE49-F238E27FC236}">
                      <a16:creationId xmlns:a16="http://schemas.microsoft.com/office/drawing/2014/main" id="{F0907CA0-215F-494A-B392-8573EB9F3077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36" name="円弧 135">
                  <a:extLst>
                    <a:ext uri="{FF2B5EF4-FFF2-40B4-BE49-F238E27FC236}">
                      <a16:creationId xmlns:a16="http://schemas.microsoft.com/office/drawing/2014/main" id="{44B54B93-A72A-4F73-92F2-4C403F566D4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07" name="グループ化 106">
                <a:extLst>
                  <a:ext uri="{FF2B5EF4-FFF2-40B4-BE49-F238E27FC236}">
                    <a16:creationId xmlns:a16="http://schemas.microsoft.com/office/drawing/2014/main" id="{4E573B97-7131-44F5-9C54-58A6C1721B95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33" name="円弧 132">
                  <a:extLst>
                    <a:ext uri="{FF2B5EF4-FFF2-40B4-BE49-F238E27FC236}">
                      <a16:creationId xmlns:a16="http://schemas.microsoft.com/office/drawing/2014/main" id="{10F6EF3E-15B0-455A-909D-DED6FE5D05A6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34" name="円弧 133">
                  <a:extLst>
                    <a:ext uri="{FF2B5EF4-FFF2-40B4-BE49-F238E27FC236}">
                      <a16:creationId xmlns:a16="http://schemas.microsoft.com/office/drawing/2014/main" id="{F299F861-4A17-479F-BCFB-FFAD2048FA0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08" name="グループ化 107">
                <a:extLst>
                  <a:ext uri="{FF2B5EF4-FFF2-40B4-BE49-F238E27FC236}">
                    <a16:creationId xmlns:a16="http://schemas.microsoft.com/office/drawing/2014/main" id="{DE07F0CA-C47A-4DDD-99D5-077CA042485E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31" name="円弧 130">
                  <a:extLst>
                    <a:ext uri="{FF2B5EF4-FFF2-40B4-BE49-F238E27FC236}">
                      <a16:creationId xmlns:a16="http://schemas.microsoft.com/office/drawing/2014/main" id="{1B3BA4CA-C295-42F0-9D1D-9A0ED2B842C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32" name="円弧 131">
                  <a:extLst>
                    <a:ext uri="{FF2B5EF4-FFF2-40B4-BE49-F238E27FC236}">
                      <a16:creationId xmlns:a16="http://schemas.microsoft.com/office/drawing/2014/main" id="{7C27126F-8DE9-4684-AD99-64222D5A8EA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09" name="グループ化 108">
                <a:extLst>
                  <a:ext uri="{FF2B5EF4-FFF2-40B4-BE49-F238E27FC236}">
                    <a16:creationId xmlns:a16="http://schemas.microsoft.com/office/drawing/2014/main" id="{C3AEE2BD-3721-4325-A289-7E640345259A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29" name="円弧 128">
                  <a:extLst>
                    <a:ext uri="{FF2B5EF4-FFF2-40B4-BE49-F238E27FC236}">
                      <a16:creationId xmlns:a16="http://schemas.microsoft.com/office/drawing/2014/main" id="{66310CCE-073B-46D7-BD2E-0D8AD8E17F2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30" name="円弧 129">
                  <a:extLst>
                    <a:ext uri="{FF2B5EF4-FFF2-40B4-BE49-F238E27FC236}">
                      <a16:creationId xmlns:a16="http://schemas.microsoft.com/office/drawing/2014/main" id="{3AAD32E0-9E86-4C0D-B6C4-311E56613F43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10" name="グループ化 109">
                <a:extLst>
                  <a:ext uri="{FF2B5EF4-FFF2-40B4-BE49-F238E27FC236}">
                    <a16:creationId xmlns:a16="http://schemas.microsoft.com/office/drawing/2014/main" id="{880D9FE2-0B98-4DB7-8A2C-0CFA68AC43BF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27" name="円弧 126">
                  <a:extLst>
                    <a:ext uri="{FF2B5EF4-FFF2-40B4-BE49-F238E27FC236}">
                      <a16:creationId xmlns:a16="http://schemas.microsoft.com/office/drawing/2014/main" id="{D25EA545-669F-4357-9291-94D90122C01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28" name="円弧 127">
                  <a:extLst>
                    <a:ext uri="{FF2B5EF4-FFF2-40B4-BE49-F238E27FC236}">
                      <a16:creationId xmlns:a16="http://schemas.microsoft.com/office/drawing/2014/main" id="{7705CA50-5086-43F0-BA35-C4253573300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11" name="グループ化 110">
                <a:extLst>
                  <a:ext uri="{FF2B5EF4-FFF2-40B4-BE49-F238E27FC236}">
                    <a16:creationId xmlns:a16="http://schemas.microsoft.com/office/drawing/2014/main" id="{05ECF68C-382A-4C4B-B59F-65C09D1DB79C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25" name="円弧 124">
                  <a:extLst>
                    <a:ext uri="{FF2B5EF4-FFF2-40B4-BE49-F238E27FC236}">
                      <a16:creationId xmlns:a16="http://schemas.microsoft.com/office/drawing/2014/main" id="{FE7AEBB5-FBC2-4A03-9B83-96B242555533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26" name="円弧 125">
                  <a:extLst>
                    <a:ext uri="{FF2B5EF4-FFF2-40B4-BE49-F238E27FC236}">
                      <a16:creationId xmlns:a16="http://schemas.microsoft.com/office/drawing/2014/main" id="{0B3CB654-DAB0-4481-ADCD-EE09448A460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12" name="グループ化 111">
                <a:extLst>
                  <a:ext uri="{FF2B5EF4-FFF2-40B4-BE49-F238E27FC236}">
                    <a16:creationId xmlns:a16="http://schemas.microsoft.com/office/drawing/2014/main" id="{953BCD3A-30E1-4DA5-9EEF-606A94D898E8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23" name="円弧 122">
                  <a:extLst>
                    <a:ext uri="{FF2B5EF4-FFF2-40B4-BE49-F238E27FC236}">
                      <a16:creationId xmlns:a16="http://schemas.microsoft.com/office/drawing/2014/main" id="{4BE8D7DA-37DE-45F4-B038-DD4EECD8965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24" name="円弧 123">
                  <a:extLst>
                    <a:ext uri="{FF2B5EF4-FFF2-40B4-BE49-F238E27FC236}">
                      <a16:creationId xmlns:a16="http://schemas.microsoft.com/office/drawing/2014/main" id="{06487CEF-1205-4F8B-8D8D-CA9AD6BB9B5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13" name="グループ化 112">
                <a:extLst>
                  <a:ext uri="{FF2B5EF4-FFF2-40B4-BE49-F238E27FC236}">
                    <a16:creationId xmlns:a16="http://schemas.microsoft.com/office/drawing/2014/main" id="{0D7E81F7-5AD7-470A-AE8E-6FEE7ABFEFE9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21" name="円弧 120">
                  <a:extLst>
                    <a:ext uri="{FF2B5EF4-FFF2-40B4-BE49-F238E27FC236}">
                      <a16:creationId xmlns:a16="http://schemas.microsoft.com/office/drawing/2014/main" id="{0FE84DEF-6F36-4B5B-80E9-DD417DC30DB3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122" name="円弧 121">
                  <a:extLst>
                    <a:ext uri="{FF2B5EF4-FFF2-40B4-BE49-F238E27FC236}">
                      <a16:creationId xmlns:a16="http://schemas.microsoft.com/office/drawing/2014/main" id="{5AAE8C0E-A44A-42BB-A976-01688A07B49D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14" name="グループ化 113">
                <a:extLst>
                  <a:ext uri="{FF2B5EF4-FFF2-40B4-BE49-F238E27FC236}">
                    <a16:creationId xmlns:a16="http://schemas.microsoft.com/office/drawing/2014/main" id="{4E74F826-ACDD-4268-9FB7-9602B586275A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119" name="円弧 118">
                  <a:extLst>
                    <a:ext uri="{FF2B5EF4-FFF2-40B4-BE49-F238E27FC236}">
                      <a16:creationId xmlns:a16="http://schemas.microsoft.com/office/drawing/2014/main" id="{9EE5CBB9-497E-4FCF-A350-6C3C8B29311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120" name="円弧 119">
                  <a:extLst>
                    <a:ext uri="{FF2B5EF4-FFF2-40B4-BE49-F238E27FC236}">
                      <a16:creationId xmlns:a16="http://schemas.microsoft.com/office/drawing/2014/main" id="{659BB958-2193-4534-86AB-7F70F33451FF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115" name="円弧 114">
                <a:extLst>
                  <a:ext uri="{FF2B5EF4-FFF2-40B4-BE49-F238E27FC236}">
                    <a16:creationId xmlns:a16="http://schemas.microsoft.com/office/drawing/2014/main" id="{36FC3584-F05F-4458-8E33-936EAB87C2B8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16" name="直線コネクタ 115">
                <a:extLst>
                  <a:ext uri="{FF2B5EF4-FFF2-40B4-BE49-F238E27FC236}">
                    <a16:creationId xmlns:a16="http://schemas.microsoft.com/office/drawing/2014/main" id="{A47BD362-9CF4-42D5-B232-954A2C13808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円弧 116">
                <a:extLst>
                  <a:ext uri="{FF2B5EF4-FFF2-40B4-BE49-F238E27FC236}">
                    <a16:creationId xmlns:a16="http://schemas.microsoft.com/office/drawing/2014/main" id="{B7F53015-FA7F-47BA-8281-7672894D885B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18" name="直線コネクタ 117">
                <a:extLst>
                  <a:ext uri="{FF2B5EF4-FFF2-40B4-BE49-F238E27FC236}">
                    <a16:creationId xmlns:a16="http://schemas.microsoft.com/office/drawing/2014/main" id="{CD4EC412-743E-4579-B621-09F1BBBBABCA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9" name="楕円 98">
              <a:extLst>
                <a:ext uri="{FF2B5EF4-FFF2-40B4-BE49-F238E27FC236}">
                  <a16:creationId xmlns:a16="http://schemas.microsoft.com/office/drawing/2014/main" id="{C911816D-A53F-4AFC-A552-3967A835F528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7" name="楕円 36">
            <a:extLst>
              <a:ext uri="{FF2B5EF4-FFF2-40B4-BE49-F238E27FC236}">
                <a16:creationId xmlns:a16="http://schemas.microsoft.com/office/drawing/2014/main" id="{10980597-F50E-4CEC-B58F-C556D2587ECD}"/>
              </a:ext>
            </a:extLst>
          </p:cNvPr>
          <p:cNvSpPr/>
          <p:nvPr/>
        </p:nvSpPr>
        <p:spPr>
          <a:xfrm>
            <a:off x="1006129" y="3358252"/>
            <a:ext cx="413178" cy="249716"/>
          </a:xfrm>
          <a:prstGeom prst="ellipse">
            <a:avLst/>
          </a:prstGeom>
          <a:ln w="139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dirty="0"/>
          </a:p>
        </p:txBody>
      </p:sp>
      <p:sp>
        <p:nvSpPr>
          <p:cNvPr id="38" name="楕円 37">
            <a:extLst>
              <a:ext uri="{FF2B5EF4-FFF2-40B4-BE49-F238E27FC236}">
                <a16:creationId xmlns:a16="http://schemas.microsoft.com/office/drawing/2014/main" id="{92A72275-1110-4112-84D1-86BC3FCEA7DD}"/>
              </a:ext>
            </a:extLst>
          </p:cNvPr>
          <p:cNvSpPr/>
          <p:nvPr/>
        </p:nvSpPr>
        <p:spPr>
          <a:xfrm>
            <a:off x="1888394" y="3341611"/>
            <a:ext cx="413178" cy="249716"/>
          </a:xfrm>
          <a:prstGeom prst="ellipse">
            <a:avLst/>
          </a:prstGeom>
          <a:ln w="139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1200" dirty="0"/>
          </a:p>
        </p:txBody>
      </p: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2A67749E-B87D-41A4-B99C-6CE4A2582080}"/>
              </a:ext>
            </a:extLst>
          </p:cNvPr>
          <p:cNvGrpSpPr/>
          <p:nvPr/>
        </p:nvGrpSpPr>
        <p:grpSpPr>
          <a:xfrm>
            <a:off x="2081035" y="3589288"/>
            <a:ext cx="33749" cy="216006"/>
            <a:chOff x="9201364" y="5832245"/>
            <a:chExt cx="154522" cy="835485"/>
          </a:xfrm>
        </p:grpSpPr>
        <p:grpSp>
          <p:nvGrpSpPr>
            <p:cNvPr id="49" name="グループ化 48">
              <a:extLst>
                <a:ext uri="{FF2B5EF4-FFF2-40B4-BE49-F238E27FC236}">
                  <a16:creationId xmlns:a16="http://schemas.microsoft.com/office/drawing/2014/main" id="{81047887-1FF9-4FFE-8FF6-B2A1EA896C61}"/>
                </a:ext>
              </a:extLst>
            </p:cNvPr>
            <p:cNvGrpSpPr/>
            <p:nvPr/>
          </p:nvGrpSpPr>
          <p:grpSpPr>
            <a:xfrm>
              <a:off x="9207759" y="5832245"/>
              <a:ext cx="143592" cy="684848"/>
              <a:chOff x="5374473" y="2788920"/>
              <a:chExt cx="1104908" cy="2423636"/>
            </a:xfrm>
          </p:grpSpPr>
          <p:sp>
            <p:nvSpPr>
              <p:cNvPr id="51" name="円弧 50">
                <a:extLst>
                  <a:ext uri="{FF2B5EF4-FFF2-40B4-BE49-F238E27FC236}">
                    <a16:creationId xmlns:a16="http://schemas.microsoft.com/office/drawing/2014/main" id="{9DEB7ED0-D442-451E-8B5B-C2F9E9CC7DC7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52" name="グループ化 51">
                <a:extLst>
                  <a:ext uri="{FF2B5EF4-FFF2-40B4-BE49-F238E27FC236}">
                    <a16:creationId xmlns:a16="http://schemas.microsoft.com/office/drawing/2014/main" id="{F4EAE0D8-D6F8-45B0-8566-3C13F98EED9D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96" name="円弧 95">
                  <a:extLst>
                    <a:ext uri="{FF2B5EF4-FFF2-40B4-BE49-F238E27FC236}">
                      <a16:creationId xmlns:a16="http://schemas.microsoft.com/office/drawing/2014/main" id="{0AA6BA19-C36F-4B1B-9181-058611FD761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7" name="円弧 96">
                  <a:extLst>
                    <a:ext uri="{FF2B5EF4-FFF2-40B4-BE49-F238E27FC236}">
                      <a16:creationId xmlns:a16="http://schemas.microsoft.com/office/drawing/2014/main" id="{9F167EBD-0E43-4121-BDAB-C8ABCBE09CDC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3" name="グループ化 52">
                <a:extLst>
                  <a:ext uri="{FF2B5EF4-FFF2-40B4-BE49-F238E27FC236}">
                    <a16:creationId xmlns:a16="http://schemas.microsoft.com/office/drawing/2014/main" id="{5F8029D2-A756-47FC-9C6D-7D81BF87AD5F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94" name="円弧 93">
                  <a:extLst>
                    <a:ext uri="{FF2B5EF4-FFF2-40B4-BE49-F238E27FC236}">
                      <a16:creationId xmlns:a16="http://schemas.microsoft.com/office/drawing/2014/main" id="{78BE16B9-877A-4C51-AEAB-AA26CEB11A5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5" name="円弧 94">
                  <a:extLst>
                    <a:ext uri="{FF2B5EF4-FFF2-40B4-BE49-F238E27FC236}">
                      <a16:creationId xmlns:a16="http://schemas.microsoft.com/office/drawing/2014/main" id="{E4F97926-F6EA-4D0B-9858-3C1BF2AD4F8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4" name="グループ化 53">
                <a:extLst>
                  <a:ext uri="{FF2B5EF4-FFF2-40B4-BE49-F238E27FC236}">
                    <a16:creationId xmlns:a16="http://schemas.microsoft.com/office/drawing/2014/main" id="{3C5D5C0F-31A3-4CD7-BC43-D8EDF94EEA3E}"/>
                  </a:ext>
                </a:extLst>
              </p:cNvPr>
              <p:cNvGrpSpPr/>
              <p:nvPr/>
            </p:nvGrpSpPr>
            <p:grpSpPr>
              <a:xfrm>
                <a:off x="5374473" y="3316547"/>
                <a:ext cx="1104908" cy="273050"/>
                <a:chOff x="6095992" y="4578350"/>
                <a:chExt cx="1104908" cy="273050"/>
              </a:xfrm>
            </p:grpSpPr>
            <p:sp>
              <p:nvSpPr>
                <p:cNvPr id="92" name="円弧 91">
                  <a:extLst>
                    <a:ext uri="{FF2B5EF4-FFF2-40B4-BE49-F238E27FC236}">
                      <a16:creationId xmlns:a16="http://schemas.microsoft.com/office/drawing/2014/main" id="{69594DC6-A567-448A-9A1C-84B6045A4B29}"/>
                    </a:ext>
                  </a:extLst>
                </p:cNvPr>
                <p:cNvSpPr/>
                <p:nvPr/>
              </p:nvSpPr>
              <p:spPr>
                <a:xfrm>
                  <a:off x="6095992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3" name="円弧 92">
                  <a:extLst>
                    <a:ext uri="{FF2B5EF4-FFF2-40B4-BE49-F238E27FC236}">
                      <a16:creationId xmlns:a16="http://schemas.microsoft.com/office/drawing/2014/main" id="{6C75687B-7795-4FCE-AF15-1A387AAA8F1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5" name="グループ化 54">
                <a:extLst>
                  <a:ext uri="{FF2B5EF4-FFF2-40B4-BE49-F238E27FC236}">
                    <a16:creationId xmlns:a16="http://schemas.microsoft.com/office/drawing/2014/main" id="{77DD2D02-E063-4005-A461-ECA7D8EBF2B3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90" name="円弧 89">
                  <a:extLst>
                    <a:ext uri="{FF2B5EF4-FFF2-40B4-BE49-F238E27FC236}">
                      <a16:creationId xmlns:a16="http://schemas.microsoft.com/office/drawing/2014/main" id="{095045C4-DDBE-4798-94A1-D103F9387D1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1" name="円弧 90">
                  <a:extLst>
                    <a:ext uri="{FF2B5EF4-FFF2-40B4-BE49-F238E27FC236}">
                      <a16:creationId xmlns:a16="http://schemas.microsoft.com/office/drawing/2014/main" id="{3A0281D4-7D5B-42E3-BC6A-9735C1117C18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6" name="グループ化 55">
                <a:extLst>
                  <a:ext uri="{FF2B5EF4-FFF2-40B4-BE49-F238E27FC236}">
                    <a16:creationId xmlns:a16="http://schemas.microsoft.com/office/drawing/2014/main" id="{86D65DC6-4821-47AB-9649-2B95EEB67A86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8" name="円弧 87">
                  <a:extLst>
                    <a:ext uri="{FF2B5EF4-FFF2-40B4-BE49-F238E27FC236}">
                      <a16:creationId xmlns:a16="http://schemas.microsoft.com/office/drawing/2014/main" id="{1C5E489F-A063-43D5-91FD-4A19FCDE956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9" name="円弧 88">
                  <a:extLst>
                    <a:ext uri="{FF2B5EF4-FFF2-40B4-BE49-F238E27FC236}">
                      <a16:creationId xmlns:a16="http://schemas.microsoft.com/office/drawing/2014/main" id="{199EE69C-8575-47D0-B9BE-5C8ECC72521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7" name="グループ化 56">
                <a:extLst>
                  <a:ext uri="{FF2B5EF4-FFF2-40B4-BE49-F238E27FC236}">
                    <a16:creationId xmlns:a16="http://schemas.microsoft.com/office/drawing/2014/main" id="{F7500EB6-8F39-459C-AF3F-843F9E5D3423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6" name="円弧 85">
                  <a:extLst>
                    <a:ext uri="{FF2B5EF4-FFF2-40B4-BE49-F238E27FC236}">
                      <a16:creationId xmlns:a16="http://schemas.microsoft.com/office/drawing/2014/main" id="{F1FAF1A3-5EAE-41FF-AA5F-335AB03323A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7" name="円弧 86">
                  <a:extLst>
                    <a:ext uri="{FF2B5EF4-FFF2-40B4-BE49-F238E27FC236}">
                      <a16:creationId xmlns:a16="http://schemas.microsoft.com/office/drawing/2014/main" id="{B4DD7DA7-6560-4A57-AC1F-9803C3AFC48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8" name="グループ化 57">
                <a:extLst>
                  <a:ext uri="{FF2B5EF4-FFF2-40B4-BE49-F238E27FC236}">
                    <a16:creationId xmlns:a16="http://schemas.microsoft.com/office/drawing/2014/main" id="{79ACEECF-000D-4725-A13F-151F85CB9A99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4" name="円弧 83">
                  <a:extLst>
                    <a:ext uri="{FF2B5EF4-FFF2-40B4-BE49-F238E27FC236}">
                      <a16:creationId xmlns:a16="http://schemas.microsoft.com/office/drawing/2014/main" id="{8D91072E-3F35-45F4-AC33-B83DD4B162AA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5" name="円弧 84">
                  <a:extLst>
                    <a:ext uri="{FF2B5EF4-FFF2-40B4-BE49-F238E27FC236}">
                      <a16:creationId xmlns:a16="http://schemas.microsoft.com/office/drawing/2014/main" id="{87DF87D9-2AC5-4144-BCB6-BA336594B09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59" name="グループ化 58">
                <a:extLst>
                  <a:ext uri="{FF2B5EF4-FFF2-40B4-BE49-F238E27FC236}">
                    <a16:creationId xmlns:a16="http://schemas.microsoft.com/office/drawing/2014/main" id="{354E845D-2C91-4909-A410-25B83A606403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2" name="円弧 81">
                  <a:extLst>
                    <a:ext uri="{FF2B5EF4-FFF2-40B4-BE49-F238E27FC236}">
                      <a16:creationId xmlns:a16="http://schemas.microsoft.com/office/drawing/2014/main" id="{1F672238-9488-4F44-8EB0-0756969BA03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3" name="円弧 82">
                  <a:extLst>
                    <a:ext uri="{FF2B5EF4-FFF2-40B4-BE49-F238E27FC236}">
                      <a16:creationId xmlns:a16="http://schemas.microsoft.com/office/drawing/2014/main" id="{AF45055C-48AA-4119-93B4-18910A63B9BD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0" name="グループ化 59">
                <a:extLst>
                  <a:ext uri="{FF2B5EF4-FFF2-40B4-BE49-F238E27FC236}">
                    <a16:creationId xmlns:a16="http://schemas.microsoft.com/office/drawing/2014/main" id="{E7CEC7A8-4FBA-4EBA-8AD5-D3F19C9C6F89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80" name="円弧 79">
                  <a:extLst>
                    <a:ext uri="{FF2B5EF4-FFF2-40B4-BE49-F238E27FC236}">
                      <a16:creationId xmlns:a16="http://schemas.microsoft.com/office/drawing/2014/main" id="{899AB12C-EA99-4025-9076-706C81504A36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1" name="円弧 80">
                  <a:extLst>
                    <a:ext uri="{FF2B5EF4-FFF2-40B4-BE49-F238E27FC236}">
                      <a16:creationId xmlns:a16="http://schemas.microsoft.com/office/drawing/2014/main" id="{81BF3E18-6105-4EEC-8DCE-5053EFEC52B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1" name="グループ化 60">
                <a:extLst>
                  <a:ext uri="{FF2B5EF4-FFF2-40B4-BE49-F238E27FC236}">
                    <a16:creationId xmlns:a16="http://schemas.microsoft.com/office/drawing/2014/main" id="{0F83FC5C-95D2-4E56-95BE-A86D546BBF6C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8" name="円弧 77">
                  <a:extLst>
                    <a:ext uri="{FF2B5EF4-FFF2-40B4-BE49-F238E27FC236}">
                      <a16:creationId xmlns:a16="http://schemas.microsoft.com/office/drawing/2014/main" id="{F540082E-9199-4AE4-B2EA-9E143806ACD0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9" name="円弧 78">
                  <a:extLst>
                    <a:ext uri="{FF2B5EF4-FFF2-40B4-BE49-F238E27FC236}">
                      <a16:creationId xmlns:a16="http://schemas.microsoft.com/office/drawing/2014/main" id="{CE00F376-D01B-41A8-B985-9D36178AAC0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2" name="グループ化 61">
                <a:extLst>
                  <a:ext uri="{FF2B5EF4-FFF2-40B4-BE49-F238E27FC236}">
                    <a16:creationId xmlns:a16="http://schemas.microsoft.com/office/drawing/2014/main" id="{416EBF27-000F-499A-9737-536D45736C1B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6" name="円弧 75">
                  <a:extLst>
                    <a:ext uri="{FF2B5EF4-FFF2-40B4-BE49-F238E27FC236}">
                      <a16:creationId xmlns:a16="http://schemas.microsoft.com/office/drawing/2014/main" id="{016E37C1-7CA5-4F05-B48F-307EBF550F27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7" name="円弧 76">
                  <a:extLst>
                    <a:ext uri="{FF2B5EF4-FFF2-40B4-BE49-F238E27FC236}">
                      <a16:creationId xmlns:a16="http://schemas.microsoft.com/office/drawing/2014/main" id="{2FBF3506-7C05-415C-8943-624503B98D3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3" name="グループ化 62">
                <a:extLst>
                  <a:ext uri="{FF2B5EF4-FFF2-40B4-BE49-F238E27FC236}">
                    <a16:creationId xmlns:a16="http://schemas.microsoft.com/office/drawing/2014/main" id="{3B81F0E2-CEEF-4A7F-945F-1310AB359833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4" name="円弧 73">
                  <a:extLst>
                    <a:ext uri="{FF2B5EF4-FFF2-40B4-BE49-F238E27FC236}">
                      <a16:creationId xmlns:a16="http://schemas.microsoft.com/office/drawing/2014/main" id="{860C7F75-BB81-47EA-9B64-E6CEB89AA5FD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5" name="円弧 74">
                  <a:extLst>
                    <a:ext uri="{FF2B5EF4-FFF2-40B4-BE49-F238E27FC236}">
                      <a16:creationId xmlns:a16="http://schemas.microsoft.com/office/drawing/2014/main" id="{FE557323-FF1C-406A-B9AA-D914A337CEDA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4" name="グループ化 63">
                <a:extLst>
                  <a:ext uri="{FF2B5EF4-FFF2-40B4-BE49-F238E27FC236}">
                    <a16:creationId xmlns:a16="http://schemas.microsoft.com/office/drawing/2014/main" id="{CAE9B83C-FEB7-494E-B402-FF126C707EA5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2" name="円弧 71">
                  <a:extLst>
                    <a:ext uri="{FF2B5EF4-FFF2-40B4-BE49-F238E27FC236}">
                      <a16:creationId xmlns:a16="http://schemas.microsoft.com/office/drawing/2014/main" id="{99A77F1D-8B8B-4647-80E8-6676D0E94907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73" name="円弧 72">
                  <a:extLst>
                    <a:ext uri="{FF2B5EF4-FFF2-40B4-BE49-F238E27FC236}">
                      <a16:creationId xmlns:a16="http://schemas.microsoft.com/office/drawing/2014/main" id="{E3380C62-8271-4176-AD57-DADF76DD9E6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65" name="グループ化 64">
                <a:extLst>
                  <a:ext uri="{FF2B5EF4-FFF2-40B4-BE49-F238E27FC236}">
                    <a16:creationId xmlns:a16="http://schemas.microsoft.com/office/drawing/2014/main" id="{064971BC-B160-4F2B-AF00-21251C260B0D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70" name="円弧 69">
                  <a:extLst>
                    <a:ext uri="{FF2B5EF4-FFF2-40B4-BE49-F238E27FC236}">
                      <a16:creationId xmlns:a16="http://schemas.microsoft.com/office/drawing/2014/main" id="{9698BD93-E920-4BA0-87FA-03F66D9510F6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71" name="円弧 70">
                  <a:extLst>
                    <a:ext uri="{FF2B5EF4-FFF2-40B4-BE49-F238E27FC236}">
                      <a16:creationId xmlns:a16="http://schemas.microsoft.com/office/drawing/2014/main" id="{4CACB58E-F338-429D-9295-094D236D024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66" name="円弧 65">
                <a:extLst>
                  <a:ext uri="{FF2B5EF4-FFF2-40B4-BE49-F238E27FC236}">
                    <a16:creationId xmlns:a16="http://schemas.microsoft.com/office/drawing/2014/main" id="{7525A19B-8E4D-4670-AF1A-A463F0967A0F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67" name="直線コネクタ 66">
                <a:extLst>
                  <a:ext uri="{FF2B5EF4-FFF2-40B4-BE49-F238E27FC236}">
                    <a16:creationId xmlns:a16="http://schemas.microsoft.com/office/drawing/2014/main" id="{CEA302F8-6C6D-4594-B9ED-F6EACD341F3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5" y="2788920"/>
                <a:ext cx="7141" cy="35583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円弧 67">
                <a:extLst>
                  <a:ext uri="{FF2B5EF4-FFF2-40B4-BE49-F238E27FC236}">
                    <a16:creationId xmlns:a16="http://schemas.microsoft.com/office/drawing/2014/main" id="{CAC15B1A-C7F5-4AB4-BA4C-D3A35599EF45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69" name="直線コネクタ 68">
                <a:extLst>
                  <a:ext uri="{FF2B5EF4-FFF2-40B4-BE49-F238E27FC236}">
                    <a16:creationId xmlns:a16="http://schemas.microsoft.com/office/drawing/2014/main" id="{C3FCFEED-B63E-4A67-8F41-8EFAA9FC5BE4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楕円 49">
              <a:extLst>
                <a:ext uri="{FF2B5EF4-FFF2-40B4-BE49-F238E27FC236}">
                  <a16:creationId xmlns:a16="http://schemas.microsoft.com/office/drawing/2014/main" id="{F4621BD1-7801-4D44-AB80-0F98B048D2FC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1" name="矢印: 左右 40">
            <a:extLst>
              <a:ext uri="{FF2B5EF4-FFF2-40B4-BE49-F238E27FC236}">
                <a16:creationId xmlns:a16="http://schemas.microsoft.com/office/drawing/2014/main" id="{8A4E1DAD-76AA-447D-B606-97133C90BFEA}"/>
              </a:ext>
            </a:extLst>
          </p:cNvPr>
          <p:cNvSpPr/>
          <p:nvPr/>
        </p:nvSpPr>
        <p:spPr>
          <a:xfrm rot="18928131">
            <a:off x="1238710" y="3089010"/>
            <a:ext cx="242307" cy="133112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矢印: 左右 41">
            <a:extLst>
              <a:ext uri="{FF2B5EF4-FFF2-40B4-BE49-F238E27FC236}">
                <a16:creationId xmlns:a16="http://schemas.microsoft.com/office/drawing/2014/main" id="{07C503EC-4E0A-422B-A016-EEF5069485B8}"/>
              </a:ext>
            </a:extLst>
          </p:cNvPr>
          <p:cNvSpPr/>
          <p:nvPr/>
        </p:nvSpPr>
        <p:spPr>
          <a:xfrm rot="2919978">
            <a:off x="1784180" y="3098744"/>
            <a:ext cx="286833" cy="112448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6" name="図 45">
            <a:extLst>
              <a:ext uri="{FF2B5EF4-FFF2-40B4-BE49-F238E27FC236}">
                <a16:creationId xmlns:a16="http://schemas.microsoft.com/office/drawing/2014/main" id="{157D07EA-DAB6-425A-9BFF-C4B6F2FB5CB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406" y="2740417"/>
            <a:ext cx="441988" cy="326439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49918685-77F2-4FBE-8FCD-CC6ACC586F3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382" y="3343841"/>
            <a:ext cx="403728" cy="298181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F1C0D44-7527-44AE-8AFF-4D5EF3019A5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598" y="3341060"/>
            <a:ext cx="317991" cy="234859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287D50B-EDDF-4AF2-8D6A-E7D18B15FC4B}"/>
              </a:ext>
            </a:extLst>
          </p:cNvPr>
          <p:cNvSpPr txBox="1"/>
          <p:nvPr/>
        </p:nvSpPr>
        <p:spPr>
          <a:xfrm>
            <a:off x="310343" y="1635574"/>
            <a:ext cx="24032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Intramolecular</a:t>
            </a:r>
            <a:r>
              <a:rPr kumimoji="1" lang="ja-JP" altLang="en-US" dirty="0"/>
              <a:t> </a:t>
            </a:r>
            <a:r>
              <a:rPr kumimoji="1" lang="en-US" altLang="ja-JP" dirty="0"/>
              <a:t>modes</a:t>
            </a:r>
          </a:p>
          <a:p>
            <a:r>
              <a:rPr kumimoji="1" lang="en-US" altLang="ja-JP" dirty="0"/>
              <a:t>L J Force + Coulomb</a:t>
            </a:r>
          </a:p>
        </p:txBody>
      </p:sp>
      <p:pic>
        <p:nvPicPr>
          <p:cNvPr id="882" name="図 881">
            <a:extLst>
              <a:ext uri="{FF2B5EF4-FFF2-40B4-BE49-F238E27FC236}">
                <a16:creationId xmlns:a16="http://schemas.microsoft.com/office/drawing/2014/main" id="{E6713A10-4186-4AB2-BE8E-53010FCC385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346" y="1927435"/>
            <a:ext cx="1651572" cy="9941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83" name="テキスト ボックス 882">
                <a:extLst>
                  <a:ext uri="{FF2B5EF4-FFF2-40B4-BE49-F238E27FC236}">
                    <a16:creationId xmlns:a16="http://schemas.microsoft.com/office/drawing/2014/main" id="{073DDF99-7851-43BA-932E-F311A04B9917}"/>
                  </a:ext>
                </a:extLst>
              </p:cNvPr>
              <p:cNvSpPr txBox="1"/>
              <p:nvPr/>
            </p:nvSpPr>
            <p:spPr>
              <a:xfrm>
                <a:off x="3273827" y="1898812"/>
                <a:ext cx="31979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kumimoji="1" lang="en-US" altLang="ja-JP" b="0" i="0" dirty="0" smtClean="0">
                              <a:latin typeface="Cambria Math" panose="02040503050406030204" pitchFamily="18" charset="0"/>
                            </a:rPr>
                            <m:t>O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3" name="テキスト ボックス 882">
                <a:extLst>
                  <a:ext uri="{FF2B5EF4-FFF2-40B4-BE49-F238E27FC236}">
                    <a16:creationId xmlns:a16="http://schemas.microsoft.com/office/drawing/2014/main" id="{073DDF99-7851-43BA-932E-F311A04B9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3827" y="1898812"/>
                <a:ext cx="319799" cy="369332"/>
              </a:xfrm>
              <a:prstGeom prst="rect">
                <a:avLst/>
              </a:prstGeom>
              <a:blipFill>
                <a:blip r:embed="rId12"/>
                <a:stretch>
                  <a:fillRect t="-21311" r="-22642" b="-163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4" name="テキスト ボックス 883">
                <a:extLst>
                  <a:ext uri="{FF2B5EF4-FFF2-40B4-BE49-F238E27FC236}">
                    <a16:creationId xmlns:a16="http://schemas.microsoft.com/office/drawing/2014/main" id="{4764E1DB-239C-44D0-8B5A-25C01365F3A7}"/>
                  </a:ext>
                </a:extLst>
              </p:cNvPr>
              <p:cNvSpPr txBox="1"/>
              <p:nvPr/>
            </p:nvSpPr>
            <p:spPr>
              <a:xfrm>
                <a:off x="2785452" y="2484780"/>
                <a:ext cx="34861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lang="en-US" altLang="ja-JP" dirty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altLang="ja-JP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4" name="テキスト ボックス 883">
                <a:extLst>
                  <a:ext uri="{FF2B5EF4-FFF2-40B4-BE49-F238E27FC236}">
                    <a16:creationId xmlns:a16="http://schemas.microsoft.com/office/drawing/2014/main" id="{4764E1DB-239C-44D0-8B5A-25C01365F3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5452" y="2484780"/>
                <a:ext cx="348615" cy="369332"/>
              </a:xfrm>
              <a:prstGeom prst="rect">
                <a:avLst/>
              </a:prstGeom>
              <a:blipFill>
                <a:blip r:embed="rId13"/>
                <a:stretch>
                  <a:fillRect t="-21667" r="-42105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5" name="テキスト ボックス 884">
                <a:extLst>
                  <a:ext uri="{FF2B5EF4-FFF2-40B4-BE49-F238E27FC236}">
                    <a16:creationId xmlns:a16="http://schemas.microsoft.com/office/drawing/2014/main" id="{2CEA1F89-08E5-4EAB-8E4E-E35553C5E877}"/>
                  </a:ext>
                </a:extLst>
              </p:cNvPr>
              <p:cNvSpPr txBox="1"/>
              <p:nvPr/>
            </p:nvSpPr>
            <p:spPr>
              <a:xfrm>
                <a:off x="3716679" y="2441451"/>
                <a:ext cx="34861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lang="en-US" altLang="ja-JP" dirty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altLang="ja-JP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5" name="テキスト ボックス 884">
                <a:extLst>
                  <a:ext uri="{FF2B5EF4-FFF2-40B4-BE49-F238E27FC236}">
                    <a16:creationId xmlns:a16="http://schemas.microsoft.com/office/drawing/2014/main" id="{2CEA1F89-08E5-4EAB-8E4E-E35553C5E8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6679" y="2441451"/>
                <a:ext cx="348615" cy="369332"/>
              </a:xfrm>
              <a:prstGeom prst="rect">
                <a:avLst/>
              </a:prstGeom>
              <a:blipFill>
                <a:blip r:embed="rId14"/>
                <a:stretch>
                  <a:fillRect t="-21667" r="-42105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86" name="直線矢印コネクタ 885">
            <a:extLst>
              <a:ext uri="{FF2B5EF4-FFF2-40B4-BE49-F238E27FC236}">
                <a16:creationId xmlns:a16="http://schemas.microsoft.com/office/drawing/2014/main" id="{54619126-A302-4CCD-A504-2127EAC02C0B}"/>
              </a:ext>
            </a:extLst>
          </p:cNvPr>
          <p:cNvCxnSpPr>
            <a:cxnSpLocks/>
          </p:cNvCxnSpPr>
          <p:nvPr/>
        </p:nvCxnSpPr>
        <p:spPr>
          <a:xfrm flipV="1">
            <a:off x="2988138" y="2175812"/>
            <a:ext cx="291857" cy="215780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7" name="直線矢印コネクタ 886">
            <a:extLst>
              <a:ext uri="{FF2B5EF4-FFF2-40B4-BE49-F238E27FC236}">
                <a16:creationId xmlns:a16="http://schemas.microsoft.com/office/drawing/2014/main" id="{6C71EA3B-D92A-4751-85EF-DDED13E8CABB}"/>
              </a:ext>
            </a:extLst>
          </p:cNvPr>
          <p:cNvCxnSpPr>
            <a:cxnSpLocks/>
          </p:cNvCxnSpPr>
          <p:nvPr/>
        </p:nvCxnSpPr>
        <p:spPr>
          <a:xfrm flipH="1" flipV="1">
            <a:off x="3554269" y="2175812"/>
            <a:ext cx="248135" cy="215780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8" name="円弧 887">
            <a:extLst>
              <a:ext uri="{FF2B5EF4-FFF2-40B4-BE49-F238E27FC236}">
                <a16:creationId xmlns:a16="http://schemas.microsoft.com/office/drawing/2014/main" id="{E9C5BDF3-65D5-40F1-809E-5B119D0B4DAE}"/>
              </a:ext>
            </a:extLst>
          </p:cNvPr>
          <p:cNvSpPr/>
          <p:nvPr/>
        </p:nvSpPr>
        <p:spPr>
          <a:xfrm>
            <a:off x="3186440" y="2307656"/>
            <a:ext cx="477865" cy="310528"/>
          </a:xfrm>
          <a:prstGeom prst="arc">
            <a:avLst>
              <a:gd name="adj1" fmla="val 1857758"/>
              <a:gd name="adj2" fmla="val 9039430"/>
            </a:avLst>
          </a:prstGeom>
          <a:ln w="28575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9" name="テキスト ボックス 888">
                <a:extLst>
                  <a:ext uri="{FF2B5EF4-FFF2-40B4-BE49-F238E27FC236}">
                    <a16:creationId xmlns:a16="http://schemas.microsoft.com/office/drawing/2014/main" id="{15D2F1B5-D0B4-40F1-A93E-07C12B9B5F68}"/>
                  </a:ext>
                </a:extLst>
              </p:cNvPr>
              <p:cNvSpPr txBox="1"/>
              <p:nvPr/>
            </p:nvSpPr>
            <p:spPr>
              <a:xfrm>
                <a:off x="2823232" y="2004090"/>
                <a:ext cx="24826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9" name="テキスト ボックス 888">
                <a:extLst>
                  <a:ext uri="{FF2B5EF4-FFF2-40B4-BE49-F238E27FC236}">
                    <a16:creationId xmlns:a16="http://schemas.microsoft.com/office/drawing/2014/main" id="{15D2F1B5-D0B4-40F1-A93E-07C12B9B5F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3232" y="2004090"/>
                <a:ext cx="248269" cy="369332"/>
              </a:xfrm>
              <a:prstGeom prst="rect">
                <a:avLst/>
              </a:prstGeom>
              <a:blipFill>
                <a:blip r:embed="rId15"/>
                <a:stretch>
                  <a:fillRect r="-31707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0" name="テキスト ボックス 889">
                <a:extLst>
                  <a:ext uri="{FF2B5EF4-FFF2-40B4-BE49-F238E27FC236}">
                    <a16:creationId xmlns:a16="http://schemas.microsoft.com/office/drawing/2014/main" id="{FF4E6955-CB17-413A-B811-3A480A2B586F}"/>
                  </a:ext>
                </a:extLst>
              </p:cNvPr>
              <p:cNvSpPr txBox="1"/>
              <p:nvPr/>
            </p:nvSpPr>
            <p:spPr>
              <a:xfrm>
                <a:off x="3713497" y="2030657"/>
                <a:ext cx="24826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90" name="テキスト ボックス 889">
                <a:extLst>
                  <a:ext uri="{FF2B5EF4-FFF2-40B4-BE49-F238E27FC236}">
                    <a16:creationId xmlns:a16="http://schemas.microsoft.com/office/drawing/2014/main" id="{FF4E6955-CB17-413A-B811-3A480A2B58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3497" y="2030657"/>
                <a:ext cx="248269" cy="369332"/>
              </a:xfrm>
              <a:prstGeom prst="rect">
                <a:avLst/>
              </a:prstGeom>
              <a:blipFill>
                <a:blip r:embed="rId16"/>
                <a:stretch>
                  <a:fillRect r="-341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93" name="図 89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494120" y="228063"/>
            <a:ext cx="4426270" cy="3317204"/>
          </a:xfrm>
          <a:prstGeom prst="rect">
            <a:avLst/>
          </a:prstGeom>
        </p:spPr>
      </p:pic>
      <p:pic>
        <p:nvPicPr>
          <p:cNvPr id="891" name="図 890">
            <a:extLst>
              <a:ext uri="{FF2B5EF4-FFF2-40B4-BE49-F238E27FC236}">
                <a16:creationId xmlns:a16="http://schemas.microsoft.com/office/drawing/2014/main" id="{2C0F6029-8273-4830-9673-C1CCE0028BC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296" y="2577846"/>
            <a:ext cx="740355" cy="47631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2" name="図 891">
            <a:extLst>
              <a:ext uri="{FF2B5EF4-FFF2-40B4-BE49-F238E27FC236}">
                <a16:creationId xmlns:a16="http://schemas.microsoft.com/office/drawing/2014/main" id="{637FA813-51C6-4C2F-A9B1-7C77FCD7AB9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92" y="3311795"/>
            <a:ext cx="839773" cy="54027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4" name="図 893">
            <a:extLst>
              <a:ext uri="{FF2B5EF4-FFF2-40B4-BE49-F238E27FC236}">
                <a16:creationId xmlns:a16="http://schemas.microsoft.com/office/drawing/2014/main" id="{E82125B9-AD0C-41FA-8D03-590C7E723FF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809" y="3310835"/>
            <a:ext cx="762935" cy="49084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5" name="図 894">
            <a:extLst>
              <a:ext uri="{FF2B5EF4-FFF2-40B4-BE49-F238E27FC236}">
                <a16:creationId xmlns:a16="http://schemas.microsoft.com/office/drawing/2014/main" id="{0BADD17D-E67A-4363-8DA4-1DCF563EC47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020" y="2650666"/>
            <a:ext cx="389762" cy="25075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6" name="図 895">
            <a:extLst>
              <a:ext uri="{FF2B5EF4-FFF2-40B4-BE49-F238E27FC236}">
                <a16:creationId xmlns:a16="http://schemas.microsoft.com/office/drawing/2014/main" id="{17FB9340-FC19-409F-92C7-9FD6ABCC460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346807"/>
            <a:ext cx="402419" cy="25075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7" name="図 896">
            <a:extLst>
              <a:ext uri="{FF2B5EF4-FFF2-40B4-BE49-F238E27FC236}">
                <a16:creationId xmlns:a16="http://schemas.microsoft.com/office/drawing/2014/main" id="{5B9D502A-D58E-4963-971C-542F3797D91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622" y="2346807"/>
            <a:ext cx="402419" cy="19545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0" name="矢印: 左右 39">
            <a:extLst>
              <a:ext uri="{FF2B5EF4-FFF2-40B4-BE49-F238E27FC236}">
                <a16:creationId xmlns:a16="http://schemas.microsoft.com/office/drawing/2014/main" id="{34B92630-CBE2-47C9-AF83-4C7260C98C84}"/>
              </a:ext>
            </a:extLst>
          </p:cNvPr>
          <p:cNvSpPr/>
          <p:nvPr/>
        </p:nvSpPr>
        <p:spPr>
          <a:xfrm>
            <a:off x="1488796" y="3405394"/>
            <a:ext cx="338322" cy="133112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037346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153756" y="1099328"/>
          <a:ext cx="63230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324480" imgH="672840" progId="Equation.DSMT4">
                  <p:embed/>
                </p:oleObj>
              </mc:Choice>
              <mc:Fallback>
                <p:oleObj name="Equation" r:id="rId2" imgW="632448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756" y="1099328"/>
                        <a:ext cx="63230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0" y="251241"/>
            <a:ext cx="68065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/>
              <a:t>HEOM</a:t>
            </a:r>
            <a:r>
              <a:rPr lang="ja-JP" altLang="en-US" sz="2400" dirty="0"/>
              <a:t> </a:t>
            </a:r>
            <a:r>
              <a:rPr lang="en-US" altLang="ja-JP" sz="2400" dirty="0"/>
              <a:t>for </a:t>
            </a:r>
            <a:r>
              <a:rPr lang="en-US" altLang="ja-JP" sz="2400" dirty="0">
                <a:solidFill>
                  <a:srgbClr val="0066FF"/>
                </a:solidFill>
              </a:rPr>
              <a:t>Isothermal</a:t>
            </a:r>
            <a:r>
              <a:rPr lang="en-US" altLang="ja-JP" sz="2400" dirty="0"/>
              <a:t> and </a:t>
            </a:r>
            <a:r>
              <a:rPr lang="en-US" altLang="ja-JP" sz="2400" dirty="0">
                <a:solidFill>
                  <a:srgbClr val="FF0000"/>
                </a:solidFill>
              </a:rPr>
              <a:t>adiabatic</a:t>
            </a:r>
            <a:r>
              <a:rPr lang="en-US" altLang="ja-JP" sz="2400" dirty="0"/>
              <a:t> processes</a:t>
            </a: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844673"/>
              </p:ext>
            </p:extLst>
          </p:nvPr>
        </p:nvGraphicFramePr>
        <p:xfrm>
          <a:off x="820738" y="4727575"/>
          <a:ext cx="6985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984720" imgH="901440" progId="Equation.DSMT4">
                  <p:embed/>
                </p:oleObj>
              </mc:Choice>
              <mc:Fallback>
                <p:oleObj name="Equation" r:id="rId4" imgW="6984720" imgH="901440" progId="Equation.DSMT4">
                  <p:embed/>
                  <p:pic>
                    <p:nvPicPr>
                      <p:cNvPr id="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0738" y="4727575"/>
                        <a:ext cx="69850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153756" y="1810546"/>
          <a:ext cx="8986837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991360" imgH="672840" progId="Equation.DSMT4">
                  <p:embed/>
                </p:oleObj>
              </mc:Choice>
              <mc:Fallback>
                <p:oleObj name="Equation" r:id="rId6" imgW="899136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756" y="1810546"/>
                        <a:ext cx="8986837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153756" y="2598497"/>
          <a:ext cx="90027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003960" imgH="672840" progId="Equation.DSMT4">
                  <p:embed/>
                </p:oleObj>
              </mc:Choice>
              <mc:Fallback>
                <p:oleObj name="Equation" r:id="rId8" imgW="900396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756" y="2598497"/>
                        <a:ext cx="90027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9020" y="347186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39752" y="3371730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48064" y="338758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72400" y="338354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153756" y="4224359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where</a:t>
            </a:r>
          </a:p>
        </p:txBody>
      </p:sp>
      <p:sp>
        <p:nvSpPr>
          <p:cNvPr id="20493" name="正方形/長方形 12"/>
          <p:cNvSpPr>
            <a:spLocks noChangeArrowheads="1"/>
          </p:cNvSpPr>
          <p:nvPr/>
        </p:nvSpPr>
        <p:spPr bwMode="auto">
          <a:xfrm>
            <a:off x="420337" y="6145094"/>
            <a:ext cx="77867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 err="1">
                <a:latin typeface="Times New Roman" pitchFamily="18" charset="0"/>
                <a:cs typeface="Times New Roman" pitchFamily="18" charset="0"/>
              </a:rPr>
              <a:t>Koyanagi</a:t>
            </a:r>
            <a:r>
              <a:rPr lang="en-US" altLang="ja-JP" sz="2400" dirty="0">
                <a:latin typeface="Times New Roman" pitchFamily="18" charset="0"/>
                <a:cs typeface="Times New Roman" pitchFamily="18" charset="0"/>
              </a:rPr>
              <a:t> &amp; Tanimura, </a:t>
            </a:r>
            <a:r>
              <a:rPr lang="en-US" altLang="ja-JP" sz="2400" dirty="0">
                <a:hlinkClick r:id="rId11"/>
              </a:rPr>
              <a:t>JCP</a:t>
            </a:r>
            <a:r>
              <a:rPr lang="de-DE" altLang="ja-JP" sz="2400" b="1" dirty="0">
                <a:hlinkClick r:id="rId11"/>
              </a:rPr>
              <a:t>157</a:t>
            </a:r>
            <a:r>
              <a:rPr lang="de-DE" altLang="ja-JP" sz="2400" dirty="0">
                <a:hlinkClick r:id="rId11"/>
              </a:rPr>
              <a:t>, 014104 (2022) </a:t>
            </a:r>
            <a:endParaRPr lang="ja-JP" altLang="en-US" sz="2400" dirty="0"/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51612" y="266144"/>
            <a:ext cx="823641" cy="930607"/>
          </a:xfrm>
          <a:prstGeom prst="rect">
            <a:avLst/>
          </a:prstGeom>
        </p:spPr>
      </p:pic>
      <p:graphicFrame>
        <p:nvGraphicFramePr>
          <p:cNvPr id="19" name="Object 5"/>
          <p:cNvGraphicFramePr>
            <a:graphicFrameLocks noChangeAspect="1"/>
          </p:cNvGraphicFramePr>
          <p:nvPr/>
        </p:nvGraphicFramePr>
        <p:xfrm>
          <a:off x="3295981" y="4143956"/>
          <a:ext cx="15748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574640" imgH="393480" progId="Equation.DSMT4">
                  <p:embed/>
                </p:oleObj>
              </mc:Choice>
              <mc:Fallback>
                <p:oleObj name="Equation" r:id="rId13" imgW="1574640" imgH="393480" progId="Equation.DSMT4">
                  <p:embed/>
                  <p:pic>
                    <p:nvPicPr>
                      <p:cNvPr id="1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5981" y="4143956"/>
                        <a:ext cx="15748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5"/>
          <p:cNvGraphicFramePr>
            <a:graphicFrameLocks noChangeAspect="1"/>
          </p:cNvGraphicFramePr>
          <p:nvPr/>
        </p:nvGraphicFramePr>
        <p:xfrm>
          <a:off x="5242256" y="4131256"/>
          <a:ext cx="1701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701720" imgH="444240" progId="Equation.DSMT4">
                  <p:embed/>
                </p:oleObj>
              </mc:Choice>
              <mc:Fallback>
                <p:oleObj name="Equation" r:id="rId15" imgW="1701720" imgH="444240" progId="Equation.DSMT4">
                  <p:embed/>
                  <p:pic>
                    <p:nvPicPr>
                      <p:cNvPr id="2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2256" y="4131256"/>
                        <a:ext cx="17018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45818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568513" y="-97792"/>
            <a:ext cx="8798434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Work and </a:t>
            </a:r>
            <a:r>
              <a:rPr lang="en-US" altLang="ja-JP" dirty="0">
                <a:solidFill>
                  <a:srgbClr val="0070C0"/>
                </a:solidFill>
              </a:rPr>
              <a:t>free energy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323528" y="4068105"/>
            <a:ext cx="75472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Minimum work principle (under a quasi-static process)</a:t>
            </a:r>
            <a:endParaRPr lang="ja-JP" altLang="en-US" sz="2400" dirty="0"/>
          </a:p>
        </p:txBody>
      </p:sp>
      <p:graphicFrame>
        <p:nvGraphicFramePr>
          <p:cNvPr id="22" name="オブジェクト 21"/>
          <p:cNvGraphicFramePr>
            <a:graphicFrameLocks noChangeAspect="1"/>
          </p:cNvGraphicFramePr>
          <p:nvPr/>
        </p:nvGraphicFramePr>
        <p:xfrm>
          <a:off x="638212" y="4574015"/>
          <a:ext cx="4216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16320" imgH="495000" progId="Equation.DSMT4">
                  <p:embed/>
                </p:oleObj>
              </mc:Choice>
              <mc:Fallback>
                <p:oleObj name="Equation" r:id="rId2" imgW="4216320" imgH="495000" progId="Equation.DSMT4">
                  <p:embed/>
                  <p:pic>
                    <p:nvPicPr>
                      <p:cNvPr id="22" name="オブジェクト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212" y="4574015"/>
                        <a:ext cx="42164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ChangeAspect="1"/>
          </p:cNvGraphicFramePr>
          <p:nvPr/>
        </p:nvGraphicFramePr>
        <p:xfrm>
          <a:off x="1200150" y="1404938"/>
          <a:ext cx="78105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810200" imgH="965160" progId="Equation.DSMT4">
                  <p:embed/>
                </p:oleObj>
              </mc:Choice>
              <mc:Fallback>
                <p:oleObj name="Equation" r:id="rId4" imgW="7810200" imgH="96516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0150" y="1404938"/>
                        <a:ext cx="7810500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/>
          <p:cNvGraphicFramePr>
            <a:graphicFrameLocks noChangeAspect="1"/>
          </p:cNvGraphicFramePr>
          <p:nvPr/>
        </p:nvGraphicFramePr>
        <p:xfrm>
          <a:off x="641348" y="4594570"/>
          <a:ext cx="4368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68600" imgH="495000" progId="Equation.DSMT4">
                  <p:embed/>
                </p:oleObj>
              </mc:Choice>
              <mc:Fallback>
                <p:oleObj name="Equation" r:id="rId6" imgW="4368600" imgH="495000" progId="Equation.DSMT4">
                  <p:embed/>
                  <p:pic>
                    <p:nvPicPr>
                      <p:cNvPr id="18" name="オブジェクト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348" y="4594570"/>
                        <a:ext cx="4368800" cy="495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直線コネクタ 18"/>
          <p:cNvCxnSpPr/>
          <p:nvPr/>
        </p:nvCxnSpPr>
        <p:spPr>
          <a:xfrm>
            <a:off x="6160004" y="4605764"/>
            <a:ext cx="929124" cy="565078"/>
          </a:xfrm>
          <a:prstGeom prst="line">
            <a:avLst/>
          </a:prstGeom>
          <a:ln w="60325" cap="rnd">
            <a:solidFill>
              <a:srgbClr val="FF0000">
                <a:alpha val="31000"/>
              </a:srgb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/>
          <p:cNvCxnSpPr/>
          <p:nvPr/>
        </p:nvCxnSpPr>
        <p:spPr>
          <a:xfrm flipV="1">
            <a:off x="6228184" y="4680499"/>
            <a:ext cx="852869" cy="511303"/>
          </a:xfrm>
          <a:prstGeom prst="line">
            <a:avLst/>
          </a:prstGeom>
          <a:ln w="60325" cap="rnd">
            <a:solidFill>
              <a:srgbClr val="FF0000">
                <a:alpha val="31000"/>
              </a:srgb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オブジェクト 20"/>
          <p:cNvGraphicFramePr>
            <a:graphicFrameLocks noChangeAspect="1"/>
          </p:cNvGraphicFramePr>
          <p:nvPr/>
        </p:nvGraphicFramePr>
        <p:xfrm>
          <a:off x="8080717" y="494680"/>
          <a:ext cx="9906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90360" imgH="672840" progId="Equation.DSMT4">
                  <p:embed/>
                </p:oleObj>
              </mc:Choice>
              <mc:Fallback>
                <p:oleObj name="Equation" r:id="rId8" imgW="990360" imgH="672840" progId="Equation.DSMT4">
                  <p:embed/>
                  <p:pic>
                    <p:nvPicPr>
                      <p:cNvPr id="21" name="オブジェクト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80717" y="494680"/>
                        <a:ext cx="9906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5281870" y="1073017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S-B interaction</a:t>
            </a:r>
            <a:endParaRPr lang="ja-JP" altLang="en-US" dirty="0"/>
          </a:p>
        </p:txBody>
      </p:sp>
      <p:graphicFrame>
        <p:nvGraphicFramePr>
          <p:cNvPr id="24" name="オブジェクト 23"/>
          <p:cNvGraphicFramePr>
            <a:graphicFrameLocks noChangeAspect="1"/>
          </p:cNvGraphicFramePr>
          <p:nvPr/>
        </p:nvGraphicFramePr>
        <p:xfrm>
          <a:off x="906177" y="2369522"/>
          <a:ext cx="75057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505640" imgH="812520" progId="Equation.DSMT4">
                  <p:embed/>
                </p:oleObj>
              </mc:Choice>
              <mc:Fallback>
                <p:oleObj name="Equation" r:id="rId10" imgW="7505640" imgH="812520" progId="Equation.DSMT4">
                  <p:embed/>
                  <p:pic>
                    <p:nvPicPr>
                      <p:cNvPr id="24" name="オブジェクト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6177" y="2369522"/>
                        <a:ext cx="75057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オブジェクト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316349"/>
              </p:ext>
            </p:extLst>
          </p:nvPr>
        </p:nvGraphicFramePr>
        <p:xfrm>
          <a:off x="6084168" y="4637723"/>
          <a:ext cx="1066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66680" imgH="469800" progId="Equation.DSMT4">
                  <p:embed/>
                </p:oleObj>
              </mc:Choice>
              <mc:Fallback>
                <p:oleObj name="Equation" r:id="rId12" imgW="1066680" imgH="469800" progId="Equation.DSMT4">
                  <p:embed/>
                  <p:pic>
                    <p:nvPicPr>
                      <p:cNvPr id="25" name="オブジェクト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168" y="4637723"/>
                        <a:ext cx="10668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/>
          <p:cNvGraphicFramePr>
            <a:graphicFrameLocks noChangeAspect="1"/>
          </p:cNvGraphicFramePr>
          <p:nvPr/>
        </p:nvGraphicFramePr>
        <p:xfrm>
          <a:off x="1259632" y="5141414"/>
          <a:ext cx="47879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787640" imgH="876240" progId="Equation.DSMT4">
                  <p:embed/>
                </p:oleObj>
              </mc:Choice>
              <mc:Fallback>
                <p:oleObj name="Equation" r:id="rId14" imgW="4787640" imgH="876240" progId="Equation.DSMT4">
                  <p:embed/>
                  <p:pic>
                    <p:nvPicPr>
                      <p:cNvPr id="26" name="オブジェクト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5141414"/>
                        <a:ext cx="47879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/>
          <p:cNvGraphicFramePr>
            <a:graphicFrameLocks noChangeAspect="1"/>
          </p:cNvGraphicFramePr>
          <p:nvPr/>
        </p:nvGraphicFramePr>
        <p:xfrm>
          <a:off x="1273592" y="5950652"/>
          <a:ext cx="54229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22680" imgH="787320" progId="Equation.DSMT4">
                  <p:embed/>
                </p:oleObj>
              </mc:Choice>
              <mc:Fallback>
                <p:oleObj name="Equation" r:id="rId16" imgW="5422680" imgH="78732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3592" y="5950652"/>
                        <a:ext cx="54229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正方形/長方形 28"/>
          <p:cNvSpPr/>
          <p:nvPr/>
        </p:nvSpPr>
        <p:spPr>
          <a:xfrm>
            <a:off x="179512" y="904424"/>
            <a:ext cx="36511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Work in HEOM formalism</a:t>
            </a:r>
            <a:endParaRPr lang="ja-JP" altLang="en-US" sz="2400" dirty="0"/>
          </a:p>
        </p:txBody>
      </p:sp>
      <p:graphicFrame>
        <p:nvGraphicFramePr>
          <p:cNvPr id="30" name="オブジェクト 29"/>
          <p:cNvGraphicFramePr>
            <a:graphicFrameLocks noChangeAspect="1"/>
          </p:cNvGraphicFramePr>
          <p:nvPr/>
        </p:nvGraphicFramePr>
        <p:xfrm>
          <a:off x="63545" y="1687893"/>
          <a:ext cx="1028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28520" imgH="419040" progId="Equation.DSMT4">
                  <p:embed/>
                </p:oleObj>
              </mc:Choice>
              <mc:Fallback>
                <p:oleObj name="Equation" r:id="rId18" imgW="1028520" imgH="419040" progId="Equation.DSMT4">
                  <p:embed/>
                  <p:pic>
                    <p:nvPicPr>
                      <p:cNvPr id="30" name="オブジェクト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45" y="1687893"/>
                        <a:ext cx="10287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オブジェクト 30"/>
          <p:cNvGraphicFramePr>
            <a:graphicFrameLocks noChangeAspect="1"/>
          </p:cNvGraphicFramePr>
          <p:nvPr/>
        </p:nvGraphicFramePr>
        <p:xfrm>
          <a:off x="657684" y="4594570"/>
          <a:ext cx="2755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755800" imgH="495000" progId="Equation.DSMT4">
                  <p:embed/>
                </p:oleObj>
              </mc:Choice>
              <mc:Fallback>
                <p:oleObj name="Equation" r:id="rId20" imgW="2755800" imgH="495000" progId="Equation.DSMT4">
                  <p:embed/>
                  <p:pic>
                    <p:nvPicPr>
                      <p:cNvPr id="31" name="オブジェクト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684" y="4594570"/>
                        <a:ext cx="27559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8037B71-7259-4D5F-B6A7-9C6F27A0086C}"/>
              </a:ext>
            </a:extLst>
          </p:cNvPr>
          <p:cNvSpPr/>
          <p:nvPr/>
        </p:nvSpPr>
        <p:spPr>
          <a:xfrm>
            <a:off x="6387173" y="1457427"/>
            <a:ext cx="1687864" cy="880031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841AAAB1-BA4D-48D4-9DB1-21441BD9F4B7}"/>
              </a:ext>
            </a:extLst>
          </p:cNvPr>
          <p:cNvSpPr/>
          <p:nvPr/>
        </p:nvSpPr>
        <p:spPr>
          <a:xfrm>
            <a:off x="6274837" y="2447630"/>
            <a:ext cx="1800200" cy="646280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279EE248-E0ED-41C8-8656-8831DC98689C}"/>
              </a:ext>
            </a:extLst>
          </p:cNvPr>
          <p:cNvSpPr/>
          <p:nvPr/>
        </p:nvSpPr>
        <p:spPr>
          <a:xfrm>
            <a:off x="4427798" y="6086865"/>
            <a:ext cx="1868326" cy="602303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DEAC58C7-8979-4304-BF49-8143CD138F26}"/>
              </a:ext>
            </a:extLst>
          </p:cNvPr>
          <p:cNvSpPr txBox="1"/>
          <p:nvPr/>
        </p:nvSpPr>
        <p:spPr>
          <a:xfrm>
            <a:off x="3207871" y="3438949"/>
            <a:ext cx="37719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Kato &amp; YT </a:t>
            </a:r>
            <a:r>
              <a:rPr lang="en-US" altLang="ja-JP" sz="1600" dirty="0">
                <a:ea typeface="Arial Unicode MS" panose="020B0604020202020204" pitchFamily="50" charset="-128"/>
              </a:rPr>
              <a:t> </a:t>
            </a:r>
            <a:r>
              <a:rPr lang="fr-FR" altLang="ja-JP" sz="1600" dirty="0">
                <a:ea typeface="Arial Unicode MS" panose="020B0604020202020204" pitchFamily="50" charset="-128"/>
              </a:rPr>
              <a:t>J</a:t>
            </a:r>
            <a:r>
              <a:rPr lang="fr-FR" altLang="ja-JP" sz="1600" dirty="0">
                <a:ea typeface="Arial Unicode MS" panose="020B0604020202020204" pitchFamily="50" charset="-128"/>
                <a:hlinkClick r:id="rId22"/>
              </a:rPr>
              <a:t>CP,</a:t>
            </a:r>
            <a:r>
              <a:rPr lang="fr-FR" altLang="ja-JP" sz="1600" b="1" dirty="0">
                <a:ea typeface="Arial Unicode MS" panose="020B0604020202020204" pitchFamily="50" charset="-128"/>
                <a:hlinkClick r:id="rId22"/>
              </a:rPr>
              <a:t> 145</a:t>
            </a:r>
            <a:r>
              <a:rPr lang="fr-FR" altLang="ja-JP" sz="1600" dirty="0">
                <a:ea typeface="Arial Unicode MS" panose="020B0604020202020204" pitchFamily="50" charset="-128"/>
                <a:hlinkClick r:id="rId22"/>
              </a:rPr>
              <a:t>, 224105 (2016).</a:t>
            </a:r>
            <a:r>
              <a:rPr lang="fr-FR" altLang="ja-JP" sz="1600" dirty="0">
                <a:ea typeface="Arial Unicode MS" panose="020B0604020202020204" pitchFamily="50" charset="-128"/>
              </a:rPr>
              <a:t> </a:t>
            </a:r>
            <a:endParaRPr lang="ja-JP" altLang="en-US" sz="1600" dirty="0"/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D1A96D7F-B0DD-4749-8A46-8FC23C99DA1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388424" y="3287767"/>
            <a:ext cx="612531" cy="723900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9A78F92E-6407-4314-AA32-2B11D4B4308A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492" y="3182322"/>
            <a:ext cx="1627381" cy="1017367"/>
          </a:xfrm>
          <a:prstGeom prst="rect">
            <a:avLst/>
          </a:prstGeom>
        </p:spPr>
      </p:pic>
      <p:sp>
        <p:nvSpPr>
          <p:cNvPr id="36" name="上矢印 16">
            <a:extLst>
              <a:ext uri="{FF2B5EF4-FFF2-40B4-BE49-F238E27FC236}">
                <a16:creationId xmlns:a16="http://schemas.microsoft.com/office/drawing/2014/main" id="{BF777B62-B44B-4D7A-834F-DE44B2749FDC}"/>
              </a:ext>
            </a:extLst>
          </p:cNvPr>
          <p:cNvSpPr>
            <a:spLocks noChangeArrowheads="1"/>
          </p:cNvSpPr>
          <p:nvPr/>
        </p:nvSpPr>
        <p:spPr bwMode="auto">
          <a:xfrm rot="8787523">
            <a:off x="8719228" y="1115217"/>
            <a:ext cx="200793" cy="539977"/>
          </a:xfrm>
          <a:prstGeom prst="upArrow">
            <a:avLst>
              <a:gd name="adj1" fmla="val 50000"/>
              <a:gd name="adj2" fmla="val 49871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graphicFrame>
        <p:nvGraphicFramePr>
          <p:cNvPr id="37" name="オブジェクト 36">
            <a:extLst>
              <a:ext uri="{FF2B5EF4-FFF2-40B4-BE49-F238E27FC236}">
                <a16:creationId xmlns:a16="http://schemas.microsoft.com/office/drawing/2014/main" id="{E81C0EAB-F182-43F6-9E13-3D63A646D01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68400" y="1451893"/>
          <a:ext cx="79756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7975440" imgH="850680" progId="Equation.DSMT4">
                  <p:embed/>
                </p:oleObj>
              </mc:Choice>
              <mc:Fallback>
                <p:oleObj name="Equation" r:id="rId25" imgW="7975440" imgH="850680" progId="Equation.DSMT4">
                  <p:embed/>
                  <p:pic>
                    <p:nvPicPr>
                      <p:cNvPr id="37" name="オブジェクト 36">
                        <a:extLst>
                          <a:ext uri="{FF2B5EF4-FFF2-40B4-BE49-F238E27FC236}">
                            <a16:creationId xmlns:a16="http://schemas.microsoft.com/office/drawing/2014/main" id="{E81C0EAB-F182-43F6-9E13-3D63A646D01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451893"/>
                        <a:ext cx="7975600" cy="850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892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3" grpId="0" animBg="1"/>
      <p:bldP spid="28" grpId="0" animBg="1"/>
      <p:bldP spid="32" grpId="0" animBg="1"/>
      <p:bldP spid="33" grpId="0"/>
      <p:bldP spid="3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1638550"/>
            <a:ext cx="3830021" cy="145013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339696" y="5172"/>
            <a:ext cx="9520207" cy="1051427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solidFill>
                  <a:srgbClr val="FF0000"/>
                </a:solidFill>
              </a:rPr>
              <a:t>Extensive</a:t>
            </a:r>
            <a:r>
              <a:rPr lang="en-US" altLang="ja-JP" sz="4000" dirty="0"/>
              <a:t> thermodynamics variables</a:t>
            </a:r>
            <a:endParaRPr kumimoji="1" lang="ja-JP" altLang="en-US" sz="4000" dirty="0"/>
          </a:p>
        </p:txBody>
      </p:sp>
      <p:sp>
        <p:nvSpPr>
          <p:cNvPr id="14" name="正方形/長方形 13"/>
          <p:cNvSpPr/>
          <p:nvPr/>
        </p:nvSpPr>
        <p:spPr>
          <a:xfrm>
            <a:off x="286368" y="1085160"/>
            <a:ext cx="88941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/>
              <a:t>“</a:t>
            </a:r>
            <a:r>
              <a:rPr lang="en-US" altLang="ja-JP" sz="2800" dirty="0">
                <a:solidFill>
                  <a:schemeClr val="accent1">
                    <a:lumMod val="75000"/>
                  </a:schemeClr>
                </a:solidFill>
              </a:rPr>
              <a:t>Quasi-static” </a:t>
            </a:r>
            <a:r>
              <a:rPr lang="en-US" altLang="ja-JP" sz="2800" dirty="0">
                <a:solidFill>
                  <a:srgbClr val="FF0000"/>
                </a:solidFill>
              </a:rPr>
              <a:t>Boltzmann</a:t>
            </a:r>
            <a:r>
              <a:rPr lang="en-US" altLang="ja-JP" sz="2800" dirty="0">
                <a:solidFill>
                  <a:schemeClr val="accent1">
                    <a:lumMod val="75000"/>
                  </a:schemeClr>
                </a:solidFill>
              </a:rPr>
              <a:t> entropy </a:t>
            </a:r>
            <a:r>
              <a:rPr lang="en-US" altLang="ja-JP" sz="1600" dirty="0">
                <a:solidFill>
                  <a:schemeClr val="accent1">
                    <a:lumMod val="75000"/>
                  </a:schemeClr>
                </a:solidFill>
              </a:rPr>
              <a:t>(different from von Neumann entropy)</a:t>
            </a:r>
          </a:p>
        </p:txBody>
      </p:sp>
      <p:graphicFrame>
        <p:nvGraphicFramePr>
          <p:cNvPr id="11" name="オブジェクト 10"/>
          <p:cNvGraphicFramePr>
            <a:graphicFrameLocks noChangeAspect="1"/>
          </p:cNvGraphicFramePr>
          <p:nvPr/>
        </p:nvGraphicFramePr>
        <p:xfrm>
          <a:off x="842963" y="1668463"/>
          <a:ext cx="4165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165560" imgH="901440" progId="Equation.DSMT4">
                  <p:embed/>
                </p:oleObj>
              </mc:Choice>
              <mc:Fallback>
                <p:oleObj name="Equation" r:id="rId3" imgW="4165560" imgH="901440" progId="Equation.DSMT4">
                  <p:embed/>
                  <p:pic>
                    <p:nvPicPr>
                      <p:cNvPr id="11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963" y="1668463"/>
                        <a:ext cx="41656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/>
          <p:cNvGraphicFramePr>
            <a:graphicFrameLocks noChangeAspect="1"/>
          </p:cNvGraphicFramePr>
          <p:nvPr/>
        </p:nvGraphicFramePr>
        <p:xfrm>
          <a:off x="925513" y="3035300"/>
          <a:ext cx="4000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000320" imgH="901440" progId="Equation.DSMT4">
                  <p:embed/>
                </p:oleObj>
              </mc:Choice>
              <mc:Fallback>
                <p:oleObj name="Equation" r:id="rId5" imgW="4000320" imgH="901440" progId="Equation.DSMT4">
                  <p:embed/>
                  <p:pic>
                    <p:nvPicPr>
                      <p:cNvPr id="12" name="オブジェクト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5513" y="3035300"/>
                        <a:ext cx="40005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320688" y="2556923"/>
            <a:ext cx="84831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/>
              <a:t>Internal energy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320688" y="3918014"/>
            <a:ext cx="84831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/>
              <a:t>Magnetization</a:t>
            </a:r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1014413" y="4441825"/>
          <a:ext cx="3822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822480" imgH="901440" progId="Equation.DSMT4">
                  <p:embed/>
                </p:oleObj>
              </mc:Choice>
              <mc:Fallback>
                <p:oleObj name="Equation" r:id="rId7" imgW="3822480" imgH="901440" progId="Equation.DSMT4">
                  <p:embed/>
                  <p:pic>
                    <p:nvPicPr>
                      <p:cNvPr id="19" name="オブジェクト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4413" y="4441825"/>
                        <a:ext cx="38227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下矢印 17"/>
          <p:cNvSpPr>
            <a:spLocks noChangeArrowheads="1"/>
          </p:cNvSpPr>
          <p:nvPr/>
        </p:nvSpPr>
        <p:spPr bwMode="auto">
          <a:xfrm>
            <a:off x="5809273" y="2561713"/>
            <a:ext cx="192660" cy="307168"/>
          </a:xfrm>
          <a:prstGeom prst="downArrow">
            <a:avLst>
              <a:gd name="adj1" fmla="val 50000"/>
              <a:gd name="adj2" fmla="val 4998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32" name="下矢印 18"/>
          <p:cNvSpPr>
            <a:spLocks noChangeArrowheads="1"/>
          </p:cNvSpPr>
          <p:nvPr/>
        </p:nvSpPr>
        <p:spPr bwMode="auto">
          <a:xfrm rot="10800000">
            <a:off x="5809273" y="2105543"/>
            <a:ext cx="176831" cy="307292"/>
          </a:xfrm>
          <a:prstGeom prst="downArrow">
            <a:avLst>
              <a:gd name="adj1" fmla="val 50000"/>
              <a:gd name="adj2" fmla="val 4998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23" name="正方形/長方形 22"/>
          <p:cNvSpPr/>
          <p:nvPr/>
        </p:nvSpPr>
        <p:spPr>
          <a:xfrm>
            <a:off x="460809" y="5335585"/>
            <a:ext cx="84831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/>
              <a:t>Strain </a:t>
            </a:r>
            <a:r>
              <a:rPr lang="en-US" altLang="ja-JP" sz="2400" dirty="0"/>
              <a:t>(state variable)</a:t>
            </a:r>
          </a:p>
        </p:txBody>
      </p:sp>
      <p:graphicFrame>
        <p:nvGraphicFramePr>
          <p:cNvPr id="24" name="オブジェクト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951054"/>
              </p:ext>
            </p:extLst>
          </p:nvPr>
        </p:nvGraphicFramePr>
        <p:xfrm>
          <a:off x="1031875" y="5786438"/>
          <a:ext cx="3721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720960" imgH="901440" progId="Equation.DSMT4">
                  <p:embed/>
                </p:oleObj>
              </mc:Choice>
              <mc:Fallback>
                <p:oleObj name="Equation" r:id="rId9" imgW="3720960" imgH="901440" progId="Equation.DSMT4">
                  <p:embed/>
                  <p:pic>
                    <p:nvPicPr>
                      <p:cNvPr id="24" name="オブジェクト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1875" y="5786438"/>
                        <a:ext cx="37211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/>
          <p:cNvGraphicFramePr>
            <a:graphicFrameLocks noChangeAspect="1"/>
          </p:cNvGraphicFramePr>
          <p:nvPr/>
        </p:nvGraphicFramePr>
        <p:xfrm>
          <a:off x="5783021" y="5099959"/>
          <a:ext cx="26416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641320" imgH="317160" progId="Equation.DSMT4">
                  <p:embed/>
                </p:oleObj>
              </mc:Choice>
              <mc:Fallback>
                <p:oleObj name="Equation" r:id="rId11" imgW="2641320" imgH="317160" progId="Equation.DSMT4">
                  <p:embed/>
                  <p:pic>
                    <p:nvPicPr>
                      <p:cNvPr id="18" name="オブジェクト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3021" y="5099959"/>
                        <a:ext cx="26416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図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56176" y="3448873"/>
            <a:ext cx="1429340" cy="148618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678130" y="3435892"/>
            <a:ext cx="1719074" cy="1512149"/>
          </a:xfrm>
          <a:prstGeom prst="rect">
            <a:avLst/>
          </a:prstGeom>
        </p:spPr>
      </p:pic>
      <p:graphicFrame>
        <p:nvGraphicFramePr>
          <p:cNvPr id="20" name="オブジェクト 19"/>
          <p:cNvGraphicFramePr>
            <a:graphicFrameLocks noChangeAspect="1"/>
          </p:cNvGraphicFramePr>
          <p:nvPr/>
        </p:nvGraphicFramePr>
        <p:xfrm>
          <a:off x="5223741" y="5112428"/>
          <a:ext cx="3644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644640" imgH="317160" progId="Equation.DSMT4">
                  <p:embed/>
                </p:oleObj>
              </mc:Choice>
              <mc:Fallback>
                <p:oleObj name="Equation" r:id="rId15" imgW="3644640" imgH="317160" progId="Equation.DSMT4">
                  <p:embed/>
                  <p:pic>
                    <p:nvPicPr>
                      <p:cNvPr id="20" name="オブジェクト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3741" y="5112428"/>
                        <a:ext cx="3644900" cy="317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図 7">
            <a:extLst>
              <a:ext uri="{FF2B5EF4-FFF2-40B4-BE49-F238E27FC236}">
                <a16:creationId xmlns:a16="http://schemas.microsoft.com/office/drawing/2014/main" id="{61E92213-3E07-459A-9890-2DCE284FA19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264999" y="3472868"/>
            <a:ext cx="1386035" cy="1521041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E7AFC8DD-0180-E923-D2FD-74C9F996620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678130" y="5738266"/>
            <a:ext cx="826637" cy="989603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25C7E9B-E0B3-F806-C166-F4F3E2B0318B}"/>
              </a:ext>
            </a:extLst>
          </p:cNvPr>
          <p:cNvSpPr txBox="1"/>
          <p:nvPr/>
        </p:nvSpPr>
        <p:spPr>
          <a:xfrm>
            <a:off x="6739011" y="6002234"/>
            <a:ext cx="20218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B050"/>
                </a:solidFill>
              </a:rPr>
              <a:t>Demon</a:t>
            </a:r>
            <a:endParaRPr lang="ja-JP" altLang="en-US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69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1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角丸四角形 3">
            <a:extLst>
              <a:ext uri="{FF2B5EF4-FFF2-40B4-BE49-F238E27FC236}">
                <a16:creationId xmlns:a16="http://schemas.microsoft.com/office/drawing/2014/main" id="{11CE432A-0A20-419F-B9BD-959037472106}"/>
              </a:ext>
            </a:extLst>
          </p:cNvPr>
          <p:cNvSpPr/>
          <p:nvPr/>
        </p:nvSpPr>
        <p:spPr>
          <a:xfrm>
            <a:off x="4603289" y="910955"/>
            <a:ext cx="1395641" cy="1374183"/>
          </a:xfrm>
          <a:prstGeom prst="round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4">
            <a:extLst>
              <a:ext uri="{FF2B5EF4-FFF2-40B4-BE49-F238E27FC236}">
                <a16:creationId xmlns:a16="http://schemas.microsoft.com/office/drawing/2014/main" id="{3FF85266-6804-4EE0-8293-24B521DEE294}"/>
              </a:ext>
            </a:extLst>
          </p:cNvPr>
          <p:cNvSpPr/>
          <p:nvPr/>
        </p:nvSpPr>
        <p:spPr>
          <a:xfrm>
            <a:off x="7205268" y="1011711"/>
            <a:ext cx="1395641" cy="126252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CA82DC4D-6F75-4170-AFFB-E838171775AB}"/>
              </a:ext>
            </a:extLst>
          </p:cNvPr>
          <p:cNvCxnSpPr/>
          <p:nvPr/>
        </p:nvCxnSpPr>
        <p:spPr>
          <a:xfrm>
            <a:off x="4833620" y="2088316"/>
            <a:ext cx="1045508" cy="0"/>
          </a:xfrm>
          <a:prstGeom prst="line">
            <a:avLst/>
          </a:prstGeom>
          <a:ln w="762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C3E02592-08E7-4AC1-BFD5-5EC9B7321532}"/>
              </a:ext>
            </a:extLst>
          </p:cNvPr>
          <p:cNvCxnSpPr/>
          <p:nvPr/>
        </p:nvCxnSpPr>
        <p:spPr>
          <a:xfrm>
            <a:off x="4833620" y="1054717"/>
            <a:ext cx="1045508" cy="0"/>
          </a:xfrm>
          <a:prstGeom prst="line">
            <a:avLst/>
          </a:prstGeom>
          <a:ln w="762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85D8F96A-24B9-4C6F-AEA5-6AB1FA88E04E}"/>
              </a:ext>
            </a:extLst>
          </p:cNvPr>
          <p:cNvCxnSpPr/>
          <p:nvPr/>
        </p:nvCxnSpPr>
        <p:spPr>
          <a:xfrm flipV="1">
            <a:off x="6172815" y="1772465"/>
            <a:ext cx="858568" cy="2360"/>
          </a:xfrm>
          <a:prstGeom prst="line">
            <a:avLst/>
          </a:prstGeom>
          <a:ln w="98425">
            <a:solidFill>
              <a:srgbClr val="FF66CC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289F7DF8-23AC-4CC8-80FD-025E9F3D237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20991" y="1011711"/>
          <a:ext cx="304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4560" imgH="457200" progId="Equation.DSMT4">
                  <p:embed/>
                </p:oleObj>
              </mc:Choice>
              <mc:Fallback>
                <p:oleObj name="Equation" r:id="rId2" imgW="304560" imgH="45720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289F7DF8-23AC-4CC8-80FD-025E9F3D237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0991" y="1011711"/>
                        <a:ext cx="3048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F5CE829-C93A-4BC8-A4B9-89D8F699E11B}"/>
              </a:ext>
            </a:extLst>
          </p:cNvPr>
          <p:cNvSpPr/>
          <p:nvPr/>
        </p:nvSpPr>
        <p:spPr>
          <a:xfrm>
            <a:off x="7250884" y="1174412"/>
            <a:ext cx="12618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</a:rPr>
              <a:t>Heat Bath</a:t>
            </a:r>
            <a:endParaRPr lang="ja-JP" alt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11" name="オブジェクト 10">
            <a:extLst>
              <a:ext uri="{FF2B5EF4-FFF2-40B4-BE49-F238E27FC236}">
                <a16:creationId xmlns:a16="http://schemas.microsoft.com/office/drawing/2014/main" id="{25BBE1E2-2ED7-4DD8-9735-33E8C84E208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763388" y="1666820"/>
          <a:ext cx="279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80880" progId="Equation.DSMT4">
                  <p:embed/>
                </p:oleObj>
              </mc:Choice>
              <mc:Fallback>
                <p:oleObj name="Equation" r:id="rId4" imgW="279360" imgH="380880" progId="Equation.DSMT4">
                  <p:embed/>
                  <p:pic>
                    <p:nvPicPr>
                      <p:cNvPr id="11" name="オブジェクト 10">
                        <a:extLst>
                          <a:ext uri="{FF2B5EF4-FFF2-40B4-BE49-F238E27FC236}">
                            <a16:creationId xmlns:a16="http://schemas.microsoft.com/office/drawing/2014/main" id="{25BBE1E2-2ED7-4DD8-9735-33E8C84E208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3388" y="1666820"/>
                        <a:ext cx="279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オブジェクト 27">
            <a:extLst>
              <a:ext uri="{FF2B5EF4-FFF2-40B4-BE49-F238E27FC236}">
                <a16:creationId xmlns:a16="http://schemas.microsoft.com/office/drawing/2014/main" id="{62C2BD73-AAC0-4433-AE86-70D842C766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35674" y="1598047"/>
          <a:ext cx="1041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41120" imgH="444240" progId="Equation.DSMT4">
                  <p:embed/>
                </p:oleObj>
              </mc:Choice>
              <mc:Fallback>
                <p:oleObj name="Equation" r:id="rId6" imgW="1041120" imgH="444240" progId="Equation.DSMT4">
                  <p:embed/>
                  <p:pic>
                    <p:nvPicPr>
                      <p:cNvPr id="28" name="オブジェクト 27">
                        <a:extLst>
                          <a:ext uri="{FF2B5EF4-FFF2-40B4-BE49-F238E27FC236}">
                            <a16:creationId xmlns:a16="http://schemas.microsoft.com/office/drawing/2014/main" id="{62C2BD73-AAC0-4433-AE86-70D842C766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5674" y="1598047"/>
                        <a:ext cx="10414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2">
            <a:extLst>
              <a:ext uri="{FF2B5EF4-FFF2-40B4-BE49-F238E27FC236}">
                <a16:creationId xmlns:a16="http://schemas.microsoft.com/office/drawing/2014/main" id="{5F2C46FB-2B5A-423A-8CBA-7F4610E08E32}"/>
              </a:ext>
            </a:extLst>
          </p:cNvPr>
          <p:cNvSpPr txBox="1">
            <a:spLocks noChangeArrowheads="1"/>
          </p:cNvSpPr>
          <p:nvPr/>
        </p:nvSpPr>
        <p:spPr>
          <a:xfrm>
            <a:off x="-501878" y="228080"/>
            <a:ext cx="9970422" cy="1143000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>
              <a:defRPr/>
            </a:pPr>
            <a:r>
              <a:rPr lang="en-US" altLang="ja-JP" sz="32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Thermodynamics </a:t>
            </a:r>
            <a:r>
              <a:rPr lang="en-US" altLang="ja-JP" sz="3200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(both quantum &amp; classical)</a:t>
            </a:r>
            <a:endParaRPr lang="ja-JP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 Unicode MS" pitchFamily="50" charset="-128"/>
            </a:endParaRPr>
          </a:p>
        </p:txBody>
      </p:sp>
      <p:graphicFrame>
        <p:nvGraphicFramePr>
          <p:cNvPr id="15" name="オブジェクト 14">
            <a:extLst>
              <a:ext uri="{FF2B5EF4-FFF2-40B4-BE49-F238E27FC236}">
                <a16:creationId xmlns:a16="http://schemas.microsoft.com/office/drawing/2014/main" id="{AA3BD817-B4BB-430A-81B3-E4B17901D079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67580207"/>
              </p:ext>
            </p:extLst>
          </p:nvPr>
        </p:nvGraphicFramePr>
        <p:xfrm>
          <a:off x="7327900" y="2364542"/>
          <a:ext cx="18161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15840" imgH="711000" progId="Equation.DSMT4">
                  <p:embed/>
                </p:oleObj>
              </mc:Choice>
              <mc:Fallback>
                <p:oleObj name="Equation" r:id="rId8" imgW="1815840" imgH="711000" progId="Equation.DSMT4">
                  <p:embed/>
                  <p:pic>
                    <p:nvPicPr>
                      <p:cNvPr id="15" name="オブジェクト 14">
                        <a:extLst>
                          <a:ext uri="{FF2B5EF4-FFF2-40B4-BE49-F238E27FC236}">
                            <a16:creationId xmlns:a16="http://schemas.microsoft.com/office/drawing/2014/main" id="{AA3BD817-B4BB-430A-81B3-E4B17901D079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7900" y="2364542"/>
                        <a:ext cx="18161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>
            <a:extLst>
              <a:ext uri="{FF2B5EF4-FFF2-40B4-BE49-F238E27FC236}">
                <a16:creationId xmlns:a16="http://schemas.microsoft.com/office/drawing/2014/main" id="{368FCAD5-F16B-49EC-A7EE-4581ED9BDB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488136"/>
              </p:ext>
            </p:extLst>
          </p:nvPr>
        </p:nvGraphicFramePr>
        <p:xfrm>
          <a:off x="503298" y="4727564"/>
          <a:ext cx="8279335" cy="2047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137360" imgH="1765080" progId="Equation.DSMT4">
                  <p:embed/>
                </p:oleObj>
              </mc:Choice>
              <mc:Fallback>
                <p:oleObj name="Equation" r:id="rId10" imgW="7137360" imgH="1765080" progId="Equation.DSMT4">
                  <p:embed/>
                  <p:pic>
                    <p:nvPicPr>
                      <p:cNvPr id="18" name="オブジェクト 17">
                        <a:extLst>
                          <a:ext uri="{FF2B5EF4-FFF2-40B4-BE49-F238E27FC236}">
                            <a16:creationId xmlns:a16="http://schemas.microsoft.com/office/drawing/2014/main" id="{368FCAD5-F16B-49EC-A7EE-4581ED9BDB9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298" y="4727564"/>
                        <a:ext cx="8279335" cy="204773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4036DD0-928C-4A48-A325-2892F14E44E5}"/>
              </a:ext>
            </a:extLst>
          </p:cNvPr>
          <p:cNvSpPr txBox="1"/>
          <p:nvPr/>
        </p:nvSpPr>
        <p:spPr>
          <a:xfrm>
            <a:off x="151379" y="1120831"/>
            <a:ext cx="61085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C0597"/>
                </a:solidFill>
              </a:rPr>
              <a:t>Under quasi-static processes: </a:t>
            </a:r>
            <a:endParaRPr kumimoji="1" lang="ja-JP" altLang="en-US" sz="2400" dirty="0">
              <a:solidFill>
                <a:srgbClr val="0C0597"/>
              </a:solidFill>
            </a:endParaRPr>
          </a:p>
        </p:txBody>
      </p:sp>
      <p:graphicFrame>
        <p:nvGraphicFramePr>
          <p:cNvPr id="21" name="オブジェクト 20">
            <a:extLst>
              <a:ext uri="{FF2B5EF4-FFF2-40B4-BE49-F238E27FC236}">
                <a16:creationId xmlns:a16="http://schemas.microsoft.com/office/drawing/2014/main" id="{7F5B74C8-F622-42DC-ADAF-D908699A829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3726" y="1661831"/>
          <a:ext cx="36957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695400" imgH="850680" progId="Equation.DSMT4">
                  <p:embed/>
                </p:oleObj>
              </mc:Choice>
              <mc:Fallback>
                <p:oleObj name="Equation" r:id="rId12" imgW="3695400" imgH="850680" progId="Equation.DSMT4">
                  <p:embed/>
                  <p:pic>
                    <p:nvPicPr>
                      <p:cNvPr id="21" name="オブジェクト 20">
                        <a:extLst>
                          <a:ext uri="{FF2B5EF4-FFF2-40B4-BE49-F238E27FC236}">
                            <a16:creationId xmlns:a16="http://schemas.microsoft.com/office/drawing/2014/main" id="{7F5B74C8-F622-42DC-ADAF-D908699A829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726" y="1661831"/>
                        <a:ext cx="36957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>
            <a:extLst>
              <a:ext uri="{FF2B5EF4-FFF2-40B4-BE49-F238E27FC236}">
                <a16:creationId xmlns:a16="http://schemas.microsoft.com/office/drawing/2014/main" id="{7E3876E8-28B3-48BD-B337-C262CA8554E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98643654"/>
              </p:ext>
            </p:extLst>
          </p:nvPr>
        </p:nvGraphicFramePr>
        <p:xfrm>
          <a:off x="4334024" y="2443932"/>
          <a:ext cx="3086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085920" imgH="685800" progId="Equation.DSMT4">
                  <p:embed/>
                </p:oleObj>
              </mc:Choice>
              <mc:Fallback>
                <p:oleObj name="Equation" r:id="rId14" imgW="3085920" imgH="685800" progId="Equation.DSMT4">
                  <p:embed/>
                  <p:pic>
                    <p:nvPicPr>
                      <p:cNvPr id="26" name="オブジェクト 25">
                        <a:extLst>
                          <a:ext uri="{FF2B5EF4-FFF2-40B4-BE49-F238E27FC236}">
                            <a16:creationId xmlns:a16="http://schemas.microsoft.com/office/drawing/2014/main" id="{7E3876E8-28B3-48BD-B337-C262CA8554E8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4024" y="2443932"/>
                        <a:ext cx="30861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>
            <a:extLst>
              <a:ext uri="{FF2B5EF4-FFF2-40B4-BE49-F238E27FC236}">
                <a16:creationId xmlns:a16="http://schemas.microsoft.com/office/drawing/2014/main" id="{28B850CF-BA8D-47E0-A782-322AB2697F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197316"/>
              </p:ext>
            </p:extLst>
          </p:nvPr>
        </p:nvGraphicFramePr>
        <p:xfrm>
          <a:off x="3038698" y="3622781"/>
          <a:ext cx="19431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942920" imgH="761760" progId="Equation.DSMT4">
                  <p:embed/>
                </p:oleObj>
              </mc:Choice>
              <mc:Fallback>
                <p:oleObj name="Equation" r:id="rId16" imgW="1942920" imgH="761760" progId="Equation.DSMT4">
                  <p:embed/>
                  <p:pic>
                    <p:nvPicPr>
                      <p:cNvPr id="27" name="オブジェクト 26">
                        <a:extLst>
                          <a:ext uri="{FF2B5EF4-FFF2-40B4-BE49-F238E27FC236}">
                            <a16:creationId xmlns:a16="http://schemas.microsoft.com/office/drawing/2014/main" id="{28B850CF-BA8D-47E0-A782-322AB2697F0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8698" y="3622781"/>
                        <a:ext cx="19431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オブジェクト 29">
            <a:extLst>
              <a:ext uri="{FF2B5EF4-FFF2-40B4-BE49-F238E27FC236}">
                <a16:creationId xmlns:a16="http://schemas.microsoft.com/office/drawing/2014/main" id="{D1FACBBC-51E1-4605-B786-D182DFDF1D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5849875"/>
              </p:ext>
            </p:extLst>
          </p:nvPr>
        </p:nvGraphicFramePr>
        <p:xfrm>
          <a:off x="679453" y="3596488"/>
          <a:ext cx="16510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650960" imgH="711000" progId="Equation.DSMT4">
                  <p:embed/>
                </p:oleObj>
              </mc:Choice>
              <mc:Fallback>
                <p:oleObj name="Equation" r:id="rId18" imgW="1650960" imgH="711000" progId="Equation.DSMT4">
                  <p:embed/>
                  <p:pic>
                    <p:nvPicPr>
                      <p:cNvPr id="30" name="オブジェクト 29">
                        <a:extLst>
                          <a:ext uri="{FF2B5EF4-FFF2-40B4-BE49-F238E27FC236}">
                            <a16:creationId xmlns:a16="http://schemas.microsoft.com/office/drawing/2014/main" id="{D1FACBBC-51E1-4605-B786-D182DFDF1D9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453" y="3596488"/>
                        <a:ext cx="165100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角丸四角形 4">
            <a:extLst>
              <a:ext uri="{FF2B5EF4-FFF2-40B4-BE49-F238E27FC236}">
                <a16:creationId xmlns:a16="http://schemas.microsoft.com/office/drawing/2014/main" id="{BC8648BF-983B-4CE1-A552-EF64953AB168}"/>
              </a:ext>
            </a:extLst>
          </p:cNvPr>
          <p:cNvSpPr/>
          <p:nvPr/>
        </p:nvSpPr>
        <p:spPr>
          <a:xfrm>
            <a:off x="2947037" y="3615771"/>
            <a:ext cx="2250565" cy="76199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角丸四角形 3">
            <a:extLst>
              <a:ext uri="{FF2B5EF4-FFF2-40B4-BE49-F238E27FC236}">
                <a16:creationId xmlns:a16="http://schemas.microsoft.com/office/drawing/2014/main" id="{01A9C36C-C5F1-4B1C-8642-00297A72863A}"/>
              </a:ext>
            </a:extLst>
          </p:cNvPr>
          <p:cNvSpPr/>
          <p:nvPr/>
        </p:nvSpPr>
        <p:spPr>
          <a:xfrm>
            <a:off x="503298" y="3596488"/>
            <a:ext cx="2034944" cy="781282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4800ADCF-C406-4F9A-B9CE-27C8E91AB349}"/>
              </a:ext>
            </a:extLst>
          </p:cNvPr>
          <p:cNvSpPr txBox="1"/>
          <p:nvPr/>
        </p:nvSpPr>
        <p:spPr>
          <a:xfrm>
            <a:off x="7344558" y="3694741"/>
            <a:ext cx="12961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 err="1">
                <a:solidFill>
                  <a:srgbClr val="0C0597"/>
                </a:solidFill>
              </a:rPr>
              <a:t>Koyanagi</a:t>
            </a:r>
            <a:endParaRPr lang="en-US" altLang="ja-JP" sz="1800" dirty="0">
              <a:solidFill>
                <a:srgbClr val="0C0597"/>
              </a:solidFill>
            </a:endParaRPr>
          </a:p>
          <a:p>
            <a:r>
              <a:rPr lang="en-US" altLang="ja-JP" sz="1400" dirty="0">
                <a:solidFill>
                  <a:srgbClr val="0C0597"/>
                </a:solidFill>
              </a:rPr>
              <a:t>(unpublished)</a:t>
            </a:r>
            <a:endParaRPr lang="ja-JP" altLang="en-US" sz="1400" dirty="0"/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2449F084-6340-4587-AD31-48DA6B97AE7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520991" y="3617145"/>
            <a:ext cx="749506" cy="781468"/>
          </a:xfrm>
          <a:prstGeom prst="rect">
            <a:avLst/>
          </a:prstGeom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B08A2D63-A7B6-4B4B-8FB9-E1A20FE29D41}"/>
              </a:ext>
            </a:extLst>
          </p:cNvPr>
          <p:cNvSpPr txBox="1"/>
          <p:nvPr/>
        </p:nvSpPr>
        <p:spPr>
          <a:xfrm>
            <a:off x="761802" y="3212207"/>
            <a:ext cx="16725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</a:rPr>
              <a:t>magnetization</a:t>
            </a:r>
            <a:endParaRPr lang="ja-JP" alt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1607B846-47C7-4B45-A101-F7FA019C10F3}"/>
              </a:ext>
            </a:extLst>
          </p:cNvPr>
          <p:cNvSpPr txBox="1"/>
          <p:nvPr/>
        </p:nvSpPr>
        <p:spPr>
          <a:xfrm>
            <a:off x="3002260" y="3227156"/>
            <a:ext cx="21983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</a:rPr>
              <a:t>Boltzmann entropy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8027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00173 0.06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-56662"/>
            <a:ext cx="6336704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Change of internal </a:t>
            </a:r>
            <a:r>
              <a:rPr lang="en-US" altLang="ja-JP" dirty="0" err="1"/>
              <a:t>enegy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18" name="オブジェクト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603580"/>
              </p:ext>
            </p:extLst>
          </p:nvPr>
        </p:nvGraphicFramePr>
        <p:xfrm>
          <a:off x="434147" y="1137194"/>
          <a:ext cx="82169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216640" imgH="583920" progId="Equation.DSMT4">
                  <p:embed/>
                </p:oleObj>
              </mc:Choice>
              <mc:Fallback>
                <p:oleObj name="Equation" r:id="rId2" imgW="8216640" imgH="583920" progId="Equation.DSMT4">
                  <p:embed/>
                  <p:pic>
                    <p:nvPicPr>
                      <p:cNvPr id="18" name="オブジェクト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147" y="1137194"/>
                        <a:ext cx="82169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/>
        </p:nvGraphicFramePr>
        <p:xfrm>
          <a:off x="566090" y="2643293"/>
          <a:ext cx="3035300" cy="621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35160" imgH="583920" progId="Equation.DSMT4">
                  <p:embed/>
                </p:oleObj>
              </mc:Choice>
              <mc:Fallback>
                <p:oleObj name="Equation" r:id="rId4" imgW="3035160" imgH="583920" progId="Equation.DSMT4">
                  <p:embed/>
                  <p:pic>
                    <p:nvPicPr>
                      <p:cNvPr id="13" name="オブジェクト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090" y="2643293"/>
                        <a:ext cx="3035300" cy="6213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566090" y="3533957"/>
          <a:ext cx="46609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60560" imgH="736560" progId="Equation.DSMT4">
                  <p:embed/>
                </p:oleObj>
              </mc:Choice>
              <mc:Fallback>
                <p:oleObj name="Equation" r:id="rId6" imgW="4660560" imgH="736560" progId="Equation.DSMT4">
                  <p:embed/>
                  <p:pic>
                    <p:nvPicPr>
                      <p:cNvPr id="19" name="オブジェクト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090" y="3533957"/>
                        <a:ext cx="46609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角丸四角形 22"/>
          <p:cNvSpPr/>
          <p:nvPr/>
        </p:nvSpPr>
        <p:spPr>
          <a:xfrm>
            <a:off x="479319" y="2657750"/>
            <a:ext cx="964807" cy="570864"/>
          </a:xfrm>
          <a:prstGeom prst="roundRect">
            <a:avLst/>
          </a:prstGeom>
          <a:noFill/>
          <a:ln w="571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右矢印 13"/>
          <p:cNvSpPr/>
          <p:nvPr/>
        </p:nvSpPr>
        <p:spPr>
          <a:xfrm>
            <a:off x="4045169" y="2833398"/>
            <a:ext cx="531578" cy="3025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>
                <a:alpha val="9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角丸四角形 30"/>
          <p:cNvSpPr/>
          <p:nvPr/>
        </p:nvSpPr>
        <p:spPr>
          <a:xfrm>
            <a:off x="6660232" y="1098059"/>
            <a:ext cx="2009392" cy="627889"/>
          </a:xfrm>
          <a:prstGeom prst="roundRect">
            <a:avLst/>
          </a:prstGeom>
          <a:noFill/>
          <a:ln w="571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3" name="オブジェクト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774340"/>
              </p:ext>
            </p:extLst>
          </p:nvPr>
        </p:nvGraphicFramePr>
        <p:xfrm>
          <a:off x="5235433" y="2553025"/>
          <a:ext cx="280670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806560" imgH="685800" progId="Equation.DSMT4">
                  <p:embed/>
                </p:oleObj>
              </mc:Choice>
              <mc:Fallback>
                <p:oleObj name="Equation" r:id="rId8" imgW="2806560" imgH="685800" progId="Equation.DSMT4">
                  <p:embed/>
                  <p:pic>
                    <p:nvPicPr>
                      <p:cNvPr id="33" name="オブジェクト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5433" y="2553025"/>
                        <a:ext cx="2806700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オブジェクト 33"/>
          <p:cNvGraphicFramePr>
            <a:graphicFrameLocks noChangeAspect="1"/>
          </p:cNvGraphicFramePr>
          <p:nvPr/>
        </p:nvGraphicFramePr>
        <p:xfrm>
          <a:off x="1644135" y="4298547"/>
          <a:ext cx="63754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375240" imgH="1193760" progId="Equation.DSMT4">
                  <p:embed/>
                </p:oleObj>
              </mc:Choice>
              <mc:Fallback>
                <p:oleObj name="Equation" r:id="rId10" imgW="6375240" imgH="1193760" progId="Equation.DSMT4">
                  <p:embed/>
                  <p:pic>
                    <p:nvPicPr>
                      <p:cNvPr id="34" name="オブジェクト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4135" y="4298547"/>
                        <a:ext cx="6375400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オブジェクト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64271"/>
              </p:ext>
            </p:extLst>
          </p:nvPr>
        </p:nvGraphicFramePr>
        <p:xfrm>
          <a:off x="1644135" y="3549220"/>
          <a:ext cx="37719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771720" imgH="723600" progId="Equation.DSMT4">
                  <p:embed/>
                </p:oleObj>
              </mc:Choice>
              <mc:Fallback>
                <p:oleObj name="Equation" r:id="rId12" imgW="3771720" imgH="723600" progId="Equation.DSMT4">
                  <p:embed/>
                  <p:pic>
                    <p:nvPicPr>
                      <p:cNvPr id="35" name="オブジェクト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4135" y="3549220"/>
                        <a:ext cx="3771900" cy="723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正方形/長方形 36"/>
          <p:cNvSpPr/>
          <p:nvPr/>
        </p:nvSpPr>
        <p:spPr>
          <a:xfrm>
            <a:off x="107504" y="2035577"/>
            <a:ext cx="90316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Bath internal energy </a:t>
            </a:r>
            <a:r>
              <a:rPr lang="en-US" altLang="ja-JP" sz="2400" dirty="0"/>
              <a:t>is infinity, but the change of it is finite (</a:t>
            </a:r>
            <a:r>
              <a:rPr lang="en-US" altLang="ja-JP" sz="2400" dirty="0">
                <a:solidFill>
                  <a:srgbClr val="FF0000"/>
                </a:solidFill>
              </a:rPr>
              <a:t>heat</a:t>
            </a:r>
            <a:r>
              <a:rPr lang="en-US" altLang="ja-JP" sz="2400" dirty="0"/>
              <a:t>) </a:t>
            </a:r>
            <a:endParaRPr lang="ja-JP" altLang="en-US" sz="2400" dirty="0"/>
          </a:p>
        </p:txBody>
      </p:sp>
      <p:graphicFrame>
        <p:nvGraphicFramePr>
          <p:cNvPr id="39" name="オブジェクト 38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75365030"/>
              </p:ext>
            </p:extLst>
          </p:nvPr>
        </p:nvGraphicFramePr>
        <p:xfrm>
          <a:off x="6960783" y="318842"/>
          <a:ext cx="14986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98320" imgH="622080" progId="Equation.DSMT4">
                  <p:embed/>
                </p:oleObj>
              </mc:Choice>
              <mc:Fallback>
                <p:oleObj name="Equation" r:id="rId14" imgW="1498320" imgH="622080" progId="Equation.DSMT4">
                  <p:embed/>
                  <p:pic>
                    <p:nvPicPr>
                      <p:cNvPr id="39" name="オブジェクト 3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0783" y="318842"/>
                        <a:ext cx="14986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オブジェクト 19">
            <a:extLst>
              <a:ext uri="{FF2B5EF4-FFF2-40B4-BE49-F238E27FC236}">
                <a16:creationId xmlns:a16="http://schemas.microsoft.com/office/drawing/2014/main" id="{9CC9B666-EA88-4DB7-88C9-9A42997B9B5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1433" y="5850483"/>
          <a:ext cx="42418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241520" imgH="736560" progId="Equation.DSMT4">
                  <p:embed/>
                </p:oleObj>
              </mc:Choice>
              <mc:Fallback>
                <p:oleObj name="Equation" r:id="rId16" imgW="4241520" imgH="736560" progId="Equation.DSMT4">
                  <p:embed/>
                  <p:pic>
                    <p:nvPicPr>
                      <p:cNvPr id="20" name="オブジェクト 19">
                        <a:extLst>
                          <a:ext uri="{FF2B5EF4-FFF2-40B4-BE49-F238E27FC236}">
                            <a16:creationId xmlns:a16="http://schemas.microsoft.com/office/drawing/2014/main" id="{9CC9B666-EA88-4DB7-88C9-9A42997B9B5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33" y="5850483"/>
                        <a:ext cx="42418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E7D110F8-693C-4EEC-A79D-2AB69A9B20E9}"/>
              </a:ext>
            </a:extLst>
          </p:cNvPr>
          <p:cNvSpPr txBox="1"/>
          <p:nvPr/>
        </p:nvSpPr>
        <p:spPr>
          <a:xfrm>
            <a:off x="5505450" y="5497473"/>
            <a:ext cx="37719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Kato &amp; YT 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JCP </a:t>
            </a:r>
            <a:r>
              <a:rPr lang="en-US" altLang="ja-JP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145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, 224105 (2016)</a:t>
            </a:r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. </a:t>
            </a:r>
            <a:endParaRPr lang="ja-JP" altLang="en-US" dirty="0"/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C3A8D8DB-54E1-4EE9-891A-22D360FFB8B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183782" y="4653136"/>
            <a:ext cx="612531" cy="723900"/>
          </a:xfrm>
          <a:prstGeom prst="rect">
            <a:avLst/>
          </a:prstGeom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2FA293C-6AD2-4603-91DB-5B607936F725}"/>
              </a:ext>
            </a:extLst>
          </p:cNvPr>
          <p:cNvSpPr txBox="1"/>
          <p:nvPr/>
        </p:nvSpPr>
        <p:spPr>
          <a:xfrm>
            <a:off x="2155962" y="3189993"/>
            <a:ext cx="8770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infinity</a:t>
            </a:r>
            <a:endParaRPr lang="ja-JP" altLang="en-US" dirty="0"/>
          </a:p>
        </p:txBody>
      </p:sp>
      <p:graphicFrame>
        <p:nvGraphicFramePr>
          <p:cNvPr id="28" name="オブジェクト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3260019"/>
              </p:ext>
            </p:extLst>
          </p:nvPr>
        </p:nvGraphicFramePr>
        <p:xfrm>
          <a:off x="536476" y="5869230"/>
          <a:ext cx="6070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070320" imgH="736560" progId="Equation.DSMT4">
                  <p:embed/>
                </p:oleObj>
              </mc:Choice>
              <mc:Fallback>
                <p:oleObj name="Equation" r:id="rId19" imgW="6070320" imgH="736560" progId="Equation.DSMT4">
                  <p:embed/>
                  <p:pic>
                    <p:nvPicPr>
                      <p:cNvPr id="28" name="オブジェクト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76" y="5869230"/>
                        <a:ext cx="6070600" cy="736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043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4" grpId="0" animBg="1"/>
      <p:bldP spid="31" grpId="0" animBg="1"/>
      <p:bldP spid="37" grpId="0"/>
      <p:bldP spid="21" grpId="0"/>
      <p:bldP spid="2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157615" y="3863478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0066FF"/>
                </a:solidFill>
              </a:rPr>
              <a:t>Total entropy production</a:t>
            </a:r>
          </a:p>
        </p:txBody>
      </p:sp>
      <p:graphicFrame>
        <p:nvGraphicFramePr>
          <p:cNvPr id="18" name="オブジェクト 17"/>
          <p:cNvGraphicFramePr>
            <a:graphicFrameLocks noChangeAspect="1"/>
          </p:cNvGraphicFramePr>
          <p:nvPr/>
        </p:nvGraphicFramePr>
        <p:xfrm>
          <a:off x="1554163" y="4408488"/>
          <a:ext cx="4914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914720" imgH="533160" progId="Equation.DSMT4">
                  <p:embed/>
                </p:oleObj>
              </mc:Choice>
              <mc:Fallback>
                <p:oleObj name="Equation" r:id="rId3" imgW="4914720" imgH="533160" progId="Equation.DSMT4">
                  <p:embed/>
                  <p:pic>
                    <p:nvPicPr>
                      <p:cNvPr id="18" name="オブジェクト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4163" y="4408488"/>
                        <a:ext cx="49149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テキスト ボックス 3"/>
          <p:cNvSpPr txBox="1"/>
          <p:nvPr/>
        </p:nvSpPr>
        <p:spPr>
          <a:xfrm>
            <a:off x="2155236" y="5147834"/>
            <a:ext cx="189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chemeClr val="accent6">
                    <a:lumMod val="75000"/>
                  </a:schemeClr>
                </a:solidFill>
              </a:rPr>
              <a:t>Heat to the bath:</a:t>
            </a:r>
            <a:endParaRPr kumimoji="1" lang="ja-JP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1115616" y="1068290"/>
          <a:ext cx="4673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673520" imgH="533160" progId="Equation.DSMT4">
                  <p:embed/>
                </p:oleObj>
              </mc:Choice>
              <mc:Fallback>
                <p:oleObj name="Equation" r:id="rId5" imgW="4673520" imgH="53316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068290"/>
                        <a:ext cx="4673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107504" y="319288"/>
            <a:ext cx="8784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</a:rPr>
              <a:t>The 1st </a:t>
            </a:r>
            <a:r>
              <a:rPr lang="en-US" altLang="ja-JP" sz="2800" b="1" dirty="0">
                <a:solidFill>
                  <a:schemeClr val="tx2">
                    <a:lumMod val="75000"/>
                  </a:schemeClr>
                </a:solidFill>
              </a:rPr>
              <a:t>law</a:t>
            </a: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</a:rPr>
              <a:t> of thermodynamics</a:t>
            </a:r>
            <a:endParaRPr lang="en-US" altLang="ja-JP" sz="3200" dirty="0">
              <a:solidFill>
                <a:srgbClr val="002060"/>
              </a:solidFill>
            </a:endParaRPr>
          </a:p>
        </p:txBody>
      </p:sp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6555312" y="746003"/>
          <a:ext cx="2489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89040" imgH="419040" progId="Equation.DSMT4">
                  <p:embed/>
                </p:oleObj>
              </mc:Choice>
              <mc:Fallback>
                <p:oleObj name="Equation" r:id="rId7" imgW="2489040" imgH="41904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5312" y="746003"/>
                        <a:ext cx="2489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/>
        </p:nvGraphicFramePr>
        <p:xfrm>
          <a:off x="5189538" y="5018088"/>
          <a:ext cx="2730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30240" imgH="533160" progId="Equation.DSMT4">
                  <p:embed/>
                </p:oleObj>
              </mc:Choice>
              <mc:Fallback>
                <p:oleObj name="Equation" r:id="rId9" imgW="2730240" imgH="53316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9538" y="5018088"/>
                        <a:ext cx="27305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380504" y="5605112"/>
            <a:ext cx="71642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Kato and Tanimura,   </a:t>
            </a:r>
            <a:r>
              <a:rPr lang="fr-FR" altLang="ja-JP" dirty="0">
                <a:ea typeface="Arial Unicode MS" panose="020B0604020202020204" pitchFamily="50" charset="-128"/>
              </a:rPr>
              <a:t>J</a:t>
            </a:r>
            <a:r>
              <a:rPr lang="fr-FR" altLang="ja-JP" dirty="0">
                <a:ea typeface="Arial Unicode MS" panose="020B0604020202020204" pitchFamily="50" charset="-128"/>
                <a:hlinkClick r:id="rId11"/>
              </a:rPr>
              <a:t>CP,</a:t>
            </a:r>
            <a:r>
              <a:rPr lang="fr-FR" altLang="ja-JP" b="1" dirty="0">
                <a:ea typeface="Arial Unicode MS" panose="020B0604020202020204" pitchFamily="50" charset="-128"/>
                <a:hlinkClick r:id="rId11"/>
              </a:rPr>
              <a:t> 145</a:t>
            </a:r>
            <a:r>
              <a:rPr lang="fr-FR" altLang="ja-JP" dirty="0">
                <a:ea typeface="Arial Unicode MS" panose="020B0604020202020204" pitchFamily="50" charset="-128"/>
                <a:hlinkClick r:id="rId11"/>
              </a:rPr>
              <a:t>, 224105 (2016).</a:t>
            </a:r>
            <a:r>
              <a:rPr lang="fr-FR" altLang="ja-JP" dirty="0">
                <a:ea typeface="Arial Unicode MS" panose="020B0604020202020204" pitchFamily="50" charset="-128"/>
              </a:rPr>
              <a:t> </a:t>
            </a:r>
            <a:endParaRPr lang="en-US" altLang="ja-JP" dirty="0"/>
          </a:p>
          <a:p>
            <a:r>
              <a:rPr lang="en-US" altLang="ja-JP" dirty="0"/>
              <a:t>Sakamoto &amp; Tanimura , </a:t>
            </a:r>
            <a:r>
              <a:rPr lang="en-US" altLang="ja-JP" dirty="0">
                <a:hlinkClick r:id="rId12"/>
              </a:rPr>
              <a:t>JCP</a:t>
            </a:r>
            <a:r>
              <a:rPr lang="de-DE" altLang="ja-JP" b="1" dirty="0">
                <a:hlinkClick r:id="rId12"/>
              </a:rPr>
              <a:t>153</a:t>
            </a:r>
            <a:r>
              <a:rPr lang="de-DE" altLang="ja-JP" dirty="0">
                <a:hlinkClick r:id="rId12"/>
              </a:rPr>
              <a:t>,234107(2020).</a:t>
            </a:r>
            <a:endParaRPr lang="de-DE" altLang="ja-JP" dirty="0"/>
          </a:p>
          <a:p>
            <a:r>
              <a:rPr lang="en-US" altLang="ja-JP" dirty="0" err="1"/>
              <a:t>Koyan</a:t>
            </a:r>
            <a:r>
              <a:rPr lang="pl-PL" altLang="ja-JP" dirty="0"/>
              <a:t>agi &amp; Tanimura, </a:t>
            </a:r>
            <a:r>
              <a:rPr lang="en-US" altLang="ja-JP" sz="1800" dirty="0">
                <a:hlinkClick r:id="rId13"/>
              </a:rPr>
              <a:t>JCP</a:t>
            </a:r>
            <a:r>
              <a:rPr lang="de-DE" altLang="ja-JP" sz="1800" b="1" dirty="0">
                <a:hlinkClick r:id="rId13"/>
              </a:rPr>
              <a:t>157</a:t>
            </a:r>
            <a:r>
              <a:rPr lang="de-DE" altLang="ja-JP" sz="1800" dirty="0">
                <a:hlinkClick r:id="rId13"/>
              </a:rPr>
              <a:t>, 014104 (2022) </a:t>
            </a:r>
            <a:endParaRPr lang="en-US" altLang="ja-JP" dirty="0"/>
          </a:p>
          <a:p>
            <a:r>
              <a:rPr lang="en-US" altLang="ja-JP" dirty="0" err="1"/>
              <a:t>Koyan</a:t>
            </a:r>
            <a:r>
              <a:rPr lang="pl-PL" altLang="ja-JP" dirty="0"/>
              <a:t>agi &amp; Tanimura,</a:t>
            </a:r>
            <a:r>
              <a:rPr lang="en-US" altLang="ja-JP" dirty="0"/>
              <a:t> </a:t>
            </a:r>
            <a:r>
              <a:rPr lang="en-US" altLang="ja-JP" sz="1800" dirty="0">
                <a:hlinkClick r:id="rId14"/>
              </a:rPr>
              <a:t>JCP</a:t>
            </a:r>
            <a:r>
              <a:rPr lang="de-DE" altLang="ja-JP" sz="1800" b="1" dirty="0">
                <a:hlinkClick r:id="rId14"/>
              </a:rPr>
              <a:t>157</a:t>
            </a:r>
            <a:r>
              <a:rPr lang="de-DE" altLang="ja-JP" sz="1800" dirty="0">
                <a:hlinkClick r:id="rId14"/>
              </a:rPr>
              <a:t>, 084110 (2022).</a:t>
            </a:r>
            <a:endParaRPr lang="ja-JP" altLang="en-US" sz="1800" dirty="0"/>
          </a:p>
          <a:p>
            <a:endParaRPr lang="ja-JP" altLang="en-US" dirty="0"/>
          </a:p>
          <a:p>
            <a:endParaRPr lang="en-US" altLang="ja-JP" dirty="0"/>
          </a:p>
          <a:p>
            <a:endParaRPr lang="ja-JP" altLang="en-US" dirty="0"/>
          </a:p>
          <a:p>
            <a:endParaRPr lang="ja-JP" altLang="en-US" dirty="0"/>
          </a:p>
        </p:txBody>
      </p:sp>
      <p:sp>
        <p:nvSpPr>
          <p:cNvPr id="2" name="正方形/長方形 1"/>
          <p:cNvSpPr/>
          <p:nvPr/>
        </p:nvSpPr>
        <p:spPr>
          <a:xfrm>
            <a:off x="6591180" y="1522344"/>
            <a:ext cx="1056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enthalpy</a:t>
            </a:r>
            <a:endParaRPr lang="ja-JP" altLang="en-US" dirty="0"/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674243" y="5691132"/>
            <a:ext cx="664271" cy="785047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78021" y="5706107"/>
            <a:ext cx="727121" cy="769893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184156" y="5706107"/>
            <a:ext cx="672357" cy="759676"/>
          </a:xfrm>
          <a:prstGeom prst="rect">
            <a:avLst/>
          </a:prstGeom>
        </p:spPr>
      </p:pic>
      <p:graphicFrame>
        <p:nvGraphicFramePr>
          <p:cNvPr id="16" name="オブジェクト 15"/>
          <p:cNvGraphicFramePr>
            <a:graphicFrameLocks noChangeAspect="1"/>
          </p:cNvGraphicFramePr>
          <p:nvPr/>
        </p:nvGraphicFramePr>
        <p:xfrm>
          <a:off x="1731963" y="2654300"/>
          <a:ext cx="3086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085920" imgH="482400" progId="Equation.DSMT4">
                  <p:embed/>
                </p:oleObj>
              </mc:Choice>
              <mc:Fallback>
                <p:oleObj name="Equation" r:id="rId18" imgW="3085920" imgH="482400" progId="Equation.DSMT4">
                  <p:embed/>
                  <p:pic>
                    <p:nvPicPr>
                      <p:cNvPr id="16" name="オブジェクト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1963" y="2654300"/>
                        <a:ext cx="3086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154910" y="1925882"/>
            <a:ext cx="90332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b="1" dirty="0">
                <a:solidFill>
                  <a:schemeClr val="tx2">
                    <a:lumMod val="75000"/>
                  </a:schemeClr>
                </a:solidFill>
              </a:rPr>
              <a:t>The 2</a:t>
            </a:r>
            <a:r>
              <a:rPr lang="en-US" altLang="ja-JP" sz="2800" b="1" baseline="30000" dirty="0">
                <a:solidFill>
                  <a:schemeClr val="tx2">
                    <a:lumMod val="75000"/>
                  </a:schemeClr>
                </a:solidFill>
              </a:rPr>
              <a:t>nd</a:t>
            </a:r>
            <a:r>
              <a:rPr lang="en-US" altLang="ja-JP" sz="2800" b="1" dirty="0">
                <a:solidFill>
                  <a:schemeClr val="tx2">
                    <a:lumMod val="75000"/>
                  </a:schemeClr>
                </a:solidFill>
              </a:rPr>
              <a:t> law of thermodynamics </a:t>
            </a:r>
            <a:r>
              <a:rPr lang="en-US" altLang="ja-JP" sz="2400" dirty="0"/>
              <a:t>(Kelvin-Planck statement)</a:t>
            </a:r>
            <a:endParaRPr lang="ja-JP" altLang="en-US" sz="2400" dirty="0"/>
          </a:p>
        </p:txBody>
      </p:sp>
      <p:sp>
        <p:nvSpPr>
          <p:cNvPr id="22" name="正方形/長方形 21"/>
          <p:cNvSpPr/>
          <p:nvPr/>
        </p:nvSpPr>
        <p:spPr>
          <a:xfrm>
            <a:off x="107504" y="3224846"/>
            <a:ext cx="65341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(For isolated quantum system: Lenard (1978) )</a:t>
            </a:r>
            <a:endParaRPr lang="ja-JP" altLang="en-US" sz="2400" dirty="0"/>
          </a:p>
        </p:txBody>
      </p:sp>
      <p:pic>
        <p:nvPicPr>
          <p:cNvPr id="23" name="Picture 4" descr="https://upload.wikimedia.org/wikipedia/commons/thumb/a/a0/Lord_Kelvin_photograph.jpg/170px-Lord_Kelvin_photograph.jpg">
            <a:extLst>
              <a:ext uri="{FF2B5EF4-FFF2-40B4-BE49-F238E27FC236}">
                <a16:creationId xmlns:a16="http://schemas.microsoft.com/office/drawing/2014/main" id="{8F8AD34D-DB24-4571-8070-19F8BD322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440" y="2526484"/>
            <a:ext cx="943679" cy="118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ソース画像を表示">
            <a:extLst>
              <a:ext uri="{FF2B5EF4-FFF2-40B4-BE49-F238E27FC236}">
                <a16:creationId xmlns:a16="http://schemas.microsoft.com/office/drawing/2014/main" id="{7E88B6C4-7362-4A2C-BAD9-0F1698B5C2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027" y="2504136"/>
            <a:ext cx="934815" cy="118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6A17543-9CAA-4E20-938C-C1102B9319BB}"/>
              </a:ext>
            </a:extLst>
          </p:cNvPr>
          <p:cNvSpPr txBox="1"/>
          <p:nvPr/>
        </p:nvSpPr>
        <p:spPr>
          <a:xfrm>
            <a:off x="6718458" y="4114722"/>
            <a:ext cx="2320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HEOM allows us to evaluate bath energy</a:t>
            </a:r>
            <a:endParaRPr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26764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E967F3D-2D08-4E36-B9C2-B3EDBD2DFCD4}"/>
              </a:ext>
            </a:extLst>
          </p:cNvPr>
          <p:cNvSpPr/>
          <p:nvPr/>
        </p:nvSpPr>
        <p:spPr>
          <a:xfrm>
            <a:off x="186670" y="120028"/>
            <a:ext cx="35734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4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Carnot cycle</a:t>
            </a:r>
            <a:endParaRPr lang="ja-JP" alt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340ED02A-8312-4172-8DF5-1E123441171B}"/>
              </a:ext>
            </a:extLst>
          </p:cNvPr>
          <p:cNvSpPr/>
          <p:nvPr/>
        </p:nvSpPr>
        <p:spPr>
          <a:xfrm>
            <a:off x="971600" y="2390630"/>
            <a:ext cx="1505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/>
              <a:t>4 steps</a:t>
            </a:r>
            <a:endParaRPr lang="ja-JP" altLang="en-US" sz="3200" dirty="0"/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3670D8F8-93FC-4781-BDA2-83A27AECB2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60084" y="6291690"/>
          <a:ext cx="2628900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36480" imgH="215640" progId="Equation.DSMT4">
                  <p:embed/>
                </p:oleObj>
              </mc:Choice>
              <mc:Fallback>
                <p:oleObj name="Equation" r:id="rId2" imgW="1536480" imgH="215640" progId="Equation.DSMT4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3670D8F8-93FC-4781-BDA2-83A27AECB2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0084" y="6291690"/>
                        <a:ext cx="2628900" cy="369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図 6">
            <a:extLst>
              <a:ext uri="{FF2B5EF4-FFF2-40B4-BE49-F238E27FC236}">
                <a16:creationId xmlns:a16="http://schemas.microsoft.com/office/drawing/2014/main" id="{2DBC4768-B08A-458E-AE8A-394F460D0F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5758" y="4373347"/>
            <a:ext cx="1828227" cy="1900941"/>
          </a:xfrm>
          <a:prstGeom prst="rect">
            <a:avLst/>
          </a:prstGeom>
        </p:spPr>
      </p:pic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334F2B91-8373-4580-A1CF-7CF528801ED0}"/>
              </a:ext>
            </a:extLst>
          </p:cNvPr>
          <p:cNvCxnSpPr>
            <a:cxnSpLocks/>
          </p:cNvCxnSpPr>
          <p:nvPr/>
        </p:nvCxnSpPr>
        <p:spPr>
          <a:xfrm>
            <a:off x="3013110" y="4462855"/>
            <a:ext cx="513444" cy="33744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2861B32E-21B4-4BBF-9EB9-76D1AC331215}"/>
              </a:ext>
            </a:extLst>
          </p:cNvPr>
          <p:cNvCxnSpPr>
            <a:cxnSpLocks/>
          </p:cNvCxnSpPr>
          <p:nvPr/>
        </p:nvCxnSpPr>
        <p:spPr>
          <a:xfrm flipH="1" flipV="1">
            <a:off x="3022581" y="5125404"/>
            <a:ext cx="560622" cy="330076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FE45325-3851-4037-A447-B10ED9330B5E}"/>
              </a:ext>
            </a:extLst>
          </p:cNvPr>
          <p:cNvSpPr txBox="1"/>
          <p:nvPr/>
        </p:nvSpPr>
        <p:spPr>
          <a:xfrm>
            <a:off x="272657" y="4207637"/>
            <a:ext cx="2244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P-V diagram</a:t>
            </a:r>
            <a:endParaRPr lang="ja-JP" altLang="en-US" sz="2400" dirty="0"/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AD97DD75-A51F-4CCC-8FC2-A3C346A2E6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6176" y="4373347"/>
            <a:ext cx="2278602" cy="1862168"/>
          </a:xfrm>
          <a:prstGeom prst="rect">
            <a:avLst/>
          </a:prstGeom>
        </p:spPr>
      </p:pic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CA5BBFB-F5A9-424B-8BE9-5FB2DAF02B46}"/>
              </a:ext>
            </a:extLst>
          </p:cNvPr>
          <p:cNvSpPr txBox="1"/>
          <p:nvPr/>
        </p:nvSpPr>
        <p:spPr>
          <a:xfrm>
            <a:off x="4355976" y="4207638"/>
            <a:ext cx="46069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T-S diagram</a:t>
            </a:r>
            <a:endParaRPr lang="ja-JP" altLang="en-US" sz="2400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BC588353-7952-434D-A6FF-B3ED92665D5D}"/>
              </a:ext>
            </a:extLst>
          </p:cNvPr>
          <p:cNvSpPr txBox="1"/>
          <p:nvPr/>
        </p:nvSpPr>
        <p:spPr>
          <a:xfrm>
            <a:off x="3127528" y="1243983"/>
            <a:ext cx="46069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isothermal</a:t>
            </a:r>
            <a:endParaRPr lang="ja-JP" altLang="en-US" dirty="0"/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E31BF616-2CBB-49BE-B5C6-7298C7E010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0811" y="1597111"/>
            <a:ext cx="5172075" cy="2495550"/>
          </a:xfrm>
          <a:prstGeom prst="rect">
            <a:avLst/>
          </a:prstGeom>
        </p:spPr>
      </p:pic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26FD22E6-8D11-4A80-9762-C6A9EB81BFC0}"/>
              </a:ext>
            </a:extLst>
          </p:cNvPr>
          <p:cNvSpPr txBox="1"/>
          <p:nvPr/>
        </p:nvSpPr>
        <p:spPr>
          <a:xfrm>
            <a:off x="5674828" y="1229093"/>
            <a:ext cx="46069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isothermal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15" name="Picture 2" descr="ソース画像を表示">
            <a:extLst>
              <a:ext uri="{FF2B5EF4-FFF2-40B4-BE49-F238E27FC236}">
                <a16:creationId xmlns:a16="http://schemas.microsoft.com/office/drawing/2014/main" id="{091F0CBB-9F4D-4B24-B97E-48ECA7DD9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468" y="185632"/>
            <a:ext cx="1004619" cy="135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72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角丸四角形 3"/>
          <p:cNvSpPr/>
          <p:nvPr/>
        </p:nvSpPr>
        <p:spPr>
          <a:xfrm>
            <a:off x="3369917" y="2040400"/>
            <a:ext cx="1439674" cy="1432903"/>
          </a:xfrm>
          <a:prstGeom prst="round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角丸四角形 4"/>
          <p:cNvSpPr/>
          <p:nvPr/>
        </p:nvSpPr>
        <p:spPr>
          <a:xfrm>
            <a:off x="5872246" y="2063965"/>
            <a:ext cx="1495356" cy="138121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" name="直線コネクタ 5"/>
          <p:cNvCxnSpPr/>
          <p:nvPr/>
        </p:nvCxnSpPr>
        <p:spPr>
          <a:xfrm>
            <a:off x="3603191" y="3257280"/>
            <a:ext cx="1045508" cy="0"/>
          </a:xfrm>
          <a:prstGeom prst="line">
            <a:avLst/>
          </a:prstGeom>
          <a:ln w="762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/>
          <p:cNvCxnSpPr/>
          <p:nvPr/>
        </p:nvCxnSpPr>
        <p:spPr>
          <a:xfrm>
            <a:off x="3603191" y="2304154"/>
            <a:ext cx="1045508" cy="0"/>
          </a:xfrm>
          <a:prstGeom prst="line">
            <a:avLst/>
          </a:prstGeom>
          <a:ln w="762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3805923" y="1599203"/>
          <a:ext cx="1041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41120" imgH="444240" progId="Equation.DSMT4">
                  <p:embed/>
                </p:oleObj>
              </mc:Choice>
              <mc:Fallback>
                <p:oleObj name="Equation" r:id="rId3" imgW="1041120" imgH="44424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5923" y="1599203"/>
                        <a:ext cx="10414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オブジェクト 29"/>
          <p:cNvGraphicFramePr>
            <a:graphicFrameLocks noChangeAspect="1"/>
          </p:cNvGraphicFramePr>
          <p:nvPr/>
        </p:nvGraphicFramePr>
        <p:xfrm>
          <a:off x="4981945" y="2348825"/>
          <a:ext cx="8128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12520" imgH="1143000" progId="Equation.DSMT4">
                  <p:embed/>
                </p:oleObj>
              </mc:Choice>
              <mc:Fallback>
                <p:oleObj name="Equation" r:id="rId5" imgW="812520" imgH="1143000" progId="Equation.DSMT4">
                  <p:embed/>
                  <p:pic>
                    <p:nvPicPr>
                      <p:cNvPr id="30" name="オブジェクト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1945" y="2348825"/>
                        <a:ext cx="8128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" name="正方形/長方形 80"/>
          <p:cNvSpPr/>
          <p:nvPr/>
        </p:nvSpPr>
        <p:spPr>
          <a:xfrm>
            <a:off x="5872247" y="2182656"/>
            <a:ext cx="12618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</a:rPr>
              <a:t>Heat Bath</a:t>
            </a:r>
            <a:endParaRPr lang="ja-JP" alt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82" name="オブジェクト 81"/>
          <p:cNvGraphicFramePr>
            <a:graphicFrameLocks noChangeAspect="1"/>
          </p:cNvGraphicFramePr>
          <p:nvPr/>
        </p:nvGraphicFramePr>
        <p:xfrm>
          <a:off x="6400927" y="2639639"/>
          <a:ext cx="330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30120" imgH="431640" progId="Equation.DSMT4">
                  <p:embed/>
                </p:oleObj>
              </mc:Choice>
              <mc:Fallback>
                <p:oleObj name="Equation" r:id="rId7" imgW="330120" imgH="431640" progId="Equation.DSMT4">
                  <p:embed/>
                  <p:pic>
                    <p:nvPicPr>
                      <p:cNvPr id="82" name="オブジェクト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927" y="2639639"/>
                        <a:ext cx="330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" name="正方形/長方形 86"/>
          <p:cNvSpPr/>
          <p:nvPr/>
        </p:nvSpPr>
        <p:spPr>
          <a:xfrm>
            <a:off x="375144" y="179963"/>
            <a:ext cx="5160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solidFill>
                  <a:srgbClr val="002060"/>
                </a:solidFill>
              </a:rPr>
              <a:t>Eight steps Carnot cycle</a:t>
            </a:r>
            <a:endParaRPr lang="ja-JP" altLang="en-US" sz="3600" dirty="0"/>
          </a:p>
        </p:txBody>
      </p:sp>
      <p:sp>
        <p:nvSpPr>
          <p:cNvPr id="42" name="角丸四角形 41"/>
          <p:cNvSpPr/>
          <p:nvPr/>
        </p:nvSpPr>
        <p:spPr>
          <a:xfrm>
            <a:off x="879945" y="2089302"/>
            <a:ext cx="1440160" cy="1303741"/>
          </a:xfrm>
          <a:prstGeom prst="roundRect">
            <a:avLst/>
          </a:prstGeom>
          <a:noFill/>
          <a:ln w="3810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正方形/長方形 42"/>
          <p:cNvSpPr/>
          <p:nvPr/>
        </p:nvSpPr>
        <p:spPr>
          <a:xfrm>
            <a:off x="879945" y="2229629"/>
            <a:ext cx="12618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</a:rPr>
              <a:t>Heat Bath</a:t>
            </a:r>
            <a:endParaRPr lang="ja-JP" altLang="en-US" b="1" dirty="0">
              <a:solidFill>
                <a:srgbClr val="0066FF"/>
              </a:solidFill>
            </a:endParaRP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1416346" y="2638015"/>
          <a:ext cx="368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68280" imgH="431640" progId="Equation.DSMT4">
                  <p:embed/>
                </p:oleObj>
              </mc:Choice>
              <mc:Fallback>
                <p:oleObj name="Equation" r:id="rId9" imgW="368280" imgH="431640" progId="Equation.DSMT4">
                  <p:embed/>
                  <p:pic>
                    <p:nvPicPr>
                      <p:cNvPr id="44" name="オブジェクト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6346" y="2638015"/>
                        <a:ext cx="3683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オブジェクト 45"/>
          <p:cNvGraphicFramePr>
            <a:graphicFrameLocks noChangeAspect="1"/>
          </p:cNvGraphicFramePr>
          <p:nvPr/>
        </p:nvGraphicFramePr>
        <p:xfrm>
          <a:off x="2461784" y="2312809"/>
          <a:ext cx="8509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50680" imgH="1143000" progId="Equation.DSMT4">
                  <p:embed/>
                </p:oleObj>
              </mc:Choice>
              <mc:Fallback>
                <p:oleObj name="Equation" r:id="rId11" imgW="850680" imgH="1143000" progId="Equation.DSMT4">
                  <p:embed/>
                  <p:pic>
                    <p:nvPicPr>
                      <p:cNvPr id="46" name="オブジェクト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1784" y="2312809"/>
                        <a:ext cx="8509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46"/>
          <p:cNvGraphicFramePr>
            <a:graphicFrameLocks noGrp="1" noChangeAspect="1"/>
          </p:cNvGraphicFramePr>
          <p:nvPr/>
        </p:nvGraphicFramePr>
        <p:xfrm>
          <a:off x="1144588" y="895350"/>
          <a:ext cx="67183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717960" imgH="583920" progId="Equation.DSMT4">
                  <p:embed/>
                </p:oleObj>
              </mc:Choice>
              <mc:Fallback>
                <p:oleObj name="Equation" r:id="rId13" imgW="6717960" imgH="583920" progId="Equation.DSMT4">
                  <p:embed/>
                  <p:pic>
                    <p:nvPicPr>
                      <p:cNvPr id="47" name="オブジェクト 4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4588" y="895350"/>
                        <a:ext cx="67183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図 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34426" y="4157406"/>
            <a:ext cx="3911640" cy="2472662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5371728" y="4036948"/>
            <a:ext cx="3417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200" dirty="0">
                <a:solidFill>
                  <a:srgbClr val="0066FF"/>
                </a:solidFill>
              </a:rPr>
              <a:t>Isolated small subsystem </a:t>
            </a:r>
          </a:p>
          <a:p>
            <a:r>
              <a:rPr kumimoji="1" lang="en-US" altLang="ja-JP" sz="2200" dirty="0">
                <a:solidFill>
                  <a:srgbClr val="0066FF"/>
                </a:solidFill>
              </a:rPr>
              <a:t>cannot reach its eq. state</a:t>
            </a:r>
            <a:endParaRPr kumimoji="1" lang="ja-JP" altLang="en-US" sz="2200" dirty="0">
              <a:solidFill>
                <a:srgbClr val="0066FF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753055" y="4284057"/>
            <a:ext cx="378240" cy="1824448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/>
          <p:cNvSpPr/>
          <p:nvPr/>
        </p:nvSpPr>
        <p:spPr>
          <a:xfrm>
            <a:off x="3553609" y="4264541"/>
            <a:ext cx="392062" cy="184396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/>
          <p:cNvSpPr/>
          <p:nvPr/>
        </p:nvSpPr>
        <p:spPr>
          <a:xfrm>
            <a:off x="4322331" y="4245059"/>
            <a:ext cx="381985" cy="1863446"/>
          </a:xfrm>
          <a:prstGeom prst="rect">
            <a:avLst/>
          </a:prstGeom>
          <a:solidFill>
            <a:schemeClr val="accent6">
              <a:lumMod val="40000"/>
              <a:lumOff val="6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/>
          <p:cNvSpPr/>
          <p:nvPr/>
        </p:nvSpPr>
        <p:spPr>
          <a:xfrm>
            <a:off x="1962294" y="4256532"/>
            <a:ext cx="390316" cy="1851973"/>
          </a:xfrm>
          <a:prstGeom prst="rect">
            <a:avLst/>
          </a:prstGeom>
          <a:solidFill>
            <a:schemeClr val="accent6">
              <a:lumMod val="40000"/>
              <a:lumOff val="6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6" name="直線コネクタ 55"/>
          <p:cNvCxnSpPr/>
          <p:nvPr/>
        </p:nvCxnSpPr>
        <p:spPr>
          <a:xfrm>
            <a:off x="3603191" y="2718274"/>
            <a:ext cx="1045508" cy="0"/>
          </a:xfrm>
          <a:prstGeom prst="line">
            <a:avLst/>
          </a:prstGeom>
          <a:ln w="762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/>
          <p:cNvCxnSpPr/>
          <p:nvPr/>
        </p:nvCxnSpPr>
        <p:spPr>
          <a:xfrm>
            <a:off x="3603191" y="3150074"/>
            <a:ext cx="1045508" cy="0"/>
          </a:xfrm>
          <a:prstGeom prst="line">
            <a:avLst/>
          </a:prstGeom>
          <a:ln w="762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/>
          <p:cNvCxnSpPr/>
          <p:nvPr/>
        </p:nvCxnSpPr>
        <p:spPr>
          <a:xfrm>
            <a:off x="3603191" y="2696049"/>
            <a:ext cx="1045508" cy="0"/>
          </a:xfrm>
          <a:prstGeom prst="line">
            <a:avLst/>
          </a:prstGeom>
          <a:ln w="762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/>
          <p:cNvSpPr/>
          <p:nvPr/>
        </p:nvSpPr>
        <p:spPr>
          <a:xfrm>
            <a:off x="1544091" y="3885720"/>
            <a:ext cx="3674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</a:rPr>
              <a:t>(</a:t>
            </a:r>
            <a:r>
              <a:rPr lang="en-US" altLang="ja-JP" sz="1600" dirty="0" err="1">
                <a:solidFill>
                  <a:srgbClr val="FF0000"/>
                </a:solidFill>
              </a:rPr>
              <a:t>i</a:t>
            </a:r>
            <a:r>
              <a:rPr lang="en-US" altLang="ja-JP" sz="1600" dirty="0">
                <a:solidFill>
                  <a:srgbClr val="FF0000"/>
                </a:solidFill>
              </a:rPr>
              <a:t>)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58" name="正方形/長方形 57"/>
          <p:cNvSpPr/>
          <p:nvPr/>
        </p:nvSpPr>
        <p:spPr>
          <a:xfrm>
            <a:off x="3319122" y="1497995"/>
            <a:ext cx="505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</a:rPr>
              <a:t>(</a:t>
            </a:r>
            <a:r>
              <a:rPr lang="en-US" altLang="ja-JP" sz="2800" dirty="0" err="1">
                <a:solidFill>
                  <a:srgbClr val="FF0000"/>
                </a:solidFill>
              </a:rPr>
              <a:t>i</a:t>
            </a:r>
            <a:r>
              <a:rPr lang="en-US" altLang="ja-JP" sz="2800" dirty="0">
                <a:solidFill>
                  <a:srgbClr val="FF0000"/>
                </a:solidFill>
              </a:rPr>
              <a:t>)</a:t>
            </a:r>
            <a:endParaRPr lang="ja-JP" altLang="en-US" sz="2800" dirty="0">
              <a:solidFill>
                <a:srgbClr val="FF0000"/>
              </a:solidFill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1959534" y="3890275"/>
            <a:ext cx="4251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</a:rPr>
              <a:t>(I’)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59" name="正方形/長方形 58"/>
          <p:cNvSpPr/>
          <p:nvPr/>
        </p:nvSpPr>
        <p:spPr>
          <a:xfrm>
            <a:off x="4976046" y="1634814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</a:rPr>
              <a:t>(I’)</a:t>
            </a:r>
            <a:endParaRPr lang="ja-JP" altLang="en-US" sz="2800" dirty="0">
              <a:solidFill>
                <a:srgbClr val="FF0000"/>
              </a:solidFill>
            </a:endParaRPr>
          </a:p>
        </p:txBody>
      </p:sp>
      <p:sp>
        <p:nvSpPr>
          <p:cNvPr id="60" name="正方形/長方形 59"/>
          <p:cNvSpPr/>
          <p:nvPr/>
        </p:nvSpPr>
        <p:spPr>
          <a:xfrm>
            <a:off x="2320147" y="3887200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accent3">
                    <a:lumMod val="50000"/>
                  </a:schemeClr>
                </a:solidFill>
              </a:rPr>
              <a:t>(ii)</a:t>
            </a:r>
            <a:endParaRPr lang="ja-JP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3258845" y="1497995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accent3">
                    <a:lumMod val="50000"/>
                  </a:schemeClr>
                </a:solidFill>
              </a:rPr>
              <a:t>(ii)</a:t>
            </a:r>
            <a:endParaRPr lang="ja-JP" altLang="en-US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2693529" y="3887200"/>
            <a:ext cx="4571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accent3">
                    <a:lumMod val="50000"/>
                  </a:schemeClr>
                </a:solidFill>
              </a:rPr>
              <a:t>(ii’)</a:t>
            </a:r>
            <a:endParaRPr lang="ja-JP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2436742" y="1657541"/>
            <a:ext cx="6655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accent3">
                    <a:lumMod val="50000"/>
                  </a:schemeClr>
                </a:solidFill>
              </a:rPr>
              <a:t>(ii’)</a:t>
            </a:r>
            <a:endParaRPr lang="ja-JP" altLang="en-US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3112417" y="3885720"/>
            <a:ext cx="4571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0C0597"/>
                </a:solidFill>
              </a:rPr>
              <a:t>(iii)</a:t>
            </a:r>
            <a:endParaRPr lang="ja-JP" altLang="en-US" sz="1600" dirty="0">
              <a:solidFill>
                <a:srgbClr val="0C0597"/>
              </a:solidFill>
            </a:endParaRPr>
          </a:p>
        </p:txBody>
      </p:sp>
      <p:sp>
        <p:nvSpPr>
          <p:cNvPr id="66" name="正方形/長方形 65"/>
          <p:cNvSpPr/>
          <p:nvPr/>
        </p:nvSpPr>
        <p:spPr>
          <a:xfrm>
            <a:off x="3238971" y="1509371"/>
            <a:ext cx="6655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C0597"/>
                </a:solidFill>
              </a:rPr>
              <a:t>(iii)</a:t>
            </a:r>
            <a:endParaRPr lang="ja-JP" altLang="en-US" sz="2800" dirty="0">
              <a:solidFill>
                <a:srgbClr val="0C0597"/>
              </a:solidFill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3467074" y="3892742"/>
            <a:ext cx="5020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0C0597"/>
                </a:solidFill>
              </a:rPr>
              <a:t>(iii’)</a:t>
            </a:r>
            <a:endParaRPr lang="ja-JP" altLang="en-US" sz="1600" dirty="0">
              <a:solidFill>
                <a:srgbClr val="0C0597"/>
              </a:solidFill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2416167" y="1639382"/>
            <a:ext cx="7457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C0597"/>
                </a:solidFill>
              </a:rPr>
              <a:t>(iii’)</a:t>
            </a:r>
            <a:endParaRPr lang="ja-JP" altLang="en-US" sz="2800" dirty="0">
              <a:solidFill>
                <a:srgbClr val="0C0597"/>
              </a:solidFill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3840847" y="3890275"/>
            <a:ext cx="470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accent3">
                    <a:lumMod val="50000"/>
                  </a:schemeClr>
                </a:solidFill>
              </a:rPr>
              <a:t>(iv)</a:t>
            </a:r>
            <a:endParaRPr lang="ja-JP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3247753" y="1499699"/>
            <a:ext cx="684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accent3">
                    <a:lumMod val="50000"/>
                  </a:schemeClr>
                </a:solidFill>
              </a:rPr>
              <a:t>(iv)</a:t>
            </a:r>
            <a:endParaRPr lang="ja-JP" altLang="en-US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4275926" y="3899424"/>
            <a:ext cx="5148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accent3">
                    <a:lumMod val="50000"/>
                  </a:schemeClr>
                </a:solidFill>
              </a:rPr>
              <a:t>(iv’)</a:t>
            </a:r>
            <a:endParaRPr lang="ja-JP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3" name="正方形/長方形 72"/>
          <p:cNvSpPr/>
          <p:nvPr/>
        </p:nvSpPr>
        <p:spPr>
          <a:xfrm>
            <a:off x="4874027" y="1584071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accent3">
                    <a:lumMod val="50000"/>
                  </a:schemeClr>
                </a:solidFill>
              </a:rPr>
              <a:t>(iv’)</a:t>
            </a:r>
            <a:endParaRPr lang="ja-JP" altLang="en-US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4" name="正方形/長方形 12"/>
          <p:cNvSpPr>
            <a:spLocks noChangeArrowheads="1"/>
          </p:cNvSpPr>
          <p:nvPr/>
        </p:nvSpPr>
        <p:spPr bwMode="auto">
          <a:xfrm>
            <a:off x="5605873" y="210457"/>
            <a:ext cx="24945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600" dirty="0" err="1">
                <a:latin typeface="Times New Roman" pitchFamily="18" charset="0"/>
                <a:cs typeface="Times New Roman" pitchFamily="18" charset="0"/>
              </a:rPr>
              <a:t>Koyanagi</a:t>
            </a:r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, YT </a:t>
            </a:r>
          </a:p>
          <a:p>
            <a:r>
              <a:rPr lang="pl-PL" altLang="ja-JP" sz="1400" dirty="0"/>
              <a:t>JCP</a:t>
            </a:r>
            <a:r>
              <a:rPr lang="pl-PL" altLang="ja-JP" sz="1400" b="1" dirty="0"/>
              <a:t>157</a:t>
            </a:r>
            <a:r>
              <a:rPr lang="pl-PL" altLang="ja-JP" sz="1400" dirty="0"/>
              <a:t>, </a:t>
            </a:r>
            <a:r>
              <a:rPr lang="de-DE" altLang="ja-JP" sz="1400" dirty="0"/>
              <a:t>084110 (2022).</a:t>
            </a:r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)</a:t>
            </a:r>
            <a:endParaRPr lang="ja-JP" altLang="en-US" sz="1600" dirty="0"/>
          </a:p>
        </p:txBody>
      </p:sp>
      <p:pic>
        <p:nvPicPr>
          <p:cNvPr id="55" name="図 5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170734" y="135674"/>
            <a:ext cx="672357" cy="759676"/>
          </a:xfrm>
          <a:prstGeom prst="rect">
            <a:avLst/>
          </a:prstGeom>
        </p:spPr>
      </p:pic>
      <p:graphicFrame>
        <p:nvGraphicFramePr>
          <p:cNvPr id="75" name="オブジェクト 74"/>
          <p:cNvGraphicFramePr>
            <a:graphicFrameLocks noChangeAspect="1"/>
          </p:cNvGraphicFramePr>
          <p:nvPr/>
        </p:nvGraphicFramePr>
        <p:xfrm>
          <a:off x="3805923" y="1599204"/>
          <a:ext cx="1041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41120" imgH="444240" progId="Equation.DSMT4">
                  <p:embed/>
                </p:oleObj>
              </mc:Choice>
              <mc:Fallback>
                <p:oleObj name="Equation" r:id="rId17" imgW="1041120" imgH="444240" progId="Equation.DSMT4">
                  <p:embed/>
                  <p:pic>
                    <p:nvPicPr>
                      <p:cNvPr id="75" name="オブジェクト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5923" y="1599204"/>
                        <a:ext cx="10414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" name="正方形/長方形 79"/>
          <p:cNvSpPr/>
          <p:nvPr/>
        </p:nvSpPr>
        <p:spPr>
          <a:xfrm>
            <a:off x="4918826" y="4859396"/>
            <a:ext cx="41764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200" dirty="0">
                <a:solidFill>
                  <a:schemeClr val="bg2">
                    <a:lumMod val="50000"/>
                  </a:schemeClr>
                </a:solidFill>
              </a:rPr>
              <a:t>(ii) </a:t>
            </a:r>
            <a:r>
              <a:rPr lang="en-US" altLang="ja-JP" sz="2200" dirty="0">
                <a:solidFill>
                  <a:srgbClr val="FF0000"/>
                </a:solidFill>
              </a:rPr>
              <a:t>Isentropic processes are </a:t>
            </a:r>
          </a:p>
          <a:p>
            <a:r>
              <a:rPr lang="en-US" altLang="ja-JP" sz="2200" dirty="0">
                <a:solidFill>
                  <a:srgbClr val="FF0000"/>
                </a:solidFill>
              </a:rPr>
              <a:t>     achieved by choosing </a:t>
            </a:r>
            <a:r>
              <a:rPr lang="en-US" altLang="ja-JP" sz="2200" i="1" dirty="0">
                <a:solidFill>
                  <a:schemeClr val="accent3">
                    <a:lumMod val="50000"/>
                  </a:schemeClr>
                </a:solidFill>
              </a:rPr>
              <a:t>B</a:t>
            </a:r>
            <a:r>
              <a:rPr lang="en-US" altLang="ja-JP" sz="2200" i="1" dirty="0">
                <a:solidFill>
                  <a:srgbClr val="FF0000"/>
                </a:solidFill>
              </a:rPr>
              <a:t> as</a:t>
            </a:r>
            <a:endParaRPr lang="ja-JP" altLang="en-US" sz="2200" dirty="0">
              <a:solidFill>
                <a:srgbClr val="FF0000"/>
              </a:solidFill>
            </a:endParaRPr>
          </a:p>
        </p:txBody>
      </p:sp>
      <p:graphicFrame>
        <p:nvGraphicFramePr>
          <p:cNvPr id="83" name="オブジェクト 82"/>
          <p:cNvGraphicFramePr>
            <a:graphicFrameLocks noGrp="1" noChangeAspect="1"/>
          </p:cNvGraphicFramePr>
          <p:nvPr/>
        </p:nvGraphicFramePr>
        <p:xfrm>
          <a:off x="5788327" y="5798141"/>
          <a:ext cx="25400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539800" imgH="761760" progId="Equation.DSMT4">
                  <p:embed/>
                </p:oleObj>
              </mc:Choice>
              <mc:Fallback>
                <p:oleObj name="Equation" r:id="rId18" imgW="2539800" imgH="761760" progId="Equation.DSMT4">
                  <p:embed/>
                  <p:pic>
                    <p:nvPicPr>
                      <p:cNvPr id="83" name="オブジェクト 8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8327" y="5798141"/>
                        <a:ext cx="25400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オブジェクト 70">
            <a:extLst>
              <a:ext uri="{FF2B5EF4-FFF2-40B4-BE49-F238E27FC236}">
                <a16:creationId xmlns:a16="http://schemas.microsoft.com/office/drawing/2014/main" id="{490D02B5-7605-4853-BD42-5A54B4B0B14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60680" y="2342782"/>
          <a:ext cx="8001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99920" imgH="1143000" progId="Equation.DSMT4">
                  <p:embed/>
                </p:oleObj>
              </mc:Choice>
              <mc:Fallback>
                <p:oleObj name="Equation" r:id="rId20" imgW="799920" imgH="1143000" progId="Equation.DSMT4">
                  <p:embed/>
                  <p:pic>
                    <p:nvPicPr>
                      <p:cNvPr id="71" name="オブジェクト 70">
                        <a:extLst>
                          <a:ext uri="{FF2B5EF4-FFF2-40B4-BE49-F238E27FC236}">
                            <a16:creationId xmlns:a16="http://schemas.microsoft.com/office/drawing/2014/main" id="{490D02B5-7605-4853-BD42-5A54B4B0B14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0680" y="2342782"/>
                        <a:ext cx="800100" cy="1143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直線コネクタ 17"/>
          <p:cNvCxnSpPr/>
          <p:nvPr/>
        </p:nvCxnSpPr>
        <p:spPr>
          <a:xfrm flipV="1">
            <a:off x="4936177" y="2922397"/>
            <a:ext cx="858568" cy="2360"/>
          </a:xfrm>
          <a:prstGeom prst="line">
            <a:avLst/>
          </a:prstGeom>
          <a:ln w="76200">
            <a:solidFill>
              <a:srgbClr val="FF66CC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4" name="オブジェクト 73">
            <a:extLst>
              <a:ext uri="{FF2B5EF4-FFF2-40B4-BE49-F238E27FC236}">
                <a16:creationId xmlns:a16="http://schemas.microsoft.com/office/drawing/2014/main" id="{7A1324E3-94AA-4DE0-A27A-8EF3EBE50E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93534" y="2304909"/>
          <a:ext cx="7874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787320" imgH="1143000" progId="Equation.DSMT4">
                  <p:embed/>
                </p:oleObj>
              </mc:Choice>
              <mc:Fallback>
                <p:oleObj name="Equation" r:id="rId22" imgW="787320" imgH="1143000" progId="Equation.DSMT4">
                  <p:embed/>
                  <p:pic>
                    <p:nvPicPr>
                      <p:cNvPr id="74" name="オブジェクト 73">
                        <a:extLst>
                          <a:ext uri="{FF2B5EF4-FFF2-40B4-BE49-F238E27FC236}">
                            <a16:creationId xmlns:a16="http://schemas.microsoft.com/office/drawing/2014/main" id="{7A1324E3-94AA-4DE0-A27A-8EF3EBE50E1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3534" y="2304909"/>
                        <a:ext cx="787400" cy="1143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直線コネクタ 44"/>
          <p:cNvCxnSpPr/>
          <p:nvPr/>
        </p:nvCxnSpPr>
        <p:spPr>
          <a:xfrm flipV="1">
            <a:off x="2438033" y="2937663"/>
            <a:ext cx="858568" cy="2360"/>
          </a:xfrm>
          <a:prstGeom prst="line">
            <a:avLst/>
          </a:prstGeom>
          <a:ln w="76200">
            <a:solidFill>
              <a:srgbClr val="0066F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775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1111E-6 L -0.00174 0.0606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22222E-6 L -0.00174 0.06065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7.40741E-7 L -0.00087 -0.06574 " pathEditMode="relative" rAng="0" ptsTypes="AA">
                                      <p:cBhvr>
                                        <p:cTn id="14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3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500"/>
                            </p:stCondLst>
                            <p:childTnLst>
                              <p:par>
                                <p:cTn id="1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500"/>
                            </p:stCondLst>
                            <p:childTnLst>
                              <p:par>
                                <p:cTn id="19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00"/>
                            </p:stCondLst>
                            <p:childTnLst>
                              <p:par>
                                <p:cTn id="2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000"/>
                            </p:stCondLst>
                            <p:childTnLst>
                              <p:par>
                                <p:cTn id="20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96296E-6 L -0.00087 -0.06574 " pathEditMode="relative" rAng="0" ptsTypes="AA">
                                      <p:cBhvr>
                                        <p:cTn id="207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3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00"/>
                            </p:stCondLst>
                            <p:childTnLst>
                              <p:par>
                                <p:cTn id="2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1" grpId="0"/>
      <p:bldP spid="81" grpId="1"/>
      <p:bldP spid="42" grpId="0" animBg="1"/>
      <p:bldP spid="42" grpId="1" animBg="1"/>
      <p:bldP spid="43" grpId="0"/>
      <p:bldP spid="43" grpId="1"/>
      <p:bldP spid="11" grpId="0"/>
      <p:bldP spid="17" grpId="0"/>
      <p:bldP spid="17" grpId="1"/>
      <p:bldP spid="58" grpId="0"/>
      <p:bldP spid="58" grpId="1"/>
      <p:bldP spid="19" grpId="0"/>
      <p:bldP spid="19" grpId="1"/>
      <p:bldP spid="59" grpId="0"/>
      <p:bldP spid="59" grpId="1"/>
      <p:bldP spid="60" grpId="0"/>
      <p:bldP spid="60" grpId="1"/>
      <p:bldP spid="61" grpId="0"/>
      <p:bldP spid="61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2" grpId="0"/>
      <p:bldP spid="73" grpId="0"/>
      <p:bldP spid="80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166786" y="934806"/>
            <a:ext cx="22562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</a:rPr>
              <a:t>(a) weak S-B int</a:t>
            </a:r>
            <a:r>
              <a:rPr lang="en-US" altLang="ja-JP" sz="1600" dirty="0">
                <a:solidFill>
                  <a:srgbClr val="0C0597"/>
                </a:solidFill>
              </a:rPr>
              <a:t>.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226520" y="2685356"/>
            <a:ext cx="19669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70C0"/>
                </a:solidFill>
              </a:rPr>
              <a:t>(b) intermediate</a:t>
            </a:r>
          </a:p>
          <a:p>
            <a:r>
              <a:rPr lang="en-US" altLang="ja-JP" sz="2000" dirty="0">
                <a:solidFill>
                  <a:srgbClr val="0070C0"/>
                </a:solidFill>
              </a:rPr>
              <a:t>     S-B int.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156036" y="4269740"/>
            <a:ext cx="22441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</a:rPr>
              <a:t>(c) strong S-B int</a:t>
            </a:r>
            <a:r>
              <a:rPr lang="en-US" altLang="ja-JP" sz="1600" dirty="0">
                <a:solidFill>
                  <a:srgbClr val="0C0597"/>
                </a:solidFill>
              </a:rPr>
              <a:t>.</a:t>
            </a:r>
          </a:p>
        </p:txBody>
      </p:sp>
      <p:sp>
        <p:nvSpPr>
          <p:cNvPr id="36" name="正方形/長方形 12"/>
          <p:cNvSpPr>
            <a:spLocks noChangeArrowheads="1"/>
          </p:cNvSpPr>
          <p:nvPr/>
        </p:nvSpPr>
        <p:spPr bwMode="auto">
          <a:xfrm>
            <a:off x="85451" y="6142091"/>
            <a:ext cx="28440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 err="1">
                <a:latin typeface="Times New Roman" pitchFamily="18" charset="0"/>
                <a:cs typeface="Times New Roman" pitchFamily="18" charset="0"/>
              </a:rPr>
              <a:t>Koyanagi</a:t>
            </a:r>
            <a:r>
              <a:rPr lang="en-US" altLang="ja-JP" sz="1400" dirty="0">
                <a:latin typeface="Times New Roman" pitchFamily="18" charset="0"/>
                <a:cs typeface="Times New Roman" pitchFamily="18" charset="0"/>
              </a:rPr>
              <a:t> &amp; YT,</a:t>
            </a:r>
          </a:p>
          <a:p>
            <a:r>
              <a:rPr lang="en-US" altLang="ja-JP" sz="1400" dirty="0">
                <a:hlinkClick r:id="rId2"/>
              </a:rPr>
              <a:t>JCP</a:t>
            </a:r>
            <a:r>
              <a:rPr lang="de-DE" altLang="ja-JP" sz="1400" b="1" dirty="0">
                <a:hlinkClick r:id="rId2"/>
              </a:rPr>
              <a:t>157</a:t>
            </a:r>
            <a:r>
              <a:rPr lang="de-DE" altLang="ja-JP" sz="1400" dirty="0">
                <a:hlinkClick r:id="rId2"/>
              </a:rPr>
              <a:t>, 084110 (2022).</a:t>
            </a:r>
            <a:endParaRPr lang="ja-JP" altLang="en-US" sz="1400" dirty="0"/>
          </a:p>
        </p:txBody>
      </p:sp>
      <p:sp>
        <p:nvSpPr>
          <p:cNvPr id="23" name="下矢印 22"/>
          <p:cNvSpPr/>
          <p:nvPr/>
        </p:nvSpPr>
        <p:spPr>
          <a:xfrm rot="10800000">
            <a:off x="751579" y="4844952"/>
            <a:ext cx="150322" cy="43074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5" name="直線コネクタ 24"/>
          <p:cNvCxnSpPr/>
          <p:nvPr/>
        </p:nvCxnSpPr>
        <p:spPr>
          <a:xfrm flipV="1">
            <a:off x="333447" y="5641273"/>
            <a:ext cx="986586" cy="7044"/>
          </a:xfrm>
          <a:prstGeom prst="line">
            <a:avLst/>
          </a:prstGeom>
          <a:ln w="889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下矢印 25"/>
          <p:cNvSpPr/>
          <p:nvPr/>
        </p:nvSpPr>
        <p:spPr>
          <a:xfrm>
            <a:off x="650756" y="5442886"/>
            <a:ext cx="153552" cy="44145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1" name="直線コネクタ 30"/>
          <p:cNvCxnSpPr/>
          <p:nvPr/>
        </p:nvCxnSpPr>
        <p:spPr>
          <a:xfrm flipV="1">
            <a:off x="311015" y="5106602"/>
            <a:ext cx="986586" cy="7044"/>
          </a:xfrm>
          <a:prstGeom prst="line">
            <a:avLst/>
          </a:prstGeom>
          <a:ln w="889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オブジェクト 32"/>
          <p:cNvGraphicFramePr>
            <a:graphicFrameLocks noGrp="1" noChangeAspect="1"/>
          </p:cNvGraphicFramePr>
          <p:nvPr/>
        </p:nvGraphicFramePr>
        <p:xfrm>
          <a:off x="1011398" y="5161352"/>
          <a:ext cx="952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52200" imgH="380880" progId="Equation.DSMT4">
                  <p:embed/>
                </p:oleObj>
              </mc:Choice>
              <mc:Fallback>
                <p:oleObj name="Equation" r:id="rId3" imgW="952200" imgH="380880" progId="Equation.DSMT4">
                  <p:embed/>
                  <p:pic>
                    <p:nvPicPr>
                      <p:cNvPr id="33" name="オブジェクト 3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1398" y="5161352"/>
                        <a:ext cx="952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図 13">
            <a:extLst>
              <a:ext uri="{FF2B5EF4-FFF2-40B4-BE49-F238E27FC236}">
                <a16:creationId xmlns:a16="http://schemas.microsoft.com/office/drawing/2014/main" id="{C22ED748-193C-4A5B-A2F3-4B5AF03FBB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3004" y="779670"/>
            <a:ext cx="6729411" cy="6044715"/>
          </a:xfrm>
          <a:prstGeom prst="rect">
            <a:avLst/>
          </a:prstGeom>
        </p:spPr>
      </p:pic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5E1AAC84-1CCD-46F0-8C86-AFCD80E2DB15}"/>
              </a:ext>
            </a:extLst>
          </p:cNvPr>
          <p:cNvSpPr/>
          <p:nvPr/>
        </p:nvSpPr>
        <p:spPr>
          <a:xfrm>
            <a:off x="187805" y="-9737"/>
            <a:ext cx="463941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400" dirty="0">
                <a:solidFill>
                  <a:srgbClr val="002060"/>
                </a:solidFill>
              </a:rPr>
              <a:t>Simulation results</a:t>
            </a:r>
            <a:endParaRPr lang="ja-JP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59429145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06595"/>
              </p:ext>
            </p:extLst>
          </p:nvPr>
        </p:nvGraphicFramePr>
        <p:xfrm>
          <a:off x="2509892" y="3068960"/>
          <a:ext cx="5821257" cy="3065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2" imgW="8717400" imgH="4591080" progId="PBrush">
                  <p:embed/>
                </p:oleObj>
              </mc:Choice>
              <mc:Fallback>
                <p:oleObj name="Bitmap Image" r:id="rId2" imgW="8717400" imgH="4591080" progId="PBrush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09892" y="3068960"/>
                        <a:ext cx="5821257" cy="306594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2764803" y="3002817"/>
            <a:ext cx="2991637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chemeClr val="tx2"/>
                </a:solidFill>
              </a:rPr>
              <a:t>Efficiency vs cycle freq</a:t>
            </a:r>
            <a:r>
              <a:rPr lang="en-US" altLang="ja-JP" dirty="0">
                <a:solidFill>
                  <a:schemeClr val="tx2"/>
                </a:solidFill>
              </a:rPr>
              <a:t>.</a:t>
            </a:r>
            <a:endParaRPr lang="ja-JP" altLang="en-US" dirty="0">
              <a:solidFill>
                <a:schemeClr val="tx2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294155" y="5833376"/>
            <a:ext cx="2139214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</a:rPr>
              <a:t>S-B coupling</a:t>
            </a:r>
            <a:endParaRPr lang="ja-JP" altLang="en-US" sz="2000" dirty="0">
              <a:solidFill>
                <a:srgbClr val="FF0000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5870801" y="2987098"/>
            <a:ext cx="335039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chemeClr val="tx2"/>
                </a:solidFill>
              </a:rPr>
              <a:t>Efficiency vs S-B coupling</a:t>
            </a:r>
            <a:endParaRPr lang="ja-JP" altLang="en-US" sz="2000" dirty="0">
              <a:solidFill>
                <a:schemeClr val="tx2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3373988" y="5816658"/>
            <a:ext cx="1829668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2000" dirty="0"/>
              <a:t>Cycle freq</a:t>
            </a:r>
            <a:r>
              <a:rPr lang="en-US" altLang="ja-JP" sz="2000" dirty="0">
                <a:solidFill>
                  <a:srgbClr val="0066FF"/>
                </a:solidFill>
              </a:rPr>
              <a:t>.</a:t>
            </a:r>
            <a:endParaRPr lang="ja-JP" altLang="en-US" sz="2000" dirty="0"/>
          </a:p>
        </p:txBody>
      </p:sp>
      <p:sp>
        <p:nvSpPr>
          <p:cNvPr id="7" name="正方形/長方形 6"/>
          <p:cNvSpPr/>
          <p:nvPr/>
        </p:nvSpPr>
        <p:spPr>
          <a:xfrm rot="16200000">
            <a:off x="1834265" y="4151339"/>
            <a:ext cx="1542555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Efficiency</a:t>
            </a:r>
            <a:endParaRPr lang="ja-JP" altLang="en-US" sz="2000" dirty="0"/>
          </a:p>
        </p:txBody>
      </p:sp>
      <p:sp>
        <p:nvSpPr>
          <p:cNvPr id="8" name="正方形/長方形 7"/>
          <p:cNvSpPr/>
          <p:nvPr/>
        </p:nvSpPr>
        <p:spPr>
          <a:xfrm>
            <a:off x="3853758" y="5112793"/>
            <a:ext cx="1064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weak</a:t>
            </a:r>
            <a:endParaRPr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4633152" y="4949057"/>
            <a:ext cx="1047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strong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4156290" y="3406635"/>
            <a:ext cx="1548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B050"/>
                </a:solidFill>
              </a:rPr>
              <a:t>intermediate</a:t>
            </a:r>
            <a:endParaRPr lang="ja-JP" altLang="en-US" dirty="0">
              <a:solidFill>
                <a:srgbClr val="00B050"/>
              </a:solidFill>
            </a:endParaRPr>
          </a:p>
        </p:txBody>
      </p:sp>
      <p:graphicFrame>
        <p:nvGraphicFramePr>
          <p:cNvPr id="11" name="オブジェクト 10"/>
          <p:cNvGraphicFramePr>
            <a:graphicFrameLocks noChangeAspect="1"/>
          </p:cNvGraphicFramePr>
          <p:nvPr/>
        </p:nvGraphicFramePr>
        <p:xfrm>
          <a:off x="35496" y="945563"/>
          <a:ext cx="10908704" cy="1423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4" imgW="10260360" imgH="1333440" progId="PBrush">
                  <p:embed/>
                </p:oleObj>
              </mc:Choice>
              <mc:Fallback>
                <p:oleObj name="Bitmap Image" r:id="rId4" imgW="10260360" imgH="1333440" progId="PBrush">
                  <p:embed/>
                  <p:pic>
                    <p:nvPicPr>
                      <p:cNvPr id="11" name="オブジェクト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496" y="945563"/>
                        <a:ext cx="10908704" cy="14232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179512" y="438552"/>
            <a:ext cx="860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Work evaluated from Area  vs  HEOM results (</a:t>
            </a:r>
            <a:r>
              <a:rPr lang="en-US" altLang="ja-JP" dirty="0"/>
              <a:t>for different S-B coupling strength</a:t>
            </a:r>
            <a:r>
              <a:rPr lang="en-US" altLang="ja-JP" dirty="0">
                <a:solidFill>
                  <a:srgbClr val="0066FF"/>
                </a:solidFill>
              </a:rPr>
              <a:t>)</a:t>
            </a:r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216023" y="2322579"/>
            <a:ext cx="83665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3200" dirty="0">
                <a:solidFill>
                  <a:srgbClr val="FF0000"/>
                </a:solidFill>
              </a:rPr>
              <a:t>Numerical manifestation of Carnot’s theorem!</a:t>
            </a:r>
            <a:endParaRPr lang="ja-JP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楕円 15"/>
          <p:cNvSpPr/>
          <p:nvPr/>
        </p:nvSpPr>
        <p:spPr>
          <a:xfrm>
            <a:off x="35496" y="1268760"/>
            <a:ext cx="720080" cy="10081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7" name="オブジェクト 16">
            <a:extLst>
              <a:ext uri="{FF2B5EF4-FFF2-40B4-BE49-F238E27FC236}">
                <a16:creationId xmlns:a16="http://schemas.microsoft.com/office/drawing/2014/main" id="{45AE7831-FE90-4CE4-80A2-D7CA709355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674321"/>
              </p:ext>
            </p:extLst>
          </p:nvPr>
        </p:nvGraphicFramePr>
        <p:xfrm>
          <a:off x="1296555" y="3275605"/>
          <a:ext cx="523875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1054080" progId="Equation.DSMT4">
                  <p:embed/>
                </p:oleObj>
              </mc:Choice>
              <mc:Fallback>
                <p:oleObj name="Equation" r:id="rId6" imgW="507960" imgH="1054080" progId="Equation.DSMT4">
                  <p:embed/>
                  <p:pic>
                    <p:nvPicPr>
                      <p:cNvPr id="17" name="オブジェクト 16">
                        <a:extLst>
                          <a:ext uri="{FF2B5EF4-FFF2-40B4-BE49-F238E27FC236}">
                            <a16:creationId xmlns:a16="http://schemas.microsoft.com/office/drawing/2014/main" id="{45AE7831-FE90-4CE4-80A2-D7CA709355C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6555" y="3275605"/>
                        <a:ext cx="523875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6BCC88AF-2053-489A-9643-5A680514EA6A}"/>
              </a:ext>
            </a:extLst>
          </p:cNvPr>
          <p:cNvCxnSpPr>
            <a:cxnSpLocks/>
          </p:cNvCxnSpPr>
          <p:nvPr/>
        </p:nvCxnSpPr>
        <p:spPr>
          <a:xfrm flipV="1">
            <a:off x="4562354" y="4388382"/>
            <a:ext cx="1716335" cy="48771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85BA15FA-2C19-409B-BE84-BE763ECFDDFF}"/>
              </a:ext>
            </a:extLst>
          </p:cNvPr>
          <p:cNvCxnSpPr>
            <a:cxnSpLocks/>
          </p:cNvCxnSpPr>
          <p:nvPr/>
        </p:nvCxnSpPr>
        <p:spPr>
          <a:xfrm flipV="1">
            <a:off x="3705777" y="3775967"/>
            <a:ext cx="2404515" cy="5754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48C4DCDF-1928-463A-B9C9-C1FC0EDDBC89}"/>
              </a:ext>
            </a:extLst>
          </p:cNvPr>
          <p:cNvCxnSpPr>
            <a:cxnSpLocks/>
          </p:cNvCxnSpPr>
          <p:nvPr/>
        </p:nvCxnSpPr>
        <p:spPr>
          <a:xfrm flipV="1">
            <a:off x="4074966" y="4029753"/>
            <a:ext cx="2186907" cy="652432"/>
          </a:xfrm>
          <a:prstGeom prst="straightConnector1">
            <a:avLst/>
          </a:prstGeom>
          <a:ln w="127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1E24B9A-8491-4DBD-9961-C90FBA754C8C}"/>
              </a:ext>
            </a:extLst>
          </p:cNvPr>
          <p:cNvSpPr txBox="1"/>
          <p:nvPr/>
        </p:nvSpPr>
        <p:spPr>
          <a:xfrm>
            <a:off x="593804" y="2906273"/>
            <a:ext cx="13575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Carnot limit</a:t>
            </a:r>
            <a:endParaRPr lang="ja-JP" altLang="en-US" dirty="0"/>
          </a:p>
        </p:txBody>
      </p:sp>
      <p:pic>
        <p:nvPicPr>
          <p:cNvPr id="23" name="Picture 2" descr="ソース画像を表示">
            <a:extLst>
              <a:ext uri="{FF2B5EF4-FFF2-40B4-BE49-F238E27FC236}">
                <a16:creationId xmlns:a16="http://schemas.microsoft.com/office/drawing/2014/main" id="{2F88647A-EB73-490E-91A5-BCE9F9CD8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74" y="3305017"/>
            <a:ext cx="649520" cy="876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矢印: 右 12">
            <a:extLst>
              <a:ext uri="{FF2B5EF4-FFF2-40B4-BE49-F238E27FC236}">
                <a16:creationId xmlns:a16="http://schemas.microsoft.com/office/drawing/2014/main" id="{F9338528-B547-4BAF-B6A4-7A5D404E3616}"/>
              </a:ext>
            </a:extLst>
          </p:cNvPr>
          <p:cNvSpPr/>
          <p:nvPr/>
        </p:nvSpPr>
        <p:spPr>
          <a:xfrm>
            <a:off x="1999984" y="3625884"/>
            <a:ext cx="770676" cy="14529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B152A62-0290-318C-9F54-9000191E577F}"/>
              </a:ext>
            </a:extLst>
          </p:cNvPr>
          <p:cNvSpPr txBox="1"/>
          <p:nvPr/>
        </p:nvSpPr>
        <p:spPr>
          <a:xfrm>
            <a:off x="112139" y="6503151"/>
            <a:ext cx="54722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 err="1"/>
              <a:t>Koyan</a:t>
            </a:r>
            <a:r>
              <a:rPr lang="pl-PL" altLang="ja-JP" dirty="0"/>
              <a:t>agi &amp; Tanimura,</a:t>
            </a:r>
            <a:r>
              <a:rPr lang="en-US" altLang="ja-JP" dirty="0"/>
              <a:t> </a:t>
            </a:r>
            <a:r>
              <a:rPr lang="en-US" altLang="ja-JP" sz="1800" dirty="0">
                <a:hlinkClick r:id="rId9"/>
              </a:rPr>
              <a:t>JCP</a:t>
            </a:r>
            <a:r>
              <a:rPr lang="de-DE" altLang="ja-JP" sz="1800" b="1" dirty="0">
                <a:hlinkClick r:id="rId9"/>
              </a:rPr>
              <a:t>157</a:t>
            </a:r>
            <a:r>
              <a:rPr lang="de-DE" altLang="ja-JP" sz="1800" dirty="0">
                <a:hlinkClick r:id="rId9"/>
              </a:rPr>
              <a:t>, 084110 (2022).</a:t>
            </a:r>
            <a:endParaRPr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68489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1332656" y="-86281"/>
            <a:ext cx="8229600" cy="1143000"/>
          </a:xfrm>
        </p:spPr>
        <p:txBody>
          <a:bodyPr/>
          <a:lstStyle/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Biological systems</a:t>
            </a:r>
            <a:endParaRPr kumimoji="1" lang="ja-JP" altLang="en-US" sz="40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353" y="1614141"/>
            <a:ext cx="1500039" cy="2193584"/>
          </a:xfrm>
          <a:prstGeom prst="rect">
            <a:avLst/>
          </a:prstGeom>
        </p:spPr>
      </p:pic>
      <p:sp>
        <p:nvSpPr>
          <p:cNvPr id="13" name="右矢印 12"/>
          <p:cNvSpPr/>
          <p:nvPr/>
        </p:nvSpPr>
        <p:spPr>
          <a:xfrm rot="18280561" flipV="1">
            <a:off x="2111861" y="2631510"/>
            <a:ext cx="449357" cy="248114"/>
          </a:xfrm>
          <a:prstGeom prst="rightArrow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00449">
            <a:off x="1635195" y="1884938"/>
            <a:ext cx="1402378" cy="1702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659" y="1883207"/>
            <a:ext cx="2286173" cy="2041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6096" y="2225245"/>
            <a:ext cx="1690067" cy="1220146"/>
          </a:xfrm>
          <a:prstGeom prst="rect">
            <a:avLst/>
          </a:prstGeom>
        </p:spPr>
      </p:pic>
      <p:sp>
        <p:nvSpPr>
          <p:cNvPr id="25" name="右矢印 24"/>
          <p:cNvSpPr/>
          <p:nvPr/>
        </p:nvSpPr>
        <p:spPr>
          <a:xfrm rot="12533676" flipV="1">
            <a:off x="2166010" y="2561918"/>
            <a:ext cx="416949" cy="282427"/>
          </a:xfrm>
          <a:prstGeom prst="rightArrow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/>
        </p:nvSpPr>
        <p:spPr>
          <a:xfrm>
            <a:off x="683568" y="923496"/>
            <a:ext cx="27045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</a:t>
            </a:r>
            <a:r>
              <a:rPr lang="en-US" altLang="ja-JP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</a:t>
            </a: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 hole transfer 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4499992" y="921703"/>
            <a:ext cx="366478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(ii) Electron transfer &amp;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   Proton transfer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29" name="image17.png">
            <a:extLst>
              <a:ext uri="{FF2B5EF4-FFF2-40B4-BE49-F238E27FC236}">
                <a16:creationId xmlns:a16="http://schemas.microsoft.com/office/drawing/2014/main" id="{C1B76B65-3F88-4DE7-9922-A17569B59058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1558679" y="4457012"/>
            <a:ext cx="1554639" cy="2259589"/>
          </a:xfrm>
          <a:prstGeom prst="rect">
            <a:avLst/>
          </a:prstGeom>
          <a:ln w="12700">
            <a:round/>
          </a:ln>
        </p:spPr>
      </p:pic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E7929B69-3209-467A-BB26-171A57D55137}"/>
              </a:ext>
            </a:extLst>
          </p:cNvPr>
          <p:cNvSpPr/>
          <p:nvPr/>
        </p:nvSpPr>
        <p:spPr>
          <a:xfrm>
            <a:off x="611560" y="3977837"/>
            <a:ext cx="32640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(iii) </a:t>
            </a:r>
            <a:r>
              <a:rPr lang="en-US" altLang="ja-JP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Exciton</a:t>
            </a: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transfer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35" name="Picture 9" descr="FMO-BChl1-1">
            <a:extLst>
              <a:ext uri="{FF2B5EF4-FFF2-40B4-BE49-F238E27FC236}">
                <a16:creationId xmlns:a16="http://schemas.microsoft.com/office/drawing/2014/main" id="{D4E6E8F7-1138-42D6-849D-4AE7AFFFEF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248" y="5150344"/>
            <a:ext cx="1188690" cy="116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>
            <a:extLst>
              <a:ext uri="{FF2B5EF4-FFF2-40B4-BE49-F238E27FC236}">
                <a16:creationId xmlns:a16="http://schemas.microsoft.com/office/drawing/2014/main" id="{A4F4A26B-7A45-49CC-9EBA-3B46C2790E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621088"/>
            <a:ext cx="4913239" cy="209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21A95564-6433-438E-AE28-F34D0920C03A}"/>
              </a:ext>
            </a:extLst>
          </p:cNvPr>
          <p:cNvSpPr txBox="1"/>
          <p:nvPr/>
        </p:nvSpPr>
        <p:spPr>
          <a:xfrm>
            <a:off x="4499992" y="3988039"/>
            <a:ext cx="52379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electric spectroscopy of FMO complex</a:t>
            </a:r>
          </a:p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(system &amp; environment are entangled)</a:t>
            </a:r>
            <a:endParaRPr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31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-195774" y="196630"/>
          <a:ext cx="3153356" cy="6599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2293560" imgH="4800600" progId="PBrush">
                  <p:embed/>
                </p:oleObj>
              </mc:Choice>
              <mc:Fallback>
                <p:oleObj name="Bitmap Image" r:id="rId3" imgW="2293560" imgH="4800600" progId="PBrush">
                  <p:embed/>
                  <p:pic>
                    <p:nvPicPr>
                      <p:cNvPr id="3" name="オブジェクト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195774" y="196630"/>
                        <a:ext cx="3153356" cy="65991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374310" y="13173"/>
            <a:ext cx="143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i="1" dirty="0">
                <a:solidFill>
                  <a:srgbClr val="0C0597"/>
                </a:solidFill>
              </a:rPr>
              <a:t>T-S</a:t>
            </a:r>
            <a:r>
              <a:rPr lang="en-US" altLang="ja-JP" dirty="0">
                <a:solidFill>
                  <a:srgbClr val="0C0597"/>
                </a:solidFill>
              </a:rPr>
              <a:t> diagram</a:t>
            </a:r>
            <a:endParaRPr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69350" y="2370562"/>
            <a:ext cx="208823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(b) intermediate</a:t>
            </a:r>
            <a:endParaRPr kumimoji="1" lang="en-US" altLang="ja-JP" sz="20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71291" y="398660"/>
            <a:ext cx="187220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solidFill>
                  <a:srgbClr val="0066FF"/>
                </a:solidFill>
              </a:rPr>
              <a:t>(a) weak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69350" y="4354476"/>
            <a:ext cx="134699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</a:rPr>
              <a:t>(c) Strong </a:t>
            </a:r>
            <a:endParaRPr kumimoji="1" lang="en-US" altLang="ja-JP" sz="2000" dirty="0">
              <a:solidFill>
                <a:srgbClr val="FF0000"/>
              </a:solidFill>
            </a:endParaRPr>
          </a:p>
        </p:txBody>
      </p:sp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2957582" y="755233"/>
          <a:ext cx="61468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146640" imgH="736560" progId="Equation.DSMT4">
                  <p:embed/>
                </p:oleObj>
              </mc:Choice>
              <mc:Fallback>
                <p:oleObj name="Equation" r:id="rId5" imgW="6146640" imgH="73656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7582" y="755233"/>
                        <a:ext cx="61468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2778591" y="3771993"/>
          <a:ext cx="5369710" cy="1957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7" imgW="6918840" imgH="2381400" progId="PBrush">
                  <p:embed/>
                </p:oleObj>
              </mc:Choice>
              <mc:Fallback>
                <p:oleObj name="Bitmap Image" r:id="rId7" imgW="6918840" imgH="2381400" progId="PBrush">
                  <p:embed/>
                  <p:pic>
                    <p:nvPicPr>
                      <p:cNvPr id="9" name="オブジェクト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78591" y="3771993"/>
                        <a:ext cx="5369710" cy="1957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/>
        </p:nvGraphicFramePr>
        <p:xfrm>
          <a:off x="2938904" y="1662699"/>
          <a:ext cx="26416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641320" imgH="444240" progId="Equation.DSMT4">
                  <p:embed/>
                </p:oleObj>
              </mc:Choice>
              <mc:Fallback>
                <p:oleObj name="Equation" r:id="rId9" imgW="2641320" imgH="44424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8904" y="1662699"/>
                        <a:ext cx="26416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3439178" y="74200"/>
            <a:ext cx="3775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solidFill>
                  <a:srgbClr val="002060"/>
                </a:solidFill>
              </a:rPr>
              <a:t>Heat and Entropy</a:t>
            </a:r>
            <a:endParaRPr lang="ja-JP" altLang="en-US" sz="3600" dirty="0"/>
          </a:p>
        </p:txBody>
      </p:sp>
      <p:graphicFrame>
        <p:nvGraphicFramePr>
          <p:cNvPr id="17" name="オブジェクト 16"/>
          <p:cNvGraphicFramePr>
            <a:graphicFrameLocks noChangeAspect="1"/>
          </p:cNvGraphicFramePr>
          <p:nvPr/>
        </p:nvGraphicFramePr>
        <p:xfrm>
          <a:off x="4372305" y="5825243"/>
          <a:ext cx="46228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622760" imgH="596880" progId="Equation.DSMT4">
                  <p:embed/>
                </p:oleObj>
              </mc:Choice>
              <mc:Fallback>
                <p:oleObj name="Equation" r:id="rId11" imgW="4622760" imgH="59688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2305" y="5825243"/>
                        <a:ext cx="46228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/>
          <p:cNvGraphicFramePr>
            <a:graphicFrameLocks noChangeAspect="1"/>
          </p:cNvGraphicFramePr>
          <p:nvPr/>
        </p:nvGraphicFramePr>
        <p:xfrm>
          <a:off x="4124745" y="3863479"/>
          <a:ext cx="837612" cy="386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25480" imgH="380880" progId="Equation.DSMT4">
                  <p:embed/>
                </p:oleObj>
              </mc:Choice>
              <mc:Fallback>
                <p:oleObj name="Equation" r:id="rId13" imgW="825480" imgH="380880" progId="Equation.DSMT4">
                  <p:embed/>
                  <p:pic>
                    <p:nvPicPr>
                      <p:cNvPr id="18" name="オブジェクト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4745" y="3863479"/>
                        <a:ext cx="837612" cy="38659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5631852" y="3876663"/>
          <a:ext cx="723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23600" imgH="342720" progId="Equation.DSMT4">
                  <p:embed/>
                </p:oleObj>
              </mc:Choice>
              <mc:Fallback>
                <p:oleObj name="Equation" r:id="rId15" imgW="723600" imgH="342720" progId="Equation.DSMT4">
                  <p:embed/>
                  <p:pic>
                    <p:nvPicPr>
                      <p:cNvPr id="19" name="オブジェクト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1852" y="3876663"/>
                        <a:ext cx="723900" cy="342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/>
          <p:cNvGraphicFramePr>
            <a:graphicFrameLocks noChangeAspect="1"/>
          </p:cNvGraphicFramePr>
          <p:nvPr/>
        </p:nvGraphicFramePr>
        <p:xfrm>
          <a:off x="4198680" y="3051697"/>
          <a:ext cx="2616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616120" imgH="444240" progId="Equation.DSMT4">
                  <p:embed/>
                </p:oleObj>
              </mc:Choice>
              <mc:Fallback>
                <p:oleObj name="Equation" r:id="rId17" imgW="2616120" imgH="444240" progId="Equation.DSMT4">
                  <p:embed/>
                  <p:pic>
                    <p:nvPicPr>
                      <p:cNvPr id="16" name="オブジェクト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8680" y="3051697"/>
                        <a:ext cx="26162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/>
        </p:nvGraphicFramePr>
        <p:xfrm>
          <a:off x="7949001" y="3824884"/>
          <a:ext cx="1117525" cy="182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9" imgW="651600" imgH="895320" progId="PBrush">
                  <p:embed/>
                </p:oleObj>
              </mc:Choice>
              <mc:Fallback>
                <p:oleObj name="Bitmap Image" r:id="rId19" imgW="651600" imgH="895320" progId="PBrush">
                  <p:embed/>
                  <p:pic>
                    <p:nvPicPr>
                      <p:cNvPr id="13" name="オブジェクト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949001" y="3824884"/>
                        <a:ext cx="1117525" cy="1825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正方形/長方形 19"/>
          <p:cNvSpPr/>
          <p:nvPr/>
        </p:nvSpPr>
        <p:spPr>
          <a:xfrm>
            <a:off x="3851920" y="2534698"/>
            <a:ext cx="30572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2060"/>
                </a:solidFill>
              </a:rPr>
              <a:t>First law of thermodynamics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9275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179512" y="969179"/>
          <a:ext cx="3656274" cy="5733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2" imgW="3836520" imgH="6015960" progId="PBrush">
                  <p:embed/>
                </p:oleObj>
              </mc:Choice>
              <mc:Fallback>
                <p:oleObj name="Bitmap Image" r:id="rId2" imgW="3836520" imgH="6015960" progId="PBrush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9512" y="969179"/>
                        <a:ext cx="3656274" cy="57332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3973513" y="1484313"/>
          <a:ext cx="4940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940280" imgH="901440" progId="Equation.DSMT4">
                  <p:embed/>
                </p:oleObj>
              </mc:Choice>
              <mc:Fallback>
                <p:oleObj name="Equation" r:id="rId4" imgW="4940280" imgH="90144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3513" y="1484313"/>
                        <a:ext cx="49403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3995936" y="2996952"/>
          <a:ext cx="52070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206680" imgH="622080" progId="Equation.DSMT4">
                  <p:embed/>
                </p:oleObj>
              </mc:Choice>
              <mc:Fallback>
                <p:oleObj name="Equation" r:id="rId6" imgW="5206680" imgH="6220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36" y="2996952"/>
                        <a:ext cx="52070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3779912" y="911011"/>
            <a:ext cx="3222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</a:rPr>
              <a:t>Boltzmann Entropy</a:t>
            </a:r>
            <a:endParaRPr lang="ja-JP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3835327" y="2386484"/>
            <a:ext cx="3803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2060"/>
                </a:solidFill>
              </a:rPr>
              <a:t>Von Neumann Entropy</a:t>
            </a:r>
            <a:endParaRPr lang="ja-JP" altLang="en-US" sz="2800" dirty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98150"/>
            <a:ext cx="4342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2060"/>
                </a:solidFill>
              </a:rPr>
              <a:t>Change of Entropy in time</a:t>
            </a:r>
            <a:endParaRPr lang="ja-JP" altLang="en-US" sz="28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0442602-8AD9-439A-858E-C2C6344B8482}"/>
              </a:ext>
            </a:extLst>
          </p:cNvPr>
          <p:cNvSpPr txBox="1"/>
          <p:nvPr/>
        </p:nvSpPr>
        <p:spPr>
          <a:xfrm>
            <a:off x="4860032" y="4293096"/>
            <a:ext cx="39817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2060"/>
                </a:solidFill>
              </a:rPr>
              <a:t>Derived from HEOM (including the contribution from the SB interaction</a:t>
            </a:r>
            <a:endParaRPr lang="ja-JP" altLang="en-US" dirty="0"/>
          </a:p>
        </p:txBody>
      </p:sp>
      <p:sp>
        <p:nvSpPr>
          <p:cNvPr id="10" name="上矢印 16">
            <a:extLst>
              <a:ext uri="{FF2B5EF4-FFF2-40B4-BE49-F238E27FC236}">
                <a16:creationId xmlns:a16="http://schemas.microsoft.com/office/drawing/2014/main" id="{9B02CA90-B750-4F36-997E-1CF033B743FF}"/>
              </a:ext>
            </a:extLst>
          </p:cNvPr>
          <p:cNvSpPr>
            <a:spLocks noChangeArrowheads="1"/>
          </p:cNvSpPr>
          <p:nvPr/>
        </p:nvSpPr>
        <p:spPr bwMode="auto">
          <a:xfrm rot="1643668">
            <a:off x="6845206" y="3686186"/>
            <a:ext cx="200793" cy="539977"/>
          </a:xfrm>
          <a:prstGeom prst="upArrow">
            <a:avLst>
              <a:gd name="adj1" fmla="val 50000"/>
              <a:gd name="adj2" fmla="val 49871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3F8FC2C-8F93-4475-BD97-ABB8BC6C43BD}"/>
              </a:ext>
            </a:extLst>
          </p:cNvPr>
          <p:cNvSpPr txBox="1"/>
          <p:nvPr/>
        </p:nvSpPr>
        <p:spPr>
          <a:xfrm>
            <a:off x="930168" y="2848516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(b) intermediate</a:t>
            </a:r>
            <a:endParaRPr kumimoji="1" lang="en-US" altLang="ja-JP" sz="20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273FCA4-8E2D-48C4-AB62-41DF97A8DC13}"/>
              </a:ext>
            </a:extLst>
          </p:cNvPr>
          <p:cNvSpPr txBox="1"/>
          <p:nvPr/>
        </p:nvSpPr>
        <p:spPr>
          <a:xfrm>
            <a:off x="938873" y="1196752"/>
            <a:ext cx="1202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solidFill>
                  <a:srgbClr val="0066FF"/>
                </a:solidFill>
              </a:rPr>
              <a:t>(a) weak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08EF9C6-4A5E-461C-9D86-E306913923B5}"/>
              </a:ext>
            </a:extLst>
          </p:cNvPr>
          <p:cNvSpPr txBox="1"/>
          <p:nvPr/>
        </p:nvSpPr>
        <p:spPr>
          <a:xfrm>
            <a:off x="938873" y="5461193"/>
            <a:ext cx="13469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</a:rPr>
              <a:t>(c) Strong </a:t>
            </a:r>
            <a:endParaRPr kumimoji="1" lang="en-US" altLang="ja-JP" sz="2000" dirty="0">
              <a:solidFill>
                <a:srgbClr val="FF0000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F4E081C-0EDB-F7CE-5540-062C9CE0844E}"/>
              </a:ext>
            </a:extLst>
          </p:cNvPr>
          <p:cNvSpPr txBox="1"/>
          <p:nvPr/>
        </p:nvSpPr>
        <p:spPr>
          <a:xfrm>
            <a:off x="3863306" y="5676637"/>
            <a:ext cx="54722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 err="1"/>
              <a:t>Koyan</a:t>
            </a:r>
            <a:r>
              <a:rPr lang="pl-PL" altLang="ja-JP" dirty="0"/>
              <a:t>agi &amp; Tanimura,</a:t>
            </a:r>
            <a:r>
              <a:rPr lang="en-US" altLang="ja-JP" dirty="0"/>
              <a:t> </a:t>
            </a:r>
            <a:r>
              <a:rPr lang="en-US" altLang="ja-JP" sz="1800" dirty="0">
                <a:hlinkClick r:id="rId8"/>
              </a:rPr>
              <a:t>JCP</a:t>
            </a:r>
            <a:r>
              <a:rPr lang="de-DE" altLang="ja-JP" sz="1800" b="1" dirty="0">
                <a:hlinkClick r:id="rId8"/>
              </a:rPr>
              <a:t>157</a:t>
            </a:r>
            <a:r>
              <a:rPr lang="de-DE" altLang="ja-JP" sz="1800" dirty="0">
                <a:hlinkClick r:id="rId8"/>
              </a:rPr>
              <a:t>, 084110 (2022).</a:t>
            </a:r>
            <a:endParaRPr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6098791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1B4EB4-C452-23C3-4CA0-BA3C50A535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5536" y="473370"/>
            <a:ext cx="9433048" cy="3170783"/>
          </a:xfrm>
        </p:spPr>
        <p:txBody>
          <a:bodyPr>
            <a:normAutofit/>
          </a:bodyPr>
          <a:lstStyle/>
          <a:p>
            <a:pPr algn="l"/>
            <a:r>
              <a:rPr kumimoji="1" lang="en-US" altLang="ja-JP" sz="4000" dirty="0">
                <a:solidFill>
                  <a:srgbClr val="0C0597"/>
                </a:solidFill>
                <a:latin typeface="Arial Black" panose="020B0A04020102020204" pitchFamily="34" charset="0"/>
              </a:rPr>
              <a:t>4. </a:t>
            </a:r>
            <a:r>
              <a:rPr lang="en-US" altLang="ja-JP" sz="4000" dirty="0">
                <a:solidFill>
                  <a:srgbClr val="0C0597"/>
                </a:solidFill>
                <a:latin typeface="Arial Black" panose="020B0A04020102020204" pitchFamily="34" charset="0"/>
              </a:rPr>
              <a:t>The secret garden of 2D</a:t>
            </a:r>
            <a:br>
              <a:rPr lang="en-US" altLang="ja-JP" sz="4000" dirty="0">
                <a:solidFill>
                  <a:srgbClr val="0C0597"/>
                </a:solidFill>
                <a:latin typeface="Arial Black" panose="020B0A04020102020204" pitchFamily="34" charset="0"/>
              </a:rPr>
            </a:br>
            <a:r>
              <a:rPr lang="en-US" altLang="ja-JP" sz="4000" dirty="0">
                <a:solidFill>
                  <a:srgbClr val="0C0597"/>
                </a:solidFill>
                <a:latin typeface="Arial Black" panose="020B0A04020102020204" pitchFamily="34" charset="0"/>
              </a:rPr>
              <a:t>    spectroscopies</a:t>
            </a:r>
            <a:br>
              <a:rPr lang="en-US" altLang="ja-JP" sz="4000" dirty="0">
                <a:solidFill>
                  <a:srgbClr val="0C0597"/>
                </a:solidFill>
                <a:latin typeface="Arial Black" panose="020B0A04020102020204" pitchFamily="34" charset="0"/>
              </a:rPr>
            </a:br>
            <a:br>
              <a:rPr kumimoji="1" lang="en-US" altLang="ja-JP" sz="4000" dirty="0"/>
            </a:br>
            <a:endParaRPr kumimoji="1" lang="ja-JP" altLang="en-US" sz="40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450D5D9-B39F-A0BC-F0DB-FFF5AD4988C9}"/>
              </a:ext>
            </a:extLst>
          </p:cNvPr>
          <p:cNvSpPr txBox="1"/>
          <p:nvPr/>
        </p:nvSpPr>
        <p:spPr>
          <a:xfrm>
            <a:off x="467544" y="6237312"/>
            <a:ext cx="5480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</a:rPr>
              <a:t>http://theochem.kuchem.kyoto-u.ac.jp/ISSP2023.zip</a:t>
            </a:r>
            <a:endParaRPr kumimoji="1" lang="ja-JP" altLang="en-US" dirty="0">
              <a:solidFill>
                <a:srgbClr val="0066FF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17BEAC6-BFEB-D968-2D77-E40AC636E104}"/>
              </a:ext>
            </a:extLst>
          </p:cNvPr>
          <p:cNvSpPr txBox="1"/>
          <p:nvPr/>
        </p:nvSpPr>
        <p:spPr>
          <a:xfrm>
            <a:off x="539552" y="2276872"/>
            <a:ext cx="82089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800" dirty="0">
                <a:hlinkClick r:id="rId2"/>
              </a:rPr>
              <a:t>Lecture note on the theory of multidimensional vibrational spectroscopy  </a:t>
            </a:r>
            <a:endParaRPr lang="en-US" altLang="ja-JP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800" dirty="0">
                <a:hlinkClick r:id="rId3"/>
              </a:rPr>
              <a:t>Lecture note on the theory of multidimensional electronic spectroscopy </a:t>
            </a:r>
            <a:endParaRPr lang="ja-JP" alt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1D105B-2A1E-429F-B87D-B6E984E824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835839"/>
            <a:ext cx="7344816" cy="8044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3265339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CC17AA75-3FBD-4287-B32B-74228EF5EF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3073" y="3844857"/>
            <a:ext cx="5978466" cy="283992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D5016A2A-9945-4414-B952-10CCB8D2AA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9302" y="3811576"/>
            <a:ext cx="5325462" cy="2332319"/>
          </a:xfrm>
          <a:prstGeom prst="rect">
            <a:avLst/>
          </a:prstGeom>
        </p:spPr>
      </p:pic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6B2EF6F9-911D-4E72-BE3D-1E6D9EA5684B}"/>
              </a:ext>
            </a:extLst>
          </p:cNvPr>
          <p:cNvSpPr txBox="1"/>
          <p:nvPr/>
        </p:nvSpPr>
        <p:spPr>
          <a:xfrm>
            <a:off x="5105709" y="3407796"/>
            <a:ext cx="33486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Raman (over damping) </a:t>
            </a:r>
            <a:endParaRPr lang="ja-JP" altLang="en-US" dirty="0"/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F12AB5BA-D25E-4239-870F-8E5D487D33EC}"/>
              </a:ext>
            </a:extLst>
          </p:cNvPr>
          <p:cNvSpPr txBox="1"/>
          <p:nvPr/>
        </p:nvSpPr>
        <p:spPr>
          <a:xfrm>
            <a:off x="5105709" y="3422077"/>
            <a:ext cx="33486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Raman (weak damping) </a:t>
            </a:r>
            <a:endParaRPr lang="ja-JP" altLang="en-US" dirty="0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64735" y="-6327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Raman Spectroscopy</a:t>
            </a:r>
            <a:endParaRPr lang="ja-JP" altLang="en-US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43012" name="Picture 6" descr="2DRamanPuls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39626" y="1483393"/>
            <a:ext cx="2372057" cy="1829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7" descr="2D_Rama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46789" y="416901"/>
            <a:ext cx="8509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CFA6F61-CEFE-46DC-910C-64774ABFE33F}"/>
              </a:ext>
            </a:extLst>
          </p:cNvPr>
          <p:cNvSpPr txBox="1"/>
          <p:nvPr/>
        </p:nvSpPr>
        <p:spPr>
          <a:xfrm>
            <a:off x="633506" y="979210"/>
            <a:ext cx="60715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Tanimura &amp; Mukamel, </a:t>
            </a:r>
            <a:r>
              <a:rPr lang="de-DE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JCP 99, 9496(1993).</a:t>
            </a:r>
            <a:endParaRPr lang="de-DE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272B252-C4D5-4D30-8771-07DDEA160859}"/>
              </a:ext>
            </a:extLst>
          </p:cNvPr>
          <p:cNvSpPr txBox="1"/>
          <p:nvPr/>
        </p:nvSpPr>
        <p:spPr>
          <a:xfrm>
            <a:off x="703270" y="277376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chemeClr val="tx2"/>
                </a:solidFill>
                <a:latin typeface="Arial Unicode MS"/>
                <a:ea typeface="Arial Unicode MS"/>
                <a:cs typeface="Arial Unicode MS"/>
              </a:rPr>
              <a:t>For Raman polarizability: </a:t>
            </a:r>
            <a:endParaRPr lang="ja-JP" altLang="en-US" dirty="0"/>
          </a:p>
        </p:txBody>
      </p:sp>
      <p:graphicFrame>
        <p:nvGraphicFramePr>
          <p:cNvPr id="16" name="Object 16">
            <a:extLst>
              <a:ext uri="{FF2B5EF4-FFF2-40B4-BE49-F238E27FC236}">
                <a16:creationId xmlns:a16="http://schemas.microsoft.com/office/drawing/2014/main" id="{9D999141-5A7B-4512-AD45-197B054912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280740"/>
              </p:ext>
            </p:extLst>
          </p:nvPr>
        </p:nvGraphicFramePr>
        <p:xfrm>
          <a:off x="3419872" y="2741011"/>
          <a:ext cx="15081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39600" imgH="228600" progId="Equation.DSMT4">
                  <p:embed/>
                </p:oleObj>
              </mc:Choice>
              <mc:Fallback>
                <p:oleObj name="Equation" r:id="rId8" imgW="939600" imgH="228600" progId="Equation.DSMT4">
                  <p:embed/>
                  <p:pic>
                    <p:nvPicPr>
                      <p:cNvPr id="16" name="Object 16">
                        <a:extLst>
                          <a:ext uri="{FF2B5EF4-FFF2-40B4-BE49-F238E27FC236}">
                            <a16:creationId xmlns:a16="http://schemas.microsoft.com/office/drawing/2014/main" id="{9D999141-5A7B-4512-AD45-197B0549122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2741011"/>
                        <a:ext cx="1508125" cy="403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6">
            <a:extLst>
              <a:ext uri="{FF2B5EF4-FFF2-40B4-BE49-F238E27FC236}">
                <a16:creationId xmlns:a16="http://schemas.microsoft.com/office/drawing/2014/main" id="{E179DB20-A7EF-4C98-855A-C91FC49838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813039"/>
              </p:ext>
            </p:extLst>
          </p:nvPr>
        </p:nvGraphicFramePr>
        <p:xfrm>
          <a:off x="1031276" y="1877200"/>
          <a:ext cx="4583112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857320" imgH="444240" progId="Equation.DSMT4">
                  <p:embed/>
                </p:oleObj>
              </mc:Choice>
              <mc:Fallback>
                <p:oleObj name="Equation" r:id="rId10" imgW="2857320" imgH="444240" progId="Equation.DSMT4">
                  <p:embed/>
                  <p:pic>
                    <p:nvPicPr>
                      <p:cNvPr id="18" name="Object 16">
                        <a:extLst>
                          <a:ext uri="{FF2B5EF4-FFF2-40B4-BE49-F238E27FC236}">
                            <a16:creationId xmlns:a16="http://schemas.microsoft.com/office/drawing/2014/main" id="{E179DB20-A7EF-4C98-855A-C91FC49838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1276" y="1877200"/>
                        <a:ext cx="4583112" cy="785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2">
            <a:extLst>
              <a:ext uri="{FF2B5EF4-FFF2-40B4-BE49-F238E27FC236}">
                <a16:creationId xmlns:a16="http://schemas.microsoft.com/office/drawing/2014/main" id="{2A5A8067-CB62-4DED-B084-535E833C64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499349"/>
              </p:ext>
            </p:extLst>
          </p:nvPr>
        </p:nvGraphicFramePr>
        <p:xfrm>
          <a:off x="636456" y="3678385"/>
          <a:ext cx="2376264" cy="1955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12" imgW="7791480" imgH="10077480" progId="">
                  <p:embed/>
                </p:oleObj>
              </mc:Choice>
              <mc:Fallback>
                <p:oleObj name="描画 " r:id="rId12" imgW="7791480" imgH="10077480" progId="">
                  <p:embed/>
                  <p:pic>
                    <p:nvPicPr>
                      <p:cNvPr id="20" name="Object 2">
                        <a:extLst>
                          <a:ext uri="{FF2B5EF4-FFF2-40B4-BE49-F238E27FC236}">
                            <a16:creationId xmlns:a16="http://schemas.microsoft.com/office/drawing/2014/main" id="{2A5A8067-CB62-4DED-B084-535E833C64E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456" y="3678385"/>
                        <a:ext cx="2376264" cy="19559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F0AE6F2-B1D2-4381-9D0C-0976A4D25376}"/>
              </a:ext>
            </a:extLst>
          </p:cNvPr>
          <p:cNvSpPr txBox="1"/>
          <p:nvPr/>
        </p:nvSpPr>
        <p:spPr>
          <a:xfrm>
            <a:off x="703270" y="3440092"/>
            <a:ext cx="25374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Harmonic</a:t>
            </a:r>
            <a:r>
              <a:rPr lang="en-US" altLang="ja-JP" sz="1800" dirty="0">
                <a:solidFill>
                  <a:schemeClr val="tx2"/>
                </a:solidFill>
                <a:latin typeface="Arial Unicode MS"/>
                <a:ea typeface="Arial Unicode MS"/>
                <a:cs typeface="Arial Unicode MS"/>
              </a:rPr>
              <a:t> vs </a:t>
            </a:r>
            <a:r>
              <a:rPr lang="en-US" altLang="ja-JP" sz="1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Morse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ABE4D7ED-8F9C-4A54-9B22-F177BD49539B}"/>
              </a:ext>
            </a:extLst>
          </p:cNvPr>
          <p:cNvSpPr txBox="1"/>
          <p:nvPr/>
        </p:nvSpPr>
        <p:spPr>
          <a:xfrm>
            <a:off x="4127588" y="3466405"/>
            <a:ext cx="4867176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1D Raman for different damping strength</a:t>
            </a:r>
            <a:endParaRPr lang="ja-JP" altLang="en-US" dirty="0"/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B64A33DF-D322-48F5-BA18-C4BBD5F342DF}"/>
              </a:ext>
            </a:extLst>
          </p:cNvPr>
          <p:cNvSpPr txBox="1"/>
          <p:nvPr/>
        </p:nvSpPr>
        <p:spPr>
          <a:xfrm>
            <a:off x="649606" y="1523707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Raman signal</a:t>
            </a:r>
            <a:endParaRPr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225648CC-F98B-4E39-BF63-BDAE381B06F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15586" y="3823868"/>
            <a:ext cx="5911863" cy="2570707"/>
          </a:xfrm>
          <a:prstGeom prst="rect">
            <a:avLst/>
          </a:prstGeom>
        </p:spPr>
      </p:pic>
      <p:graphicFrame>
        <p:nvGraphicFramePr>
          <p:cNvPr id="21" name="Object 16">
            <a:extLst>
              <a:ext uri="{FF2B5EF4-FFF2-40B4-BE49-F238E27FC236}">
                <a16:creationId xmlns:a16="http://schemas.microsoft.com/office/drawing/2014/main" id="{9952B84C-153E-49CC-A049-CFA661FD10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798787"/>
              </p:ext>
            </p:extLst>
          </p:nvPr>
        </p:nvGraphicFramePr>
        <p:xfrm>
          <a:off x="5183810" y="6129699"/>
          <a:ext cx="2476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76440" imgH="609480" progId="Equation.DSMT4">
                  <p:embed/>
                </p:oleObj>
              </mc:Choice>
              <mc:Fallback>
                <p:oleObj name="Equation" r:id="rId15" imgW="2476440" imgH="609480" progId="Equation.DSMT4">
                  <p:embed/>
                  <p:pic>
                    <p:nvPicPr>
                      <p:cNvPr id="21" name="Object 16">
                        <a:extLst>
                          <a:ext uri="{FF2B5EF4-FFF2-40B4-BE49-F238E27FC236}">
                            <a16:creationId xmlns:a16="http://schemas.microsoft.com/office/drawing/2014/main" id="{9952B84C-153E-49CC-A049-CFA661FD10D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3810" y="6129699"/>
                        <a:ext cx="2476500" cy="609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F051DCEE-6115-4EC2-A7CD-A6CAC9998FAC}"/>
              </a:ext>
            </a:extLst>
          </p:cNvPr>
          <p:cNvSpPr txBox="1"/>
          <p:nvPr/>
        </p:nvSpPr>
        <p:spPr>
          <a:xfrm>
            <a:off x="6444208" y="3937084"/>
            <a:ext cx="856977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Morse</a:t>
            </a:r>
            <a:endParaRPr lang="ja-JP" altLang="en-US" sz="1400" dirty="0"/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096F3D49-2F96-4B00-A2AE-FB2BB22D40C6}"/>
              </a:ext>
            </a:extLst>
          </p:cNvPr>
          <p:cNvSpPr txBox="1"/>
          <p:nvPr/>
        </p:nvSpPr>
        <p:spPr>
          <a:xfrm>
            <a:off x="3747113" y="3933727"/>
            <a:ext cx="1059685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Harmonic</a:t>
            </a:r>
            <a:endParaRPr lang="ja-JP" altLang="en-US" sz="1400" dirty="0"/>
          </a:p>
        </p:txBody>
      </p:sp>
      <p:graphicFrame>
        <p:nvGraphicFramePr>
          <p:cNvPr id="37" name="Object 7">
            <a:extLst>
              <a:ext uri="{FF2B5EF4-FFF2-40B4-BE49-F238E27FC236}">
                <a16:creationId xmlns:a16="http://schemas.microsoft.com/office/drawing/2014/main" id="{10AD444F-B708-4CFF-97B6-F1EFBB0DA8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978094"/>
              </p:ext>
            </p:extLst>
          </p:nvPr>
        </p:nvGraphicFramePr>
        <p:xfrm>
          <a:off x="2319470" y="6223800"/>
          <a:ext cx="40576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025880" imgH="482400" progId="Equation.DSMT4">
                  <p:embed/>
                </p:oleObj>
              </mc:Choice>
              <mc:Fallback>
                <p:oleObj name="Equation" r:id="rId17" imgW="4025880" imgH="482400" progId="Equation.DSMT4">
                  <p:embed/>
                  <p:pic>
                    <p:nvPicPr>
                      <p:cNvPr id="37" name="Object 7">
                        <a:extLst>
                          <a:ext uri="{FF2B5EF4-FFF2-40B4-BE49-F238E27FC236}">
                            <a16:creationId xmlns:a16="http://schemas.microsoft.com/office/drawing/2014/main" id="{10AD444F-B708-4CFF-97B6-F1EFBB0DA8E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9470" y="6223800"/>
                        <a:ext cx="4057650" cy="4857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">
            <a:extLst>
              <a:ext uri="{FF2B5EF4-FFF2-40B4-BE49-F238E27FC236}">
                <a16:creationId xmlns:a16="http://schemas.microsoft.com/office/drawing/2014/main" id="{2AA1AC42-EAFB-402E-A63B-CE855448EC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519408"/>
              </p:ext>
            </p:extLst>
          </p:nvPr>
        </p:nvGraphicFramePr>
        <p:xfrm>
          <a:off x="3650876" y="6242779"/>
          <a:ext cx="2894012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869920" imgH="457200" progId="Equation.DSMT4">
                  <p:embed/>
                </p:oleObj>
              </mc:Choice>
              <mc:Fallback>
                <p:oleObj name="Equation" r:id="rId19" imgW="2869920" imgH="457200" progId="Equation.DSMT4">
                  <p:embed/>
                  <p:pic>
                    <p:nvPicPr>
                      <p:cNvPr id="62" name="Object 6">
                        <a:extLst>
                          <a:ext uri="{FF2B5EF4-FFF2-40B4-BE49-F238E27FC236}">
                            <a16:creationId xmlns:a16="http://schemas.microsoft.com/office/drawing/2014/main" id="{2AA1AC42-EAFB-402E-A63B-CE855448EC4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876" y="6242779"/>
                        <a:ext cx="2894012" cy="4619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9463DE7D-AAE1-4F32-902D-FD7609562478}"/>
              </a:ext>
            </a:extLst>
          </p:cNvPr>
          <p:cNvCxnSpPr>
            <a:cxnSpLocks/>
          </p:cNvCxnSpPr>
          <p:nvPr/>
        </p:nvCxnSpPr>
        <p:spPr>
          <a:xfrm flipV="1">
            <a:off x="3869689" y="6197609"/>
            <a:ext cx="2124714" cy="536398"/>
          </a:xfrm>
          <a:prstGeom prst="line">
            <a:avLst/>
          </a:prstGeom>
          <a:ln w="60325" cap="rnd">
            <a:solidFill>
              <a:srgbClr val="FF0000">
                <a:alpha val="31000"/>
              </a:srgb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4BC085CD-A806-4CCE-8422-A8EB3D7C9361}"/>
              </a:ext>
            </a:extLst>
          </p:cNvPr>
          <p:cNvCxnSpPr>
            <a:cxnSpLocks/>
          </p:cNvCxnSpPr>
          <p:nvPr/>
        </p:nvCxnSpPr>
        <p:spPr>
          <a:xfrm>
            <a:off x="3927380" y="6178449"/>
            <a:ext cx="2133366" cy="437182"/>
          </a:xfrm>
          <a:prstGeom prst="line">
            <a:avLst/>
          </a:prstGeom>
          <a:ln w="60325" cap="rnd">
            <a:solidFill>
              <a:srgbClr val="FF0000">
                <a:alpha val="31000"/>
              </a:srgb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Object 6">
            <a:extLst>
              <a:ext uri="{FF2B5EF4-FFF2-40B4-BE49-F238E27FC236}">
                <a16:creationId xmlns:a16="http://schemas.microsoft.com/office/drawing/2014/main" id="{E5C7949A-F5E6-466C-B6AF-2D99FD5FD3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2138199"/>
              </p:ext>
            </p:extLst>
          </p:nvPr>
        </p:nvGraphicFramePr>
        <p:xfrm>
          <a:off x="6377120" y="6251899"/>
          <a:ext cx="2636837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616120" imgH="457200" progId="Equation.DSMT4">
                  <p:embed/>
                </p:oleObj>
              </mc:Choice>
              <mc:Fallback>
                <p:oleObj name="Equation" r:id="rId21" imgW="2616120" imgH="457200" progId="Equation.DSMT4">
                  <p:embed/>
                  <p:pic>
                    <p:nvPicPr>
                      <p:cNvPr id="60" name="Object 6">
                        <a:extLst>
                          <a:ext uri="{FF2B5EF4-FFF2-40B4-BE49-F238E27FC236}">
                            <a16:creationId xmlns:a16="http://schemas.microsoft.com/office/drawing/2014/main" id="{E5C7949A-F5E6-466C-B6AF-2D99FD5FD30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7120" y="6251899"/>
                        <a:ext cx="2636837" cy="4619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20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61" grpId="0"/>
      <p:bldP spid="61" grpId="1"/>
      <p:bldP spid="22" grpId="0"/>
      <p:bldP spid="24" grpId="0" animBg="1"/>
      <p:bldP spid="24" grpId="1" animBg="1"/>
      <p:bldP spid="59" grpId="0" animBg="1"/>
      <p:bldP spid="57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3388" y="41532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Third-order </a:t>
            </a: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2</a:t>
            </a: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 spectroscopy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0970" name="コンテンツ プレースホルダ 2"/>
          <p:cNvSpPr>
            <a:spLocks noGrp="1"/>
          </p:cNvSpPr>
          <p:nvPr>
            <p:ph idx="1"/>
          </p:nvPr>
        </p:nvSpPr>
        <p:spPr>
          <a:xfrm>
            <a:off x="185837" y="1093981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Polarization</a:t>
            </a:r>
          </a:p>
          <a:p>
            <a:pPr eaLnBrk="1" hangingPunct="1"/>
            <a:endParaRPr lang="ja-JP" altLang="en-US" dirty="0"/>
          </a:p>
        </p:txBody>
      </p:sp>
      <p:graphicFrame>
        <p:nvGraphicFramePr>
          <p:cNvPr id="4096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7260214"/>
              </p:ext>
            </p:extLst>
          </p:nvPr>
        </p:nvGraphicFramePr>
        <p:xfrm>
          <a:off x="278102" y="3528645"/>
          <a:ext cx="8307388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394480" imgH="647640" progId="Equation.DSMT4">
                  <p:embed/>
                </p:oleObj>
              </mc:Choice>
              <mc:Fallback>
                <p:oleObj name="Equation" r:id="rId3" imgW="8394480" imgH="647640" progId="Equation.DSMT4">
                  <p:embed/>
                  <p:pic>
                    <p:nvPicPr>
                      <p:cNvPr id="409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102" y="3528645"/>
                        <a:ext cx="8307388" cy="642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4114998"/>
              </p:ext>
            </p:extLst>
          </p:nvPr>
        </p:nvGraphicFramePr>
        <p:xfrm>
          <a:off x="573535" y="4892782"/>
          <a:ext cx="802005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984720" imgH="672840" progId="Equation.DSMT4">
                  <p:embed/>
                </p:oleObj>
              </mc:Choice>
              <mc:Fallback>
                <p:oleObj name="Equation" r:id="rId5" imgW="6984720" imgH="672840" progId="Equation.DSMT4">
                  <p:embed/>
                  <p:pic>
                    <p:nvPicPr>
                      <p:cNvPr id="4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535" y="4892782"/>
                        <a:ext cx="8020050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72" name="Picture 15" descr="pulse-sequenc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1900" y="1141735"/>
            <a:ext cx="41402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2017987"/>
              </p:ext>
            </p:extLst>
          </p:nvPr>
        </p:nvGraphicFramePr>
        <p:xfrm>
          <a:off x="4462910" y="3049466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393480" progId="Equation.DSMT4">
                  <p:embed/>
                </p:oleObj>
              </mc:Choice>
              <mc:Fallback>
                <p:oleObj name="Equation" r:id="rId8" imgW="241200" imgH="393480" progId="Equation.DSMT4">
                  <p:embed/>
                  <p:pic>
                    <p:nvPicPr>
                      <p:cNvPr id="4096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2910" y="3049466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05032"/>
              </p:ext>
            </p:extLst>
          </p:nvPr>
        </p:nvGraphicFramePr>
        <p:xfrm>
          <a:off x="4966147" y="3049466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1200" imgH="393480" progId="Equation.DSMT4">
                  <p:embed/>
                </p:oleObj>
              </mc:Choice>
              <mc:Fallback>
                <p:oleObj name="Equation" r:id="rId10" imgW="241200" imgH="393480" progId="Equation.DSMT4">
                  <p:embed/>
                  <p:pic>
                    <p:nvPicPr>
                      <p:cNvPr id="4096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6147" y="3049466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534537"/>
              </p:ext>
            </p:extLst>
          </p:nvPr>
        </p:nvGraphicFramePr>
        <p:xfrm>
          <a:off x="5496372" y="3049466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03040" imgH="393480" progId="Equation.DSMT4">
                  <p:embed/>
                </p:oleObj>
              </mc:Choice>
              <mc:Fallback>
                <p:oleObj name="Equation" r:id="rId12" imgW="203040" imgH="393480" progId="Equation.DSMT4">
                  <p:embed/>
                  <p:pic>
                    <p:nvPicPr>
                      <p:cNvPr id="4096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6372" y="3049466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3" name="Text Box 22"/>
          <p:cNvSpPr txBox="1">
            <a:spLocks noChangeArrowheads="1"/>
          </p:cNvSpPr>
          <p:nvPr/>
        </p:nvSpPr>
        <p:spPr bwMode="auto">
          <a:xfrm>
            <a:off x="5712645" y="2161738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40974" name="Text Box 23"/>
          <p:cNvSpPr txBox="1">
            <a:spLocks noChangeArrowheads="1"/>
          </p:cNvSpPr>
          <p:nvPr/>
        </p:nvSpPr>
        <p:spPr bwMode="auto">
          <a:xfrm>
            <a:off x="5247415" y="1838682"/>
            <a:ext cx="5429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40975" name="Text Box 24"/>
          <p:cNvSpPr txBox="1">
            <a:spLocks noChangeArrowheads="1"/>
          </p:cNvSpPr>
          <p:nvPr/>
        </p:nvSpPr>
        <p:spPr bwMode="auto">
          <a:xfrm>
            <a:off x="4697859" y="1584683"/>
            <a:ext cx="509588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3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rd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D8D5EA7-34A6-AFF3-4883-EB55D847C639}"/>
              </a:ext>
            </a:extLst>
          </p:cNvPr>
          <p:cNvSpPr txBox="1"/>
          <p:nvPr/>
        </p:nvSpPr>
        <p:spPr>
          <a:xfrm>
            <a:off x="185837" y="4231103"/>
            <a:ext cx="5904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The third-order response function (observables)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5D2FE7B-FB03-416C-BD96-0FCD658B04CE}"/>
              </a:ext>
            </a:extLst>
          </p:cNvPr>
          <p:cNvSpPr txBox="1"/>
          <p:nvPr/>
        </p:nvSpPr>
        <p:spPr>
          <a:xfrm>
            <a:off x="507640" y="602210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For                  . </a:t>
            </a:r>
            <a:endParaRPr lang="ja-JP" altLang="en-US" dirty="0"/>
          </a:p>
        </p:txBody>
      </p:sp>
      <p:graphicFrame>
        <p:nvGraphicFramePr>
          <p:cNvPr id="16" name="Object 18">
            <a:extLst>
              <a:ext uri="{FF2B5EF4-FFF2-40B4-BE49-F238E27FC236}">
                <a16:creationId xmlns:a16="http://schemas.microsoft.com/office/drawing/2014/main" id="{2AC3501A-4E12-482D-ABA8-01DFA6C427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839928"/>
              </p:ext>
            </p:extLst>
          </p:nvPr>
        </p:nvGraphicFramePr>
        <p:xfrm>
          <a:off x="1024308" y="5999325"/>
          <a:ext cx="105092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14400" imgH="342720" progId="Equation.DSMT4">
                  <p:embed/>
                </p:oleObj>
              </mc:Choice>
              <mc:Fallback>
                <p:oleObj name="Equation" r:id="rId14" imgW="914400" imgH="342720" progId="Equation.DSMT4">
                  <p:embed/>
                  <p:pic>
                    <p:nvPicPr>
                      <p:cNvPr id="16" name="Object 18">
                        <a:extLst>
                          <a:ext uri="{FF2B5EF4-FFF2-40B4-BE49-F238E27FC236}">
                            <a16:creationId xmlns:a16="http://schemas.microsoft.com/office/drawing/2014/main" id="{2AC3501A-4E12-482D-ABA8-01DFA6C427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4308" y="5999325"/>
                        <a:ext cx="1050925" cy="392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1E4F5BF-D4A2-415B-9181-9CF9026116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606622"/>
              </p:ext>
            </p:extLst>
          </p:nvPr>
        </p:nvGraphicFramePr>
        <p:xfrm>
          <a:off x="2205969" y="4844903"/>
          <a:ext cx="6402388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574960" imgH="711000" progId="Equation.DSMT4">
                  <p:embed/>
                </p:oleObj>
              </mc:Choice>
              <mc:Fallback>
                <p:oleObj name="Equation" r:id="rId16" imgW="5574960" imgH="7110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1E4F5BF-D4A2-415B-9181-9CF9026116E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5969" y="4844903"/>
                        <a:ext cx="6402388" cy="8159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5" descr="C:\Documents and Settings\tanimurayoshitaka\デスクトップ\LLlogtidina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5906" y="3014079"/>
            <a:ext cx="1931988" cy="2719765"/>
          </a:xfrm>
          <a:prstGeom prst="rect">
            <a:avLst/>
          </a:prstGeom>
          <a:noFill/>
        </p:spPr>
      </p:pic>
      <p:graphicFrame>
        <p:nvGraphicFramePr>
          <p:cNvPr id="109573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543331" y="4173537"/>
          <a:ext cx="410845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73120" imgH="253800" progId="Equation.DSMT4">
                  <p:embed/>
                </p:oleObj>
              </mc:Choice>
              <mc:Fallback>
                <p:oleObj name="Equation" r:id="rId4" imgW="1473120" imgH="253800" progId="Equation.DSMT4">
                  <p:embed/>
                  <p:pic>
                    <p:nvPicPr>
                      <p:cNvPr id="1095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3331" y="4173537"/>
                        <a:ext cx="4108450" cy="70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5" name="Object 7"/>
          <p:cNvGraphicFramePr>
            <a:graphicFrameLocks noChangeAspect="1"/>
          </p:cNvGraphicFramePr>
          <p:nvPr/>
        </p:nvGraphicFramePr>
        <p:xfrm>
          <a:off x="6372225" y="3429000"/>
          <a:ext cx="719138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6" imgW="4791744" imgH="3543795" progId="PBrush">
                  <p:embed/>
                </p:oleObj>
              </mc:Choice>
              <mc:Fallback>
                <p:oleObj name="ビットマップ イメージ" r:id="rId6" imgW="4791744" imgH="3543795" progId="PBrush">
                  <p:embed/>
                  <p:pic>
                    <p:nvPicPr>
                      <p:cNvPr id="10957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3429000"/>
                        <a:ext cx="719138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5834063" y="4929188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LL  interactions</a:t>
            </a:r>
          </a:p>
        </p:txBody>
      </p:sp>
      <p:graphicFrame>
        <p:nvGraphicFramePr>
          <p:cNvPr id="109580" name="Object 12"/>
          <p:cNvGraphicFramePr>
            <a:graphicFrameLocks noChangeAspect="1"/>
          </p:cNvGraphicFramePr>
          <p:nvPr/>
        </p:nvGraphicFramePr>
        <p:xfrm>
          <a:off x="664285" y="5513229"/>
          <a:ext cx="301625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79280" imgH="393480" progId="Equation.DSMT4">
                  <p:embed/>
                </p:oleObj>
              </mc:Choice>
              <mc:Fallback>
                <p:oleObj name="Equation" r:id="rId8" imgW="1079280" imgH="393480" progId="Equation.DSMT4">
                  <p:embed/>
                  <p:pic>
                    <p:nvPicPr>
                      <p:cNvPr id="10958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285" y="5513229"/>
                        <a:ext cx="3016250" cy="110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82" name="Object 14"/>
          <p:cNvGraphicFramePr>
            <a:graphicFrameLocks noChangeAspect="1"/>
          </p:cNvGraphicFramePr>
          <p:nvPr/>
        </p:nvGraphicFramePr>
        <p:xfrm>
          <a:off x="6804248" y="4152900"/>
          <a:ext cx="12192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30120" imgH="203040" progId="Equation.DSMT4">
                  <p:embed/>
                </p:oleObj>
              </mc:Choice>
              <mc:Fallback>
                <p:oleObj name="Equation" r:id="rId10" imgW="330120" imgH="203040" progId="Equation.DSMT4">
                  <p:embed/>
                  <p:pic>
                    <p:nvPicPr>
                      <p:cNvPr id="10958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4152900"/>
                        <a:ext cx="1219200" cy="749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6" descr="2006-09-14_22-45-48_anime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42988" y="3642474"/>
            <a:ext cx="1931988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041400" y="1576388"/>
            <a:ext cx="2873375" cy="300037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8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model Hamiltonian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28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>
                <a:solidFill>
                  <a:srgbClr val="FF33CC"/>
                </a:solidFill>
              </a:rPr>
              <a:t>                                              </a:t>
            </a: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		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                                  </a:t>
            </a:r>
            <a:endParaRPr lang="en-US" altLang="ja-JP" sz="700" dirty="0">
              <a:solidFill>
                <a:srgbClr val="CC3300"/>
              </a:solidFill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604838" y="412750"/>
            <a:ext cx="81978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Hamiltonian for Brownian oscillator</a:t>
            </a:r>
          </a:p>
        </p:txBody>
      </p:sp>
      <p:graphicFrame>
        <p:nvGraphicFramePr>
          <p:cNvPr id="21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98563" y="1989138"/>
          <a:ext cx="6900862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200400" imgH="609480" progId="Equation.DSMT4">
                  <p:embed/>
                </p:oleObj>
              </mc:Choice>
              <mc:Fallback>
                <p:oleObj name="Equation" r:id="rId13" imgW="3200400" imgH="609480" progId="Equation.DSMT4">
                  <p:embed/>
                  <p:pic>
                    <p:nvPicPr>
                      <p:cNvPr id="2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1989138"/>
                        <a:ext cx="6900862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4067175" y="3357563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43125" y="3000375"/>
            <a:ext cx="719138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1042988" y="1055688"/>
            <a:ext cx="774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Brownian Hamiltonian (LL interaction)</a:t>
            </a:r>
          </a:p>
        </p:txBody>
      </p:sp>
    </p:spTree>
    <p:extLst>
      <p:ext uri="{BB962C8B-B14F-4D97-AF65-F5344CB8AC3E}">
        <p14:creationId xmlns:p14="http://schemas.microsoft.com/office/powerpoint/2010/main" val="213869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041400" y="1576388"/>
            <a:ext cx="2873375" cy="300037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8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model Hamiltonian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28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>
                <a:solidFill>
                  <a:srgbClr val="FF33CC"/>
                </a:solidFill>
              </a:rPr>
              <a:t>                                              </a:t>
            </a: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		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                                  </a:t>
            </a:r>
            <a:endParaRPr lang="en-US" altLang="ja-JP" sz="700" dirty="0">
              <a:solidFill>
                <a:srgbClr val="CC3300"/>
              </a:solidFill>
            </a:endParaRPr>
          </a:p>
        </p:txBody>
      </p:sp>
      <p:sp>
        <p:nvSpPr>
          <p:cNvPr id="20488" name="Rectangle 3"/>
          <p:cNvSpPr>
            <a:spLocks noGrp="1" noChangeArrowheads="1"/>
          </p:cNvSpPr>
          <p:nvPr>
            <p:ph type="title"/>
          </p:nvPr>
        </p:nvSpPr>
        <p:spPr>
          <a:xfrm>
            <a:off x="604838" y="412750"/>
            <a:ext cx="8197850" cy="56197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Hamiltonian for vibrational spectroscopy  </a:t>
            </a:r>
          </a:p>
        </p:txBody>
      </p:sp>
      <p:graphicFrame>
        <p:nvGraphicFramePr>
          <p:cNvPr id="17715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98563" y="1989138"/>
          <a:ext cx="6900862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200400" imgH="609480" progId="Equation.DSMT4">
                  <p:embed/>
                </p:oleObj>
              </mc:Choice>
              <mc:Fallback>
                <p:oleObj name="Equation" r:id="rId3" imgW="3200400" imgH="609480" progId="Equation.DSMT4">
                  <p:embed/>
                  <p:pic>
                    <p:nvPicPr>
                      <p:cNvPr id="17715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1989138"/>
                        <a:ext cx="6900862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3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500438" y="4143375"/>
          <a:ext cx="50482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55520" imgH="279360" progId="Equation.DSMT4">
                  <p:embed/>
                </p:oleObj>
              </mc:Choice>
              <mc:Fallback>
                <p:oleObj name="Equation" r:id="rId5" imgW="1955520" imgH="279360" progId="Equation.DSMT4">
                  <p:embed/>
                  <p:pic>
                    <p:nvPicPr>
                      <p:cNvPr id="1095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8" y="4143375"/>
                        <a:ext cx="5048250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7161" name="Line 6"/>
          <p:cNvSpPr>
            <a:spLocks noChangeShapeType="1"/>
          </p:cNvSpPr>
          <p:nvPr/>
        </p:nvSpPr>
        <p:spPr bwMode="auto">
          <a:xfrm>
            <a:off x="4067175" y="3357563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9575" name="Object 7"/>
          <p:cNvGraphicFramePr>
            <a:graphicFrameLocks noChangeAspect="1"/>
          </p:cNvGraphicFramePr>
          <p:nvPr/>
        </p:nvGraphicFramePr>
        <p:xfrm>
          <a:off x="6372225" y="3429000"/>
          <a:ext cx="719138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7" imgW="4791744" imgH="3543795" progId="Paint.Picture">
                  <p:embed/>
                </p:oleObj>
              </mc:Choice>
              <mc:Fallback>
                <p:oleObj name="ビットマップ イメージ" r:id="rId7" imgW="4791744" imgH="3543795" progId="Paint.Picture">
                  <p:embed/>
                  <p:pic>
                    <p:nvPicPr>
                      <p:cNvPr id="10957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3429000"/>
                        <a:ext cx="719138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5834063" y="4929188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>
                <a:latin typeface="Arial Unicode MS"/>
                <a:ea typeface="Arial Unicode MS"/>
                <a:cs typeface="Arial Unicode MS"/>
              </a:rPr>
              <a:t>LL  +  SL  interactions</a:t>
            </a:r>
          </a:p>
        </p:txBody>
      </p:sp>
      <p:sp>
        <p:nvSpPr>
          <p:cNvPr id="177163" name="Rectangle 10"/>
          <p:cNvSpPr>
            <a:spLocks noChangeArrowheads="1"/>
          </p:cNvSpPr>
          <p:nvPr/>
        </p:nvSpPr>
        <p:spPr bwMode="auto">
          <a:xfrm>
            <a:off x="2625725" y="3573463"/>
            <a:ext cx="719138" cy="427037"/>
          </a:xfrm>
          <a:prstGeom prst="rect">
            <a:avLst/>
          </a:prstGeom>
          <a:solidFill>
            <a:schemeClr val="bg1"/>
          </a:solidFill>
          <a:ln w="25400">
            <a:noFill/>
            <a:miter lim="800000"/>
            <a:headEnd/>
            <a:tailEnd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pic>
        <p:nvPicPr>
          <p:cNvPr id="109579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3125" y="3000375"/>
            <a:ext cx="719138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9580" name="Object 12"/>
          <p:cNvGraphicFramePr>
            <a:graphicFrameLocks noChangeAspect="1"/>
          </p:cNvGraphicFramePr>
          <p:nvPr/>
        </p:nvGraphicFramePr>
        <p:xfrm>
          <a:off x="422275" y="5541962"/>
          <a:ext cx="344170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31560" imgH="393480" progId="Equation.DSMT4">
                  <p:embed/>
                </p:oleObj>
              </mc:Choice>
              <mc:Fallback>
                <p:oleObj name="Equation" r:id="rId10" imgW="1231560" imgH="393480" progId="Equation.DSMT4">
                  <p:embed/>
                  <p:pic>
                    <p:nvPicPr>
                      <p:cNvPr id="10958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275" y="5541962"/>
                        <a:ext cx="3441700" cy="110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82" name="Object 14"/>
          <p:cNvGraphicFramePr>
            <a:graphicFrameLocks noChangeAspect="1"/>
          </p:cNvGraphicFramePr>
          <p:nvPr/>
        </p:nvGraphicFramePr>
        <p:xfrm>
          <a:off x="7358063" y="4143375"/>
          <a:ext cx="12192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30120" imgH="203040" progId="Equation.DSMT4">
                  <p:embed/>
                </p:oleObj>
              </mc:Choice>
              <mc:Fallback>
                <p:oleObj name="Equation" r:id="rId12" imgW="330120" imgH="203040" progId="Equation.DSMT4">
                  <p:embed/>
                  <p:pic>
                    <p:nvPicPr>
                      <p:cNvPr id="10958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063" y="4143375"/>
                        <a:ext cx="1219200" cy="749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7165" name="Rectangle 15"/>
          <p:cNvSpPr>
            <a:spLocks noChangeArrowheads="1"/>
          </p:cNvSpPr>
          <p:nvPr/>
        </p:nvSpPr>
        <p:spPr bwMode="auto">
          <a:xfrm>
            <a:off x="1042988" y="1055688"/>
            <a:ext cx="774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Stochastic theory (without dissipation -&gt; temperature can not be defined)</a:t>
            </a:r>
          </a:p>
        </p:txBody>
      </p:sp>
      <p:pic>
        <p:nvPicPr>
          <p:cNvPr id="16" name="Picture 38" descr="2006-09-14_22-45-48_anime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00125" y="3714750"/>
            <a:ext cx="19081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2006-09-14_22-45-48_anime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00125" y="3714750"/>
            <a:ext cx="1931988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7168" name="正方形/長方形 17"/>
          <p:cNvSpPr>
            <a:spLocks noChangeArrowheads="1"/>
          </p:cNvSpPr>
          <p:nvPr/>
        </p:nvSpPr>
        <p:spPr bwMode="auto">
          <a:xfrm>
            <a:off x="3971925" y="6046788"/>
            <a:ext cx="53526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Kato &amp; YT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JCP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 117,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6221(2002)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;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7"/>
              </a:rPr>
              <a:t>120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7"/>
              </a:rPr>
              <a:t>,260 (2004).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77169" name="正方形/長方形 18"/>
          <p:cNvSpPr>
            <a:spLocks noChangeArrowheads="1"/>
          </p:cNvSpPr>
          <p:nvPr/>
        </p:nvSpPr>
        <p:spPr bwMode="auto">
          <a:xfrm>
            <a:off x="3951288" y="57229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Okumura &amp; YT</a:t>
            </a:r>
            <a:r>
              <a:rPr lang="en-US" altLang="ja-JP" i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PRE.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56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, 2747(1997).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4403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スライド番号プレースホルダ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29067A-5ADD-482D-9E39-C5B09CEB4EC8}" type="slidenum">
              <a:rPr lang="en-US" altLang="ja-JP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77</a:t>
            </a:fld>
            <a:endParaRPr lang="en-US" altLang="ja-JP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214282" y="357188"/>
            <a:ext cx="8443943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dirty="0"/>
              <a:t>Model Hamiltonian</a:t>
            </a:r>
            <a:r>
              <a:rPr lang="ja-JP" altLang="en-US" dirty="0"/>
              <a:t> </a:t>
            </a:r>
            <a:r>
              <a:rPr lang="en-US" altLang="ja-JP" sz="4000" dirty="0"/>
              <a:t>(vibrational modes)</a:t>
            </a:r>
          </a:p>
        </p:txBody>
      </p:sp>
      <p:graphicFrame>
        <p:nvGraphicFramePr>
          <p:cNvPr id="2050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571472" y="1500174"/>
          <a:ext cx="7632700" cy="125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597880" imgH="1409400" progId="Equation.DSMT4">
                  <p:embed/>
                </p:oleObj>
              </mc:Choice>
              <mc:Fallback>
                <p:oleObj name="Equation" r:id="rId2" imgW="8597880" imgH="1409400" progId="Equation.DSMT4">
                  <p:embed/>
                  <p:pic>
                    <p:nvPicPr>
                      <p:cNvPr id="20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1500174"/>
                        <a:ext cx="7632700" cy="1250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643042" y="3571876"/>
          <a:ext cx="1333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33440" imgH="419040" progId="Equation.DSMT4">
                  <p:embed/>
                </p:oleObj>
              </mc:Choice>
              <mc:Fallback>
                <p:oleObj name="Equation" r:id="rId4" imgW="1333440" imgH="419040" progId="Equation.DSMT4">
                  <p:embed/>
                  <p:pic>
                    <p:nvPicPr>
                      <p:cNvPr id="205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42" y="3571876"/>
                        <a:ext cx="1333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5929322" y="3571876"/>
          <a:ext cx="12684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60160" imgH="482400" progId="Equation.DSMT4">
                  <p:embed/>
                </p:oleObj>
              </mc:Choice>
              <mc:Fallback>
                <p:oleObj name="Equation" r:id="rId6" imgW="1460160" imgH="482400" progId="Equation.DSMT4">
                  <p:embed/>
                  <p:pic>
                    <p:nvPicPr>
                      <p:cNvPr id="205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9322" y="3571876"/>
                        <a:ext cx="1268412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コンテンツ プレースホルダ 11"/>
          <p:cNvSpPr>
            <a:spLocks noGrp="1"/>
          </p:cNvSpPr>
          <p:nvPr>
            <p:ph sz="quarter" idx="2"/>
          </p:nvPr>
        </p:nvSpPr>
        <p:spPr>
          <a:xfrm>
            <a:off x="1142976" y="3000372"/>
            <a:ext cx="2500330" cy="57150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altLang="ja-JP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LL interaction            </a:t>
            </a:r>
            <a:endParaRPr kumimoji="1" lang="ja-JP" altLang="en-US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2" name="Picture 5" descr="C:\Documents and Settings\tanimurayoshitaka\デスクトップ\LLlogtidinal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728" y="4214818"/>
            <a:ext cx="2162175" cy="1285875"/>
          </a:xfrm>
          <a:prstGeom prst="rect">
            <a:avLst/>
          </a:prstGeom>
          <a:noFill/>
        </p:spPr>
      </p:pic>
      <p:pic>
        <p:nvPicPr>
          <p:cNvPr id="2054" name="Picture 6" descr="C:\Documents and Settings\tanimurayoshitaka\デスクトップ\SLtransverse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29256" y="4071942"/>
            <a:ext cx="2428875" cy="1447800"/>
          </a:xfrm>
          <a:prstGeom prst="rect">
            <a:avLst/>
          </a:prstGeom>
          <a:noFill/>
        </p:spPr>
      </p:pic>
      <p:sp>
        <p:nvSpPr>
          <p:cNvPr id="15" name="正方形/長方形 14"/>
          <p:cNvSpPr/>
          <p:nvPr/>
        </p:nvSpPr>
        <p:spPr>
          <a:xfrm>
            <a:off x="5429256" y="3071810"/>
            <a:ext cx="2383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SL interaction</a:t>
            </a:r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6" name="正方形/長方形 18"/>
          <p:cNvSpPr>
            <a:spLocks noChangeArrowheads="1"/>
          </p:cNvSpPr>
          <p:nvPr/>
        </p:nvSpPr>
        <p:spPr bwMode="auto">
          <a:xfrm>
            <a:off x="4286248" y="6215082"/>
            <a:ext cx="45342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Okumura &amp; YT</a:t>
            </a:r>
            <a:r>
              <a:rPr lang="en-US" altLang="ja-JP" i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PRE.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56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, 2747(1997).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1500166" y="5572140"/>
            <a:ext cx="21018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</a:rPr>
              <a:t>T</a:t>
            </a:r>
            <a:r>
              <a:rPr lang="en-US" altLang="ja-JP" baseline="-25000" dirty="0">
                <a:latin typeface="Arial Unicode MS" panose="020B0604020202020204" pitchFamily="50" charset="-128"/>
                <a:ea typeface="HG明朝B" pitchFamily="17" charset="-128"/>
              </a:rPr>
              <a:t>1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+  </a:t>
            </a:r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</a:rPr>
              <a:t>T</a:t>
            </a:r>
            <a:r>
              <a:rPr lang="en-US" altLang="ja-JP" baseline="-25000" dirty="0">
                <a:latin typeface="Arial Unicode MS" panose="020B0604020202020204" pitchFamily="50" charset="-128"/>
                <a:ea typeface="HG明朝B" pitchFamily="17" charset="-128"/>
              </a:rPr>
              <a:t>2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 relaxation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715008" y="5572140"/>
            <a:ext cx="15744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</a:rPr>
              <a:t>T</a:t>
            </a:r>
            <a:r>
              <a:rPr lang="en-US" altLang="ja-JP" baseline="-25000" dirty="0">
                <a:latin typeface="Arial Unicode MS" panose="020B0604020202020204" pitchFamily="50" charset="-128"/>
                <a:ea typeface="HG明朝B" pitchFamily="17" charset="-128"/>
              </a:rPr>
              <a:t>2</a:t>
            </a:r>
            <a:r>
              <a:rPr lang="en-US" altLang="ja-JP" baseline="30000" dirty="0">
                <a:latin typeface="Arial Unicode MS" panose="020B0604020202020204" pitchFamily="50" charset="-128"/>
                <a:ea typeface="HG明朝B" pitchFamily="17" charset="-128"/>
              </a:rPr>
              <a:t>*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relaxation</a:t>
            </a:r>
          </a:p>
        </p:txBody>
      </p:sp>
    </p:spTree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755650" y="1854200"/>
          <a:ext cx="6264275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70200" imgH="393480" progId="Equation.DSMT4">
                  <p:embed/>
                </p:oleObj>
              </mc:Choice>
              <mc:Fallback>
                <p:oleObj name="Equation" r:id="rId2" imgW="3670200" imgH="393480" progId="Equation.DSMT4">
                  <p:embed/>
                  <p:pic>
                    <p:nvPicPr>
                      <p:cNvPr id="5529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854200"/>
                        <a:ext cx="6264275" cy="67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299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84213" y="3095625"/>
          <a:ext cx="7489825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19360" imgH="419040" progId="Equation.DSMT4">
                  <p:embed/>
                </p:oleObj>
              </mc:Choice>
              <mc:Fallback>
                <p:oleObj name="Equation" r:id="rId4" imgW="4419360" imgH="419040" progId="Equation.DSMT4">
                  <p:embed/>
                  <p:pic>
                    <p:nvPicPr>
                      <p:cNvPr id="552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3095625"/>
                        <a:ext cx="7489825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1" name="Object 5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817563" y="981075"/>
          <a:ext cx="4410075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14600" imgH="393480" progId="Equation.DSMT4">
                  <p:embed/>
                </p:oleObj>
              </mc:Choice>
              <mc:Fallback>
                <p:oleObj name="Equation" r:id="rId6" imgW="2514600" imgH="393480" progId="Equation.DSMT4">
                  <p:embed/>
                  <p:pic>
                    <p:nvPicPr>
                      <p:cNvPr id="5530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563" y="981075"/>
                        <a:ext cx="4410075" cy="69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6" name="Rectangle 6"/>
          <p:cNvSpPr>
            <a:spLocks noGrp="1" noRot="1" noChangeArrowheads="1"/>
          </p:cNvSpPr>
          <p:nvPr>
            <p:ph type="title" sz="quarter"/>
          </p:nvPr>
        </p:nvSpPr>
        <p:spPr bwMode="auto">
          <a:xfrm>
            <a:off x="179388" y="188913"/>
            <a:ext cx="8208962" cy="7826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3200" dirty="0"/>
              <a:t>quantum hierarchal Fokker-Planck </a:t>
            </a:r>
            <a:r>
              <a:rPr lang="en-US" altLang="ja-JP" sz="3200" dirty="0" err="1"/>
              <a:t>eq</a:t>
            </a:r>
            <a:r>
              <a:rPr lang="ja-JP" altLang="en-US" sz="3200" dirty="0"/>
              <a:t>　</a:t>
            </a:r>
            <a:r>
              <a:rPr lang="en-US" altLang="ja-JP" sz="3200" dirty="0"/>
              <a:t>(LL+SL)</a:t>
            </a:r>
          </a:p>
        </p:txBody>
      </p:sp>
      <p:graphicFrame>
        <p:nvGraphicFramePr>
          <p:cNvPr id="55302" name="Object 7"/>
          <p:cNvGraphicFramePr>
            <a:graphicFrameLocks noChangeAspect="1"/>
          </p:cNvGraphicFramePr>
          <p:nvPr/>
        </p:nvGraphicFramePr>
        <p:xfrm>
          <a:off x="4149725" y="3933825"/>
          <a:ext cx="46259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327120" imgH="482400" progId="Equation.DSMT4">
                  <p:embed/>
                </p:oleObj>
              </mc:Choice>
              <mc:Fallback>
                <p:oleObj name="Equation" r:id="rId8" imgW="3327120" imgH="482400" progId="Equation.DSMT4">
                  <p:embed/>
                  <p:pic>
                    <p:nvPicPr>
                      <p:cNvPr id="5530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9725" y="3933825"/>
                        <a:ext cx="4625975" cy="66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3" name="Object 8"/>
          <p:cNvGraphicFramePr>
            <a:graphicFrameLocks noChangeAspect="1"/>
          </p:cNvGraphicFramePr>
          <p:nvPr/>
        </p:nvGraphicFramePr>
        <p:xfrm>
          <a:off x="704850" y="5373688"/>
          <a:ext cx="5214938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74840" imgH="419040" progId="Equation.DSMT4">
                  <p:embed/>
                </p:oleObj>
              </mc:Choice>
              <mc:Fallback>
                <p:oleObj name="Equation" r:id="rId10" imgW="3174840" imgH="419040" progId="Equation.DSMT4">
                  <p:embed/>
                  <p:pic>
                    <p:nvPicPr>
                      <p:cNvPr id="55303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850" y="5373688"/>
                        <a:ext cx="5214938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4" name="Object 9"/>
          <p:cNvGraphicFramePr>
            <a:graphicFrameLocks noChangeAspect="1"/>
          </p:cNvGraphicFramePr>
          <p:nvPr/>
        </p:nvGraphicFramePr>
        <p:xfrm>
          <a:off x="4011613" y="6092825"/>
          <a:ext cx="40735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251160" imgH="457200" progId="Equation.DSMT4">
                  <p:embed/>
                </p:oleObj>
              </mc:Choice>
              <mc:Fallback>
                <p:oleObj name="Equation" r:id="rId12" imgW="3251160" imgH="457200" progId="Equation.DSMT4">
                  <p:embed/>
                  <p:pic>
                    <p:nvPicPr>
                      <p:cNvPr id="55304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1613" y="6092825"/>
                        <a:ext cx="40735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7" name="Text Box 10"/>
          <p:cNvSpPr txBox="1">
            <a:spLocks noChangeArrowheads="1"/>
          </p:cNvSpPr>
          <p:nvPr/>
        </p:nvSpPr>
        <p:spPr bwMode="auto">
          <a:xfrm>
            <a:off x="468313" y="4652963"/>
            <a:ext cx="3743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4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Quantum Liouvillian</a:t>
            </a:r>
          </a:p>
        </p:txBody>
      </p:sp>
      <p:sp>
        <p:nvSpPr>
          <p:cNvPr id="55308" name="Text Box 11"/>
          <p:cNvSpPr txBox="1">
            <a:spLocks noChangeArrowheads="1"/>
          </p:cNvSpPr>
          <p:nvPr/>
        </p:nvSpPr>
        <p:spPr bwMode="auto">
          <a:xfrm>
            <a:off x="6300788" y="981075"/>
            <a:ext cx="2879724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YT &amp; Steffen 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JPS</a:t>
            </a:r>
            <a:r>
              <a:rPr lang="fr-FR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 </a:t>
            </a:r>
            <a:r>
              <a:rPr lang="fr-FR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69</a:t>
            </a:r>
            <a:r>
              <a:rPr lang="fr-FR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, 4095 (2000)</a:t>
            </a: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Kato &amp; YT, 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JCP</a:t>
            </a:r>
            <a:r>
              <a:rPr lang="en-US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120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, 260 (2004).</a:t>
            </a: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</p:txBody>
      </p:sp>
      <p:graphicFrame>
        <p:nvGraphicFramePr>
          <p:cNvPr id="55305" name="Object 12"/>
          <p:cNvGraphicFramePr>
            <a:graphicFrameLocks noChangeAspect="1"/>
          </p:cNvGraphicFramePr>
          <p:nvPr/>
        </p:nvGraphicFramePr>
        <p:xfrm>
          <a:off x="1979613" y="4005263"/>
          <a:ext cx="18002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15920" imgH="253800" progId="Equation.DSMT4">
                  <p:embed/>
                </p:oleObj>
              </mc:Choice>
              <mc:Fallback>
                <p:oleObj name="Equation" r:id="rId16" imgW="1015920" imgH="253800" progId="Equation.DSMT4">
                  <p:embed/>
                  <p:pic>
                    <p:nvPicPr>
                      <p:cNvPr id="55305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4005263"/>
                        <a:ext cx="1800225" cy="45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5292725" y="4797425"/>
            <a:ext cx="3382963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1600" b="1" dirty="0">
                <a:solidFill>
                  <a:srgbClr val="FF0000"/>
                </a:solidFill>
                <a:latin typeface="Tahoma" pitchFamily="34" charset="0"/>
                <a:ea typeface="Arial Unicode MS" panose="020B0604020202020204" pitchFamily="50" charset="-128"/>
              </a:rPr>
              <a:t>temperature correct. term</a:t>
            </a:r>
            <a:endParaRPr kumimoji="0" lang="ja-JP" altLang="de-DE" sz="1600" b="1" dirty="0">
              <a:solidFill>
                <a:srgbClr val="FF0000"/>
              </a:solidFill>
              <a:latin typeface="Tahoma" pitchFamily="34" charset="0"/>
              <a:ea typeface="Arial Unicode MS" panose="020B0604020202020204" pitchFamily="50" charset="-128"/>
            </a:endParaRPr>
          </a:p>
        </p:txBody>
      </p:sp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500166" y="264318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357554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072066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643702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947" name="Picture 54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5040" y="955285"/>
            <a:ext cx="43338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4" name="Rectangle 13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106368" y="3868890"/>
            <a:ext cx="8662547" cy="782637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ja-JP" sz="2800" dirty="0"/>
              <a:t>Can we observe the difference via IR photon echo?</a:t>
            </a:r>
          </a:p>
        </p:txBody>
      </p:sp>
      <p:pic>
        <p:nvPicPr>
          <p:cNvPr id="67929" name="Picture 5465" descr="C:\Users\tanimura.THEOCHEM\Desktop\10smallH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3219" y="1355849"/>
            <a:ext cx="638175" cy="647700"/>
          </a:xfrm>
          <a:prstGeom prst="rect">
            <a:avLst/>
          </a:prstGeom>
          <a:noFill/>
        </p:spPr>
      </p:pic>
      <p:pic>
        <p:nvPicPr>
          <p:cNvPr id="67930" name="Picture 5466" descr="C:\Users\tanimura.THEOCHEM\Desktop\10small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11913" y="1998791"/>
            <a:ext cx="638175" cy="647700"/>
          </a:xfrm>
          <a:prstGeom prst="rect">
            <a:avLst/>
          </a:prstGeom>
          <a:noFill/>
        </p:spPr>
      </p:pic>
      <p:pic>
        <p:nvPicPr>
          <p:cNvPr id="67931" name="Picture 5467" descr="C:\Users\tanimura.THEOCHEM\Desktop\10small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6095" y="2713171"/>
            <a:ext cx="638175" cy="647700"/>
          </a:xfrm>
          <a:prstGeom prst="rect">
            <a:avLst/>
          </a:prstGeom>
          <a:noFill/>
        </p:spPr>
      </p:pic>
      <p:pic>
        <p:nvPicPr>
          <p:cNvPr id="67932" name="Picture 5468" descr="C:\Users\tanimura.THEOCHEM\Desktop\10smallH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4855" y="2927485"/>
            <a:ext cx="638175" cy="647700"/>
          </a:xfrm>
          <a:prstGeom prst="rect">
            <a:avLst/>
          </a:prstGeom>
          <a:noFill/>
        </p:spPr>
      </p:pic>
      <p:pic>
        <p:nvPicPr>
          <p:cNvPr id="67933" name="Picture 5469" descr="C:\Users\tanimura.THEOCHEM\Desktop\10small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0673" y="2284543"/>
            <a:ext cx="638175" cy="647700"/>
          </a:xfrm>
          <a:prstGeom prst="rect">
            <a:avLst/>
          </a:prstGeom>
          <a:noFill/>
        </p:spPr>
      </p:pic>
      <p:pic>
        <p:nvPicPr>
          <p:cNvPr id="67934" name="Picture 5470" descr="C:\Users\tanimura.THEOCHEM\Desktop\10smallH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2045" y="1355849"/>
            <a:ext cx="638175" cy="647700"/>
          </a:xfrm>
          <a:prstGeom prst="rect">
            <a:avLst/>
          </a:prstGeom>
          <a:noFill/>
        </p:spPr>
      </p:pic>
      <p:pic>
        <p:nvPicPr>
          <p:cNvPr id="67935" name="Picture 5471" descr="C:\Users\tanimura.THEOCHEM\Desktop\SLinh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97995" y="2284543"/>
            <a:ext cx="638175" cy="647700"/>
          </a:xfrm>
          <a:prstGeom prst="rect">
            <a:avLst/>
          </a:prstGeom>
          <a:noFill/>
        </p:spPr>
      </p:pic>
      <p:pic>
        <p:nvPicPr>
          <p:cNvPr id="67936" name="Picture 5472" descr="C:\Users\tanimura.THEOCHEM\Desktop\SLinh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69499" y="1427287"/>
            <a:ext cx="638175" cy="647700"/>
          </a:xfrm>
          <a:prstGeom prst="rect">
            <a:avLst/>
          </a:prstGeom>
          <a:noFill/>
        </p:spPr>
      </p:pic>
      <p:pic>
        <p:nvPicPr>
          <p:cNvPr id="67937" name="Picture 5473" descr="C:\Users\tanimura.THEOCHEM\Desktop\SLinh3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83879" y="1998791"/>
            <a:ext cx="638175" cy="647700"/>
          </a:xfrm>
          <a:prstGeom prst="rect">
            <a:avLst/>
          </a:prstGeom>
          <a:noFill/>
        </p:spPr>
      </p:pic>
      <p:pic>
        <p:nvPicPr>
          <p:cNvPr id="67938" name="Picture 5474" descr="C:\Users\tanimura.THEOCHEM\Desktop\SLinh4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12705" y="2856047"/>
            <a:ext cx="638175" cy="647700"/>
          </a:xfrm>
          <a:prstGeom prst="rect">
            <a:avLst/>
          </a:prstGeom>
          <a:noFill/>
        </p:spPr>
      </p:pic>
      <p:pic>
        <p:nvPicPr>
          <p:cNvPr id="67939" name="Picture 5475" descr="C:\Users\tanimura.THEOCHEM\Desktop\SLinh5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55383" y="2784609"/>
            <a:ext cx="638175" cy="647700"/>
          </a:xfrm>
          <a:prstGeom prst="rect">
            <a:avLst/>
          </a:prstGeom>
          <a:noFill/>
        </p:spPr>
      </p:pic>
      <p:pic>
        <p:nvPicPr>
          <p:cNvPr id="67940" name="Picture 5476" descr="C:\Users\tanimura.THEOCHEM\Desktop\SLinh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1135" y="1284411"/>
            <a:ext cx="638175" cy="647700"/>
          </a:xfrm>
          <a:prstGeom prst="rect">
            <a:avLst/>
          </a:prstGeom>
          <a:noFill/>
        </p:spPr>
      </p:pic>
      <p:pic>
        <p:nvPicPr>
          <p:cNvPr id="67941" name="Picture 5477" descr="C:\Users\tanimura.THEOCHEM\Desktop\SLinh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98061" y="3070361"/>
            <a:ext cx="638175" cy="647700"/>
          </a:xfrm>
          <a:prstGeom prst="rect">
            <a:avLst/>
          </a:prstGeom>
          <a:noFill/>
        </p:spPr>
      </p:pic>
      <p:pic>
        <p:nvPicPr>
          <p:cNvPr id="5497" name="Picture 5476" descr="C:\Users\tanimura.THEOCHEM\Desktop\SLinh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6953" y="1927353"/>
            <a:ext cx="638175" cy="647700"/>
          </a:xfrm>
          <a:prstGeom prst="rect">
            <a:avLst/>
          </a:prstGeom>
          <a:noFill/>
        </p:spPr>
      </p:pic>
      <p:sp>
        <p:nvSpPr>
          <p:cNvPr id="5500" name="Rectangle 13"/>
          <p:cNvSpPr txBox="1">
            <a:spLocks noRot="1" noChangeArrowheads="1"/>
          </p:cNvSpPr>
          <p:nvPr/>
        </p:nvSpPr>
        <p:spPr bwMode="auto">
          <a:xfrm>
            <a:off x="257114" y="205645"/>
            <a:ext cx="8286808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1"/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Arial Unicode MS" panose="020B0604020202020204" pitchFamily="50" charset="-128"/>
                <a:cs typeface="+mj-cs"/>
              </a:rPr>
              <a:t>Homogeneous case (fast)   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Arial Unicode MS" panose="020B0604020202020204" pitchFamily="50" charset="-128"/>
                <a:cs typeface="+mj-cs"/>
              </a:rPr>
              <a:t>inhomogeneous case (slow)</a:t>
            </a:r>
          </a:p>
        </p:txBody>
      </p:sp>
      <p:pic>
        <p:nvPicPr>
          <p:cNvPr id="67946" name="Picture 548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54149" y="1029372"/>
            <a:ext cx="78390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Line 9">
            <a:extLst>
              <a:ext uri="{FF2B5EF4-FFF2-40B4-BE49-F238E27FC236}">
                <a16:creationId xmlns:a16="http://schemas.microsoft.com/office/drawing/2014/main" id="{7AFB7E77-21D6-4FBB-ACAA-0E6D63F3F272}"/>
              </a:ext>
            </a:extLst>
          </p:cNvPr>
          <p:cNvSpPr>
            <a:spLocks noChangeShapeType="1"/>
          </p:cNvSpPr>
          <p:nvPr/>
        </p:nvSpPr>
        <p:spPr bwMode="auto">
          <a:xfrm>
            <a:off x="5301977" y="5441058"/>
            <a:ext cx="799771" cy="4763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5" name="Line 9">
            <a:extLst>
              <a:ext uri="{FF2B5EF4-FFF2-40B4-BE49-F238E27FC236}">
                <a16:creationId xmlns:a16="http://schemas.microsoft.com/office/drawing/2014/main" id="{2080F76F-E8E5-414F-8FEA-B6FDF5DC85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69435" y="5454439"/>
            <a:ext cx="816221" cy="1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7A201634-4834-4576-89B5-CFA202D44029}"/>
              </a:ext>
            </a:extLst>
          </p:cNvPr>
          <p:cNvSpPr>
            <a:spLocks noChangeShapeType="1"/>
          </p:cNvSpPr>
          <p:nvPr/>
        </p:nvSpPr>
        <p:spPr bwMode="auto">
          <a:xfrm>
            <a:off x="3429769" y="5473203"/>
            <a:ext cx="570335" cy="5518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7" name="星 7 14">
            <a:extLst>
              <a:ext uri="{FF2B5EF4-FFF2-40B4-BE49-F238E27FC236}">
                <a16:creationId xmlns:a16="http://schemas.microsoft.com/office/drawing/2014/main" id="{04715542-49F9-451F-9F13-95BB2376C43D}"/>
              </a:ext>
            </a:extLst>
          </p:cNvPr>
          <p:cNvSpPr>
            <a:spLocks noChangeAspect="1"/>
          </p:cNvSpPr>
          <p:nvPr/>
        </p:nvSpPr>
        <p:spPr>
          <a:xfrm>
            <a:off x="4063281" y="5376039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星 7 15">
            <a:extLst>
              <a:ext uri="{FF2B5EF4-FFF2-40B4-BE49-F238E27FC236}">
                <a16:creationId xmlns:a16="http://schemas.microsoft.com/office/drawing/2014/main" id="{2D8A5D4C-DF26-4A42-88C5-37CC130DD440}"/>
              </a:ext>
            </a:extLst>
          </p:cNvPr>
          <p:cNvSpPr>
            <a:spLocks noChangeAspect="1"/>
          </p:cNvSpPr>
          <p:nvPr/>
        </p:nvSpPr>
        <p:spPr>
          <a:xfrm>
            <a:off x="3220775" y="5391591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" name="星 7 16">
            <a:extLst>
              <a:ext uri="{FF2B5EF4-FFF2-40B4-BE49-F238E27FC236}">
                <a16:creationId xmlns:a16="http://schemas.microsoft.com/office/drawing/2014/main" id="{D7CD012E-C903-4AC3-93D0-98CE600F349E}"/>
              </a:ext>
            </a:extLst>
          </p:cNvPr>
          <p:cNvSpPr>
            <a:spLocks noChangeAspect="1"/>
          </p:cNvSpPr>
          <p:nvPr/>
        </p:nvSpPr>
        <p:spPr>
          <a:xfrm>
            <a:off x="5111941" y="5376764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0" name="星 7 17">
            <a:extLst>
              <a:ext uri="{FF2B5EF4-FFF2-40B4-BE49-F238E27FC236}">
                <a16:creationId xmlns:a16="http://schemas.microsoft.com/office/drawing/2014/main" id="{937FCF27-08F1-47F3-B262-B85B8C968239}"/>
              </a:ext>
            </a:extLst>
          </p:cNvPr>
          <p:cNvSpPr>
            <a:spLocks noChangeAspect="1"/>
          </p:cNvSpPr>
          <p:nvPr/>
        </p:nvSpPr>
        <p:spPr>
          <a:xfrm>
            <a:off x="6141435" y="5366446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Line 9">
            <a:extLst>
              <a:ext uri="{FF2B5EF4-FFF2-40B4-BE49-F238E27FC236}">
                <a16:creationId xmlns:a16="http://schemas.microsoft.com/office/drawing/2014/main" id="{BB4944AF-75B4-4824-B584-F7DBA722157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30667" y="5473204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32" name="Object 18">
            <a:extLst>
              <a:ext uri="{FF2B5EF4-FFF2-40B4-BE49-F238E27FC236}">
                <a16:creationId xmlns:a16="http://schemas.microsoft.com/office/drawing/2014/main" id="{C44628A2-24C5-4876-97F1-8A08AE5593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424619"/>
              </p:ext>
            </p:extLst>
          </p:nvPr>
        </p:nvGraphicFramePr>
        <p:xfrm>
          <a:off x="835169" y="5619144"/>
          <a:ext cx="681037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930640" imgH="520560" progId="Equation.DSMT4">
                  <p:embed/>
                </p:oleObj>
              </mc:Choice>
              <mc:Fallback>
                <p:oleObj name="Equation" r:id="rId11" imgW="5930640" imgH="520560" progId="Equation.DSMT4">
                  <p:embed/>
                  <p:pic>
                    <p:nvPicPr>
                      <p:cNvPr id="32" name="Object 18">
                        <a:extLst>
                          <a:ext uri="{FF2B5EF4-FFF2-40B4-BE49-F238E27FC236}">
                            <a16:creationId xmlns:a16="http://schemas.microsoft.com/office/drawing/2014/main" id="{C44628A2-24C5-4876-97F1-8A08AE5593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5169" y="5619144"/>
                        <a:ext cx="6810375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図 4">
            <a:extLst>
              <a:ext uri="{FF2B5EF4-FFF2-40B4-BE49-F238E27FC236}">
                <a16:creationId xmlns:a16="http://schemas.microsoft.com/office/drawing/2014/main" id="{DADFDD6A-4F16-4B8D-B3D6-0EAC8DF7DE8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73746" y="4555905"/>
            <a:ext cx="4648498" cy="825734"/>
          </a:xfrm>
          <a:prstGeom prst="rect">
            <a:avLst/>
          </a:prstGeom>
        </p:spPr>
      </p:pic>
      <p:graphicFrame>
        <p:nvGraphicFramePr>
          <p:cNvPr id="21" name="Object 18">
            <a:extLst>
              <a:ext uri="{FF2B5EF4-FFF2-40B4-BE49-F238E27FC236}">
                <a16:creationId xmlns:a16="http://schemas.microsoft.com/office/drawing/2014/main" id="{0C9408FD-9897-4ED0-BA44-2E278ADB78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8960739"/>
              </p:ext>
            </p:extLst>
          </p:nvPr>
        </p:nvGraphicFramePr>
        <p:xfrm>
          <a:off x="2490644" y="5596626"/>
          <a:ext cx="5818187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067000" imgH="545760" progId="Equation.DSMT4">
                  <p:embed/>
                </p:oleObj>
              </mc:Choice>
              <mc:Fallback>
                <p:oleObj name="Equation" r:id="rId14" imgW="5067000" imgH="545760" progId="Equation.DSMT4">
                  <p:embed/>
                  <p:pic>
                    <p:nvPicPr>
                      <p:cNvPr id="21" name="Object 18">
                        <a:extLst>
                          <a:ext uri="{FF2B5EF4-FFF2-40B4-BE49-F238E27FC236}">
                            <a16:creationId xmlns:a16="http://schemas.microsoft.com/office/drawing/2014/main" id="{0C9408FD-9897-4ED0-BA44-2E278ADB78B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0644" y="5596626"/>
                        <a:ext cx="5818187" cy="6270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2">
            <a:extLst>
              <a:ext uri="{FF2B5EF4-FFF2-40B4-BE49-F238E27FC236}">
                <a16:creationId xmlns:a16="http://schemas.microsoft.com/office/drawing/2014/main" id="{2018EACB-B0F2-4305-B2BA-0A63AAD6E0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939104"/>
              </p:ext>
            </p:extLst>
          </p:nvPr>
        </p:nvGraphicFramePr>
        <p:xfrm>
          <a:off x="3668249" y="4686290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41200" imgH="393480" progId="Equation.DSMT4">
                  <p:embed/>
                </p:oleObj>
              </mc:Choice>
              <mc:Fallback>
                <p:oleObj name="Equation" r:id="rId16" imgW="241200" imgH="393480" progId="Equation.DSMT4">
                  <p:embed/>
                  <p:pic>
                    <p:nvPicPr>
                      <p:cNvPr id="61" name="Object 2">
                        <a:extLst>
                          <a:ext uri="{FF2B5EF4-FFF2-40B4-BE49-F238E27FC236}">
                            <a16:creationId xmlns:a16="http://schemas.microsoft.com/office/drawing/2014/main" id="{2018EACB-B0F2-4305-B2BA-0A63AAD6E02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8249" y="4686290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3">
            <a:extLst>
              <a:ext uri="{FF2B5EF4-FFF2-40B4-BE49-F238E27FC236}">
                <a16:creationId xmlns:a16="http://schemas.microsoft.com/office/drawing/2014/main" id="{5128B680-2C13-44C3-A076-0F49C2307F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9301582"/>
              </p:ext>
            </p:extLst>
          </p:nvPr>
        </p:nvGraphicFramePr>
        <p:xfrm>
          <a:off x="4629129" y="4690688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41200" imgH="393480" progId="Equation.DSMT4">
                  <p:embed/>
                </p:oleObj>
              </mc:Choice>
              <mc:Fallback>
                <p:oleObj name="Equation" r:id="rId18" imgW="241200" imgH="393480" progId="Equation.DSMT4">
                  <p:embed/>
                  <p:pic>
                    <p:nvPicPr>
                      <p:cNvPr id="62" name="Object 3">
                        <a:extLst>
                          <a:ext uri="{FF2B5EF4-FFF2-40B4-BE49-F238E27FC236}">
                            <a16:creationId xmlns:a16="http://schemas.microsoft.com/office/drawing/2014/main" id="{5128B680-2C13-44C3-A076-0F49C2307F5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9129" y="4690688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4">
            <a:extLst>
              <a:ext uri="{FF2B5EF4-FFF2-40B4-BE49-F238E27FC236}">
                <a16:creationId xmlns:a16="http://schemas.microsoft.com/office/drawing/2014/main" id="{D17C950D-F40B-450C-8CFF-F04C914222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4753655"/>
              </p:ext>
            </p:extLst>
          </p:nvPr>
        </p:nvGraphicFramePr>
        <p:xfrm>
          <a:off x="5590009" y="4732074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3040" imgH="393480" progId="Equation.DSMT4">
                  <p:embed/>
                </p:oleObj>
              </mc:Choice>
              <mc:Fallback>
                <p:oleObj name="Equation" r:id="rId20" imgW="203040" imgH="393480" progId="Equation.DSMT4">
                  <p:embed/>
                  <p:pic>
                    <p:nvPicPr>
                      <p:cNvPr id="63" name="Object 4">
                        <a:extLst>
                          <a:ext uri="{FF2B5EF4-FFF2-40B4-BE49-F238E27FC236}">
                            <a16:creationId xmlns:a16="http://schemas.microsoft.com/office/drawing/2014/main" id="{D17C950D-F40B-450C-8CFF-F04C9142220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0009" y="4732074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36663BB2-19DB-45F6-8A77-7D5533CEC11B}"/>
              </a:ext>
            </a:extLst>
          </p:cNvPr>
          <p:cNvSpPr txBox="1"/>
          <p:nvPr/>
        </p:nvSpPr>
        <p:spPr>
          <a:xfrm>
            <a:off x="4135512" y="6429028"/>
            <a:ext cx="51890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Y. Tanimura, 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2"/>
              </a:rPr>
              <a:t>J. Phys. Soc. </a:t>
            </a:r>
            <a:r>
              <a:rPr lang="en-US" altLang="ja-JP" b="0" i="0" dirty="0" err="1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2"/>
              </a:rPr>
              <a:t>Jpn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2"/>
              </a:rPr>
              <a:t>. </a:t>
            </a:r>
            <a:r>
              <a:rPr lang="en-US" altLang="ja-JP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2"/>
              </a:rPr>
              <a:t>75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2"/>
              </a:rPr>
              <a:t>, 082001 (2006). </a:t>
            </a:r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25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7" name="図 76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94" y="1266677"/>
            <a:ext cx="5470157" cy="227562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14C4BB3-8B66-4970-9BCD-F057CAAB44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1298947"/>
            <a:ext cx="2936464" cy="185647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890650BB-DD3E-403A-937E-3A2574320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96552" y="-181497"/>
            <a:ext cx="9614467" cy="11430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Constructing an exciton model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CBAED306-8C0E-48C2-91E2-1B3557FF94C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29263" y="3953338"/>
                <a:ext cx="6932084" cy="3263504"/>
              </a:xfrm>
            </p:spPr>
            <p:txBody>
              <a:bodyPr>
                <a:normAutofit fontScale="62500" lnSpcReduction="20000"/>
              </a:bodyPr>
              <a:lstStyle/>
              <a:p>
                <a:r>
                  <a:rPr lang="en-US" altLang="ja-JP" dirty="0"/>
                  <a:t>the system </a:t>
                </a:r>
                <a:endParaRPr kumimoji="1" lang="en-US" altLang="ja-JP" b="0" dirty="0">
                  <a:latin typeface="Cambria Math" panose="02040503050406030204" pitchFamily="18" charset="0"/>
                </a:endParaRPr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acc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kumimoji="1" lang="en-US" altLang="ja-JP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kumimoji="1" lang="en-US" altLang="ja-JP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r>
                            <a:rPr kumimoji="1" lang="en-US" altLang="ja-JP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ℏ</m:t>
                          </m:r>
                          <m:sSub>
                            <m:sSubPr>
                              <m:ctrlP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begChr m:val="|"/>
                              <m:endChr m:val=""/>
                              <m:ctrlP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"/>
                                  <m:endChr m:val="⟩"/>
                                  <m:ctrlP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e>
                          </m:d>
                          <m:d>
                            <m:dPr>
                              <m:begChr m:val=""/>
                              <m:endChr m:val="|"/>
                              <m:ctrlP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⟨"/>
                                  <m:endChr m:val=""/>
                                  <m:ctrlP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e>
                          </m:d>
                        </m:e>
                      </m:nary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supHide m:val="on"/>
                          <m:ctrlP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≠</m:t>
                          </m:r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  <m:sup/>
                        <m:e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ℏ</m:t>
                          </m:r>
                          <m:sSub>
                            <m:sSubPr>
                              <m:ctrlPr>
                                <a:rPr kumimoji="1" lang="en-US" altLang="ja-JP" b="0" i="1" smtClean="0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kumimoji="1" lang="en-US" altLang="ja-JP" b="0" i="0" smtClean="0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</m:e>
                            <m:sub>
                              <m:r>
                                <a:rPr kumimoji="1" lang="en-US" altLang="ja-JP" b="0" i="1" smtClean="0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𝑗𝑘</m:t>
                              </m:r>
                            </m:sub>
                          </m:sSub>
                          <m:d>
                            <m:dPr>
                              <m:begChr m:val="|"/>
                              <m:endChr m:val=""/>
                              <m:ctrlPr>
                                <a:rPr lang="en-US" altLang="ja-JP" i="1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"/>
                                  <m:endChr m:val="⟩"/>
                                  <m:ctrlPr>
                                    <a:rPr lang="en-US" altLang="ja-JP" i="1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i="1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e>
                          </m:d>
                          <m:d>
                            <m:dPr>
                              <m:begChr m:val=""/>
                              <m:endChr m:val="|"/>
                              <m:ctrlPr>
                                <a:rPr lang="en-US" altLang="ja-JP" i="1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⟨"/>
                                  <m:endChr m:val=""/>
                                  <m:ctrlPr>
                                    <a:rPr lang="en-US" altLang="ja-JP" i="1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e>
                          </m:d>
                        </m:e>
                      </m:nary>
                    </m:oMath>
                  </m:oMathPara>
                </a14:m>
                <a:endParaRPr lang="en-US" altLang="ja-JP" b="0" dirty="0"/>
              </a:p>
              <a:p>
                <a:r>
                  <a:rPr lang="en-US" altLang="ja-JP" dirty="0"/>
                  <a:t>Total Hamiltonian</a:t>
                </a:r>
                <a:endParaRPr lang="en-US" altLang="ja-JP" sz="1600" dirty="0"/>
              </a:p>
              <a:p>
                <a:endParaRPr kumimoji="1" lang="en-US" altLang="ja-JP" sz="1300" dirty="0"/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acc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𝑡𝑜𝑡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ja-JP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altLang="ja-JP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acc>
                        </m:e>
                        <m:sub>
                          <m:r>
                            <a:rPr lang="en-US" altLang="ja-JP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−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altLang="ja-JP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ja-JP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ctrlP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</m:sup>
                            <m:e>
                              <m:sSubSup>
                                <m:sSubSupPr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sub>
                                <m:sup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p>
                              </m:sSubSup>
                              <m:sSup>
                                <m:sSupPr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altLang="ja-JP" b="0" i="1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altLang="ja-JP" b="0" i="1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p>
                              </m:sSup>
                            </m:e>
                          </m:nary>
                          <m:sSubSup>
                            <m:sSubSupPr>
                              <m:ctrlP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acc>
                                <m:accPr>
                                  <m:chr m:val="̂"/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  <m:sup>
                              <m: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p>
                          </m:sSubSup>
                        </m:e>
                      </m:nary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altLang="ja-JP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ja-JP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ctrlPr>
                                <a:rPr lang="en-US" altLang="ja-JP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ja-JP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en-US" altLang="ja-JP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</m:sup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Sup>
                                                <m:sSubSupPr>
                                                  <m:ctrlP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acc>
                                                    <m:accPr>
                                                      <m:chr m:val="̂"/>
                                                      <m:ctrlPr>
                                                        <a:rPr lang="en-US" altLang="ja-JP" b="0" i="1" smtClean="0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accPr>
                                                    <m:e>
                                                      <m:r>
                                                        <a:rPr lang="en-US" altLang="ja-JP" b="0" i="1" smtClean="0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𝑝</m:t>
                                                      </m:r>
                                                    </m:e>
                                                  </m:acc>
                                                </m:e>
                                                <m:sub>
                                                  <m: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𝑙</m:t>
                                                  </m:r>
                                                </m:sub>
                                                <m:sup>
                                                  <m: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sup>
                                              </m:sSubSup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sSubSup>
                                        <m:sSubSup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</m:e>
                                        <m:sub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𝑙</m:t>
                                          </m:r>
                                        </m:sub>
                                        <m:sup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sup>
                                      </m:sSubSup>
                                    </m:den>
                                  </m:f>
                                  <m: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sSubSup>
                                    <m:sSubSup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</m:sub>
                                    <m:sup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sup>
                                  </m:sSubSup>
                                  <m:sSup>
                                    <m:sSup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𝜔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𝑙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sup>
                                          </m:sSubSup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acc>
                                                <m:accPr>
                                                  <m:chr m:val="̂"/>
                                                  <m:ctrlP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accPr>
                                                <m:e>
                                                  <m: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</m:e>
                                              </m:acc>
                                            </m:e>
                                            <m:sub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𝑙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sup>
                                          </m:sSubSup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nary>
                        </m:e>
                      </m:nary>
                    </m:oMath>
                  </m:oMathPara>
                </a14:m>
                <a:endParaRPr lang="en-US" altLang="ja-JP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CBAED306-8C0E-48C2-91E2-1B3557FF94C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9263" y="3953338"/>
                <a:ext cx="6932084" cy="3263504"/>
              </a:xfrm>
              <a:blipFill>
                <a:blip r:embed="rId5"/>
                <a:stretch>
                  <a:fillRect l="-792" t="-280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8" name="テキスト ボックス 767">
            <a:extLst>
              <a:ext uri="{FF2B5EF4-FFF2-40B4-BE49-F238E27FC236}">
                <a16:creationId xmlns:a16="http://schemas.microsoft.com/office/drawing/2014/main" id="{A56AD64C-D45A-4A1F-B4D9-AC74A63FB87A}"/>
              </a:ext>
            </a:extLst>
          </p:cNvPr>
          <p:cNvSpPr txBox="1"/>
          <p:nvPr/>
        </p:nvSpPr>
        <p:spPr>
          <a:xfrm>
            <a:off x="307910" y="805848"/>
            <a:ext cx="73747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Ueno and YT. J. Chem. Theory </a:t>
            </a:r>
            <a:r>
              <a:rPr lang="en-US" altLang="ja-JP" dirty="0" err="1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Comput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21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3618 (2021).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  <p:pic>
        <p:nvPicPr>
          <p:cNvPr id="769" name="図 768">
            <a:extLst>
              <a:ext uri="{FF2B5EF4-FFF2-40B4-BE49-F238E27FC236}">
                <a16:creationId xmlns:a16="http://schemas.microsoft.com/office/drawing/2014/main" id="{2C2A47BF-1E48-453F-9C53-DE6B8CF3B0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0260" y="782672"/>
            <a:ext cx="647544" cy="770236"/>
          </a:xfrm>
          <a:prstGeom prst="rect">
            <a:avLst/>
          </a:prstGeom>
        </p:spPr>
      </p:pic>
      <p:graphicFrame>
        <p:nvGraphicFramePr>
          <p:cNvPr id="770" name="Object 3">
            <a:extLst>
              <a:ext uri="{FF2B5EF4-FFF2-40B4-BE49-F238E27FC236}">
                <a16:creationId xmlns:a16="http://schemas.microsoft.com/office/drawing/2014/main" id="{65EC9F2A-C63E-4980-9ED4-DBFD97B22A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42332" y="3363238"/>
          <a:ext cx="279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960" imgH="723600" progId="Equation.DSMT4">
                  <p:embed/>
                </p:oleObj>
              </mc:Choice>
              <mc:Fallback>
                <p:oleObj name="Equation" r:id="rId7" imgW="2793960" imgH="723600" progId="Equation.DSMT4">
                  <p:embed/>
                  <p:pic>
                    <p:nvPicPr>
                      <p:cNvPr id="770" name="Object 3">
                        <a:extLst>
                          <a:ext uri="{FF2B5EF4-FFF2-40B4-BE49-F238E27FC236}">
                            <a16:creationId xmlns:a16="http://schemas.microsoft.com/office/drawing/2014/main" id="{65EC9F2A-C63E-4980-9ED4-DBFD97B22A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2332" y="3363238"/>
                        <a:ext cx="27940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1" name="テキスト ボックス 770">
            <a:extLst>
              <a:ext uri="{FF2B5EF4-FFF2-40B4-BE49-F238E27FC236}">
                <a16:creationId xmlns:a16="http://schemas.microsoft.com/office/drawing/2014/main" id="{D5A6D016-8E88-4C10-88F7-6DB1C9488A64}"/>
              </a:ext>
            </a:extLst>
          </p:cNvPr>
          <p:cNvSpPr txBox="1"/>
          <p:nvPr/>
        </p:nvSpPr>
        <p:spPr>
          <a:xfrm>
            <a:off x="4828786" y="6388163"/>
            <a:ext cx="2174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Heat baths</a:t>
            </a:r>
          </a:p>
        </p:txBody>
      </p:sp>
      <p:sp>
        <p:nvSpPr>
          <p:cNvPr id="772" name="正方形/長方形 771">
            <a:extLst>
              <a:ext uri="{FF2B5EF4-FFF2-40B4-BE49-F238E27FC236}">
                <a16:creationId xmlns:a16="http://schemas.microsoft.com/office/drawing/2014/main" id="{C78B6661-2839-4E03-B39E-C198D4969AD3}"/>
              </a:ext>
            </a:extLst>
          </p:cNvPr>
          <p:cNvSpPr/>
          <p:nvPr/>
        </p:nvSpPr>
        <p:spPr>
          <a:xfrm>
            <a:off x="5748901" y="4375660"/>
            <a:ext cx="2456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</a:t>
            </a:r>
            <a:r>
              <a:rPr lang="en-US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Excited states)</a:t>
            </a:r>
            <a:endParaRPr lang="ja-JP" altLang="en-US" sz="1400" dirty="0"/>
          </a:p>
        </p:txBody>
      </p:sp>
      <p:sp>
        <p:nvSpPr>
          <p:cNvPr id="774" name="Line 9">
            <a:extLst>
              <a:ext uri="{FF2B5EF4-FFF2-40B4-BE49-F238E27FC236}">
                <a16:creationId xmlns:a16="http://schemas.microsoft.com/office/drawing/2014/main" id="{0CB0B54B-6EB5-405C-9B1D-28172AACE25B}"/>
              </a:ext>
            </a:extLst>
          </p:cNvPr>
          <p:cNvSpPr>
            <a:spLocks noChangeShapeType="1"/>
          </p:cNvSpPr>
          <p:nvPr/>
        </p:nvSpPr>
        <p:spPr bwMode="auto">
          <a:xfrm>
            <a:off x="2123728" y="6237444"/>
            <a:ext cx="1440160" cy="0"/>
          </a:xfrm>
          <a:prstGeom prst="line">
            <a:avLst/>
          </a:prstGeom>
          <a:noFill/>
          <a:ln w="25400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75" name="Line 12">
            <a:extLst>
              <a:ext uri="{FF2B5EF4-FFF2-40B4-BE49-F238E27FC236}">
                <a16:creationId xmlns:a16="http://schemas.microsoft.com/office/drawing/2014/main" id="{9419D91D-1FA6-43B2-BCCA-CA81E1E29CFB}"/>
              </a:ext>
            </a:extLst>
          </p:cNvPr>
          <p:cNvSpPr>
            <a:spLocks noChangeShapeType="1"/>
          </p:cNvSpPr>
          <p:nvPr/>
        </p:nvSpPr>
        <p:spPr bwMode="auto">
          <a:xfrm>
            <a:off x="3988133" y="6276704"/>
            <a:ext cx="3431293" cy="39366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77" name="テキスト ボックス 776">
            <a:extLst>
              <a:ext uri="{FF2B5EF4-FFF2-40B4-BE49-F238E27FC236}">
                <a16:creationId xmlns:a16="http://schemas.microsoft.com/office/drawing/2014/main" id="{F1C2224C-3CD8-4D72-9EEE-B9BED6129DBB}"/>
              </a:ext>
            </a:extLst>
          </p:cNvPr>
          <p:cNvSpPr txBox="1"/>
          <p:nvPr/>
        </p:nvSpPr>
        <p:spPr>
          <a:xfrm>
            <a:off x="1913126" y="6420997"/>
            <a:ext cx="22988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System-bath int. </a:t>
            </a:r>
            <a:endParaRPr lang="ja-JP" altLang="en-US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D311F338-842E-434C-B9E3-B91162FEDA1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80112" y="1927286"/>
            <a:ext cx="1973242" cy="665531"/>
          </a:xfrm>
          <a:prstGeom prst="rect">
            <a:avLst/>
          </a:prstGeom>
        </p:spPr>
      </p:pic>
      <p:pic>
        <p:nvPicPr>
          <p:cNvPr id="766" name="図 765">
            <a:extLst>
              <a:ext uri="{FF2B5EF4-FFF2-40B4-BE49-F238E27FC236}">
                <a16:creationId xmlns:a16="http://schemas.microsoft.com/office/drawing/2014/main" id="{323287AB-DD7C-4B79-8575-54BF6677582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36652" y="1207285"/>
            <a:ext cx="2695621" cy="2155953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EC5B8990-D8F4-42E3-931C-6C383CD4703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88973" y="1068281"/>
            <a:ext cx="3223547" cy="2360719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643066F0-CD70-4C6E-80C0-F39953A7A4C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8135" y="1224302"/>
            <a:ext cx="4357600" cy="344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31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1" grpId="0"/>
      <p:bldP spid="774" grpId="0" animBg="1"/>
      <p:bldP spid="775" grpId="0" animBg="1"/>
      <p:bldP spid="77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719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00306"/>
            <a:ext cx="2067931" cy="179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18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500306"/>
            <a:ext cx="2092964" cy="186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500306"/>
            <a:ext cx="2013395" cy="187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4211253"/>
              </p:ext>
            </p:extLst>
          </p:nvPr>
        </p:nvGraphicFramePr>
        <p:xfrm>
          <a:off x="665287" y="1472571"/>
          <a:ext cx="80692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064360" imgH="495000" progId="Equation.DSMT4">
                  <p:embed/>
                </p:oleObj>
              </mc:Choice>
              <mc:Fallback>
                <p:oleObj name="Equation" r:id="rId5" imgW="8064360" imgH="49500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287" y="1472571"/>
                        <a:ext cx="8069262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9"/>
          <p:cNvSpPr>
            <a:spLocks noChangeShapeType="1"/>
          </p:cNvSpPr>
          <p:nvPr/>
        </p:nvSpPr>
        <p:spPr bwMode="auto">
          <a:xfrm flipV="1">
            <a:off x="6820203" y="2055183"/>
            <a:ext cx="1258888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5210478" y="2061533"/>
            <a:ext cx="1439863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V="1">
            <a:off x="3600753" y="2050420"/>
            <a:ext cx="1439863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5" name="星 7 14"/>
          <p:cNvSpPr>
            <a:spLocks noChangeAspect="1"/>
          </p:cNvSpPr>
          <p:nvPr/>
        </p:nvSpPr>
        <p:spPr>
          <a:xfrm>
            <a:off x="5062841" y="1969458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星 7 15"/>
          <p:cNvSpPr>
            <a:spLocks noChangeAspect="1"/>
          </p:cNvSpPr>
          <p:nvPr/>
        </p:nvSpPr>
        <p:spPr>
          <a:xfrm>
            <a:off x="3421366" y="197104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星 7 16"/>
          <p:cNvSpPr>
            <a:spLocks noChangeAspect="1"/>
          </p:cNvSpPr>
          <p:nvPr/>
        </p:nvSpPr>
        <p:spPr>
          <a:xfrm>
            <a:off x="6645578" y="1964695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星 7 17"/>
          <p:cNvSpPr>
            <a:spLocks noChangeAspect="1"/>
          </p:cNvSpPr>
          <p:nvPr/>
        </p:nvSpPr>
        <p:spPr>
          <a:xfrm>
            <a:off x="8118778" y="1975808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8308010" y="2082566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V="1">
            <a:off x="6000760" y="4429132"/>
            <a:ext cx="2448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1" name="星 7 20"/>
          <p:cNvSpPr>
            <a:spLocks noChangeAspect="1"/>
          </p:cNvSpPr>
          <p:nvPr/>
        </p:nvSpPr>
        <p:spPr>
          <a:xfrm>
            <a:off x="5715008" y="4357694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1714480" y="4429132"/>
            <a:ext cx="3852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3" name="星 7 22"/>
          <p:cNvSpPr>
            <a:spLocks noChangeAspect="1"/>
          </p:cNvSpPr>
          <p:nvPr/>
        </p:nvSpPr>
        <p:spPr>
          <a:xfrm>
            <a:off x="1500166" y="4357694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Line 9"/>
          <p:cNvSpPr>
            <a:spLocks noChangeShapeType="1"/>
          </p:cNvSpPr>
          <p:nvPr/>
        </p:nvSpPr>
        <p:spPr bwMode="auto">
          <a:xfrm flipV="1">
            <a:off x="642910" y="4429132"/>
            <a:ext cx="720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5715008" y="6500834"/>
            <a:ext cx="2376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星 7 27"/>
          <p:cNvSpPr>
            <a:spLocks noChangeAspect="1"/>
          </p:cNvSpPr>
          <p:nvPr/>
        </p:nvSpPr>
        <p:spPr>
          <a:xfrm>
            <a:off x="5500694" y="642939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1500166" y="6500834"/>
            <a:ext cx="3960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0" name="星 7 29"/>
          <p:cNvSpPr>
            <a:spLocks noChangeAspect="1"/>
          </p:cNvSpPr>
          <p:nvPr/>
        </p:nvSpPr>
        <p:spPr>
          <a:xfrm>
            <a:off x="1357290" y="6429396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正方形/長方形 22"/>
          <p:cNvSpPr>
            <a:spLocks noChangeArrowheads="1"/>
          </p:cNvSpPr>
          <p:nvPr/>
        </p:nvSpPr>
        <p:spPr bwMode="auto">
          <a:xfrm>
            <a:off x="5104262" y="571480"/>
            <a:ext cx="40397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Steffen &amp; Tanimura,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JPSJ(2000)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;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8"/>
              </a:rPr>
              <a:t>JPSJ(2000).</a:t>
            </a:r>
            <a:endParaRPr lang="de-DE" altLang="ja-JP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JPSJ </a:t>
            </a:r>
            <a:r>
              <a:rPr lang="en-US" altLang="ja-JP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75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, 082001 (2006)</a:t>
            </a:r>
            <a:endParaRPr lang="ja-JP" altLang="en-US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65287" y="571480"/>
            <a:ext cx="4182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Wavepackets description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33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6578" y="2500306"/>
            <a:ext cx="1854210" cy="170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0" name="Picture 1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15140" y="4572008"/>
            <a:ext cx="1857388" cy="170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1" name="Picture 1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29124" y="4572008"/>
            <a:ext cx="2081218" cy="182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2" name="Picture 1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57422" y="4572008"/>
            <a:ext cx="2076455" cy="185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3" name="Picture 19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57158" y="4572008"/>
            <a:ext cx="2071692" cy="1824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2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2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24" grpId="0" animBg="1"/>
      <p:bldP spid="25" grpId="0" animBg="1"/>
      <p:bldP spid="28" grpId="0" animBg="1"/>
      <p:bldP spid="30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01" name="Picture 17" descr="C:\Users\tanimura.THEOCHEM\Desktop\MorseSLfa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500438"/>
            <a:ext cx="1143000" cy="1952625"/>
          </a:xfrm>
          <a:prstGeom prst="rect">
            <a:avLst/>
          </a:prstGeom>
          <a:noFill/>
        </p:spPr>
      </p:pic>
      <p:pic>
        <p:nvPicPr>
          <p:cNvPr id="45" name="Picture 17" descr="C:\Users\tanimura.THEOCHEM\Desktop\MorseSLfa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4714884"/>
            <a:ext cx="1143000" cy="1952625"/>
          </a:xfrm>
          <a:prstGeom prst="rect">
            <a:avLst/>
          </a:prstGeom>
          <a:noFill/>
        </p:spPr>
      </p:pic>
      <p:pic>
        <p:nvPicPr>
          <p:cNvPr id="16400" name="Picture 16" descr="C:\Users\tanimura.THEOCHEM\Desktop\MorseLLfast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1500174"/>
            <a:ext cx="1143000" cy="1952625"/>
          </a:xfrm>
          <a:prstGeom prst="rect">
            <a:avLst/>
          </a:prstGeom>
          <a:noFill/>
        </p:spPr>
      </p:pic>
      <p:pic>
        <p:nvPicPr>
          <p:cNvPr id="43" name="Picture 16" descr="C:\Users\tanimura.THEOCHEM\Desktop\MorseLLfast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2786058"/>
            <a:ext cx="1143000" cy="1952625"/>
          </a:xfrm>
          <a:prstGeom prst="rect">
            <a:avLst/>
          </a:prstGeom>
          <a:noFill/>
        </p:spPr>
      </p:pic>
      <p:pic>
        <p:nvPicPr>
          <p:cNvPr id="1640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88" y="3143250"/>
            <a:ext cx="23574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901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86625" y="1838325"/>
            <a:ext cx="15621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9009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16550" y="1800225"/>
            <a:ext cx="17145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タイトル 1"/>
          <p:cNvSpPr>
            <a:spLocks noGrp="1"/>
          </p:cNvSpPr>
          <p:nvPr>
            <p:ph type="title"/>
          </p:nvPr>
        </p:nvSpPr>
        <p:spPr>
          <a:xfrm>
            <a:off x="571500" y="271463"/>
            <a:ext cx="8272463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sz="4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MD  </a:t>
            </a:r>
            <a:r>
              <a:rPr lang="en-US" altLang="ja-JP" sz="4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vs</a:t>
            </a:r>
            <a:r>
              <a:rPr lang="en-US" altLang="ja-JP" sz="4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LL+LS Morse oscillator model</a:t>
            </a:r>
            <a:endParaRPr lang="ja-JP" altLang="en-US" sz="4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0" name="正方形/長方形 9"/>
          <p:cNvSpPr>
            <a:spLocks noChangeArrowheads="1"/>
          </p:cNvSpPr>
          <p:nvPr/>
        </p:nvSpPr>
        <p:spPr bwMode="auto">
          <a:xfrm>
            <a:off x="628650" y="5592763"/>
            <a:ext cx="366953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Fokker-Planck </a:t>
            </a:r>
          </a:p>
          <a:p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Tanimura</a:t>
            </a:r>
            <a:r>
              <a:rPr lang="en-US" altLang="ja-JP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0"/>
              </a:rPr>
              <a:t>JPSJ </a:t>
            </a: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0"/>
              </a:rPr>
              <a:t>75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0"/>
              </a:rPr>
              <a:t>, 082001 (2006)</a:t>
            </a:r>
            <a:endParaRPr lang="en-US" altLang="ja-JP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Kato &amp; YT 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  <a:hlinkClick r:id="rId11"/>
              </a:rPr>
              <a:t>JCP</a:t>
            </a:r>
            <a:r>
              <a:rPr lang="en-US" altLang="ja-JP" b="1" dirty="0">
                <a:latin typeface="Times New Roman" pitchFamily="18" charset="0"/>
                <a:cs typeface="Times New Roman" pitchFamily="18" charset="0"/>
                <a:hlinkClick r:id="rId11"/>
              </a:rPr>
              <a:t>120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  <a:hlinkClick r:id="rId11"/>
              </a:rPr>
              <a:t>, 260 (2004).</a:t>
            </a:r>
            <a:endParaRPr lang="en-US" altLang="ja-JP" dirty="0">
              <a:latin typeface="Times New Roman" pitchFamily="18" charset="0"/>
              <a:cs typeface="Times New Roman" pitchFamily="18" charset="0"/>
            </a:endParaRPr>
          </a:p>
          <a:p>
            <a:endParaRPr lang="ja-JP" alt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929313" y="1285875"/>
            <a:ext cx="714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Fast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7643813" y="1285875"/>
            <a:ext cx="785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Slow</a:t>
            </a:r>
          </a:p>
        </p:txBody>
      </p:sp>
      <p:sp>
        <p:nvSpPr>
          <p:cNvPr id="16394" name="正方形/長方形 13"/>
          <p:cNvSpPr>
            <a:spLocks noChangeArrowheads="1"/>
          </p:cNvSpPr>
          <p:nvPr/>
        </p:nvSpPr>
        <p:spPr bwMode="auto">
          <a:xfrm>
            <a:off x="571500" y="5143500"/>
            <a:ext cx="3768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MD: Hasegawa &amp;YT, </a:t>
            </a:r>
            <a:r>
              <a:rPr lang="en-US" altLang="ja-JP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JCP </a:t>
            </a:r>
            <a:r>
              <a:rPr lang="en-US" altLang="ja-JP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128</a:t>
            </a:r>
            <a:r>
              <a:rPr lang="en-US" altLang="ja-JP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 (2008).</a:t>
            </a:r>
            <a:endParaRPr lang="ja-JP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6" name="正方形/長方形 16"/>
          <p:cNvSpPr>
            <a:spLocks noChangeArrowheads="1"/>
          </p:cNvSpPr>
          <p:nvPr/>
        </p:nvSpPr>
        <p:spPr bwMode="auto">
          <a:xfrm>
            <a:off x="2285984" y="3286124"/>
            <a:ext cx="830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i="1" dirty="0">
                <a:latin typeface="Calibri" pitchFamily="34" charset="0"/>
              </a:rPr>
              <a:t>t</a:t>
            </a:r>
            <a:r>
              <a:rPr lang="en-US" altLang="ja-JP" baseline="-25000" dirty="0">
                <a:latin typeface="Calibri" pitchFamily="34" charset="0"/>
              </a:rPr>
              <a:t>2</a:t>
            </a:r>
            <a:r>
              <a:rPr lang="en-US" altLang="ja-JP" dirty="0">
                <a:latin typeface="Calibri" pitchFamily="34" charset="0"/>
              </a:rPr>
              <a:t>=0</a:t>
            </a:r>
            <a:endParaRPr lang="ja-JP" altLang="en-US" dirty="0">
              <a:latin typeface="Calibri" pitchFamily="34" charset="0"/>
            </a:endParaRPr>
          </a:p>
        </p:txBody>
      </p:sp>
      <p:sp>
        <p:nvSpPr>
          <p:cNvPr id="20" name="正方形/長方形 19"/>
          <p:cNvSpPr>
            <a:spLocks noChangeArrowheads="1"/>
          </p:cNvSpPr>
          <p:nvPr/>
        </p:nvSpPr>
        <p:spPr bwMode="auto">
          <a:xfrm>
            <a:off x="4572000" y="4071942"/>
            <a:ext cx="319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Calibri" pitchFamily="34" charset="0"/>
              </a:rPr>
              <a:t>+</a:t>
            </a:r>
            <a:endParaRPr lang="ja-JP" altLang="en-US" dirty="0">
              <a:latin typeface="Calibri" pitchFamily="34" charset="0"/>
            </a:endParaRPr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4546600" y="1889125"/>
            <a:ext cx="3841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Calibri" pitchFamily="34" charset="0"/>
              </a:rPr>
              <a:t>LL</a:t>
            </a:r>
            <a:endParaRPr lang="ja-JP" altLang="en-US" sz="1400" dirty="0">
              <a:latin typeface="Calibri" pitchFamily="34" charset="0"/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4429124" y="3143248"/>
            <a:ext cx="8001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Calibri" pitchFamily="34" charset="0"/>
              </a:rPr>
              <a:t>LL + SL</a:t>
            </a:r>
            <a:endParaRPr lang="ja-JP" altLang="en-US" sz="1400" dirty="0">
              <a:latin typeface="Calibri" pitchFamily="34" charset="0"/>
            </a:endParaRPr>
          </a:p>
        </p:txBody>
      </p:sp>
      <p:sp>
        <p:nvSpPr>
          <p:cNvPr id="23" name="正方形/長方形 22"/>
          <p:cNvSpPr>
            <a:spLocks noChangeArrowheads="1"/>
          </p:cNvSpPr>
          <p:nvPr/>
        </p:nvSpPr>
        <p:spPr bwMode="auto">
          <a:xfrm>
            <a:off x="4500563" y="5286375"/>
            <a:ext cx="4048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>
                <a:latin typeface="Calibri" pitchFamily="34" charset="0"/>
              </a:rPr>
              <a:t>SL</a:t>
            </a:r>
            <a:endParaRPr lang="ja-JP" altLang="en-US" sz="1400">
              <a:latin typeface="Calibri" pitchFamily="34" charset="0"/>
            </a:endParaRPr>
          </a:p>
        </p:txBody>
      </p:sp>
      <p:sp>
        <p:nvSpPr>
          <p:cNvPr id="16405" name="正方形/長方形 24"/>
          <p:cNvSpPr>
            <a:spLocks noChangeArrowheads="1"/>
          </p:cNvSpPr>
          <p:nvPr/>
        </p:nvSpPr>
        <p:spPr bwMode="auto">
          <a:xfrm>
            <a:off x="1285875" y="1214438"/>
            <a:ext cx="1677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>
                <a:latin typeface="Times New Roman" pitchFamily="18" charset="0"/>
                <a:cs typeface="Times New Roman" pitchFamily="18" charset="0"/>
              </a:rPr>
              <a:t>HF</a:t>
            </a:r>
            <a:r>
              <a:rPr lang="ja-JP" altLang="en-US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>
                <a:latin typeface="Times New Roman" pitchFamily="18" charset="0"/>
                <a:cs typeface="Times New Roman" pitchFamily="18" charset="0"/>
              </a:rPr>
              <a:t>liquid</a:t>
            </a:r>
            <a:r>
              <a:rPr lang="ja-JP" altLang="en-US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ja-JP">
                <a:latin typeface="Times New Roman" pitchFamily="18" charset="0"/>
                <a:cs typeface="Times New Roman" pitchFamily="18" charset="0"/>
              </a:rPr>
              <a:t>MD</a:t>
            </a:r>
            <a:r>
              <a:rPr lang="ja-JP" altLang="en-US">
                <a:latin typeface="Times New Roman" pitchFamily="18" charset="0"/>
                <a:cs typeface="Times New Roman" pitchFamily="18" charset="0"/>
              </a:rPr>
              <a:t>）</a:t>
            </a:r>
            <a:endParaRPr lang="ja-JP" altLang="en-US"/>
          </a:p>
        </p:txBody>
      </p:sp>
      <p:pic>
        <p:nvPicPr>
          <p:cNvPr id="16409" name="Picture 25" descr="C:\Users\tanimura.THEOCHEM\Desktop\MorseSLslow.gif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143900" y="714356"/>
            <a:ext cx="785818" cy="1342439"/>
          </a:xfrm>
          <a:prstGeom prst="rect">
            <a:avLst/>
          </a:prstGeom>
          <a:noFill/>
        </p:spPr>
      </p:pic>
      <p:pic>
        <p:nvPicPr>
          <p:cNvPr id="16410" name="Picture 26" descr="C:\Users\tanimura.THEOCHEM\Desktop\MorseSLfa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785794"/>
            <a:ext cx="724826" cy="1238245"/>
          </a:xfrm>
          <a:prstGeom prst="rect">
            <a:avLst/>
          </a:prstGeom>
          <a:noFill/>
        </p:spPr>
      </p:pic>
      <p:sp>
        <p:nvSpPr>
          <p:cNvPr id="28" name="円/楕円 27"/>
          <p:cNvSpPr/>
          <p:nvPr/>
        </p:nvSpPr>
        <p:spPr>
          <a:xfrm>
            <a:off x="7130901" y="5146158"/>
            <a:ext cx="1722476" cy="158425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rgbClr val="FE3859"/>
              </a:solidFill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4643438" y="3000372"/>
            <a:ext cx="29450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Georgia" pitchFamily="18" charset="0"/>
                <a:ea typeface="HG明朝B" pitchFamily="17" charset="-128"/>
              </a:rPr>
              <a:t>LL+SL system-bath int.</a:t>
            </a:r>
            <a:endParaRPr lang="ja-JP" altLang="en-US" dirty="0"/>
          </a:p>
        </p:txBody>
      </p:sp>
      <p:pic>
        <p:nvPicPr>
          <p:cNvPr id="26" name="Picture 1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14" cstate="print"/>
          <a:srcRect/>
          <a:stretch>
            <a:fillRect/>
          </a:stretch>
        </p:blipFill>
        <p:spPr>
          <a:xfrm>
            <a:off x="5368925" y="3000371"/>
            <a:ext cx="3775075" cy="1714500"/>
          </a:xfrm>
        </p:spPr>
      </p:pic>
      <p:sp>
        <p:nvSpPr>
          <p:cNvPr id="27" name="正方形/長方形 26"/>
          <p:cNvSpPr/>
          <p:nvPr/>
        </p:nvSpPr>
        <p:spPr>
          <a:xfrm>
            <a:off x="4393785" y="3451222"/>
            <a:ext cx="4535933" cy="1639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/>
          <p:cNvSpPr/>
          <p:nvPr/>
        </p:nvSpPr>
        <p:spPr>
          <a:xfrm>
            <a:off x="4370766" y="5067619"/>
            <a:ext cx="4581970" cy="1812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4" name="Object 7"/>
          <p:cNvGraphicFramePr>
            <a:graphicFrameLocks noChangeAspect="1"/>
          </p:cNvGraphicFramePr>
          <p:nvPr/>
        </p:nvGraphicFramePr>
        <p:xfrm>
          <a:off x="4929190" y="3429000"/>
          <a:ext cx="20955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95200" imgH="583920" progId="Equation.DSMT4">
                  <p:embed/>
                </p:oleObj>
              </mc:Choice>
              <mc:Fallback>
                <p:oleObj name="Equation" r:id="rId15" imgW="2095200" imgH="583920" progId="Equation.DSMT4">
                  <p:embed/>
                  <p:pic>
                    <p:nvPicPr>
                      <p:cNvPr id="2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90" y="3429000"/>
                        <a:ext cx="2095500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HF">
            <a:hlinkClick r:id="" action="ppaction://media"/>
            <a:extLst>
              <a:ext uri="{FF2B5EF4-FFF2-40B4-BE49-F238E27FC236}">
                <a16:creationId xmlns:a16="http://schemas.microsoft.com/office/drawing/2014/main" id="{D439F6A3-CE6F-1579-4DD1-75042E23CDA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317756" y="1713119"/>
            <a:ext cx="1886091" cy="14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95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99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99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1" grpId="0"/>
      <p:bldP spid="28" grpId="0" animBg="1"/>
      <p:bldP spid="25" grpId="0"/>
      <p:bldP spid="25" grpId="1"/>
      <p:bldP spid="27" grpId="0" animBg="1"/>
      <p:bldP spid="30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ChangeArrowheads="1"/>
          </p:cNvSpPr>
          <p:nvPr/>
        </p:nvSpPr>
        <p:spPr bwMode="auto">
          <a:xfrm>
            <a:off x="358775" y="5026025"/>
            <a:ext cx="3313113" cy="1081088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ja-JP">
              <a:latin typeface="Tahoma" pitchFamily="34" charset="0"/>
              <a:ea typeface="+mn-ea"/>
            </a:endParaRPr>
          </a:p>
        </p:txBody>
      </p:sp>
      <p:sp>
        <p:nvSpPr>
          <p:cNvPr id="214019" name="Rectangle 3"/>
          <p:cNvSpPr>
            <a:spLocks noChangeArrowheads="1"/>
          </p:cNvSpPr>
          <p:nvPr/>
        </p:nvSpPr>
        <p:spPr bwMode="auto">
          <a:xfrm>
            <a:off x="358775" y="1858963"/>
            <a:ext cx="3313113" cy="151130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ja-JP">
              <a:latin typeface="Tahoma" pitchFamily="34" charset="0"/>
              <a:ea typeface="+mn-ea"/>
            </a:endParaRPr>
          </a:p>
        </p:txBody>
      </p:sp>
      <p:pic>
        <p:nvPicPr>
          <p:cNvPr id="25611" name="Picture 4" descr="dem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1038" y="4048125"/>
            <a:ext cx="2735262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2" name="Rectangle 5"/>
          <p:cNvSpPr>
            <a:spLocks noGrp="1" noChangeArrowheads="1"/>
          </p:cNvSpPr>
          <p:nvPr>
            <p:ph type="title"/>
          </p:nvPr>
        </p:nvSpPr>
        <p:spPr>
          <a:xfrm>
            <a:off x="428625" y="428625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IR in frequency domain</a:t>
            </a:r>
            <a:endParaRPr lang="en-US" altLang="ja-JP" dirty="0">
              <a:solidFill>
                <a:schemeClr val="tx2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5613" name="Line 6"/>
          <p:cNvSpPr>
            <a:spLocks noChangeShapeType="1"/>
          </p:cNvSpPr>
          <p:nvPr/>
        </p:nvSpPr>
        <p:spPr bwMode="auto">
          <a:xfrm flipV="1">
            <a:off x="7488238" y="5734050"/>
            <a:ext cx="1152525" cy="69215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5614" name="Line 7"/>
          <p:cNvSpPr>
            <a:spLocks noChangeShapeType="1"/>
          </p:cNvSpPr>
          <p:nvPr/>
        </p:nvSpPr>
        <p:spPr bwMode="auto">
          <a:xfrm>
            <a:off x="5686425" y="6057900"/>
            <a:ext cx="1801813" cy="350838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14024" name="AutoShape 8"/>
          <p:cNvSpPr>
            <a:spLocks noChangeArrowheads="1"/>
          </p:cNvSpPr>
          <p:nvPr/>
        </p:nvSpPr>
        <p:spPr bwMode="auto">
          <a:xfrm rot="5400000">
            <a:off x="4030662" y="2146301"/>
            <a:ext cx="504825" cy="1079500"/>
          </a:xfrm>
          <a:prstGeom prst="downArrow">
            <a:avLst>
              <a:gd name="adj1" fmla="val 34361"/>
              <a:gd name="adj2" fmla="val 113106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25616" name="Text Box 9"/>
          <p:cNvSpPr txBox="1">
            <a:spLocks noChangeArrowheads="1"/>
          </p:cNvSpPr>
          <p:nvPr/>
        </p:nvSpPr>
        <p:spPr bwMode="auto">
          <a:xfrm>
            <a:off x="430213" y="3802063"/>
            <a:ext cx="165735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sz="2400" i="1">
                <a:latin typeface="Times New Roman" pitchFamily="18" charset="0"/>
                <a:ea typeface="HG明朝B"/>
                <a:cs typeface="HG明朝B"/>
              </a:rPr>
              <a:t>2D Fourier </a:t>
            </a:r>
          </a:p>
          <a:p>
            <a:r>
              <a:rPr lang="en-US" altLang="ja-JP" sz="2400" i="1">
                <a:latin typeface="Times New Roman" pitchFamily="18" charset="0"/>
                <a:ea typeface="HG明朝B"/>
                <a:cs typeface="HG明朝B"/>
              </a:rPr>
              <a:t>Transform</a:t>
            </a:r>
          </a:p>
        </p:txBody>
      </p:sp>
      <p:sp>
        <p:nvSpPr>
          <p:cNvPr id="25617" name="Text Box 10"/>
          <p:cNvSpPr txBox="1">
            <a:spLocks noChangeArrowheads="1"/>
          </p:cNvSpPr>
          <p:nvPr/>
        </p:nvSpPr>
        <p:spPr bwMode="auto">
          <a:xfrm>
            <a:off x="4103688" y="4883150"/>
            <a:ext cx="11398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sz="2400" i="1">
                <a:latin typeface="Times New Roman" pitchFamily="18" charset="0"/>
                <a:ea typeface="HG明朝B"/>
                <a:cs typeface="HG明朝B"/>
              </a:rPr>
              <a:t>2D Plot</a:t>
            </a:r>
          </a:p>
        </p:txBody>
      </p:sp>
      <p:sp>
        <p:nvSpPr>
          <p:cNvPr id="214027" name="AutoShape 11"/>
          <p:cNvSpPr>
            <a:spLocks noChangeArrowheads="1"/>
          </p:cNvSpPr>
          <p:nvPr/>
        </p:nvSpPr>
        <p:spPr bwMode="auto">
          <a:xfrm rot="16200000">
            <a:off x="4464050" y="5099051"/>
            <a:ext cx="504825" cy="1079500"/>
          </a:xfrm>
          <a:prstGeom prst="downArrow">
            <a:avLst>
              <a:gd name="adj1" fmla="val 34361"/>
              <a:gd name="adj2" fmla="val 113106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144403" name="Text Box 12"/>
          <p:cNvSpPr txBox="1">
            <a:spLocks noChangeArrowheads="1"/>
          </p:cNvSpPr>
          <p:nvPr/>
        </p:nvSpPr>
        <p:spPr bwMode="auto">
          <a:xfrm>
            <a:off x="360363" y="1890713"/>
            <a:ext cx="3311525" cy="473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>
            <a:spAutoFit/>
          </a:bodyPr>
          <a:lstStyle/>
          <a:p>
            <a:r>
              <a:rPr lang="en-US" altLang="ja-JP" sz="2500">
                <a:latin typeface="Georgia" pitchFamily="18" charset="0"/>
                <a:ea typeface="HG明朝B"/>
                <a:cs typeface="HG明朝B"/>
              </a:rPr>
              <a:t>Third-order response</a:t>
            </a:r>
          </a:p>
        </p:txBody>
      </p:sp>
      <p:sp>
        <p:nvSpPr>
          <p:cNvPr id="214029" name="AutoShape 13"/>
          <p:cNvSpPr>
            <a:spLocks noChangeArrowheads="1"/>
          </p:cNvSpPr>
          <p:nvPr/>
        </p:nvSpPr>
        <p:spPr bwMode="auto">
          <a:xfrm>
            <a:off x="2087563" y="3730625"/>
            <a:ext cx="504825" cy="1079500"/>
          </a:xfrm>
          <a:prstGeom prst="downArrow">
            <a:avLst>
              <a:gd name="adj1" fmla="val 34361"/>
              <a:gd name="adj2" fmla="val 113106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25621" name="Text Box 14"/>
          <p:cNvSpPr txBox="1">
            <a:spLocks noChangeArrowheads="1"/>
          </p:cNvSpPr>
          <p:nvPr/>
        </p:nvSpPr>
        <p:spPr bwMode="auto">
          <a:xfrm>
            <a:off x="4357688" y="5937250"/>
            <a:ext cx="96996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sz="2400">
                <a:latin typeface="Times New Roman" pitchFamily="18" charset="0"/>
                <a:ea typeface="HG明朝B"/>
                <a:cs typeface="HG明朝B"/>
              </a:rPr>
              <a:t>: fixed</a:t>
            </a:r>
          </a:p>
        </p:txBody>
      </p:sp>
      <p:pic>
        <p:nvPicPr>
          <p:cNvPr id="144406" name="Picture 15" descr="pulse-sequenc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1566863"/>
            <a:ext cx="41402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7031038" y="3336925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393480" progId="Equation.DSMT4">
                  <p:embed/>
                </p:oleObj>
              </mc:Choice>
              <mc:Fallback>
                <p:oleObj name="Equation" r:id="rId5" imgW="241200" imgH="393480" progId="Equation.DSMT4">
                  <p:embed/>
                  <p:pic>
                    <p:nvPicPr>
                      <p:cNvPr id="14438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1038" y="3336925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387" name="Object 3"/>
          <p:cNvGraphicFramePr>
            <a:graphicFrameLocks noChangeAspect="1"/>
          </p:cNvGraphicFramePr>
          <p:nvPr/>
        </p:nvGraphicFramePr>
        <p:xfrm>
          <a:off x="7534275" y="3336925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393480" progId="Equation.DSMT4">
                  <p:embed/>
                </p:oleObj>
              </mc:Choice>
              <mc:Fallback>
                <p:oleObj name="Equation" r:id="rId7" imgW="241200" imgH="393480" progId="Equation.DSMT4">
                  <p:embed/>
                  <p:pic>
                    <p:nvPicPr>
                      <p:cNvPr id="14438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4275" y="3336925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388" name="Object 4"/>
          <p:cNvGraphicFramePr>
            <a:graphicFrameLocks noChangeAspect="1"/>
          </p:cNvGraphicFramePr>
          <p:nvPr/>
        </p:nvGraphicFramePr>
        <p:xfrm>
          <a:off x="8064500" y="3336925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3040" imgH="393480" progId="Equation.DSMT4">
                  <p:embed/>
                </p:oleObj>
              </mc:Choice>
              <mc:Fallback>
                <p:oleObj name="Equation" r:id="rId9" imgW="203040" imgH="393480" progId="Equation.DSMT4">
                  <p:embed/>
                  <p:pic>
                    <p:nvPicPr>
                      <p:cNvPr id="14438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4500" y="3336925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389" name="Object 5"/>
          <p:cNvGraphicFramePr>
            <a:graphicFrameLocks noChangeAspect="1"/>
          </p:cNvGraphicFramePr>
          <p:nvPr/>
        </p:nvGraphicFramePr>
        <p:xfrm>
          <a:off x="1082675" y="2595563"/>
          <a:ext cx="1879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879560" imgH="520560" progId="Equation.DSMT4">
                  <p:embed/>
                </p:oleObj>
              </mc:Choice>
              <mc:Fallback>
                <p:oleObj name="Equation" r:id="rId11" imgW="1879560" imgH="520560" progId="Equation.DSMT4">
                  <p:embed/>
                  <p:pic>
                    <p:nvPicPr>
                      <p:cNvPr id="14438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2675" y="2595563"/>
                        <a:ext cx="18796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Object 6"/>
          <p:cNvGraphicFramePr>
            <a:graphicFrameLocks noChangeAspect="1"/>
          </p:cNvGraphicFramePr>
          <p:nvPr/>
        </p:nvGraphicFramePr>
        <p:xfrm>
          <a:off x="1131888" y="5314950"/>
          <a:ext cx="21463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145960" imgH="520560" progId="Equation.DSMT4">
                  <p:embed/>
                </p:oleObj>
              </mc:Choice>
              <mc:Fallback>
                <p:oleObj name="Equation" r:id="rId13" imgW="2145960" imgH="520560" progId="Equation.DSMT4">
                  <p:embed/>
                  <p:pic>
                    <p:nvPicPr>
                      <p:cNvPr id="2560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1888" y="5314950"/>
                        <a:ext cx="21463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7" name="Object 7"/>
          <p:cNvGraphicFramePr>
            <a:graphicFrameLocks noChangeAspect="1"/>
          </p:cNvGraphicFramePr>
          <p:nvPr/>
        </p:nvGraphicFramePr>
        <p:xfrm>
          <a:off x="4187825" y="5975350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393480" progId="Equation.DSMT4">
                  <p:embed/>
                </p:oleObj>
              </mc:Choice>
              <mc:Fallback>
                <p:oleObj name="Equation" r:id="rId15" imgW="241200" imgH="393480" progId="Equation.DSMT4">
                  <p:embed/>
                  <p:pic>
                    <p:nvPicPr>
                      <p:cNvPr id="2560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7825" y="5975350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407" name="Text Box 22"/>
          <p:cNvSpPr txBox="1">
            <a:spLocks noChangeArrowheads="1"/>
          </p:cNvSpPr>
          <p:nvPr/>
        </p:nvSpPr>
        <p:spPr bwMode="auto">
          <a:xfrm>
            <a:off x="8280400" y="2362200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1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st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144408" name="Text Box 23"/>
          <p:cNvSpPr txBox="1">
            <a:spLocks noChangeArrowheads="1"/>
          </p:cNvSpPr>
          <p:nvPr/>
        </p:nvSpPr>
        <p:spPr bwMode="auto">
          <a:xfrm>
            <a:off x="7848600" y="2074863"/>
            <a:ext cx="5429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2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nd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144409" name="Text Box 24"/>
          <p:cNvSpPr txBox="1">
            <a:spLocks noChangeArrowheads="1"/>
          </p:cNvSpPr>
          <p:nvPr/>
        </p:nvSpPr>
        <p:spPr bwMode="auto">
          <a:xfrm>
            <a:off x="7343775" y="1785938"/>
            <a:ext cx="509588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3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rd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4589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4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14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14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8" grpId="0" animBg="1"/>
      <p:bldP spid="25613" grpId="0" animBg="1"/>
      <p:bldP spid="25614" grpId="0" animBg="1"/>
      <p:bldP spid="25616" grpId="0"/>
      <p:bldP spid="25617" grpId="0"/>
      <p:bldP spid="214027" grpId="0" animBg="1"/>
      <p:bldP spid="214029" grpId="0" animBg="1"/>
      <p:bldP spid="25621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8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285750"/>
            <a:ext cx="75438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Dephasing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366600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1133475" y="6094413"/>
          <a:ext cx="4079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4240" imgH="457200" progId="Equation.DSMT4">
                  <p:embed/>
                </p:oleObj>
              </mc:Choice>
              <mc:Fallback>
                <p:oleObj name="Equation" r:id="rId3" imgW="444240" imgH="457200" progId="Equation.DSMT4">
                  <p:embed/>
                  <p:pic>
                    <p:nvPicPr>
                      <p:cNvPr id="36660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6094413"/>
                        <a:ext cx="407988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6611" name="Picture 19" descr="grating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275" y="5499100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66620" name="Object 28"/>
          <p:cNvGraphicFramePr>
            <a:graphicFrameLocks noGrp="1" noChangeAspect="1"/>
          </p:cNvGraphicFramePr>
          <p:nvPr>
            <p:ph sz="half" idx="1"/>
          </p:nvPr>
        </p:nvGraphicFramePr>
        <p:xfrm>
          <a:off x="8001000" y="4643438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19040" imgH="444240" progId="Equation.DSMT4">
                  <p:embed/>
                </p:oleObj>
              </mc:Choice>
              <mc:Fallback>
                <p:oleObj name="Equation" r:id="rId6" imgW="419040" imgH="444240" progId="Equation.DSMT4">
                  <p:embed/>
                  <p:pic>
                    <p:nvPicPr>
                      <p:cNvPr id="36662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0" y="4643438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6609" name="Picture 17" descr="grati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92275" y="4070350"/>
            <a:ext cx="61753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806" name="Picture 16" descr="puls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47813" y="2349500"/>
            <a:ext cx="63277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1796" name="Object 6"/>
          <p:cNvGraphicFramePr>
            <a:graphicFrameLocks noChangeAspect="1"/>
          </p:cNvGraphicFramePr>
          <p:nvPr/>
        </p:nvGraphicFramePr>
        <p:xfrm>
          <a:off x="6334125" y="2781300"/>
          <a:ext cx="685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85800" imgH="431640" progId="Equation.DSMT4">
                  <p:embed/>
                </p:oleObj>
              </mc:Choice>
              <mc:Fallback>
                <p:oleObj name="Equation" r:id="rId10" imgW="685800" imgH="431640" progId="Equation.DSMT4">
                  <p:embed/>
                  <p:pic>
                    <p:nvPicPr>
                      <p:cNvPr id="16179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125" y="2781300"/>
                        <a:ext cx="685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797" name="Object 7"/>
          <p:cNvGraphicFramePr>
            <a:graphicFrameLocks noChangeAspect="1"/>
          </p:cNvGraphicFramePr>
          <p:nvPr/>
        </p:nvGraphicFramePr>
        <p:xfrm>
          <a:off x="1128713" y="4732338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19040" imgH="444240" progId="Equation.DSMT4">
                  <p:embed/>
                </p:oleObj>
              </mc:Choice>
              <mc:Fallback>
                <p:oleObj name="Equation" r:id="rId12" imgW="419040" imgH="444240" progId="Equation.DSMT4">
                  <p:embed/>
                  <p:pic>
                    <p:nvPicPr>
                      <p:cNvPr id="16179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8713" y="4732338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798" name="Object 9"/>
          <p:cNvGraphicFramePr>
            <a:graphicFrameLocks noChangeAspect="1"/>
          </p:cNvGraphicFramePr>
          <p:nvPr/>
        </p:nvGraphicFramePr>
        <p:xfrm>
          <a:off x="2892425" y="2781300"/>
          <a:ext cx="723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23600" imgH="431640" progId="Equation.DSMT4">
                  <p:embed/>
                </p:oleObj>
              </mc:Choice>
              <mc:Fallback>
                <p:oleObj name="Equation" r:id="rId14" imgW="723600" imgH="431640" progId="Equation.DSMT4">
                  <p:embed/>
                  <p:pic>
                    <p:nvPicPr>
                      <p:cNvPr id="161798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2425" y="2781300"/>
                        <a:ext cx="7239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807" name="Text Box 12"/>
          <p:cNvSpPr txBox="1">
            <a:spLocks noChangeArrowheads="1"/>
          </p:cNvSpPr>
          <p:nvPr/>
        </p:nvSpPr>
        <p:spPr bwMode="auto">
          <a:xfrm>
            <a:off x="4459288" y="1773238"/>
            <a:ext cx="10318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Waiting</a:t>
            </a:r>
          </a:p>
        </p:txBody>
      </p:sp>
      <p:sp>
        <p:nvSpPr>
          <p:cNvPr id="161808" name="Text Box 13"/>
          <p:cNvSpPr txBox="1">
            <a:spLocks noChangeArrowheads="1"/>
          </p:cNvSpPr>
          <p:nvPr/>
        </p:nvSpPr>
        <p:spPr bwMode="auto">
          <a:xfrm>
            <a:off x="2636838" y="1773238"/>
            <a:ext cx="12573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Detection</a:t>
            </a:r>
          </a:p>
        </p:txBody>
      </p:sp>
      <p:graphicFrame>
        <p:nvGraphicFramePr>
          <p:cNvPr id="161799" name="Object 20"/>
          <p:cNvGraphicFramePr>
            <a:graphicFrameLocks noChangeAspect="1"/>
          </p:cNvGraphicFramePr>
          <p:nvPr/>
        </p:nvGraphicFramePr>
        <p:xfrm>
          <a:off x="6607175" y="2078038"/>
          <a:ext cx="17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7480" imgH="342720" progId="Equation.DSMT4">
                  <p:embed/>
                </p:oleObj>
              </mc:Choice>
              <mc:Fallback>
                <p:oleObj name="Equation" r:id="rId16" imgW="177480" imgH="342720" progId="Equation.DSMT4">
                  <p:embed/>
                  <p:pic>
                    <p:nvPicPr>
                      <p:cNvPr id="161799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7175" y="2078038"/>
                        <a:ext cx="1778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00" name="Object 21"/>
          <p:cNvGraphicFramePr>
            <a:graphicFrameLocks noChangeAspect="1"/>
          </p:cNvGraphicFramePr>
          <p:nvPr/>
        </p:nvGraphicFramePr>
        <p:xfrm>
          <a:off x="3151188" y="2060575"/>
          <a:ext cx="203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03040" imgH="342720" progId="Equation.DSMT4">
                  <p:embed/>
                </p:oleObj>
              </mc:Choice>
              <mc:Fallback>
                <p:oleObj name="Equation" r:id="rId18" imgW="203040" imgH="342720" progId="Equation.DSMT4">
                  <p:embed/>
                  <p:pic>
                    <p:nvPicPr>
                      <p:cNvPr id="16180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1188" y="2060575"/>
                        <a:ext cx="2032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01" name="Object 22"/>
          <p:cNvGraphicFramePr>
            <a:graphicFrameLocks noChangeAspect="1"/>
          </p:cNvGraphicFramePr>
          <p:nvPr/>
        </p:nvGraphicFramePr>
        <p:xfrm>
          <a:off x="4741863" y="2060575"/>
          <a:ext cx="203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3040" imgH="342720" progId="Equation.DSMT4">
                  <p:embed/>
                </p:oleObj>
              </mc:Choice>
              <mc:Fallback>
                <p:oleObj name="Equation" r:id="rId20" imgW="203040" imgH="342720" progId="Equation.DSMT4">
                  <p:embed/>
                  <p:pic>
                    <p:nvPicPr>
                      <p:cNvPr id="161801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1863" y="2060575"/>
                        <a:ext cx="2032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6616" name="Text Box 24"/>
          <p:cNvSpPr txBox="1">
            <a:spLocks noChangeArrowheads="1"/>
          </p:cNvSpPr>
          <p:nvPr/>
        </p:nvSpPr>
        <p:spPr bwMode="auto">
          <a:xfrm>
            <a:off x="3725863" y="4843463"/>
            <a:ext cx="238430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9999"/>
                </a:solidFill>
                <a:latin typeface="Calibri" pitchFamily="34" charset="0"/>
                <a:ea typeface="Arial Unicode MS" panose="020B0604020202020204" pitchFamily="50" charset="-128"/>
              </a:rPr>
              <a:t>Spectral Diffusion</a:t>
            </a:r>
          </a:p>
        </p:txBody>
      </p:sp>
      <p:sp>
        <p:nvSpPr>
          <p:cNvPr id="366617" name="Line 25"/>
          <p:cNvSpPr>
            <a:spLocks noChangeShapeType="1"/>
          </p:cNvSpPr>
          <p:nvPr/>
        </p:nvSpPr>
        <p:spPr bwMode="auto">
          <a:xfrm flipH="1">
            <a:off x="5580063" y="4267200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66618" name="Line 26"/>
          <p:cNvSpPr>
            <a:spLocks noChangeShapeType="1"/>
          </p:cNvSpPr>
          <p:nvPr/>
        </p:nvSpPr>
        <p:spPr bwMode="auto">
          <a:xfrm flipH="1">
            <a:off x="3779838" y="4267200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66622" name="Rectangle 30"/>
          <p:cNvSpPr>
            <a:spLocks noChangeArrowheads="1"/>
          </p:cNvSpPr>
          <p:nvPr/>
        </p:nvSpPr>
        <p:spPr bwMode="auto">
          <a:xfrm>
            <a:off x="907754" y="4041257"/>
            <a:ext cx="4752975" cy="11525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66623" name="Rectangle 31"/>
          <p:cNvSpPr>
            <a:spLocks noChangeArrowheads="1"/>
          </p:cNvSpPr>
          <p:nvPr/>
        </p:nvSpPr>
        <p:spPr bwMode="auto">
          <a:xfrm>
            <a:off x="2411413" y="3933825"/>
            <a:ext cx="1512887" cy="2663825"/>
          </a:xfrm>
          <a:prstGeom prst="rect">
            <a:avLst/>
          </a:prstGeom>
          <a:noFill/>
          <a:ln w="38100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66607" name="Oval 15"/>
          <p:cNvSpPr>
            <a:spLocks noChangeArrowheads="1"/>
          </p:cNvSpPr>
          <p:nvPr/>
        </p:nvSpPr>
        <p:spPr bwMode="auto">
          <a:xfrm>
            <a:off x="2380986" y="4051300"/>
            <a:ext cx="1511300" cy="949325"/>
          </a:xfrm>
          <a:prstGeom prst="ellipse">
            <a:avLst/>
          </a:prstGeom>
          <a:noFill/>
          <a:ln w="38100" algn="ctr">
            <a:solidFill>
              <a:srgbClr val="FF00FF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66615" name="Oval 23"/>
          <p:cNvSpPr>
            <a:spLocks noChangeArrowheads="1"/>
          </p:cNvSpPr>
          <p:nvPr/>
        </p:nvSpPr>
        <p:spPr bwMode="auto">
          <a:xfrm>
            <a:off x="2413000" y="5445125"/>
            <a:ext cx="1511300" cy="949325"/>
          </a:xfrm>
          <a:prstGeom prst="ellipse">
            <a:avLst/>
          </a:prstGeom>
          <a:noFill/>
          <a:ln w="38100" algn="ctr">
            <a:solidFill>
              <a:srgbClr val="FF00FF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61816" name="Text Box 33"/>
          <p:cNvSpPr txBox="1">
            <a:spLocks noChangeArrowheads="1"/>
          </p:cNvSpPr>
          <p:nvPr/>
        </p:nvSpPr>
        <p:spPr bwMode="auto">
          <a:xfrm>
            <a:off x="7246938" y="2557463"/>
            <a:ext cx="46506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 </a:t>
            </a:r>
          </a:p>
        </p:txBody>
      </p:sp>
      <p:sp>
        <p:nvSpPr>
          <p:cNvPr id="161817" name="Text Box 34"/>
          <p:cNvSpPr txBox="1">
            <a:spLocks noChangeArrowheads="1"/>
          </p:cNvSpPr>
          <p:nvPr/>
        </p:nvSpPr>
        <p:spPr bwMode="auto">
          <a:xfrm>
            <a:off x="5651500" y="2557463"/>
            <a:ext cx="514885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 </a:t>
            </a:r>
          </a:p>
        </p:txBody>
      </p:sp>
      <p:sp>
        <p:nvSpPr>
          <p:cNvPr id="161818" name="Text Box 35"/>
          <p:cNvSpPr txBox="1">
            <a:spLocks noChangeArrowheads="1"/>
          </p:cNvSpPr>
          <p:nvPr/>
        </p:nvSpPr>
        <p:spPr bwMode="auto">
          <a:xfrm>
            <a:off x="3783013" y="2557463"/>
            <a:ext cx="53841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3</a:t>
            </a:r>
            <a:r>
              <a:rPr lang="en-US" altLang="ja-JP" baseline="30000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rd</a:t>
            </a:r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  </a:t>
            </a:r>
          </a:p>
        </p:txBody>
      </p:sp>
      <p:sp>
        <p:nvSpPr>
          <p:cNvPr id="161819" name="Text Box 36"/>
          <p:cNvSpPr txBox="1">
            <a:spLocks noChangeArrowheads="1"/>
          </p:cNvSpPr>
          <p:nvPr/>
        </p:nvSpPr>
        <p:spPr bwMode="auto">
          <a:xfrm>
            <a:off x="2124075" y="2565400"/>
            <a:ext cx="53546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LO  </a:t>
            </a:r>
          </a:p>
        </p:txBody>
      </p:sp>
      <p:sp>
        <p:nvSpPr>
          <p:cNvPr id="366629" name="Text Box 37"/>
          <p:cNvSpPr txBox="1">
            <a:spLocks noChangeArrowheads="1"/>
          </p:cNvSpPr>
          <p:nvPr/>
        </p:nvSpPr>
        <p:spPr bwMode="auto">
          <a:xfrm>
            <a:off x="5400675" y="5554663"/>
            <a:ext cx="2051050" cy="4619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dirty="0">
                <a:solidFill>
                  <a:schemeClr val="hlink"/>
                </a:solidFill>
                <a:latin typeface="+mn-lt"/>
                <a:ea typeface="Arial Unicode MS" panose="020B0604020202020204" pitchFamily="50" charset="-128"/>
              </a:rPr>
              <a:t>Lose memory</a:t>
            </a:r>
            <a:endParaRPr lang="ja-JP" altLang="en-US" sz="2400" dirty="0">
              <a:solidFill>
                <a:schemeClr val="hlink"/>
              </a:solidFill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61822" name="Text Box 11"/>
          <p:cNvSpPr txBox="1">
            <a:spLocks noChangeArrowheads="1"/>
          </p:cNvSpPr>
          <p:nvPr/>
        </p:nvSpPr>
        <p:spPr bwMode="auto">
          <a:xfrm>
            <a:off x="6156325" y="1773238"/>
            <a:ext cx="12303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Evolution</a:t>
            </a:r>
          </a:p>
        </p:txBody>
      </p:sp>
      <p:pic>
        <p:nvPicPr>
          <p:cNvPr id="30" name="Picture 5471" descr="C:\Users\tanimura.THEOCHEM\Desktop\SLinh1.gif"/>
          <p:cNvPicPr>
            <a:picLocks noChangeAspect="1" noChangeArrowheads="1" noCrop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796740" y="1063396"/>
            <a:ext cx="638175" cy="647700"/>
          </a:xfrm>
          <a:prstGeom prst="rect">
            <a:avLst/>
          </a:prstGeom>
          <a:noFill/>
        </p:spPr>
      </p:pic>
      <p:pic>
        <p:nvPicPr>
          <p:cNvPr id="31" name="Picture 5475" descr="C:\Users\tanimura.THEOCHEM\Desktop\SLinh5.gif"/>
          <p:cNvPicPr>
            <a:picLocks noChangeAspect="1" noChangeArrowheads="1" noCrop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8166448" y="429606"/>
            <a:ext cx="638175" cy="647700"/>
          </a:xfrm>
          <a:prstGeom prst="rect">
            <a:avLst/>
          </a:prstGeom>
          <a:noFill/>
        </p:spPr>
      </p:pic>
      <p:pic>
        <p:nvPicPr>
          <p:cNvPr id="32" name="Picture 5477" descr="C:\Users\tanimura.THEOCHEM\Desktop\SLinh2.gif"/>
          <p:cNvPicPr>
            <a:picLocks noChangeAspect="1" noChangeArrowheads="1" noCrop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308998" y="447134"/>
            <a:ext cx="638175" cy="647700"/>
          </a:xfrm>
          <a:prstGeom prst="rect">
            <a:avLst/>
          </a:prstGeom>
          <a:noFill/>
        </p:spPr>
      </p:pic>
      <p:pic>
        <p:nvPicPr>
          <p:cNvPr id="33" name="Picture 5473" descr="C:\Users\tanimura.THEOCHEM\Desktop\SLinh3.gif"/>
          <p:cNvPicPr>
            <a:picLocks noChangeAspect="1" noChangeArrowheads="1" noCrop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753440" y="1045868"/>
            <a:ext cx="638175" cy="647700"/>
          </a:xfrm>
          <a:prstGeom prst="rect">
            <a:avLst/>
          </a:prstGeom>
          <a:noFill/>
        </p:spPr>
      </p:pic>
      <p:pic>
        <p:nvPicPr>
          <p:cNvPr id="34" name="Picture 5475" descr="C:\Users\tanimura.THEOCHEM\Desktop\SLinh5.gif"/>
          <p:cNvPicPr>
            <a:picLocks noChangeAspect="1" noChangeArrowheads="1" noCrop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386416" y="393030"/>
            <a:ext cx="638175" cy="6477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93923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7" dur="1000"/>
                                        <p:tgtEl>
                                          <p:spTgt spid="366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6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66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622" grpId="0" animBg="1"/>
      <p:bldP spid="366623" grpId="0" animBg="1"/>
      <p:bldP spid="366607" grpId="0" animBg="1"/>
      <p:bldP spid="366615" grpId="0" animBg="1"/>
      <p:bldP spid="366629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473" y="4071631"/>
            <a:ext cx="5638800" cy="2477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6" name="Rectangle 4"/>
          <p:cNvSpPr>
            <a:spLocks noGrp="1" noChangeArrowheads="1"/>
          </p:cNvSpPr>
          <p:nvPr>
            <p:ph type="title"/>
          </p:nvPr>
        </p:nvSpPr>
        <p:spPr>
          <a:xfrm>
            <a:off x="344089" y="271463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photon echo spectra for different </a:t>
            </a:r>
            <a:r>
              <a:rPr lang="en-US" altLang="ja-JP" sz="40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</a:t>
            </a:r>
            <a:r>
              <a:rPr lang="en-US" altLang="ja-JP" sz="4000" b="1" baseline="-25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21" name="Object 8"/>
          <p:cNvGraphicFramePr>
            <a:graphicFrameLocks noChangeAspect="1"/>
          </p:cNvGraphicFramePr>
          <p:nvPr/>
        </p:nvGraphicFramePr>
        <p:xfrm>
          <a:off x="858925" y="3560758"/>
          <a:ext cx="4079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4240" imgH="457200" progId="Equation.DSMT4">
                  <p:embed/>
                </p:oleObj>
              </mc:Choice>
              <mc:Fallback>
                <p:oleObj name="Equation" r:id="rId4" imgW="444240" imgH="457200" progId="Equation.DSMT4">
                  <p:embed/>
                  <p:pic>
                    <p:nvPicPr>
                      <p:cNvPr id="21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8925" y="3560758"/>
                        <a:ext cx="407988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2873" y="3007819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7" descr="grati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2598" y="1777508"/>
            <a:ext cx="61753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6" name="Object 7"/>
          <p:cNvGraphicFramePr>
            <a:graphicFrameLocks noChangeAspect="1"/>
          </p:cNvGraphicFramePr>
          <p:nvPr/>
        </p:nvGraphicFramePr>
        <p:xfrm>
          <a:off x="909036" y="2439496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444240" progId="Equation.DSMT4">
                  <p:embed/>
                </p:oleObj>
              </mc:Choice>
              <mc:Fallback>
                <p:oleObj name="Equation" r:id="rId8" imgW="419040" imgH="444240" progId="Equation.DSMT4">
                  <p:embed/>
                  <p:pic>
                    <p:nvPicPr>
                      <p:cNvPr id="2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036" y="2439496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3652067" y="4685883"/>
            <a:ext cx="25749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9999"/>
                </a:solidFill>
                <a:latin typeface="Calibri" pitchFamily="34" charset="0"/>
              </a:rPr>
              <a:t>Spectral Diffusion</a:t>
            </a:r>
          </a:p>
        </p:txBody>
      </p:sp>
      <p:sp>
        <p:nvSpPr>
          <p:cNvPr id="29" name="Line 25"/>
          <p:cNvSpPr>
            <a:spLocks noChangeShapeType="1"/>
          </p:cNvSpPr>
          <p:nvPr/>
        </p:nvSpPr>
        <p:spPr bwMode="auto">
          <a:xfrm flipH="1">
            <a:off x="5360386" y="1974358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30" name="Line 26"/>
          <p:cNvSpPr>
            <a:spLocks noChangeShapeType="1"/>
          </p:cNvSpPr>
          <p:nvPr/>
        </p:nvSpPr>
        <p:spPr bwMode="auto">
          <a:xfrm flipH="1">
            <a:off x="3560161" y="1974358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pic>
        <p:nvPicPr>
          <p:cNvPr id="37" name="Picture 28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473" y="4106039"/>
            <a:ext cx="5638800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正方形/長方形 37"/>
          <p:cNvSpPr/>
          <p:nvPr/>
        </p:nvSpPr>
        <p:spPr>
          <a:xfrm>
            <a:off x="3724250" y="4071632"/>
            <a:ext cx="2138796" cy="2142902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正方形/長方形 38"/>
          <p:cNvSpPr/>
          <p:nvPr/>
        </p:nvSpPr>
        <p:spPr>
          <a:xfrm>
            <a:off x="1915858" y="3908090"/>
            <a:ext cx="2059781" cy="2312236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正方形/長方形 43"/>
          <p:cNvSpPr/>
          <p:nvPr/>
        </p:nvSpPr>
        <p:spPr>
          <a:xfrm>
            <a:off x="5703477" y="4106039"/>
            <a:ext cx="2138796" cy="2312236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8229" y="3007821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2598" y="3007821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 Box 12"/>
          <p:cNvSpPr txBox="1">
            <a:spLocks noChangeArrowheads="1"/>
          </p:cNvSpPr>
          <p:nvPr/>
        </p:nvSpPr>
        <p:spPr bwMode="auto">
          <a:xfrm>
            <a:off x="3761773" y="1225812"/>
            <a:ext cx="10318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Waiting</a:t>
            </a:r>
          </a:p>
        </p:txBody>
      </p:sp>
      <p:graphicFrame>
        <p:nvGraphicFramePr>
          <p:cNvPr id="50" name="Object 22"/>
          <p:cNvGraphicFramePr>
            <a:graphicFrameLocks noChangeAspect="1"/>
          </p:cNvGraphicFramePr>
          <p:nvPr/>
        </p:nvGraphicFramePr>
        <p:xfrm>
          <a:off x="4884713" y="1225812"/>
          <a:ext cx="254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431640" progId="Equation.DSMT4">
                  <p:embed/>
                </p:oleObj>
              </mc:Choice>
              <mc:Fallback>
                <p:oleObj name="Equation" r:id="rId11" imgW="253800" imgH="431640" progId="Equation.DSMT4">
                  <p:embed/>
                  <p:pic>
                    <p:nvPicPr>
                      <p:cNvPr id="5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4713" y="1225812"/>
                        <a:ext cx="2540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510872" y="6383867"/>
            <a:ext cx="7589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(Power point lecture note is available on my home page).</a:t>
            </a:r>
            <a:endParaRPr lang="ja-JP" altLang="en-US" dirty="0"/>
          </a:p>
        </p:txBody>
      </p:sp>
      <p:sp>
        <p:nvSpPr>
          <p:cNvPr id="20" name="Rectangle 31"/>
          <p:cNvSpPr>
            <a:spLocks noChangeArrowheads="1"/>
          </p:cNvSpPr>
          <p:nvPr/>
        </p:nvSpPr>
        <p:spPr bwMode="auto">
          <a:xfrm>
            <a:off x="5862327" y="1622688"/>
            <a:ext cx="1512887" cy="2379970"/>
          </a:xfrm>
          <a:prstGeom prst="rect">
            <a:avLst/>
          </a:prstGeom>
          <a:noFill/>
          <a:ln w="38100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5" name="正方形/長方形 13"/>
          <p:cNvSpPr>
            <a:spLocks noChangeArrowheads="1"/>
          </p:cNvSpPr>
          <p:nvPr/>
        </p:nvSpPr>
        <p:spPr bwMode="auto">
          <a:xfrm>
            <a:off x="7258942" y="4162663"/>
            <a:ext cx="17924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inhomogeneity</a:t>
            </a:r>
            <a:endParaRPr lang="ja-JP" altLang="en-US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直線矢印コネクタ 26"/>
          <p:cNvCxnSpPr/>
          <p:nvPr/>
        </p:nvCxnSpPr>
        <p:spPr>
          <a:xfrm flipV="1">
            <a:off x="6003985" y="5594613"/>
            <a:ext cx="247607" cy="24547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 flipH="1">
            <a:off x="7082645" y="4519040"/>
            <a:ext cx="214930" cy="241210"/>
          </a:xfrm>
          <a:prstGeom prst="straightConnector1">
            <a:avLst/>
          </a:prstGeom>
          <a:ln w="28575">
            <a:solidFill>
              <a:srgbClr val="03D1E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>
            <a:off x="2318338" y="4562773"/>
            <a:ext cx="329728" cy="3313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flipH="1" flipV="1">
            <a:off x="3189965" y="5488754"/>
            <a:ext cx="316528" cy="36649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13"/>
          <p:cNvSpPr>
            <a:spLocks noChangeArrowheads="1"/>
          </p:cNvSpPr>
          <p:nvPr/>
        </p:nvSpPr>
        <p:spPr bwMode="auto">
          <a:xfrm>
            <a:off x="757631" y="4142072"/>
            <a:ext cx="15792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homogeneity</a:t>
            </a:r>
            <a:endParaRPr lang="ja-JP" alt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" name="Picture 5465" descr="C:\Users\tanimura.THEOCHEM\Desktop\10smallH.gif">
            <a:extLst>
              <a:ext uri="{FF2B5EF4-FFF2-40B4-BE49-F238E27FC236}">
                <a16:creationId xmlns:a16="http://schemas.microsoft.com/office/drawing/2014/main" id="{339908D1-5C1D-4890-A75C-7E035C2C3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76159" y="4823707"/>
            <a:ext cx="319088" cy="323850"/>
          </a:xfrm>
          <a:prstGeom prst="rect">
            <a:avLst/>
          </a:prstGeom>
          <a:noFill/>
        </p:spPr>
      </p:pic>
      <p:pic>
        <p:nvPicPr>
          <p:cNvPr id="70" name="Picture 5466" descr="C:\Users\tanimura.THEOCHEM\Desktop\10smallL.gif">
            <a:extLst>
              <a:ext uri="{FF2B5EF4-FFF2-40B4-BE49-F238E27FC236}">
                <a16:creationId xmlns:a16="http://schemas.microsoft.com/office/drawing/2014/main" id="{38B1225C-55E5-4225-A9AF-D2EC73BF8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72876" y="5233286"/>
            <a:ext cx="319088" cy="323850"/>
          </a:xfrm>
          <a:prstGeom prst="rect">
            <a:avLst/>
          </a:prstGeom>
          <a:noFill/>
        </p:spPr>
      </p:pic>
      <p:pic>
        <p:nvPicPr>
          <p:cNvPr id="71" name="Picture 5467" descr="C:\Users\tanimura.THEOCHEM\Desktop\10smallL.gif">
            <a:extLst>
              <a:ext uri="{FF2B5EF4-FFF2-40B4-BE49-F238E27FC236}">
                <a16:creationId xmlns:a16="http://schemas.microsoft.com/office/drawing/2014/main" id="{FDF18C67-A464-44C0-9A8F-08D7854E3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4388" y="5557136"/>
            <a:ext cx="319088" cy="323850"/>
          </a:xfrm>
          <a:prstGeom prst="rect">
            <a:avLst/>
          </a:prstGeom>
          <a:noFill/>
        </p:spPr>
      </p:pic>
      <p:pic>
        <p:nvPicPr>
          <p:cNvPr id="72" name="Picture 5468" descr="C:\Users\tanimura.THEOCHEM\Desktop\10smallH.gif">
            <a:extLst>
              <a:ext uri="{FF2B5EF4-FFF2-40B4-BE49-F238E27FC236}">
                <a16:creationId xmlns:a16="http://schemas.microsoft.com/office/drawing/2014/main" id="{C1D388C0-9683-4262-A096-9C4DB1516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390898" y="5602990"/>
            <a:ext cx="319088" cy="323850"/>
          </a:xfrm>
          <a:prstGeom prst="rect">
            <a:avLst/>
          </a:prstGeom>
          <a:noFill/>
        </p:spPr>
      </p:pic>
      <p:pic>
        <p:nvPicPr>
          <p:cNvPr id="73" name="Picture 5469" descr="C:\Users\tanimura.THEOCHEM\Desktop\10smallL.gif">
            <a:extLst>
              <a:ext uri="{FF2B5EF4-FFF2-40B4-BE49-F238E27FC236}">
                <a16:creationId xmlns:a16="http://schemas.microsoft.com/office/drawing/2014/main" id="{E3B763C9-4B94-4E7F-9AE9-889CFCCA7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53920" y="5161848"/>
            <a:ext cx="319088" cy="323850"/>
          </a:xfrm>
          <a:prstGeom prst="rect">
            <a:avLst/>
          </a:prstGeom>
          <a:noFill/>
        </p:spPr>
      </p:pic>
      <p:pic>
        <p:nvPicPr>
          <p:cNvPr id="74" name="Picture 5470" descr="C:\Users\tanimura.THEOCHEM\Desktop\10smallH.gif">
            <a:extLst>
              <a:ext uri="{FF2B5EF4-FFF2-40B4-BE49-F238E27FC236}">
                <a16:creationId xmlns:a16="http://schemas.microsoft.com/office/drawing/2014/main" id="{70A365D0-1915-4F6A-9946-13892B89F2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423171" y="4766560"/>
            <a:ext cx="319088" cy="323850"/>
          </a:xfrm>
          <a:prstGeom prst="rect">
            <a:avLst/>
          </a:prstGeom>
          <a:noFill/>
        </p:spPr>
      </p:pic>
      <p:pic>
        <p:nvPicPr>
          <p:cNvPr id="83" name="Picture 5471" descr="C:\Users\tanimura.THEOCHEM\Desktop\SLinh1.gif">
            <a:extLst>
              <a:ext uri="{FF2B5EF4-FFF2-40B4-BE49-F238E27FC236}">
                <a16:creationId xmlns:a16="http://schemas.microsoft.com/office/drawing/2014/main" id="{DBC41532-BEB9-4D1E-8FC4-631A42F9D62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75249" y="5388223"/>
            <a:ext cx="319088" cy="323850"/>
          </a:xfrm>
          <a:prstGeom prst="rect">
            <a:avLst/>
          </a:prstGeom>
          <a:noFill/>
        </p:spPr>
      </p:pic>
      <p:pic>
        <p:nvPicPr>
          <p:cNvPr id="84" name="Picture 5472" descr="C:\Users\tanimura.THEOCHEM\Desktop\SLinh2.gif">
            <a:extLst>
              <a:ext uri="{FF2B5EF4-FFF2-40B4-BE49-F238E27FC236}">
                <a16:creationId xmlns:a16="http://schemas.microsoft.com/office/drawing/2014/main" id="{DC63EC69-0E68-46AF-B24A-4F8E9C8EF37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682729" y="5012314"/>
            <a:ext cx="319088" cy="323850"/>
          </a:xfrm>
          <a:prstGeom prst="rect">
            <a:avLst/>
          </a:prstGeom>
          <a:noFill/>
        </p:spPr>
      </p:pic>
      <p:pic>
        <p:nvPicPr>
          <p:cNvPr id="85" name="Picture 5473" descr="C:\Users\tanimura.THEOCHEM\Desktop\SLinh3.gif">
            <a:extLst>
              <a:ext uri="{FF2B5EF4-FFF2-40B4-BE49-F238E27FC236}">
                <a16:creationId xmlns:a16="http://schemas.microsoft.com/office/drawing/2014/main" id="{3EED3B95-EB9C-4909-9701-48CB2E6E3E8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074030" y="5018519"/>
            <a:ext cx="319088" cy="323850"/>
          </a:xfrm>
          <a:prstGeom prst="rect">
            <a:avLst/>
          </a:prstGeom>
          <a:noFill/>
        </p:spPr>
      </p:pic>
      <p:pic>
        <p:nvPicPr>
          <p:cNvPr id="86" name="Picture 5474" descr="C:\Users\tanimura.THEOCHEM\Desktop\SLinh4.gif">
            <a:extLst>
              <a:ext uri="{FF2B5EF4-FFF2-40B4-BE49-F238E27FC236}">
                <a16:creationId xmlns:a16="http://schemas.microsoft.com/office/drawing/2014/main" id="{75AF79F6-E24A-4051-BF95-A977F2BF577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8375898" y="4721691"/>
            <a:ext cx="319088" cy="323850"/>
          </a:xfrm>
          <a:prstGeom prst="rect">
            <a:avLst/>
          </a:prstGeom>
          <a:noFill/>
        </p:spPr>
      </p:pic>
      <p:pic>
        <p:nvPicPr>
          <p:cNvPr id="87" name="Picture 5475" descr="C:\Users\tanimura.THEOCHEM\Desktop\SLinh5.gif">
            <a:extLst>
              <a:ext uri="{FF2B5EF4-FFF2-40B4-BE49-F238E27FC236}">
                <a16:creationId xmlns:a16="http://schemas.microsoft.com/office/drawing/2014/main" id="{71328C32-7864-468E-9F69-40489F1D32F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54422" y="5504294"/>
            <a:ext cx="319088" cy="323850"/>
          </a:xfrm>
          <a:prstGeom prst="rect">
            <a:avLst/>
          </a:prstGeom>
          <a:noFill/>
        </p:spPr>
      </p:pic>
      <p:pic>
        <p:nvPicPr>
          <p:cNvPr id="88" name="Picture 5476" descr="C:\Users\tanimura.THEOCHEM\Desktop\SLinh1.gif">
            <a:extLst>
              <a:ext uri="{FF2B5EF4-FFF2-40B4-BE49-F238E27FC236}">
                <a16:creationId xmlns:a16="http://schemas.microsoft.com/office/drawing/2014/main" id="{45F9FAFF-E7C0-4DFB-A7FA-E155FC0B185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607655" y="5032030"/>
            <a:ext cx="319088" cy="323850"/>
          </a:xfrm>
          <a:prstGeom prst="rect">
            <a:avLst/>
          </a:prstGeom>
          <a:noFill/>
        </p:spPr>
      </p:pic>
      <p:pic>
        <p:nvPicPr>
          <p:cNvPr id="89" name="Picture 5477" descr="C:\Users\tanimura.THEOCHEM\Desktop\SLinh2.gif">
            <a:extLst>
              <a:ext uri="{FF2B5EF4-FFF2-40B4-BE49-F238E27FC236}">
                <a16:creationId xmlns:a16="http://schemas.microsoft.com/office/drawing/2014/main" id="{A9B96E58-B892-4889-8E24-DA0352B0B0D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001817" y="5707096"/>
            <a:ext cx="319088" cy="323850"/>
          </a:xfrm>
          <a:prstGeom prst="rect">
            <a:avLst/>
          </a:prstGeom>
          <a:noFill/>
        </p:spPr>
      </p:pic>
      <p:pic>
        <p:nvPicPr>
          <p:cNvPr id="90" name="Picture 5476" descr="C:\Users\tanimura.THEOCHEM\Desktop\SLinh1.gif">
            <a:extLst>
              <a:ext uri="{FF2B5EF4-FFF2-40B4-BE49-F238E27FC236}">
                <a16:creationId xmlns:a16="http://schemas.microsoft.com/office/drawing/2014/main" id="{30679B77-F2B0-4C4B-BF9F-44FBFE0E08E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42273" y="4608940"/>
            <a:ext cx="319088" cy="323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706387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6 L -0.19149 -0.00115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83" y="-6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149 -0.00115 L -0.39618 -3.7037E-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3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4" grpId="0" animBg="1"/>
      <p:bldP spid="20" grpId="0" animBg="1"/>
      <p:bldP spid="20" grpId="1" animBg="1"/>
      <p:bldP spid="20" grpId="2" animBg="1"/>
      <p:bldP spid="25" grpId="0"/>
      <p:bldP spid="40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482"/>
            <a:ext cx="9362396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Example: Optical response of spin Boson system</a:t>
            </a:r>
            <a:endParaRPr lang="ja-JP" altLang="en-U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582993" y="2635390"/>
            <a:ext cx="18469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dephasing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3449" y="1109169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1121840" y="3148442"/>
          <a:ext cx="6203950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06560" imgH="558720" progId="Equation.DSMT4">
                  <p:embed/>
                </p:oleObj>
              </mc:Choice>
              <mc:Fallback>
                <p:oleObj name="Equation" r:id="rId4" imgW="280656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1840" y="3148442"/>
                        <a:ext cx="6203950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4167307" y="1753406"/>
                <a:ext cx="58381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7307" y="1753406"/>
                <a:ext cx="583814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正方形/長方形 15"/>
          <p:cNvSpPr/>
          <p:nvPr/>
        </p:nvSpPr>
        <p:spPr>
          <a:xfrm>
            <a:off x="2851841" y="1622337"/>
            <a:ext cx="760491" cy="131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1341819" y="5084910"/>
          <a:ext cx="2717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17640" imgH="787320" progId="Equation.DSMT4">
                  <p:embed/>
                </p:oleObj>
              </mc:Choice>
              <mc:Fallback>
                <p:oleObj name="Equation" r:id="rId8" imgW="2717640" imgH="78732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1819" y="5084910"/>
                        <a:ext cx="2717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直線矢印コネクタ 12"/>
          <p:cNvCxnSpPr/>
          <p:nvPr/>
        </p:nvCxnSpPr>
        <p:spPr>
          <a:xfrm flipH="1" flipV="1">
            <a:off x="2274015" y="4040788"/>
            <a:ext cx="315942" cy="40714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2799708" y="4100826"/>
            <a:ext cx="281730" cy="34710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正方形/長方形 19"/>
          <p:cNvSpPr/>
          <p:nvPr/>
        </p:nvSpPr>
        <p:spPr>
          <a:xfrm>
            <a:off x="1980861" y="4460910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/>
                <a:ea typeface="Arial Unicode MS"/>
                <a:cs typeface="Arial Unicode MS"/>
              </a:rPr>
              <a:t>commutable</a:t>
            </a:r>
            <a:endParaRPr lang="en-US" dirty="0"/>
          </a:p>
        </p:txBody>
      </p:sp>
      <p:pic>
        <p:nvPicPr>
          <p:cNvPr id="17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065" y="1566711"/>
            <a:ext cx="760491" cy="108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正方形/長方形 13"/>
          <p:cNvSpPr>
            <a:spLocks noChangeArrowheads="1"/>
          </p:cNvSpPr>
          <p:nvPr/>
        </p:nvSpPr>
        <p:spPr bwMode="auto">
          <a:xfrm>
            <a:off x="6824658" y="4410535"/>
            <a:ext cx="17924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inhomogeneity</a:t>
            </a:r>
            <a:endParaRPr lang="ja-JP" altLang="en-US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正方形/長方形 13"/>
          <p:cNvSpPr>
            <a:spLocks noChangeArrowheads="1"/>
          </p:cNvSpPr>
          <p:nvPr/>
        </p:nvSpPr>
        <p:spPr bwMode="auto">
          <a:xfrm>
            <a:off x="4574456" y="4410535"/>
            <a:ext cx="15792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homogeneity</a:t>
            </a:r>
            <a:endParaRPr lang="ja-JP" alt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3" name="オブジェクト 42"/>
          <p:cNvGraphicFramePr>
            <a:graphicFrameLocks noChangeAspect="1"/>
          </p:cNvGraphicFramePr>
          <p:nvPr/>
        </p:nvGraphicFramePr>
        <p:xfrm>
          <a:off x="4979988" y="4867275"/>
          <a:ext cx="800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99920" imgH="330120" progId="Equation.DSMT4">
                  <p:embed/>
                </p:oleObj>
              </mc:Choice>
              <mc:Fallback>
                <p:oleObj name="Equation" r:id="rId11" imgW="799920" imgH="330120" progId="Equation.DSMT4">
                  <p:embed/>
                  <p:pic>
                    <p:nvPicPr>
                      <p:cNvPr id="43" name="オブジェクト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9988" y="4867275"/>
                        <a:ext cx="8001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7223125" y="4905375"/>
          <a:ext cx="800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99920" imgH="330120" progId="Equation.DSMT4">
                  <p:embed/>
                </p:oleObj>
              </mc:Choice>
              <mc:Fallback>
                <p:oleObj name="Equation" r:id="rId13" imgW="799920" imgH="330120" progId="Equation.DSMT4">
                  <p:embed/>
                  <p:pic>
                    <p:nvPicPr>
                      <p:cNvPr id="44" name="オブジェクト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3125" y="4905375"/>
                        <a:ext cx="8001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正方形/長方形 44"/>
          <p:cNvSpPr/>
          <p:nvPr/>
        </p:nvSpPr>
        <p:spPr>
          <a:xfrm>
            <a:off x="6007096" y="6415714"/>
            <a:ext cx="1582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cs typeface="Times" charset="0"/>
                <a:sym typeface="Times" charset="0"/>
              </a:rPr>
              <a:t>Photon echo</a:t>
            </a:r>
            <a:endParaRPr lang="ja-JP" altLang="en-US" dirty="0"/>
          </a:p>
        </p:txBody>
      </p:sp>
      <p:graphicFrame>
        <p:nvGraphicFramePr>
          <p:cNvPr id="46" name="オブジェクト 45"/>
          <p:cNvGraphicFramePr>
            <a:graphicFrameLocks noChangeAspect="1"/>
          </p:cNvGraphicFramePr>
          <p:nvPr/>
        </p:nvGraphicFramePr>
        <p:xfrm>
          <a:off x="1335777" y="5155789"/>
          <a:ext cx="16256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25400" imgH="698400" progId="Equation.DSMT4">
                  <p:embed/>
                </p:oleObj>
              </mc:Choice>
              <mc:Fallback>
                <p:oleObj name="Equation" r:id="rId15" imgW="1625400" imgH="698400" progId="Equation.DSMT4">
                  <p:embed/>
                  <p:pic>
                    <p:nvPicPr>
                      <p:cNvPr id="46" name="オブジェクト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5777" y="5155789"/>
                        <a:ext cx="16256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図 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174" y="5382657"/>
            <a:ext cx="350425" cy="391172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253" y="5322050"/>
            <a:ext cx="410721" cy="458479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095" y="5353756"/>
            <a:ext cx="404602" cy="451649"/>
          </a:xfrm>
          <a:prstGeom prst="rect">
            <a:avLst/>
          </a:prstGeom>
        </p:spPr>
      </p:pic>
      <p:pic>
        <p:nvPicPr>
          <p:cNvPr id="47" name="図 4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443" y="5746981"/>
            <a:ext cx="404602" cy="451649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310" y="5832123"/>
            <a:ext cx="410721" cy="458479"/>
          </a:xfrm>
          <a:prstGeom prst="rect">
            <a:avLst/>
          </a:prstGeom>
        </p:spPr>
      </p:pic>
      <p:pic>
        <p:nvPicPr>
          <p:cNvPr id="55" name="図 5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336" y="5765168"/>
            <a:ext cx="436830" cy="487625"/>
          </a:xfrm>
          <a:prstGeom prst="rect">
            <a:avLst/>
          </a:prstGeom>
        </p:spPr>
      </p:pic>
      <p:pic>
        <p:nvPicPr>
          <p:cNvPr id="56" name="図 5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055" y="5254104"/>
            <a:ext cx="436830" cy="487625"/>
          </a:xfrm>
          <a:prstGeom prst="rect">
            <a:avLst/>
          </a:prstGeom>
        </p:spPr>
      </p:pic>
      <p:pic>
        <p:nvPicPr>
          <p:cNvPr id="57" name="図 5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718" y="5254105"/>
            <a:ext cx="436830" cy="487625"/>
          </a:xfrm>
          <a:prstGeom prst="rect">
            <a:avLst/>
          </a:prstGeom>
        </p:spPr>
      </p:pic>
      <p:pic>
        <p:nvPicPr>
          <p:cNvPr id="58" name="図 5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126" y="5640935"/>
            <a:ext cx="443210" cy="494746"/>
          </a:xfrm>
          <a:prstGeom prst="rect">
            <a:avLst/>
          </a:prstGeom>
        </p:spPr>
      </p:pic>
      <p:pic>
        <p:nvPicPr>
          <p:cNvPr id="59" name="図 58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883" y="5703685"/>
            <a:ext cx="410953" cy="458738"/>
          </a:xfrm>
          <a:prstGeom prst="rect">
            <a:avLst/>
          </a:prstGeom>
        </p:spPr>
      </p:pic>
      <p:pic>
        <p:nvPicPr>
          <p:cNvPr id="60" name="図 59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274" y="5413572"/>
            <a:ext cx="410953" cy="4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803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5" grpId="0"/>
      <p:bldP spid="36" grpId="0"/>
      <p:bldP spid="4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AB2A-6385-4E9A-B971-24636EDCBC0D}" type="slidenum">
              <a:rPr lang="en-US" altLang="ja-JP"/>
              <a:pPr/>
              <a:t>86</a:t>
            </a:fld>
            <a:endParaRPr lang="en-US" altLang="ja-JP"/>
          </a:p>
        </p:txBody>
      </p:sp>
      <p:grpSp>
        <p:nvGrpSpPr>
          <p:cNvPr id="310274" name="Group 2"/>
          <p:cNvGrpSpPr>
            <a:grpSpLocks/>
          </p:cNvGrpSpPr>
          <p:nvPr/>
        </p:nvGrpSpPr>
        <p:grpSpPr bwMode="auto">
          <a:xfrm>
            <a:off x="1455688" y="1611611"/>
            <a:ext cx="2092399" cy="2160240"/>
            <a:chOff x="3966" y="432"/>
            <a:chExt cx="1636" cy="1728"/>
          </a:xfrm>
        </p:grpSpPr>
        <p:grpSp>
          <p:nvGrpSpPr>
            <p:cNvPr id="310275" name="Group 3"/>
            <p:cNvGrpSpPr>
              <a:grpSpLocks/>
            </p:cNvGrpSpPr>
            <p:nvPr/>
          </p:nvGrpSpPr>
          <p:grpSpPr bwMode="auto">
            <a:xfrm>
              <a:off x="3966" y="432"/>
              <a:ext cx="1636" cy="1528"/>
              <a:chOff x="3603" y="346"/>
              <a:chExt cx="1636" cy="1528"/>
            </a:xfrm>
          </p:grpSpPr>
          <p:pic>
            <p:nvPicPr>
              <p:cNvPr id="310276" name="Picture 4" descr="2-ex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3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277" name="Object 5"/>
              <p:cNvGraphicFramePr>
                <a:graphicFrameLocks noChangeAspect="1"/>
              </p:cNvGraphicFramePr>
              <p:nvPr/>
            </p:nvGraphicFramePr>
            <p:xfrm>
              <a:off x="4014" y="406"/>
              <a:ext cx="576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3" imgW="914400" imgH="330120" progId="Equation.DSMT4">
                      <p:embed/>
                    </p:oleObj>
                  </mc:Choice>
                  <mc:Fallback>
                    <p:oleObj name="Equation" r:id="rId3" imgW="914400" imgH="330120" progId="Equation.DSMT4">
                      <p:embed/>
                      <p:pic>
                        <p:nvPicPr>
                          <p:cNvPr id="310277" name="Object 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14" y="406"/>
                            <a:ext cx="576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10278" name="Object 6"/>
            <p:cNvGraphicFramePr>
              <a:graphicFrameLocks noChangeAspect="1"/>
            </p:cNvGraphicFramePr>
            <p:nvPr/>
          </p:nvGraphicFramePr>
          <p:xfrm>
            <a:off x="4575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054080" imgH="368280" progId="Equation.DSMT4">
                    <p:embed/>
                  </p:oleObj>
                </mc:Choice>
                <mc:Fallback>
                  <p:oleObj name="Equation" r:id="rId5" imgW="1054080" imgH="368280" progId="Equation.DSMT4">
                    <p:embed/>
                    <p:pic>
                      <p:nvPicPr>
                        <p:cNvPr id="310278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5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279" name="Group 7"/>
          <p:cNvGrpSpPr>
            <a:grpSpLocks/>
          </p:cNvGrpSpPr>
          <p:nvPr/>
        </p:nvGrpSpPr>
        <p:grpSpPr bwMode="auto">
          <a:xfrm>
            <a:off x="1203313" y="4247795"/>
            <a:ext cx="2344774" cy="2554257"/>
            <a:chOff x="3966" y="2387"/>
            <a:chExt cx="1636" cy="1955"/>
          </a:xfrm>
        </p:grpSpPr>
        <p:grpSp>
          <p:nvGrpSpPr>
            <p:cNvPr id="310280" name="Group 8"/>
            <p:cNvGrpSpPr>
              <a:grpSpLocks/>
            </p:cNvGrpSpPr>
            <p:nvPr/>
          </p:nvGrpSpPr>
          <p:grpSpPr bwMode="auto">
            <a:xfrm>
              <a:off x="3966" y="2387"/>
              <a:ext cx="1636" cy="1797"/>
              <a:chOff x="3603" y="2251"/>
              <a:chExt cx="1636" cy="1797"/>
            </a:xfrm>
          </p:grpSpPr>
          <p:pic>
            <p:nvPicPr>
              <p:cNvPr id="310281" name="Picture 9" descr="5-ex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3" y="2251"/>
                <a:ext cx="1636" cy="17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0282" name="Rectangle 10"/>
              <p:cNvSpPr>
                <a:spLocks noChangeArrowheads="1"/>
              </p:cNvSpPr>
              <p:nvPr/>
            </p:nvSpPr>
            <p:spPr bwMode="auto">
              <a:xfrm>
                <a:off x="4014" y="2523"/>
                <a:ext cx="590" cy="2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  <p:graphicFrame>
            <p:nvGraphicFramePr>
              <p:cNvPr id="310283" name="Object 11"/>
              <p:cNvGraphicFramePr>
                <a:graphicFrameLocks noChangeAspect="1"/>
              </p:cNvGraphicFramePr>
              <p:nvPr/>
            </p:nvGraphicFramePr>
            <p:xfrm>
              <a:off x="4014" y="2538"/>
              <a:ext cx="576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8" imgW="914400" imgH="330120" progId="Equation.DSMT4">
                      <p:embed/>
                    </p:oleObj>
                  </mc:Choice>
                  <mc:Fallback>
                    <p:oleObj name="Equation" r:id="rId8" imgW="914400" imgH="330120" progId="Equation.DSMT4">
                      <p:embed/>
                      <p:pic>
                        <p:nvPicPr>
                          <p:cNvPr id="310283" name="Object 1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14" y="2538"/>
                            <a:ext cx="576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10284" name="Object 12"/>
            <p:cNvGraphicFramePr>
              <a:graphicFrameLocks noChangeAspect="1"/>
            </p:cNvGraphicFramePr>
            <p:nvPr/>
          </p:nvGraphicFramePr>
          <p:xfrm>
            <a:off x="4575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1054080" imgH="368280" progId="Equation.DSMT4">
                    <p:embed/>
                  </p:oleObj>
                </mc:Choice>
                <mc:Fallback>
                  <p:oleObj name="Equation" r:id="rId10" imgW="1054080" imgH="368280" progId="Equation.DSMT4">
                    <p:embed/>
                    <p:pic>
                      <p:nvPicPr>
                        <p:cNvPr id="310284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5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285" name="Group 13"/>
          <p:cNvGrpSpPr>
            <a:grpSpLocks/>
          </p:cNvGrpSpPr>
          <p:nvPr/>
        </p:nvGrpSpPr>
        <p:grpSpPr bwMode="auto">
          <a:xfrm>
            <a:off x="4007613" y="4458663"/>
            <a:ext cx="2168821" cy="2434262"/>
            <a:chOff x="2562" y="2539"/>
            <a:chExt cx="1636" cy="1803"/>
          </a:xfrm>
        </p:grpSpPr>
        <p:graphicFrame>
          <p:nvGraphicFramePr>
            <p:cNvPr id="310286" name="Object 14"/>
            <p:cNvGraphicFramePr>
              <a:graphicFrameLocks noChangeAspect="1"/>
            </p:cNvGraphicFramePr>
            <p:nvPr/>
          </p:nvGraphicFramePr>
          <p:xfrm>
            <a:off x="3169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1054080" imgH="368280" progId="Equation.DSMT4">
                    <p:embed/>
                  </p:oleObj>
                </mc:Choice>
                <mc:Fallback>
                  <p:oleObj name="Equation" r:id="rId11" imgW="1054080" imgH="368280" progId="Equation.DSMT4">
                    <p:embed/>
                    <p:pic>
                      <p:nvPicPr>
                        <p:cNvPr id="310286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87" name="Group 15"/>
            <p:cNvGrpSpPr>
              <a:grpSpLocks/>
            </p:cNvGrpSpPr>
            <p:nvPr/>
          </p:nvGrpSpPr>
          <p:grpSpPr bwMode="auto">
            <a:xfrm>
              <a:off x="2562" y="2539"/>
              <a:ext cx="1636" cy="1597"/>
              <a:chOff x="2199" y="2403"/>
              <a:chExt cx="1636" cy="1597"/>
            </a:xfrm>
          </p:grpSpPr>
          <p:pic>
            <p:nvPicPr>
              <p:cNvPr id="310288" name="Picture 16" descr="6-ex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9" y="2403"/>
                <a:ext cx="1636" cy="15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0289" name="Rectangle 17"/>
              <p:cNvSpPr>
                <a:spLocks noChangeArrowheads="1"/>
              </p:cNvSpPr>
              <p:nvPr/>
            </p:nvSpPr>
            <p:spPr bwMode="auto">
              <a:xfrm>
                <a:off x="2608" y="2523"/>
                <a:ext cx="816" cy="2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  <p:graphicFrame>
            <p:nvGraphicFramePr>
              <p:cNvPr id="310290" name="Object 18"/>
              <p:cNvGraphicFramePr>
                <a:graphicFrameLocks noChangeAspect="1"/>
              </p:cNvGraphicFramePr>
              <p:nvPr/>
            </p:nvGraphicFramePr>
            <p:xfrm>
              <a:off x="2608" y="2538"/>
              <a:ext cx="752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4" imgW="1193760" imgH="330120" progId="Equation.DSMT4">
                      <p:embed/>
                    </p:oleObj>
                  </mc:Choice>
                  <mc:Fallback>
                    <p:oleObj name="Equation" r:id="rId14" imgW="1193760" imgH="330120" progId="Equation.DSMT4">
                      <p:embed/>
                      <p:pic>
                        <p:nvPicPr>
                          <p:cNvPr id="310290" name="Object 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8" y="2538"/>
                            <a:ext cx="752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291" name="Group 19"/>
          <p:cNvGrpSpPr>
            <a:grpSpLocks/>
          </p:cNvGrpSpPr>
          <p:nvPr/>
        </p:nvGrpSpPr>
        <p:grpSpPr bwMode="auto">
          <a:xfrm>
            <a:off x="6352387" y="4603170"/>
            <a:ext cx="2538602" cy="2254830"/>
            <a:chOff x="975" y="2607"/>
            <a:chExt cx="1816" cy="1735"/>
          </a:xfrm>
        </p:grpSpPr>
        <p:graphicFrame>
          <p:nvGraphicFramePr>
            <p:cNvPr id="310292" name="Object 20"/>
            <p:cNvGraphicFramePr>
              <a:graphicFrameLocks noChangeAspect="1"/>
            </p:cNvGraphicFramePr>
            <p:nvPr/>
          </p:nvGraphicFramePr>
          <p:xfrm>
            <a:off x="1762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1054080" imgH="368280" progId="Equation.DSMT4">
                    <p:embed/>
                  </p:oleObj>
                </mc:Choice>
                <mc:Fallback>
                  <p:oleObj name="Equation" r:id="rId16" imgW="1054080" imgH="368280" progId="Equation.DSMT4">
                    <p:embed/>
                    <p:pic>
                      <p:nvPicPr>
                        <p:cNvPr id="310292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2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93" name="Group 21"/>
            <p:cNvGrpSpPr>
              <a:grpSpLocks/>
            </p:cNvGrpSpPr>
            <p:nvPr/>
          </p:nvGrpSpPr>
          <p:grpSpPr bwMode="auto">
            <a:xfrm>
              <a:off x="975" y="2607"/>
              <a:ext cx="1816" cy="1528"/>
              <a:chOff x="612" y="2471"/>
              <a:chExt cx="1816" cy="1528"/>
            </a:xfrm>
          </p:grpSpPr>
          <p:pic>
            <p:nvPicPr>
              <p:cNvPr id="310294" name="Picture 22" descr="4-ex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2" y="2471"/>
                <a:ext cx="181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295" name="Object 23"/>
              <p:cNvGraphicFramePr>
                <a:graphicFrameLocks noChangeAspect="1"/>
              </p:cNvGraphicFramePr>
              <p:nvPr/>
            </p:nvGraphicFramePr>
            <p:xfrm>
              <a:off x="1202" y="2538"/>
              <a:ext cx="408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8" imgW="647640" imgH="330120" progId="Equation.DSMT4">
                      <p:embed/>
                    </p:oleObj>
                  </mc:Choice>
                  <mc:Fallback>
                    <p:oleObj name="Equation" r:id="rId18" imgW="647640" imgH="330120" progId="Equation.DSMT4">
                      <p:embed/>
                      <p:pic>
                        <p:nvPicPr>
                          <p:cNvPr id="310295" name="Object 2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02" y="2538"/>
                            <a:ext cx="408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296" name="Group 24"/>
          <p:cNvGrpSpPr>
            <a:grpSpLocks/>
          </p:cNvGrpSpPr>
          <p:nvPr/>
        </p:nvGrpSpPr>
        <p:grpSpPr bwMode="auto">
          <a:xfrm>
            <a:off x="3984408" y="1611611"/>
            <a:ext cx="2092399" cy="2160240"/>
            <a:chOff x="2562" y="432"/>
            <a:chExt cx="1636" cy="1728"/>
          </a:xfrm>
        </p:grpSpPr>
        <p:graphicFrame>
          <p:nvGraphicFramePr>
            <p:cNvPr id="310297" name="Object 25"/>
            <p:cNvGraphicFramePr>
              <a:graphicFrameLocks noChangeAspect="1"/>
            </p:cNvGraphicFramePr>
            <p:nvPr/>
          </p:nvGraphicFramePr>
          <p:xfrm>
            <a:off x="3169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0" imgW="1054080" imgH="368280" progId="Equation.DSMT4">
                    <p:embed/>
                  </p:oleObj>
                </mc:Choice>
                <mc:Fallback>
                  <p:oleObj name="Equation" r:id="rId20" imgW="1054080" imgH="368280" progId="Equation.DSMT4">
                    <p:embed/>
                    <p:pic>
                      <p:nvPicPr>
                        <p:cNvPr id="310297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98" name="Group 26"/>
            <p:cNvGrpSpPr>
              <a:grpSpLocks/>
            </p:cNvGrpSpPr>
            <p:nvPr/>
          </p:nvGrpSpPr>
          <p:grpSpPr bwMode="auto">
            <a:xfrm>
              <a:off x="2562" y="432"/>
              <a:ext cx="1636" cy="1528"/>
              <a:chOff x="2199" y="346"/>
              <a:chExt cx="1636" cy="1528"/>
            </a:xfrm>
          </p:grpSpPr>
          <p:pic>
            <p:nvPicPr>
              <p:cNvPr id="310299" name="Picture 27" descr="3-ex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9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300" name="Object 28"/>
              <p:cNvGraphicFramePr>
                <a:graphicFrameLocks noChangeAspect="1"/>
              </p:cNvGraphicFramePr>
              <p:nvPr/>
            </p:nvGraphicFramePr>
            <p:xfrm>
              <a:off x="2608" y="406"/>
              <a:ext cx="752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2" imgW="1193760" imgH="330120" progId="Equation.DSMT4">
                      <p:embed/>
                    </p:oleObj>
                  </mc:Choice>
                  <mc:Fallback>
                    <p:oleObj name="Equation" r:id="rId22" imgW="1193760" imgH="330120" progId="Equation.DSMT4">
                      <p:embed/>
                      <p:pic>
                        <p:nvPicPr>
                          <p:cNvPr id="310300" name="Object 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8" y="406"/>
                            <a:ext cx="752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301" name="Group 29"/>
          <p:cNvGrpSpPr>
            <a:grpSpLocks/>
          </p:cNvGrpSpPr>
          <p:nvPr/>
        </p:nvGrpSpPr>
        <p:grpSpPr bwMode="auto">
          <a:xfrm>
            <a:off x="6352387" y="1623538"/>
            <a:ext cx="2308546" cy="2167741"/>
            <a:chOff x="984" y="426"/>
            <a:chExt cx="1805" cy="1734"/>
          </a:xfrm>
        </p:grpSpPr>
        <p:graphicFrame>
          <p:nvGraphicFramePr>
            <p:cNvPr id="310302" name="Object 30"/>
            <p:cNvGraphicFramePr>
              <a:graphicFrameLocks noChangeAspect="1"/>
            </p:cNvGraphicFramePr>
            <p:nvPr/>
          </p:nvGraphicFramePr>
          <p:xfrm>
            <a:off x="1762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4" imgW="1054080" imgH="368280" progId="Equation.DSMT4">
                    <p:embed/>
                  </p:oleObj>
                </mc:Choice>
                <mc:Fallback>
                  <p:oleObj name="Equation" r:id="rId24" imgW="1054080" imgH="368280" progId="Equation.DSMT4">
                    <p:embed/>
                    <p:pic>
                      <p:nvPicPr>
                        <p:cNvPr id="310302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2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303" name="Group 31"/>
            <p:cNvGrpSpPr>
              <a:grpSpLocks/>
            </p:cNvGrpSpPr>
            <p:nvPr/>
          </p:nvGrpSpPr>
          <p:grpSpPr bwMode="auto">
            <a:xfrm>
              <a:off x="984" y="426"/>
              <a:ext cx="1805" cy="1528"/>
              <a:chOff x="621" y="340"/>
              <a:chExt cx="1805" cy="1528"/>
            </a:xfrm>
          </p:grpSpPr>
          <p:pic>
            <p:nvPicPr>
              <p:cNvPr id="310304" name="Picture 32" descr="1-ex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1" y="340"/>
                <a:ext cx="1805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305" name="Object 33"/>
              <p:cNvGraphicFramePr>
                <a:graphicFrameLocks noChangeAspect="1"/>
              </p:cNvGraphicFramePr>
              <p:nvPr/>
            </p:nvGraphicFramePr>
            <p:xfrm>
              <a:off x="1202" y="406"/>
              <a:ext cx="408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6" imgW="647640" imgH="330120" progId="Equation.DSMT4">
                      <p:embed/>
                    </p:oleObj>
                  </mc:Choice>
                  <mc:Fallback>
                    <p:oleObj name="Equation" r:id="rId26" imgW="647640" imgH="330120" progId="Equation.DSMT4">
                      <p:embed/>
                      <p:pic>
                        <p:nvPicPr>
                          <p:cNvPr id="310305" name="Object 3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02" y="406"/>
                            <a:ext cx="408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10310" name="Line 38"/>
          <p:cNvSpPr>
            <a:spLocks noChangeShapeType="1"/>
          </p:cNvSpPr>
          <p:nvPr/>
        </p:nvSpPr>
        <p:spPr bwMode="auto">
          <a:xfrm flipV="1">
            <a:off x="1619672" y="4448559"/>
            <a:ext cx="7021127" cy="215273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1063241" y="3938558"/>
            <a:ext cx="8121216" cy="400110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Time-convolution less master eq., Generalized Redfield eq., etc.</a:t>
            </a:r>
          </a:p>
        </p:txBody>
      </p:sp>
      <p:sp>
        <p:nvSpPr>
          <p:cNvPr id="41" name="Text Box 43"/>
          <p:cNvSpPr txBox="1">
            <a:spLocks noChangeArrowheads="1"/>
          </p:cNvSpPr>
          <p:nvPr/>
        </p:nvSpPr>
        <p:spPr bwMode="auto">
          <a:xfrm>
            <a:off x="1063241" y="1003300"/>
            <a:ext cx="1060487" cy="40005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HEOM</a:t>
            </a:r>
          </a:p>
        </p:txBody>
      </p:sp>
      <p:sp>
        <p:nvSpPr>
          <p:cNvPr id="42" name="タイトル 1"/>
          <p:cNvSpPr txBox="1">
            <a:spLocks/>
          </p:cNvSpPr>
          <p:nvPr/>
        </p:nvSpPr>
        <p:spPr>
          <a:xfrm>
            <a:off x="677657" y="227752"/>
            <a:ext cx="82296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latin typeface="Arial" pitchFamily="34" charset="0"/>
                <a:ea typeface="Arial Unicode MS" pitchFamily="50" charset="-128"/>
                <a:cs typeface="Arial" pitchFamily="34" charset="0"/>
              </a:rPr>
              <a:t>2DES for spin-Boson system</a:t>
            </a:r>
            <a:br>
              <a:rPr lang="en-US" altLang="ja-JP" dirty="0">
                <a:latin typeface="Arial" pitchFamily="34" charset="0"/>
                <a:ea typeface="Arial Unicode MS" pitchFamily="50" charset="-128"/>
                <a:cs typeface="Arial" pitchFamily="34" charset="0"/>
              </a:rPr>
            </a:br>
            <a:endParaRPr lang="ja-JP" altLang="en-US" dirty="0">
              <a:latin typeface="Arial" pitchFamily="34" charset="0"/>
              <a:ea typeface="Arial Unicode MS" pitchFamily="50" charset="-128"/>
              <a:cs typeface="Arial" pitchFamily="34" charset="0"/>
            </a:endParaRPr>
          </a:p>
        </p:txBody>
      </p:sp>
      <p:sp>
        <p:nvSpPr>
          <p:cNvPr id="310309" name="Line 37"/>
          <p:cNvSpPr>
            <a:spLocks noChangeShapeType="1"/>
          </p:cNvSpPr>
          <p:nvPr/>
        </p:nvSpPr>
        <p:spPr bwMode="auto">
          <a:xfrm>
            <a:off x="1709855" y="4458663"/>
            <a:ext cx="6840760" cy="207947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4816609" y="1070807"/>
            <a:ext cx="455772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Ishizaki &amp; YT,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28"/>
              </a:rPr>
              <a:t>CP </a:t>
            </a:r>
            <a:r>
              <a:rPr lang="en-US" altLang="ja-JP" sz="20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28"/>
              </a:rPr>
              <a:t>347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28"/>
              </a:rPr>
              <a:t>, 185 (2008) </a:t>
            </a:r>
            <a:endParaRPr lang="en-US" altLang="ja-JP" sz="2000" dirty="0">
              <a:solidFill>
                <a:schemeClr val="accent2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4" name="Picture 4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795" y="4409737"/>
            <a:ext cx="2479404" cy="204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4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795" y="1556792"/>
            <a:ext cx="25336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9" descr="http://theochem.kuchem.kyoto-u.ac.jp/members/ishizaki/Akihito1.jpg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00217" y="192666"/>
            <a:ext cx="896256" cy="67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D8C86DB2-839D-4681-889B-B7291F406482}"/>
              </a:ext>
            </a:extLst>
          </p:cNvPr>
          <p:cNvSpPr txBox="1"/>
          <p:nvPr/>
        </p:nvSpPr>
        <p:spPr>
          <a:xfrm>
            <a:off x="2337873" y="693163"/>
            <a:ext cx="65531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The best measure for </a:t>
            </a:r>
            <a:r>
              <a:rPr lang="en-US" altLang="ja-JP" dirty="0" err="1">
                <a:solidFill>
                  <a:srgbClr val="FF0000"/>
                </a:solidFill>
              </a:rPr>
              <a:t>nonMarkovianity</a:t>
            </a:r>
            <a:r>
              <a:rPr lang="en-US" altLang="ja-JP" dirty="0">
                <a:solidFill>
                  <a:srgbClr val="FF0000"/>
                </a:solidFill>
              </a:rPr>
              <a:t> and S-B entanglement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25C41F84-AA5A-4859-B88D-23DC8796A497}"/>
              </a:ext>
            </a:extLst>
          </p:cNvPr>
          <p:cNvCxnSpPr>
            <a:cxnSpLocks/>
          </p:cNvCxnSpPr>
          <p:nvPr/>
        </p:nvCxnSpPr>
        <p:spPr>
          <a:xfrm flipV="1">
            <a:off x="7617291" y="2204864"/>
            <a:ext cx="843141" cy="801225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948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0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310" grpId="0" animBg="1"/>
      <p:bldP spid="310309" grpId="0" animBg="1"/>
      <p:bldP spid="47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円/楕円 105"/>
          <p:cNvSpPr/>
          <p:nvPr/>
        </p:nvSpPr>
        <p:spPr>
          <a:xfrm>
            <a:off x="2119076" y="3573016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5" name="円/楕円 64"/>
          <p:cNvSpPr/>
          <p:nvPr/>
        </p:nvSpPr>
        <p:spPr>
          <a:xfrm>
            <a:off x="6300192" y="1916832"/>
            <a:ext cx="1016496" cy="2088232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00B0F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03" name="円/楕円 102"/>
          <p:cNvSpPr/>
          <p:nvPr/>
        </p:nvSpPr>
        <p:spPr>
          <a:xfrm>
            <a:off x="5220072" y="148478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2" name="円/楕円 101"/>
          <p:cNvSpPr/>
          <p:nvPr/>
        </p:nvSpPr>
        <p:spPr>
          <a:xfrm>
            <a:off x="6372200" y="148478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9" name="円/楕円 98"/>
          <p:cNvSpPr/>
          <p:nvPr/>
        </p:nvSpPr>
        <p:spPr>
          <a:xfrm>
            <a:off x="2267744" y="141277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8" name="円/楕円 97"/>
          <p:cNvSpPr/>
          <p:nvPr/>
        </p:nvSpPr>
        <p:spPr>
          <a:xfrm>
            <a:off x="3347864" y="148478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円/楕円 43"/>
          <p:cNvSpPr/>
          <p:nvPr/>
        </p:nvSpPr>
        <p:spPr>
          <a:xfrm>
            <a:off x="5076056" y="1700808"/>
            <a:ext cx="936104" cy="2160240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45" name="円/楕円 44"/>
          <p:cNvSpPr/>
          <p:nvPr/>
        </p:nvSpPr>
        <p:spPr>
          <a:xfrm>
            <a:off x="5156448" y="3437384"/>
            <a:ext cx="936104" cy="150378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円/楕円 45"/>
          <p:cNvSpPr/>
          <p:nvPr/>
        </p:nvSpPr>
        <p:spPr>
          <a:xfrm>
            <a:off x="5292080" y="414908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円/楕円 46"/>
          <p:cNvSpPr/>
          <p:nvPr/>
        </p:nvSpPr>
        <p:spPr>
          <a:xfrm>
            <a:off x="6372200" y="299695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/楕円 47"/>
          <p:cNvSpPr/>
          <p:nvPr/>
        </p:nvSpPr>
        <p:spPr>
          <a:xfrm>
            <a:off x="5076056" y="220486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/楕円 48"/>
          <p:cNvSpPr/>
          <p:nvPr/>
        </p:nvSpPr>
        <p:spPr>
          <a:xfrm>
            <a:off x="6156176" y="227687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/楕円 49"/>
          <p:cNvSpPr/>
          <p:nvPr/>
        </p:nvSpPr>
        <p:spPr>
          <a:xfrm>
            <a:off x="6084168" y="3284984"/>
            <a:ext cx="936104" cy="1584176"/>
          </a:xfrm>
          <a:prstGeom prst="ellipse">
            <a:avLst/>
          </a:prstGeom>
          <a:noFill/>
          <a:ln w="317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円/楕円 50"/>
          <p:cNvSpPr/>
          <p:nvPr/>
        </p:nvSpPr>
        <p:spPr>
          <a:xfrm>
            <a:off x="5220072" y="3212976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円/楕円 51"/>
          <p:cNvSpPr/>
          <p:nvPr/>
        </p:nvSpPr>
        <p:spPr>
          <a:xfrm>
            <a:off x="6228184" y="908720"/>
            <a:ext cx="936104" cy="1368152"/>
          </a:xfrm>
          <a:prstGeom prst="ellipse">
            <a:avLst/>
          </a:prstGeom>
          <a:noFill/>
          <a:ln w="28575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円/楕円 52"/>
          <p:cNvSpPr/>
          <p:nvPr/>
        </p:nvSpPr>
        <p:spPr>
          <a:xfrm>
            <a:off x="6228184" y="184482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円/楕円 53"/>
          <p:cNvSpPr/>
          <p:nvPr/>
        </p:nvSpPr>
        <p:spPr>
          <a:xfrm>
            <a:off x="5076056" y="1700808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円/楕円 54"/>
          <p:cNvSpPr/>
          <p:nvPr/>
        </p:nvSpPr>
        <p:spPr>
          <a:xfrm>
            <a:off x="5220072" y="98072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円/楕円 55"/>
          <p:cNvSpPr/>
          <p:nvPr/>
        </p:nvSpPr>
        <p:spPr>
          <a:xfrm>
            <a:off x="6300192" y="393305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5508104" y="836712"/>
            <a:ext cx="1224136" cy="4392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58" name="直線コネクタ 57"/>
          <p:cNvCxnSpPr/>
          <p:nvPr/>
        </p:nvCxnSpPr>
        <p:spPr>
          <a:xfrm flipV="1">
            <a:off x="5508104" y="3429000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/>
          <p:nvPr/>
        </p:nvCxnSpPr>
        <p:spPr>
          <a:xfrm rot="16200000" flipH="1">
            <a:off x="5436096" y="2780928"/>
            <a:ext cx="1368152" cy="12241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/>
          <p:cNvCxnSpPr/>
          <p:nvPr/>
        </p:nvCxnSpPr>
        <p:spPr>
          <a:xfrm rot="5400000" flipH="1" flipV="1">
            <a:off x="4932040" y="2204864"/>
            <a:ext cx="2376264" cy="1224136"/>
          </a:xfrm>
          <a:prstGeom prst="line">
            <a:avLst/>
          </a:prstGeom>
          <a:ln w="31750">
            <a:solidFill>
              <a:srgbClr val="AC18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/>
          <p:cNvCxnSpPr/>
          <p:nvPr/>
        </p:nvCxnSpPr>
        <p:spPr>
          <a:xfrm>
            <a:off x="5508104" y="155679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正方形/長方形 61"/>
          <p:cNvSpPr/>
          <p:nvPr/>
        </p:nvSpPr>
        <p:spPr>
          <a:xfrm>
            <a:off x="5004048" y="908720"/>
            <a:ext cx="2520280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 flipH="1">
            <a:off x="6732238" y="83671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4" name="Line 9"/>
          <p:cNvSpPr>
            <a:spLocks noChangeShapeType="1"/>
          </p:cNvSpPr>
          <p:nvPr/>
        </p:nvSpPr>
        <p:spPr bwMode="auto">
          <a:xfrm flipH="1">
            <a:off x="5508104" y="836712"/>
            <a:ext cx="0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" name="Line 17"/>
          <p:cNvSpPr>
            <a:spLocks noChangeShapeType="1"/>
          </p:cNvSpPr>
          <p:nvPr/>
        </p:nvSpPr>
        <p:spPr bwMode="auto">
          <a:xfrm flipH="1" flipV="1">
            <a:off x="6732240" y="3356992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17"/>
          <p:cNvSpPr>
            <a:spLocks noChangeShapeType="1"/>
          </p:cNvSpPr>
          <p:nvPr/>
        </p:nvSpPr>
        <p:spPr bwMode="auto">
          <a:xfrm flipV="1">
            <a:off x="4788024" y="1124744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3" name="円/楕円 72"/>
          <p:cNvSpPr/>
          <p:nvPr/>
        </p:nvSpPr>
        <p:spPr>
          <a:xfrm>
            <a:off x="2259764" y="250128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4" name="円/楕円 73"/>
          <p:cNvSpPr/>
          <p:nvPr/>
        </p:nvSpPr>
        <p:spPr>
          <a:xfrm>
            <a:off x="2087724" y="340354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5" name="円/楕円 74"/>
          <p:cNvSpPr/>
          <p:nvPr/>
        </p:nvSpPr>
        <p:spPr>
          <a:xfrm>
            <a:off x="2267744" y="371703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円/楕円 75"/>
          <p:cNvSpPr/>
          <p:nvPr/>
        </p:nvSpPr>
        <p:spPr>
          <a:xfrm>
            <a:off x="3347864" y="3356992"/>
            <a:ext cx="57606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円/楕円 76"/>
          <p:cNvSpPr/>
          <p:nvPr/>
        </p:nvSpPr>
        <p:spPr>
          <a:xfrm>
            <a:off x="2051720" y="227687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円/楕円 77"/>
          <p:cNvSpPr/>
          <p:nvPr/>
        </p:nvSpPr>
        <p:spPr>
          <a:xfrm>
            <a:off x="3131840" y="242088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9" name="円/楕円 78"/>
          <p:cNvSpPr/>
          <p:nvPr/>
        </p:nvSpPr>
        <p:spPr>
          <a:xfrm>
            <a:off x="3059832" y="3645024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0" name="円/楕円 79"/>
          <p:cNvSpPr/>
          <p:nvPr/>
        </p:nvSpPr>
        <p:spPr>
          <a:xfrm>
            <a:off x="2104298" y="2722893"/>
            <a:ext cx="936104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1" name="円/楕円 80"/>
          <p:cNvSpPr/>
          <p:nvPr/>
        </p:nvSpPr>
        <p:spPr>
          <a:xfrm>
            <a:off x="3203848" y="1124744"/>
            <a:ext cx="936104" cy="10801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2" name="円/楕円 81"/>
          <p:cNvSpPr/>
          <p:nvPr/>
        </p:nvSpPr>
        <p:spPr>
          <a:xfrm>
            <a:off x="3203848" y="2348880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3" name="円/楕円 82"/>
          <p:cNvSpPr/>
          <p:nvPr/>
        </p:nvSpPr>
        <p:spPr>
          <a:xfrm>
            <a:off x="2051720" y="2276872"/>
            <a:ext cx="93610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円/楕円 83"/>
          <p:cNvSpPr/>
          <p:nvPr/>
        </p:nvSpPr>
        <p:spPr>
          <a:xfrm>
            <a:off x="2051720" y="1124744"/>
            <a:ext cx="79208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円/楕円 84"/>
          <p:cNvSpPr/>
          <p:nvPr/>
        </p:nvSpPr>
        <p:spPr>
          <a:xfrm>
            <a:off x="3275856" y="40050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2483768" y="1124744"/>
            <a:ext cx="1224136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87" name="直線コネクタ 86"/>
          <p:cNvCxnSpPr>
            <a:endCxn id="94" idx="1"/>
          </p:cNvCxnSpPr>
          <p:nvPr/>
        </p:nvCxnSpPr>
        <p:spPr>
          <a:xfrm flipV="1">
            <a:off x="2483768" y="3356992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コネクタ 87"/>
          <p:cNvCxnSpPr/>
          <p:nvPr/>
        </p:nvCxnSpPr>
        <p:spPr>
          <a:xfrm>
            <a:off x="2483768" y="3645024"/>
            <a:ext cx="1224136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コネクタ 88"/>
          <p:cNvCxnSpPr/>
          <p:nvPr/>
        </p:nvCxnSpPr>
        <p:spPr>
          <a:xfrm flipV="1">
            <a:off x="2483768" y="2420888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2483768" y="1340768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正方形/長方形 90"/>
          <p:cNvSpPr/>
          <p:nvPr/>
        </p:nvSpPr>
        <p:spPr>
          <a:xfrm>
            <a:off x="1943708" y="980728"/>
            <a:ext cx="2304256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2" name="Line 9"/>
          <p:cNvSpPr>
            <a:spLocks noChangeShapeType="1"/>
          </p:cNvSpPr>
          <p:nvPr/>
        </p:nvSpPr>
        <p:spPr bwMode="auto">
          <a:xfrm flipH="1">
            <a:off x="3707902" y="83671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3" name="Line 9"/>
          <p:cNvSpPr>
            <a:spLocks noChangeShapeType="1"/>
          </p:cNvSpPr>
          <p:nvPr/>
        </p:nvSpPr>
        <p:spPr bwMode="auto">
          <a:xfrm flipH="1">
            <a:off x="2483766" y="83671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4" name="Line 17"/>
          <p:cNvSpPr>
            <a:spLocks noChangeShapeType="1"/>
          </p:cNvSpPr>
          <p:nvPr/>
        </p:nvSpPr>
        <p:spPr bwMode="auto">
          <a:xfrm flipH="1" flipV="1">
            <a:off x="3707904" y="3356992"/>
            <a:ext cx="720080" cy="6480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5" name="Line 17"/>
          <p:cNvSpPr>
            <a:spLocks noChangeShapeType="1"/>
          </p:cNvSpPr>
          <p:nvPr/>
        </p:nvSpPr>
        <p:spPr bwMode="auto">
          <a:xfrm flipV="1">
            <a:off x="1763688" y="1124744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00" name="直線コネクタ 99"/>
          <p:cNvCxnSpPr/>
          <p:nvPr/>
        </p:nvCxnSpPr>
        <p:spPr>
          <a:xfrm rot="10800000">
            <a:off x="1907704" y="1124744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/>
          <p:cNvCxnSpPr/>
          <p:nvPr/>
        </p:nvCxnSpPr>
        <p:spPr>
          <a:xfrm rot="10800000">
            <a:off x="1907704" y="2276872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6"/>
          <p:cNvSpPr txBox="1">
            <a:spLocks noChangeArrowheads="1"/>
          </p:cNvSpPr>
          <p:nvPr/>
        </p:nvSpPr>
        <p:spPr bwMode="auto">
          <a:xfrm>
            <a:off x="2195736" y="188640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</a:t>
            </a: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5364088" y="188640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Entangled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0" name="Text Box 6"/>
          <p:cNvSpPr txBox="1">
            <a:spLocks noChangeArrowheads="1"/>
          </p:cNvSpPr>
          <p:nvPr/>
        </p:nvSpPr>
        <p:spPr bwMode="auto">
          <a:xfrm>
            <a:off x="1331640" y="5529776"/>
            <a:ext cx="360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TCL Master, </a:t>
            </a:r>
            <a:r>
              <a:rPr kumimoji="0" lang="en-US" altLang="ja-JP" sz="2400" dirty="0" err="1">
                <a:latin typeface="Arial Unicode MS"/>
                <a:ea typeface="Arial Unicode MS"/>
                <a:cs typeface="Arial Unicode MS"/>
              </a:rPr>
              <a:t>Redfield,etc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1" name="Text Box 6"/>
          <p:cNvSpPr txBox="1">
            <a:spLocks noChangeArrowheads="1"/>
          </p:cNvSpPr>
          <p:nvPr/>
        </p:nvSpPr>
        <p:spPr bwMode="auto">
          <a:xfrm>
            <a:off x="5652120" y="5516786"/>
            <a:ext cx="20882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HEOM</a:t>
            </a:r>
          </a:p>
        </p:txBody>
      </p:sp>
      <p:sp>
        <p:nvSpPr>
          <p:cNvPr id="112" name="Text Box 6"/>
          <p:cNvSpPr txBox="1">
            <a:spLocks noChangeArrowheads="1"/>
          </p:cNvSpPr>
          <p:nvPr/>
        </p:nvSpPr>
        <p:spPr bwMode="auto">
          <a:xfrm>
            <a:off x="1259632" y="170080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2411760" y="1052736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0" name="星 7 69"/>
          <p:cNvSpPr>
            <a:spLocks noChangeAspect="1"/>
          </p:cNvSpPr>
          <p:nvPr/>
        </p:nvSpPr>
        <p:spPr>
          <a:xfrm>
            <a:off x="3635896" y="3284984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4" name="星 7 103"/>
          <p:cNvSpPr>
            <a:spLocks noChangeAspect="1"/>
          </p:cNvSpPr>
          <p:nvPr/>
        </p:nvSpPr>
        <p:spPr>
          <a:xfrm>
            <a:off x="5436096" y="1052736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5" name="星 7 104"/>
          <p:cNvSpPr>
            <a:spLocks noChangeAspect="1"/>
          </p:cNvSpPr>
          <p:nvPr/>
        </p:nvSpPr>
        <p:spPr>
          <a:xfrm>
            <a:off x="6660232" y="3284984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4" name="Text Box 6"/>
          <p:cNvSpPr txBox="1">
            <a:spLocks noChangeArrowheads="1"/>
          </p:cNvSpPr>
          <p:nvPr/>
        </p:nvSpPr>
        <p:spPr bwMode="auto">
          <a:xfrm>
            <a:off x="4211960" y="292494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6" name="Text Box 6"/>
          <p:cNvSpPr txBox="1">
            <a:spLocks noChangeArrowheads="1"/>
          </p:cNvSpPr>
          <p:nvPr/>
        </p:nvSpPr>
        <p:spPr bwMode="auto">
          <a:xfrm>
            <a:off x="4355976" y="170080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7" name="Text Box 6"/>
          <p:cNvSpPr txBox="1">
            <a:spLocks noChangeArrowheads="1"/>
          </p:cNvSpPr>
          <p:nvPr/>
        </p:nvSpPr>
        <p:spPr bwMode="auto">
          <a:xfrm>
            <a:off x="7524328" y="400506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09" name="Line 17"/>
          <p:cNvSpPr>
            <a:spLocks noChangeShapeType="1"/>
          </p:cNvSpPr>
          <p:nvPr/>
        </p:nvSpPr>
        <p:spPr bwMode="auto">
          <a:xfrm flipH="1" flipV="1">
            <a:off x="6804248" y="4509120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3" name="Line 17"/>
          <p:cNvSpPr>
            <a:spLocks noChangeShapeType="1"/>
          </p:cNvSpPr>
          <p:nvPr/>
        </p:nvSpPr>
        <p:spPr bwMode="auto">
          <a:xfrm flipH="1" flipV="1">
            <a:off x="3779912" y="4509120"/>
            <a:ext cx="720080" cy="6480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15" name="直線コネクタ 114"/>
          <p:cNvCxnSpPr/>
          <p:nvPr/>
        </p:nvCxnSpPr>
        <p:spPr>
          <a:xfrm rot="10800000">
            <a:off x="1979712" y="4509120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星 7 117"/>
          <p:cNvSpPr>
            <a:spLocks noChangeAspect="1"/>
          </p:cNvSpPr>
          <p:nvPr/>
        </p:nvSpPr>
        <p:spPr>
          <a:xfrm>
            <a:off x="3707904" y="4437112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6732240" y="4437112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0" name="Text Box 6"/>
          <p:cNvSpPr txBox="1">
            <a:spLocks noChangeArrowheads="1"/>
          </p:cNvSpPr>
          <p:nvPr/>
        </p:nvSpPr>
        <p:spPr bwMode="auto">
          <a:xfrm>
            <a:off x="4355976" y="508518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1" name="Text Box 6"/>
          <p:cNvSpPr txBox="1">
            <a:spLocks noChangeArrowheads="1"/>
          </p:cNvSpPr>
          <p:nvPr/>
        </p:nvSpPr>
        <p:spPr bwMode="auto">
          <a:xfrm>
            <a:off x="7524328" y="5229200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2" name="Line 17"/>
          <p:cNvSpPr>
            <a:spLocks noChangeShapeType="1"/>
          </p:cNvSpPr>
          <p:nvPr/>
        </p:nvSpPr>
        <p:spPr bwMode="auto">
          <a:xfrm flipV="1">
            <a:off x="4788024" y="2276872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3" name="Line 17"/>
          <p:cNvSpPr>
            <a:spLocks noChangeShapeType="1"/>
          </p:cNvSpPr>
          <p:nvPr/>
        </p:nvSpPr>
        <p:spPr bwMode="auto">
          <a:xfrm flipV="1">
            <a:off x="1763688" y="2276872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24" name="直線コネクタ 123"/>
          <p:cNvCxnSpPr/>
          <p:nvPr/>
        </p:nvCxnSpPr>
        <p:spPr>
          <a:xfrm rot="10800000">
            <a:off x="1907704" y="3356992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 Box 6"/>
          <p:cNvSpPr txBox="1">
            <a:spLocks noChangeArrowheads="1"/>
          </p:cNvSpPr>
          <p:nvPr/>
        </p:nvSpPr>
        <p:spPr bwMode="auto">
          <a:xfrm>
            <a:off x="1187624" y="2852936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6" name="星 7 125"/>
          <p:cNvSpPr>
            <a:spLocks noChangeAspect="1"/>
          </p:cNvSpPr>
          <p:nvPr/>
        </p:nvSpPr>
        <p:spPr>
          <a:xfrm>
            <a:off x="2411760" y="2204864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7" name="星 7 126"/>
          <p:cNvSpPr>
            <a:spLocks noChangeAspect="1"/>
          </p:cNvSpPr>
          <p:nvPr/>
        </p:nvSpPr>
        <p:spPr>
          <a:xfrm>
            <a:off x="5436096" y="2204864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8" name="Text Box 6"/>
          <p:cNvSpPr txBox="1">
            <a:spLocks noChangeArrowheads="1"/>
          </p:cNvSpPr>
          <p:nvPr/>
        </p:nvSpPr>
        <p:spPr bwMode="auto">
          <a:xfrm>
            <a:off x="4355976" y="3933056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838658" name="Object 38"/>
          <p:cNvGraphicFramePr>
            <a:graphicFrameLocks noChangeAspect="1"/>
          </p:cNvGraphicFramePr>
          <p:nvPr/>
        </p:nvGraphicFramePr>
        <p:xfrm>
          <a:off x="1901825" y="6021388"/>
          <a:ext cx="24495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27200" imgH="431640" progId="Equation.DSMT4">
                  <p:embed/>
                </p:oleObj>
              </mc:Choice>
              <mc:Fallback>
                <p:oleObj name="Equation" r:id="rId2" imgW="2527200" imgH="431640" progId="Equation.DSMT4">
                  <p:embed/>
                  <p:pic>
                    <p:nvPicPr>
                      <p:cNvPr id="838658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1825" y="6021388"/>
                        <a:ext cx="2449513" cy="417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8659" name="Object 38"/>
          <p:cNvGraphicFramePr>
            <a:graphicFrameLocks noChangeAspect="1"/>
          </p:cNvGraphicFramePr>
          <p:nvPr/>
        </p:nvGraphicFramePr>
        <p:xfrm>
          <a:off x="5141913" y="6021388"/>
          <a:ext cx="207962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45960" imgH="419040" progId="Equation.DSMT4">
                  <p:embed/>
                </p:oleObj>
              </mc:Choice>
              <mc:Fallback>
                <p:oleObj name="Equation" r:id="rId4" imgW="2145960" imgH="419040" progId="Equation.DSMT4">
                  <p:embed/>
                  <p:pic>
                    <p:nvPicPr>
                      <p:cNvPr id="838659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1913" y="6021388"/>
                        <a:ext cx="2079625" cy="404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134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91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3B10E1AB-A788-4576-AEDB-974828C8FD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8953" y="1939569"/>
            <a:ext cx="3665185" cy="3073886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8750"/>
            <a:ext cx="8385175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600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Rephasing, anharmonicity, coupling</a:t>
            </a:r>
            <a:r>
              <a:rPr lang="en-US" altLang="ja-JP" sz="4000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 </a:t>
            </a:r>
            <a:endParaRPr lang="ja-JP" altLang="en-US" sz="4000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2334967" y="997325"/>
            <a:ext cx="40235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Correlation spectrum (</a:t>
            </a:r>
            <a:r>
              <a:rPr lang="en-US" altLang="ja-JP" sz="16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nondissipative</a:t>
            </a:r>
            <a:r>
              <a:rPr lang="en-US" altLang="ja-JP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part)</a:t>
            </a:r>
            <a:endParaRPr lang="ja-JP" altLang="en-US" sz="1600" dirty="0">
              <a:solidFill>
                <a:schemeClr val="tx2">
                  <a:lumMod val="60000"/>
                  <a:lumOff val="40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0" name="コンテンツ プレースホルダ 2"/>
          <p:cNvSpPr txBox="1">
            <a:spLocks/>
          </p:cNvSpPr>
          <p:nvPr/>
        </p:nvSpPr>
        <p:spPr bwMode="auto">
          <a:xfrm>
            <a:off x="683568" y="5445224"/>
            <a:ext cx="66468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Hamm, Lim &amp; Hochstrasser, 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  <a:hlinkClick r:id="rId4"/>
              </a:rPr>
              <a:t>JPC B </a:t>
            </a:r>
            <a:r>
              <a:rPr lang="en-US" altLang="ja-JP" sz="1800" b="1" dirty="0">
                <a:latin typeface="Times New Roman" pitchFamily="18" charset="0"/>
                <a:cs typeface="Times New Roman" pitchFamily="18" charset="0"/>
                <a:hlinkClick r:id="rId4"/>
              </a:rPr>
              <a:t>102,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  <a:hlinkClick r:id="rId4"/>
              </a:rPr>
              <a:t> 6123 (1998)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Ge, </a:t>
            </a:r>
            <a:r>
              <a:rPr lang="en-US" altLang="ja-JP" sz="1800" dirty="0" err="1">
                <a:latin typeface="Times New Roman" pitchFamily="18" charset="0"/>
                <a:cs typeface="Times New Roman" pitchFamily="18" charset="0"/>
              </a:rPr>
              <a:t>Zanni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,&amp; Hochstrasser, 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  <a:hlinkClick r:id="rId5"/>
              </a:rPr>
              <a:t>JPC A </a:t>
            </a:r>
            <a:r>
              <a:rPr lang="en-US" altLang="ja-JP" sz="1800" b="1" dirty="0">
                <a:latin typeface="Times New Roman" pitchFamily="18" charset="0"/>
                <a:cs typeface="Times New Roman" pitchFamily="18" charset="0"/>
                <a:hlinkClick r:id="rId5"/>
              </a:rPr>
              <a:t>106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  <a:hlinkClick r:id="rId5"/>
              </a:rPr>
              <a:t>, 962 (2002)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r>
              <a:rPr lang="en-US" altLang="ja-JP" sz="1800" dirty="0" err="1">
                <a:latin typeface="Times New Roman" pitchFamily="18" charset="0"/>
                <a:cs typeface="Times New Roman" pitchFamily="18" charset="0"/>
              </a:rPr>
              <a:t>Venkatramani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, Mukamel, 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  <a:hlinkClick r:id="rId6"/>
              </a:rPr>
              <a:t>JCP 117, 11089 (2002)</a:t>
            </a:r>
            <a:endParaRPr lang="en-US" altLang="ja-JP" sz="1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Y. Tanimura and A. Ishizaki, </a:t>
            </a:r>
            <a:r>
              <a:rPr lang="en-US" altLang="ja-JP" sz="1800" dirty="0">
                <a:hlinkClick r:id="rId7"/>
              </a:rPr>
              <a:t>Acc. Chem. Res. </a:t>
            </a:r>
            <a:r>
              <a:rPr lang="en-US" altLang="ja-JP" sz="1800" b="1" dirty="0">
                <a:hlinkClick r:id="rId7"/>
              </a:rPr>
              <a:t>42</a:t>
            </a:r>
            <a:r>
              <a:rPr lang="en-US" altLang="ja-JP" sz="1800" dirty="0">
                <a:hlinkClick r:id="rId7"/>
              </a:rPr>
              <a:t>, 1270 (2009).</a:t>
            </a:r>
            <a:endParaRPr lang="en-US" altLang="ja-JP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Picture 5473" descr="C:\Users\tanimura.THEOCHEM\Desktop\SLinh3.gif">
            <a:extLst>
              <a:ext uri="{FF2B5EF4-FFF2-40B4-BE49-F238E27FC236}">
                <a16:creationId xmlns:a16="http://schemas.microsoft.com/office/drawing/2014/main" id="{26124A46-506C-40CD-BA46-F5D6528E751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58397" y="4113584"/>
            <a:ext cx="638175" cy="504057"/>
          </a:xfrm>
          <a:prstGeom prst="rect">
            <a:avLst/>
          </a:prstGeom>
          <a:noFill/>
        </p:spPr>
      </p:pic>
      <p:pic>
        <p:nvPicPr>
          <p:cNvPr id="32" name="Picture 5476" descr="C:\Users\tanimura.THEOCHEM\Desktop\SLinh1.gif">
            <a:extLst>
              <a:ext uri="{FF2B5EF4-FFF2-40B4-BE49-F238E27FC236}">
                <a16:creationId xmlns:a16="http://schemas.microsoft.com/office/drawing/2014/main" id="{5EB55DFB-1D7A-433D-95CB-2D600D7C8AE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27110" y="2533620"/>
            <a:ext cx="638175" cy="846899"/>
          </a:xfrm>
          <a:prstGeom prst="rect">
            <a:avLst/>
          </a:prstGeom>
          <a:noFill/>
        </p:spPr>
      </p:pic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13C2935D-6E17-423E-9005-79DBA43DD0DC}"/>
              </a:ext>
            </a:extLst>
          </p:cNvPr>
          <p:cNvCxnSpPr>
            <a:cxnSpLocks/>
          </p:cNvCxnSpPr>
          <p:nvPr/>
        </p:nvCxnSpPr>
        <p:spPr>
          <a:xfrm flipV="1">
            <a:off x="2051720" y="3543224"/>
            <a:ext cx="0" cy="671253"/>
          </a:xfrm>
          <a:prstGeom prst="line">
            <a:avLst/>
          </a:prstGeom>
          <a:ln w="63500">
            <a:solidFill>
              <a:srgbClr val="FFC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EA2D0D39-CBE7-46EE-BA98-4D24E2F3C246}"/>
              </a:ext>
            </a:extLst>
          </p:cNvPr>
          <p:cNvSpPr txBox="1"/>
          <p:nvPr/>
        </p:nvSpPr>
        <p:spPr>
          <a:xfrm>
            <a:off x="1004649" y="1931606"/>
            <a:ext cx="27803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mode-mode coupling</a:t>
            </a:r>
            <a:endParaRPr lang="ja-JP" altLang="en-US" dirty="0"/>
          </a:p>
        </p:txBody>
      </p:sp>
      <p:pic>
        <p:nvPicPr>
          <p:cNvPr id="12" name="Picture 7">
            <a:extLst>
              <a:ext uri="{FF2B5EF4-FFF2-40B4-BE49-F238E27FC236}">
                <a16:creationId xmlns:a16="http://schemas.microsoft.com/office/drawing/2014/main" id="{416F86A8-CE93-4605-A7F5-467FD448E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2024" y="3120618"/>
            <a:ext cx="974785" cy="1116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68DDBCAC-DB98-4E68-A6F1-7D1116687C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742" y="1308915"/>
            <a:ext cx="1094241" cy="1100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直線矢印コネクタ 15">
            <a:extLst>
              <a:ext uri="{FF2B5EF4-FFF2-40B4-BE49-F238E27FC236}">
                <a16:creationId xmlns:a16="http://schemas.microsoft.com/office/drawing/2014/main" id="{E0E46DD8-2DE0-4E62-A710-A414259234ED}"/>
              </a:ext>
            </a:extLst>
          </p:cNvPr>
          <p:cNvCxnSpPr>
            <a:cxnSpLocks/>
          </p:cNvCxnSpPr>
          <p:nvPr/>
        </p:nvCxnSpPr>
        <p:spPr>
          <a:xfrm flipV="1">
            <a:off x="6138575" y="1929573"/>
            <a:ext cx="1065388" cy="685270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0F20AD5D-817F-4382-ACA1-8F2B91D21DF3}"/>
              </a:ext>
            </a:extLst>
          </p:cNvPr>
          <p:cNvCxnSpPr>
            <a:cxnSpLocks/>
          </p:cNvCxnSpPr>
          <p:nvPr/>
        </p:nvCxnSpPr>
        <p:spPr>
          <a:xfrm>
            <a:off x="5997527" y="3156255"/>
            <a:ext cx="1206436" cy="640514"/>
          </a:xfrm>
          <a:prstGeom prst="straightConnector1">
            <a:avLst/>
          </a:prstGeom>
          <a:ln w="41275">
            <a:solidFill>
              <a:schemeClr val="accent6">
                <a:lumMod val="7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A8012F00-285C-42F6-9DAB-0AE301FDD34C}"/>
              </a:ext>
            </a:extLst>
          </p:cNvPr>
          <p:cNvSpPr txBox="1"/>
          <p:nvPr/>
        </p:nvSpPr>
        <p:spPr>
          <a:xfrm>
            <a:off x="531178" y="4213246"/>
            <a:ext cx="10081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7030A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Mode A</a:t>
            </a:r>
            <a:endParaRPr lang="ja-JP" altLang="en-US" b="1" dirty="0">
              <a:solidFill>
                <a:srgbClr val="7030A0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10619B7F-7690-42A6-94AA-7E0F1B74D9AB}"/>
              </a:ext>
            </a:extLst>
          </p:cNvPr>
          <p:cNvSpPr txBox="1"/>
          <p:nvPr/>
        </p:nvSpPr>
        <p:spPr>
          <a:xfrm>
            <a:off x="545434" y="2835828"/>
            <a:ext cx="10081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FF66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Mode </a:t>
            </a:r>
            <a:r>
              <a:rPr lang="en-US" altLang="ja-JP" sz="1800" b="1" dirty="0">
                <a:solidFill>
                  <a:srgbClr val="FFC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</a:t>
            </a:r>
            <a:endParaRPr lang="ja-JP" altLang="en-US" b="1" dirty="0">
              <a:solidFill>
                <a:srgbClr val="FFC000"/>
              </a:solidFill>
            </a:endParaRP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E49A1AC2-93C9-4083-A73A-63EB18E1A888}"/>
              </a:ext>
            </a:extLst>
          </p:cNvPr>
          <p:cNvSpPr/>
          <p:nvPr/>
        </p:nvSpPr>
        <p:spPr>
          <a:xfrm>
            <a:off x="4146810" y="3868370"/>
            <a:ext cx="864096" cy="844278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楕円 27">
            <a:extLst>
              <a:ext uri="{FF2B5EF4-FFF2-40B4-BE49-F238E27FC236}">
                <a16:creationId xmlns:a16="http://schemas.microsoft.com/office/drawing/2014/main" id="{7FEBE175-B64C-401E-80A7-F757AEDD0DC5}"/>
              </a:ext>
            </a:extLst>
          </p:cNvPr>
          <p:cNvSpPr/>
          <p:nvPr/>
        </p:nvSpPr>
        <p:spPr>
          <a:xfrm>
            <a:off x="1669198" y="3929767"/>
            <a:ext cx="864096" cy="844278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楕円 28">
            <a:extLst>
              <a:ext uri="{FF2B5EF4-FFF2-40B4-BE49-F238E27FC236}">
                <a16:creationId xmlns:a16="http://schemas.microsoft.com/office/drawing/2014/main" id="{1DAE624A-B48A-4FA5-B1B3-BB14C4B5AAEC}"/>
              </a:ext>
            </a:extLst>
          </p:cNvPr>
          <p:cNvSpPr/>
          <p:nvPr/>
        </p:nvSpPr>
        <p:spPr>
          <a:xfrm>
            <a:off x="5258148" y="2536557"/>
            <a:ext cx="912597" cy="955420"/>
          </a:xfrm>
          <a:prstGeom prst="ellipse">
            <a:avLst/>
          </a:prstGeom>
          <a:noFill/>
          <a:ln w="38100"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楕円 32">
            <a:extLst>
              <a:ext uri="{FF2B5EF4-FFF2-40B4-BE49-F238E27FC236}">
                <a16:creationId xmlns:a16="http://schemas.microsoft.com/office/drawing/2014/main" id="{AD2B6BD5-8E9E-4C10-B644-643820864DE2}"/>
              </a:ext>
            </a:extLst>
          </p:cNvPr>
          <p:cNvSpPr/>
          <p:nvPr/>
        </p:nvSpPr>
        <p:spPr>
          <a:xfrm>
            <a:off x="1556347" y="2428515"/>
            <a:ext cx="944723" cy="1026205"/>
          </a:xfrm>
          <a:prstGeom prst="ellipse">
            <a:avLst/>
          </a:prstGeom>
          <a:noFill/>
          <a:ln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AF2B08E4-A889-4B54-A286-07588A38D8C2}"/>
              </a:ext>
            </a:extLst>
          </p:cNvPr>
          <p:cNvCxnSpPr>
            <a:cxnSpLocks/>
          </p:cNvCxnSpPr>
          <p:nvPr/>
        </p:nvCxnSpPr>
        <p:spPr>
          <a:xfrm>
            <a:off x="2051720" y="3491976"/>
            <a:ext cx="0" cy="609586"/>
          </a:xfrm>
          <a:prstGeom prst="line">
            <a:avLst/>
          </a:prstGeom>
          <a:ln w="63500">
            <a:solidFill>
              <a:srgbClr val="7030A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楕円 40">
            <a:extLst>
              <a:ext uri="{FF2B5EF4-FFF2-40B4-BE49-F238E27FC236}">
                <a16:creationId xmlns:a16="http://schemas.microsoft.com/office/drawing/2014/main" id="{20AFE765-9769-4485-9BE2-0A36AFD1B86B}"/>
              </a:ext>
            </a:extLst>
          </p:cNvPr>
          <p:cNvSpPr/>
          <p:nvPr/>
        </p:nvSpPr>
        <p:spPr>
          <a:xfrm>
            <a:off x="5364088" y="3882759"/>
            <a:ext cx="720080" cy="734882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楕円 41">
            <a:extLst>
              <a:ext uri="{FF2B5EF4-FFF2-40B4-BE49-F238E27FC236}">
                <a16:creationId xmlns:a16="http://schemas.microsoft.com/office/drawing/2014/main" id="{A10459B6-5F66-4A1A-BB36-0BCC220DB618}"/>
              </a:ext>
            </a:extLst>
          </p:cNvPr>
          <p:cNvSpPr/>
          <p:nvPr/>
        </p:nvSpPr>
        <p:spPr>
          <a:xfrm>
            <a:off x="1403649" y="2346649"/>
            <a:ext cx="1317132" cy="2510456"/>
          </a:xfrm>
          <a:prstGeom prst="ellipse">
            <a:avLst/>
          </a:prstGeom>
          <a:noFill/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楕円 43">
            <a:extLst>
              <a:ext uri="{FF2B5EF4-FFF2-40B4-BE49-F238E27FC236}">
                <a16:creationId xmlns:a16="http://schemas.microsoft.com/office/drawing/2014/main" id="{A2624189-FF05-40BD-A58C-13A7993F0289}"/>
              </a:ext>
            </a:extLst>
          </p:cNvPr>
          <p:cNvSpPr/>
          <p:nvPr/>
        </p:nvSpPr>
        <p:spPr>
          <a:xfrm>
            <a:off x="4192570" y="2536556"/>
            <a:ext cx="760933" cy="793040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4FD819F9-AEA4-4713-BCB3-274F63A47323}"/>
              </a:ext>
            </a:extLst>
          </p:cNvPr>
          <p:cNvCxnSpPr>
            <a:cxnSpLocks/>
          </p:cNvCxnSpPr>
          <p:nvPr/>
        </p:nvCxnSpPr>
        <p:spPr>
          <a:xfrm flipV="1">
            <a:off x="2596797" y="4321055"/>
            <a:ext cx="1602306" cy="31629"/>
          </a:xfrm>
          <a:prstGeom prst="straightConnector1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矢印コネクタ 76">
            <a:extLst>
              <a:ext uri="{FF2B5EF4-FFF2-40B4-BE49-F238E27FC236}">
                <a16:creationId xmlns:a16="http://schemas.microsoft.com/office/drawing/2014/main" id="{A09AE3F5-3BC2-4181-9F04-557276A2D45D}"/>
              </a:ext>
            </a:extLst>
          </p:cNvPr>
          <p:cNvCxnSpPr>
            <a:cxnSpLocks/>
          </p:cNvCxnSpPr>
          <p:nvPr/>
        </p:nvCxnSpPr>
        <p:spPr>
          <a:xfrm flipV="1">
            <a:off x="5395217" y="2708120"/>
            <a:ext cx="775528" cy="517595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矢印コネクタ 78">
            <a:extLst>
              <a:ext uri="{FF2B5EF4-FFF2-40B4-BE49-F238E27FC236}">
                <a16:creationId xmlns:a16="http://schemas.microsoft.com/office/drawing/2014/main" id="{3CD99FC6-40F3-45AB-9CE5-6D1B800200E0}"/>
              </a:ext>
            </a:extLst>
          </p:cNvPr>
          <p:cNvCxnSpPr>
            <a:cxnSpLocks/>
          </p:cNvCxnSpPr>
          <p:nvPr/>
        </p:nvCxnSpPr>
        <p:spPr>
          <a:xfrm flipV="1">
            <a:off x="5311758" y="3958248"/>
            <a:ext cx="775528" cy="517595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矢印コネクタ 79">
            <a:extLst>
              <a:ext uri="{FF2B5EF4-FFF2-40B4-BE49-F238E27FC236}">
                <a16:creationId xmlns:a16="http://schemas.microsoft.com/office/drawing/2014/main" id="{C7A2A448-1755-4A19-BFFB-E0B5A82B217B}"/>
              </a:ext>
            </a:extLst>
          </p:cNvPr>
          <p:cNvCxnSpPr>
            <a:cxnSpLocks/>
          </p:cNvCxnSpPr>
          <p:nvPr/>
        </p:nvCxnSpPr>
        <p:spPr>
          <a:xfrm flipV="1">
            <a:off x="4167953" y="3998050"/>
            <a:ext cx="775528" cy="517595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矢印コネクタ 80">
            <a:extLst>
              <a:ext uri="{FF2B5EF4-FFF2-40B4-BE49-F238E27FC236}">
                <a16:creationId xmlns:a16="http://schemas.microsoft.com/office/drawing/2014/main" id="{64FCE91C-6003-45F0-B1DF-34C728B08B3E}"/>
              </a:ext>
            </a:extLst>
          </p:cNvPr>
          <p:cNvCxnSpPr>
            <a:cxnSpLocks/>
          </p:cNvCxnSpPr>
          <p:nvPr/>
        </p:nvCxnSpPr>
        <p:spPr>
          <a:xfrm flipV="1">
            <a:off x="4231994" y="2670743"/>
            <a:ext cx="775528" cy="517595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B49CA9BA-63CF-4A51-B117-EA2C60667CB1}"/>
              </a:ext>
            </a:extLst>
          </p:cNvPr>
          <p:cNvSpPr txBox="1"/>
          <p:nvPr/>
        </p:nvSpPr>
        <p:spPr>
          <a:xfrm>
            <a:off x="6981172" y="4740471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Measure of coherence</a:t>
            </a:r>
          </a:p>
          <a:p>
            <a:r>
              <a:rPr lang="en-US" altLang="ja-JP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(Noise correlation time)</a:t>
            </a:r>
            <a:endParaRPr lang="ja-JP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84" name="直線矢印コネクタ 83">
            <a:extLst>
              <a:ext uri="{FF2B5EF4-FFF2-40B4-BE49-F238E27FC236}">
                <a16:creationId xmlns:a16="http://schemas.microsoft.com/office/drawing/2014/main" id="{41728BC9-8F6A-4D4F-850B-E03246B797E0}"/>
              </a:ext>
            </a:extLst>
          </p:cNvPr>
          <p:cNvCxnSpPr>
            <a:cxnSpLocks/>
          </p:cNvCxnSpPr>
          <p:nvPr/>
        </p:nvCxnSpPr>
        <p:spPr>
          <a:xfrm flipH="1" flipV="1">
            <a:off x="5756264" y="4294884"/>
            <a:ext cx="1224908" cy="710152"/>
          </a:xfrm>
          <a:prstGeom prst="straightConnector1">
            <a:avLst/>
          </a:prstGeom>
          <a:ln w="952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矢印コネクタ 89">
            <a:extLst>
              <a:ext uri="{FF2B5EF4-FFF2-40B4-BE49-F238E27FC236}">
                <a16:creationId xmlns:a16="http://schemas.microsoft.com/office/drawing/2014/main" id="{BC045E65-0908-4226-9EA5-2D6845210F44}"/>
              </a:ext>
            </a:extLst>
          </p:cNvPr>
          <p:cNvCxnSpPr>
            <a:cxnSpLocks/>
          </p:cNvCxnSpPr>
          <p:nvPr/>
        </p:nvCxnSpPr>
        <p:spPr>
          <a:xfrm flipH="1" flipV="1">
            <a:off x="6117078" y="2751302"/>
            <a:ext cx="864094" cy="2253734"/>
          </a:xfrm>
          <a:prstGeom prst="straightConnector1">
            <a:avLst/>
          </a:prstGeom>
          <a:ln w="952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矢印コネクタ 92">
            <a:extLst>
              <a:ext uri="{FF2B5EF4-FFF2-40B4-BE49-F238E27FC236}">
                <a16:creationId xmlns:a16="http://schemas.microsoft.com/office/drawing/2014/main" id="{514259FE-126F-4399-8FCE-0D6B41A5E571}"/>
              </a:ext>
            </a:extLst>
          </p:cNvPr>
          <p:cNvCxnSpPr>
            <a:cxnSpLocks/>
          </p:cNvCxnSpPr>
          <p:nvPr/>
        </p:nvCxnSpPr>
        <p:spPr>
          <a:xfrm flipH="1" flipV="1">
            <a:off x="4903612" y="2751840"/>
            <a:ext cx="2077560" cy="2253196"/>
          </a:xfrm>
          <a:prstGeom prst="straightConnector1">
            <a:avLst/>
          </a:prstGeom>
          <a:ln w="952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矢印コネクタ 94">
            <a:extLst>
              <a:ext uri="{FF2B5EF4-FFF2-40B4-BE49-F238E27FC236}">
                <a16:creationId xmlns:a16="http://schemas.microsoft.com/office/drawing/2014/main" id="{CDDA3A86-E535-4546-9978-1061DECBCE14}"/>
              </a:ext>
            </a:extLst>
          </p:cNvPr>
          <p:cNvCxnSpPr>
            <a:cxnSpLocks/>
          </p:cNvCxnSpPr>
          <p:nvPr/>
        </p:nvCxnSpPr>
        <p:spPr>
          <a:xfrm flipH="1" flipV="1">
            <a:off x="4360708" y="4384154"/>
            <a:ext cx="2620464" cy="620882"/>
          </a:xfrm>
          <a:prstGeom prst="straightConnector1">
            <a:avLst/>
          </a:prstGeom>
          <a:ln w="952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544BDD67-921D-4842-B579-0DA4A0BA773D}"/>
              </a:ext>
            </a:extLst>
          </p:cNvPr>
          <p:cNvSpPr txBox="1"/>
          <p:nvPr/>
        </p:nvSpPr>
        <p:spPr>
          <a:xfrm>
            <a:off x="2694408" y="4698414"/>
            <a:ext cx="15269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Inomogeneous</a:t>
            </a:r>
            <a:r>
              <a:rPr lang="en-US" altLang="ja-JP" sz="1400" b="1" dirty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 broadening</a:t>
            </a:r>
            <a:endParaRPr lang="ja-JP" altLang="en-US" sz="1400" b="1" dirty="0">
              <a:solidFill>
                <a:srgbClr val="00B0F0"/>
              </a:solidFill>
            </a:endParaRPr>
          </a:p>
        </p:txBody>
      </p:sp>
      <p:cxnSp>
        <p:nvCxnSpPr>
          <p:cNvPr id="63" name="直線矢印コネクタ 62">
            <a:extLst>
              <a:ext uri="{FF2B5EF4-FFF2-40B4-BE49-F238E27FC236}">
                <a16:creationId xmlns:a16="http://schemas.microsoft.com/office/drawing/2014/main" id="{5B8B085F-A79C-458E-A212-3D95A9C88259}"/>
              </a:ext>
            </a:extLst>
          </p:cNvPr>
          <p:cNvCxnSpPr>
            <a:cxnSpLocks/>
          </p:cNvCxnSpPr>
          <p:nvPr/>
        </p:nvCxnSpPr>
        <p:spPr>
          <a:xfrm flipH="1">
            <a:off x="4791250" y="3439621"/>
            <a:ext cx="509675" cy="478567"/>
          </a:xfrm>
          <a:prstGeom prst="straightConnector1">
            <a:avLst/>
          </a:prstGeom>
          <a:ln w="25400">
            <a:solidFill>
              <a:srgbClr val="43E5D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矢印コネクタ 63">
            <a:extLst>
              <a:ext uri="{FF2B5EF4-FFF2-40B4-BE49-F238E27FC236}">
                <a16:creationId xmlns:a16="http://schemas.microsoft.com/office/drawing/2014/main" id="{681FC7CF-B7B0-41EA-A550-564666A77E88}"/>
              </a:ext>
            </a:extLst>
          </p:cNvPr>
          <p:cNvCxnSpPr>
            <a:cxnSpLocks/>
          </p:cNvCxnSpPr>
          <p:nvPr/>
        </p:nvCxnSpPr>
        <p:spPr>
          <a:xfrm>
            <a:off x="3608221" y="3209729"/>
            <a:ext cx="833774" cy="805408"/>
          </a:xfrm>
          <a:prstGeom prst="straightConnector1">
            <a:avLst/>
          </a:prstGeom>
          <a:ln w="2540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矢印コネクタ 67">
            <a:extLst>
              <a:ext uri="{FF2B5EF4-FFF2-40B4-BE49-F238E27FC236}">
                <a16:creationId xmlns:a16="http://schemas.microsoft.com/office/drawing/2014/main" id="{6C98D039-2B65-48E8-8652-9890186F9ADB}"/>
              </a:ext>
            </a:extLst>
          </p:cNvPr>
          <p:cNvCxnSpPr>
            <a:cxnSpLocks/>
          </p:cNvCxnSpPr>
          <p:nvPr/>
        </p:nvCxnSpPr>
        <p:spPr>
          <a:xfrm flipH="1" flipV="1">
            <a:off x="4714947" y="4242716"/>
            <a:ext cx="420599" cy="414174"/>
          </a:xfrm>
          <a:prstGeom prst="straightConnector1">
            <a:avLst/>
          </a:prstGeom>
          <a:ln w="2540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72E02081-AC5C-4693-A8A3-F25185DD598C}"/>
              </a:ext>
            </a:extLst>
          </p:cNvPr>
          <p:cNvSpPr txBox="1"/>
          <p:nvPr/>
        </p:nvSpPr>
        <p:spPr>
          <a:xfrm>
            <a:off x="2620621" y="2723579"/>
            <a:ext cx="1357395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b="1" dirty="0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Homogeneous broadening</a:t>
            </a:r>
            <a:endParaRPr lang="ja-JP" altLang="en-US" sz="1400" b="1" dirty="0">
              <a:solidFill>
                <a:srgbClr val="FF66CC"/>
              </a:solidFill>
            </a:endParaRPr>
          </a:p>
        </p:txBody>
      </p:sp>
      <p:cxnSp>
        <p:nvCxnSpPr>
          <p:cNvPr id="67" name="直線矢印コネクタ 66">
            <a:extLst>
              <a:ext uri="{FF2B5EF4-FFF2-40B4-BE49-F238E27FC236}">
                <a16:creationId xmlns:a16="http://schemas.microsoft.com/office/drawing/2014/main" id="{523AE944-2C22-40EB-90D8-301EC90E8B9C}"/>
              </a:ext>
            </a:extLst>
          </p:cNvPr>
          <p:cNvCxnSpPr>
            <a:cxnSpLocks/>
            <a:endCxn id="41" idx="2"/>
          </p:cNvCxnSpPr>
          <p:nvPr/>
        </p:nvCxnSpPr>
        <p:spPr>
          <a:xfrm>
            <a:off x="2741794" y="3882759"/>
            <a:ext cx="2622294" cy="367441"/>
          </a:xfrm>
          <a:prstGeom prst="straightConnector1">
            <a:avLst/>
          </a:prstGeom>
          <a:ln w="254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DB60E547-4384-4322-803F-F35B7E7982A6}"/>
              </a:ext>
            </a:extLst>
          </p:cNvPr>
          <p:cNvCxnSpPr>
            <a:cxnSpLocks/>
          </p:cNvCxnSpPr>
          <p:nvPr/>
        </p:nvCxnSpPr>
        <p:spPr>
          <a:xfrm>
            <a:off x="2601969" y="2949445"/>
            <a:ext cx="2622294" cy="51364"/>
          </a:xfrm>
          <a:prstGeom prst="straightConnector1">
            <a:avLst/>
          </a:prstGeom>
          <a:ln w="2540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矢印コネクタ 64">
            <a:extLst>
              <a:ext uri="{FF2B5EF4-FFF2-40B4-BE49-F238E27FC236}">
                <a16:creationId xmlns:a16="http://schemas.microsoft.com/office/drawing/2014/main" id="{40F9D02F-BC52-4D19-AFC5-23831ECD96A2}"/>
              </a:ext>
            </a:extLst>
          </p:cNvPr>
          <p:cNvCxnSpPr>
            <a:cxnSpLocks/>
          </p:cNvCxnSpPr>
          <p:nvPr/>
        </p:nvCxnSpPr>
        <p:spPr>
          <a:xfrm flipV="1">
            <a:off x="2809980" y="3107932"/>
            <a:ext cx="1368863" cy="435292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楕円 44">
            <a:extLst>
              <a:ext uri="{FF2B5EF4-FFF2-40B4-BE49-F238E27FC236}">
                <a16:creationId xmlns:a16="http://schemas.microsoft.com/office/drawing/2014/main" id="{5EFFE67D-CC46-4AC6-AEFB-94321775325B}"/>
              </a:ext>
            </a:extLst>
          </p:cNvPr>
          <p:cNvSpPr/>
          <p:nvPr/>
        </p:nvSpPr>
        <p:spPr>
          <a:xfrm>
            <a:off x="1427449" y="2288636"/>
            <a:ext cx="1293332" cy="2607213"/>
          </a:xfrm>
          <a:prstGeom prst="ellipse">
            <a:avLst/>
          </a:prstGeom>
          <a:noFill/>
          <a:ln w="508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9" name="図 48">
            <a:extLst>
              <a:ext uri="{FF2B5EF4-FFF2-40B4-BE49-F238E27FC236}">
                <a16:creationId xmlns:a16="http://schemas.microsoft.com/office/drawing/2014/main" id="{E0EEA895-7E4F-4F35-95FE-0FD5511508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78714" y="3846700"/>
            <a:ext cx="1303943" cy="83622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4E739B1D-7882-4C83-A51B-7DEEFD2CA93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01088" y="1898375"/>
            <a:ext cx="1169976" cy="890126"/>
          </a:xfrm>
          <a:prstGeom prst="rect">
            <a:avLst/>
          </a:prstGeom>
        </p:spPr>
      </p:pic>
      <p:cxnSp>
        <p:nvCxnSpPr>
          <p:cNvPr id="61" name="直線矢印コネクタ 60">
            <a:extLst>
              <a:ext uri="{FF2B5EF4-FFF2-40B4-BE49-F238E27FC236}">
                <a16:creationId xmlns:a16="http://schemas.microsoft.com/office/drawing/2014/main" id="{0D40CD0F-16E3-4385-8AFA-72F79AF5877D}"/>
              </a:ext>
            </a:extLst>
          </p:cNvPr>
          <p:cNvCxnSpPr>
            <a:cxnSpLocks/>
          </p:cNvCxnSpPr>
          <p:nvPr/>
        </p:nvCxnSpPr>
        <p:spPr>
          <a:xfrm flipV="1">
            <a:off x="3793628" y="4372943"/>
            <a:ext cx="447631" cy="396242"/>
          </a:xfrm>
          <a:prstGeom prst="straightConnector1">
            <a:avLst/>
          </a:prstGeom>
          <a:ln w="25400">
            <a:solidFill>
              <a:srgbClr val="43E5D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8" grpId="0" animBg="1"/>
      <p:bldP spid="28" grpId="1" animBg="1"/>
      <p:bldP spid="29" grpId="0" animBg="1"/>
      <p:bldP spid="29" grpId="1" animBg="1"/>
      <p:bldP spid="33" grpId="0" animBg="1"/>
      <p:bldP spid="33" grpId="1" animBg="1"/>
      <p:bldP spid="41" grpId="0" animBg="1"/>
      <p:bldP spid="42" grpId="0" animBg="1"/>
      <p:bldP spid="42" grpId="1" animBg="1"/>
      <p:bldP spid="44" grpId="0" animBg="1"/>
      <p:bldP spid="83" grpId="0"/>
      <p:bldP spid="59" grpId="0"/>
      <p:bldP spid="59" grpId="1"/>
      <p:bldP spid="58" grpId="0" animBg="1"/>
      <p:bldP spid="58" grpId="1" animBg="1"/>
      <p:bldP spid="45" grpId="0" animBg="1"/>
      <p:bldP spid="45" grpId="1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665B05-5FBB-1F1C-4150-C57A8F635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28153" y="-126559"/>
            <a:ext cx="8702936" cy="1143000"/>
          </a:xfrm>
        </p:spPr>
        <p:txBody>
          <a:bodyPr/>
          <a:lstStyle/>
          <a:p>
            <a:r>
              <a:rPr lang="en-US" altLang="ja-JP" dirty="0"/>
              <a:t>Experiments </a:t>
            </a:r>
            <a:r>
              <a:rPr lang="en-US" altLang="ja-JP" sz="3600" dirty="0"/>
              <a:t>(water)</a:t>
            </a:r>
            <a:endParaRPr kumimoji="1" lang="ja-JP" altLang="en-US" sz="3600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2CA49C6-72D7-7E22-3397-5ABC143903B9}"/>
              </a:ext>
            </a:extLst>
          </p:cNvPr>
          <p:cNvSpPr txBox="1"/>
          <p:nvPr/>
        </p:nvSpPr>
        <p:spPr>
          <a:xfrm>
            <a:off x="4066926" y="6302178"/>
            <a:ext cx="4465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De Marco, J. A. Fournier, M. </a:t>
            </a:r>
            <a:r>
              <a:rPr lang="en-US" altLang="ja-JP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Thämer</a:t>
            </a:r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W. Carpenter, and A. </a:t>
            </a:r>
            <a:r>
              <a:rPr lang="en-US" altLang="ja-JP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Tokmakoff</a:t>
            </a:r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de-DE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J. Chem. Phys. </a:t>
            </a:r>
            <a:r>
              <a:rPr lang="de-DE" altLang="ja-JP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145</a:t>
            </a:r>
            <a:r>
              <a:rPr lang="de-DE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094501 (2016).</a:t>
            </a:r>
            <a:endParaRPr lang="ja-JP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130723" y="3065751"/>
            <a:ext cx="4663864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M. L. Cowan, B. D. Bruner, N. </a:t>
            </a:r>
            <a:r>
              <a:rPr lang="en-US" altLang="ja-JP" sz="1400" dirty="0" err="1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Huse</a:t>
            </a:r>
            <a:r>
              <a:rPr lang="en-US" altLang="ja-JP" sz="14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,  J. R. Dwyer,</a:t>
            </a:r>
          </a:p>
          <a:p>
            <a:r>
              <a:rPr lang="en-US" altLang="ja-JP" sz="14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B. </a:t>
            </a:r>
            <a:r>
              <a:rPr lang="en-US" altLang="ja-JP" sz="1400" dirty="0" err="1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Chugh</a:t>
            </a:r>
            <a:r>
              <a:rPr lang="en-US" altLang="ja-JP" sz="14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, E. T. J. </a:t>
            </a:r>
            <a:r>
              <a:rPr lang="en-US" altLang="ja-JP" sz="1400" dirty="0" err="1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Nibbering</a:t>
            </a:r>
            <a:r>
              <a:rPr lang="en-US" altLang="ja-JP" sz="14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,  T. </a:t>
            </a:r>
            <a:r>
              <a:rPr lang="en-US" altLang="ja-JP" sz="1400" dirty="0" err="1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Elsaesser</a:t>
            </a:r>
            <a:r>
              <a:rPr lang="en-US" altLang="ja-JP" sz="14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&amp; </a:t>
            </a:r>
          </a:p>
          <a:p>
            <a:r>
              <a:rPr lang="en-US" altLang="ja-JP" sz="14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R.J.D. Miller </a:t>
            </a:r>
            <a:r>
              <a:rPr lang="en-US" altLang="ja-JP" sz="1400" dirty="0">
                <a:latin typeface="Times New Roman" panose="02020603050405020304" pitchFamily="18" charset="0"/>
                <a:cs typeface="Times New Roman" pitchFamily="18" charset="0"/>
                <a:hlinkClick r:id="rId2"/>
              </a:rPr>
              <a:t>Nature (2005)</a:t>
            </a:r>
            <a:endParaRPr lang="en-US" altLang="ja-JP" sz="14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6" name="Picture 20" descr="無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061" y="1016441"/>
            <a:ext cx="25209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273" y="3886749"/>
            <a:ext cx="2609052" cy="2551208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290744" y="6334780"/>
            <a:ext cx="43438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</a:t>
            </a:r>
            <a:r>
              <a:rPr lang="en-US" altLang="ja-JP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Chuntonov</a:t>
            </a:r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R. Kumar, &amp; D. G. Kuroda, </a:t>
            </a:r>
          </a:p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PCCP 16, 13172 (2014).</a:t>
            </a:r>
            <a:endParaRPr lang="ja-JP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1AB1658C-0754-44DB-9271-DD2FA672E373}"/>
              </a:ext>
            </a:extLst>
          </p:cNvPr>
          <p:cNvCxnSpPr>
            <a:cxnSpLocks/>
          </p:cNvCxnSpPr>
          <p:nvPr/>
        </p:nvCxnSpPr>
        <p:spPr>
          <a:xfrm flipV="1">
            <a:off x="8748464" y="3284984"/>
            <a:ext cx="0" cy="1273019"/>
          </a:xfrm>
          <a:prstGeom prst="line">
            <a:avLst/>
          </a:prstGeom>
          <a:ln w="63500">
            <a:solidFill>
              <a:srgbClr val="FFC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図 24" descr="グラフ, ダイアグラム&#10;&#10;自動的に生成された説明">
            <a:extLst>
              <a:ext uri="{FF2B5EF4-FFF2-40B4-BE49-F238E27FC236}">
                <a16:creationId xmlns:a16="http://schemas.microsoft.com/office/drawing/2014/main" id="{C05B1B49-CCBD-4FAF-B721-8DB344565C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489"/>
          <a:stretch/>
        </p:blipFill>
        <p:spPr>
          <a:xfrm>
            <a:off x="3621237" y="1299952"/>
            <a:ext cx="4705552" cy="5002226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D672BAE5-918E-4651-852E-C7BAF9C3A9EF}"/>
              </a:ext>
            </a:extLst>
          </p:cNvPr>
          <p:cNvSpPr/>
          <p:nvPr/>
        </p:nvSpPr>
        <p:spPr>
          <a:xfrm>
            <a:off x="3903426" y="873919"/>
            <a:ext cx="3950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b="1" dirty="0"/>
              <a:t>Stretch + bend modes</a:t>
            </a:r>
            <a:endParaRPr lang="ja-JP" altLang="en-US" sz="2800" b="1" dirty="0"/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38E6B755-1C3F-4B28-A5C7-6C480471197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789" y="5206284"/>
            <a:ext cx="887512" cy="57099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57375688-494D-426D-A4B9-62BE97683B2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266" y="1647358"/>
            <a:ext cx="839928" cy="52337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781FB7C4-19BD-45D7-842C-86EB8DFC3C2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88" y="2204864"/>
            <a:ext cx="813262" cy="52322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FAEE05C1-7B98-4B93-86A3-3C5FD81DF37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5" y="1085696"/>
            <a:ext cx="839928" cy="52337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80B6AF4A-18BA-47BA-942C-F5E4D788B4C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97" y="1643202"/>
            <a:ext cx="813262" cy="52322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E7D0796E-9580-4C1A-81DD-DB813291F9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23" y="4709159"/>
            <a:ext cx="887512" cy="57099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64112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6DCC4E-5FB8-4D11-A2CA-067E903A6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12203" y="607695"/>
            <a:ext cx="4914528" cy="1143000"/>
          </a:xfrm>
        </p:spPr>
        <p:txBody>
          <a:bodyPr/>
          <a:lstStyle/>
          <a:p>
            <a:r>
              <a:rPr kumimoji="1" lang="en-US" altLang="ja-JP" dirty="0"/>
              <a:t>Workflow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34887FD-BED3-4582-93F2-05908F935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1356" y="1763785"/>
            <a:ext cx="2895600" cy="365125"/>
          </a:xfrm>
        </p:spPr>
        <p:txBody>
          <a:bodyPr/>
          <a:lstStyle/>
          <a:p>
            <a:r>
              <a:rPr kumimoji="1" lang="en-US" altLang="ja-JP"/>
              <a:t>Exciton</a:t>
            </a:r>
            <a:r>
              <a:rPr kumimoji="1" lang="ja-JP" altLang="en-US"/>
              <a:t>：</a:t>
            </a:r>
            <a:r>
              <a:rPr kumimoji="1" lang="en-US" altLang="ja-JP"/>
              <a:t>Indocarbocyanine Dimer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AC525D2-8BDC-4E27-9A92-BA1F9419C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F9E77-CA0F-43AA-B9FD-56E3558CD2DA}" type="slidenum">
              <a:rPr kumimoji="1" lang="ja-JP" altLang="en-US" smtClean="0"/>
              <a:t>9</a:t>
            </a:fld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/>
              <p:nvPr/>
            </p:nvSpPr>
            <p:spPr>
              <a:xfrm>
                <a:off x="2258043" y="3612397"/>
                <a:ext cx="1071930" cy="99417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200" dirty="0"/>
                  <a:t>Atomic coordinates</a:t>
                </a:r>
              </a:p>
              <a:p>
                <a:pPr algn="ctr"/>
                <a:r>
                  <a:rPr lang="en-US" altLang="ja-JP" sz="1200" dirty="0"/>
                  <a:t>time series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00" i="1">
                          <a:latin typeface="Cambria Math" panose="02040503050406030204" pitchFamily="18" charset="0"/>
                        </a:rPr>
                        <m:t>𝑋</m:t>
                      </m:r>
                      <m:d>
                        <m:dPr>
                          <m:ctrlPr>
                            <a:rPr lang="en-US" altLang="ja-JP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altLang="ja-JP" sz="1200" dirty="0"/>
              </a:p>
            </p:txBody>
          </p:sp>
        </mc:Choice>
        <mc:Fallback xmlns="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8043" y="3612397"/>
                <a:ext cx="1071930" cy="994172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矢印: 右 6">
                <a:extLst>
                  <a:ext uri="{FF2B5EF4-FFF2-40B4-BE49-F238E27FC236}">
                    <a16:creationId xmlns:a16="http://schemas.microsoft.com/office/drawing/2014/main" id="{0F9AC907-3CA7-4753-AE14-0DA08A5527DF}"/>
                  </a:ext>
                </a:extLst>
              </p:cNvPr>
              <p:cNvSpPr/>
              <p:nvPr/>
            </p:nvSpPr>
            <p:spPr>
              <a:xfrm>
                <a:off x="3380251" y="3510806"/>
                <a:ext cx="921757" cy="1118592"/>
              </a:xfrm>
              <a:prstGeom prst="rightArrow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200" dirty="0"/>
                  <a:t>QM @ every </a:t>
                </a:r>
                <a14:m>
                  <m:oMath xmlns:m="http://schemas.openxmlformats.org/officeDocument/2006/math">
                    <m:r>
                      <a:rPr lang="en-US" altLang="ja-JP" sz="1200" i="1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endParaRPr lang="ja-JP" altLang="en-US" sz="1200" dirty="0"/>
              </a:p>
            </p:txBody>
          </p:sp>
        </mc:Choice>
        <mc:Fallback xmlns="">
          <p:sp>
            <p:nvSpPr>
              <p:cNvPr id="7" name="矢印: 右 6">
                <a:extLst>
                  <a:ext uri="{FF2B5EF4-FFF2-40B4-BE49-F238E27FC236}">
                    <a16:creationId xmlns:a16="http://schemas.microsoft.com/office/drawing/2014/main" id="{0F9AC907-3CA7-4753-AE14-0DA08A5527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0251" y="3510806"/>
                <a:ext cx="921757" cy="1118592"/>
              </a:xfrm>
              <a:prstGeom prst="rightArrow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四角形: 角を丸くする 7">
                <a:extLst>
                  <a:ext uri="{FF2B5EF4-FFF2-40B4-BE49-F238E27FC236}">
                    <a16:creationId xmlns:a16="http://schemas.microsoft.com/office/drawing/2014/main" id="{52E21EDA-B5D0-4958-82F5-5CD86D982BA8}"/>
                  </a:ext>
                </a:extLst>
              </p:cNvPr>
              <p:cNvSpPr/>
              <p:nvPr/>
            </p:nvSpPr>
            <p:spPr>
              <a:xfrm>
                <a:off x="4320486" y="3573016"/>
                <a:ext cx="1025843" cy="99417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200" dirty="0"/>
                  <a:t>Energy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200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altLang="ja-JP" sz="1200" i="1">
                              <a:latin typeface="Cambria Math" panose="02040503050406030204" pitchFamily="18" charset="0"/>
                            </a:rPr>
                            <m:t>±</m:t>
                          </m:r>
                        </m:sub>
                      </m:sSub>
                      <m:d>
                        <m:dPr>
                          <m:ctrlPr>
                            <a:rPr lang="en-US" altLang="ja-JP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altLang="ja-JP" sz="1200" dirty="0"/>
              </a:p>
              <a:p>
                <a:pPr algn="ctr"/>
                <a:r>
                  <a:rPr lang="en-US" altLang="ja-JP" sz="1200" dirty="0"/>
                  <a:t>Population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00" i="1">
                          <a:latin typeface="Cambria Math" panose="02040503050406030204" pitchFamily="18" charset="0"/>
                        </a:rPr>
                        <m:t>𝑤</m:t>
                      </m:r>
                      <m:d>
                        <m:dPr>
                          <m:ctrlPr>
                            <a:rPr lang="en-US" altLang="ja-JP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altLang="ja-JP" sz="1200" dirty="0"/>
              </a:p>
            </p:txBody>
          </p:sp>
        </mc:Choice>
        <mc:Fallback xmlns="">
          <p:sp>
            <p:nvSpPr>
              <p:cNvPr id="8" name="四角形: 角を丸くする 7">
                <a:extLst>
                  <a:ext uri="{FF2B5EF4-FFF2-40B4-BE49-F238E27FC236}">
                    <a16:creationId xmlns:a16="http://schemas.microsoft.com/office/drawing/2014/main" id="{52E21EDA-B5D0-4958-82F5-5CD86D982B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486" y="3573016"/>
                <a:ext cx="1025843" cy="994172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矢印: 右 8">
            <a:extLst>
              <a:ext uri="{FF2B5EF4-FFF2-40B4-BE49-F238E27FC236}">
                <a16:creationId xmlns:a16="http://schemas.microsoft.com/office/drawing/2014/main" id="{D47CE7AC-E4A9-40C6-B484-4DB10AC6D105}"/>
              </a:ext>
            </a:extLst>
          </p:cNvPr>
          <p:cNvSpPr/>
          <p:nvPr/>
        </p:nvSpPr>
        <p:spPr>
          <a:xfrm>
            <a:off x="5428408" y="3510806"/>
            <a:ext cx="576608" cy="111859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350" dirty="0"/>
              <a:t>ML</a:t>
            </a:r>
            <a:endParaRPr lang="ja-JP" altLang="en-US" sz="13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四角形: 角を丸くする 9">
                <a:extLst>
                  <a:ext uri="{FF2B5EF4-FFF2-40B4-BE49-F238E27FC236}">
                    <a16:creationId xmlns:a16="http://schemas.microsoft.com/office/drawing/2014/main" id="{EFE57703-B03E-44C4-82F2-E4818DB5539D}"/>
                  </a:ext>
                </a:extLst>
              </p:cNvPr>
              <p:cNvSpPr/>
              <p:nvPr/>
            </p:nvSpPr>
            <p:spPr>
              <a:xfrm>
                <a:off x="6076453" y="3573016"/>
                <a:ext cx="953493" cy="99417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350" dirty="0"/>
                  <a:t>Energy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350" i="1"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en-US" altLang="ja-JP" sz="135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ja-JP" sz="1350">
                          <a:latin typeface="Cambria Math" panose="02040503050406030204" pitchFamily="18" charset="0"/>
                        </a:rPr>
                        <m:t>Δ</m:t>
                      </m:r>
                    </m:oMath>
                  </m:oMathPara>
                </a14:m>
                <a:endParaRPr lang="en-US" altLang="ja-JP" sz="1350" dirty="0"/>
              </a:p>
              <a:p>
                <a:pPr algn="ctr"/>
                <a:r>
                  <a:rPr lang="en-US" altLang="ja-JP" sz="1350" dirty="0"/>
                  <a:t>SDF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350" i="1">
                          <a:latin typeface="Cambria Math" panose="02040503050406030204" pitchFamily="18" charset="0"/>
                        </a:rPr>
                        <m:t>𝐽</m:t>
                      </m:r>
                      <m:d>
                        <m:dPr>
                          <m:ctrlPr>
                            <a:rPr lang="en-US" altLang="ja-JP" sz="135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350" i="1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</m:oMath>
                  </m:oMathPara>
                </a14:m>
                <a:endParaRPr lang="en-US" altLang="ja-JP" sz="1350" dirty="0"/>
              </a:p>
            </p:txBody>
          </p:sp>
        </mc:Choice>
        <mc:Fallback xmlns="">
          <p:sp>
            <p:nvSpPr>
              <p:cNvPr id="10" name="四角形: 角を丸くする 9">
                <a:extLst>
                  <a:ext uri="{FF2B5EF4-FFF2-40B4-BE49-F238E27FC236}">
                    <a16:creationId xmlns:a16="http://schemas.microsoft.com/office/drawing/2014/main" id="{EFE57703-B03E-44C4-82F2-E4818DB553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6453" y="3573016"/>
                <a:ext cx="953493" cy="994172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矢印: 右 10">
            <a:extLst>
              <a:ext uri="{FF2B5EF4-FFF2-40B4-BE49-F238E27FC236}">
                <a16:creationId xmlns:a16="http://schemas.microsoft.com/office/drawing/2014/main" id="{283176D8-9F50-4911-8907-102B996D550D}"/>
              </a:ext>
            </a:extLst>
          </p:cNvPr>
          <p:cNvSpPr/>
          <p:nvPr/>
        </p:nvSpPr>
        <p:spPr>
          <a:xfrm>
            <a:off x="7104181" y="3503264"/>
            <a:ext cx="576608" cy="111859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QD</a:t>
            </a:r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05C3C7B0-C02B-46CD-9082-B519B47E0C16}"/>
              </a:ext>
            </a:extLst>
          </p:cNvPr>
          <p:cNvSpPr/>
          <p:nvPr/>
        </p:nvSpPr>
        <p:spPr>
          <a:xfrm>
            <a:off x="7755023" y="3573016"/>
            <a:ext cx="773167" cy="9941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100" dirty="0"/>
              <a:t>Spectra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F50DCD8E-9E69-41ED-9E06-43BD0111EF3A}"/>
              </a:ext>
            </a:extLst>
          </p:cNvPr>
          <p:cNvSpPr/>
          <p:nvPr/>
        </p:nvSpPr>
        <p:spPr>
          <a:xfrm>
            <a:off x="666902" y="3573016"/>
            <a:ext cx="880110" cy="9941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350" dirty="0"/>
              <a:t>Start</a:t>
            </a:r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E6BCED0E-C92B-4A95-A3D9-320F345265E9}"/>
              </a:ext>
            </a:extLst>
          </p:cNvPr>
          <p:cNvSpPr/>
          <p:nvPr/>
        </p:nvSpPr>
        <p:spPr>
          <a:xfrm>
            <a:off x="1625745" y="3544442"/>
            <a:ext cx="576607" cy="111859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MD</a:t>
            </a:r>
            <a:endParaRPr lang="ja-JP" altLang="en-US" sz="1200" dirty="0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9F2ED85D-A646-44F9-B8F8-93FD1A288E4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37" b="40259"/>
          <a:stretch/>
        </p:blipFill>
        <p:spPr>
          <a:xfrm>
            <a:off x="3834703" y="4863482"/>
            <a:ext cx="1801013" cy="1250587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180A127C-B611-4E5D-82F9-6872381554D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061" y="4696669"/>
            <a:ext cx="1462628" cy="1553636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0FB09209-3F22-4B74-9297-1BC966C419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05436" y="4913592"/>
            <a:ext cx="1587048" cy="1118593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ED95F347-798A-470F-9281-7CD4A5BA347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290" t="44676" r="53840" b="7185"/>
          <a:stretch/>
        </p:blipFill>
        <p:spPr>
          <a:xfrm>
            <a:off x="7551830" y="4874334"/>
            <a:ext cx="1179551" cy="1118594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7FD40FE8-8CA0-45F0-B6D5-8A60B01CF66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33467" y="2780854"/>
            <a:ext cx="816275" cy="636179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4A219F43-612A-4433-9B91-840E8B5BE55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76751" y="2767764"/>
            <a:ext cx="816274" cy="66477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ACCE1293-F5CB-4728-A76D-95E984A14A7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4749" y="4802964"/>
            <a:ext cx="1304416" cy="1426964"/>
          </a:xfrm>
          <a:prstGeom prst="rect">
            <a:avLst/>
          </a:prstGeom>
        </p:spPr>
      </p:pic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CF728396-2761-457F-ABE3-0E740337EBD0}"/>
              </a:ext>
            </a:extLst>
          </p:cNvPr>
          <p:cNvSpPr txBox="1"/>
          <p:nvPr/>
        </p:nvSpPr>
        <p:spPr>
          <a:xfrm>
            <a:off x="1189711" y="2908171"/>
            <a:ext cx="179889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350" dirty="0"/>
              <a:t>Chemical Bond</a:t>
            </a:r>
          </a:p>
          <a:p>
            <a:r>
              <a:rPr lang="en-US" altLang="ja-JP" sz="1350" dirty="0"/>
              <a:t>L J Force + Coulomb</a:t>
            </a: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80AF59B7-BF26-4D28-94B2-41808238A0EB}"/>
              </a:ext>
            </a:extLst>
          </p:cNvPr>
          <p:cNvGrpSpPr/>
          <p:nvPr/>
        </p:nvGrpSpPr>
        <p:grpSpPr>
          <a:xfrm>
            <a:off x="5082761" y="2585309"/>
            <a:ext cx="1227440" cy="856398"/>
            <a:chOff x="7853092" y="685334"/>
            <a:chExt cx="3807661" cy="2340234"/>
          </a:xfrm>
        </p:grpSpPr>
        <p:sp>
          <p:nvSpPr>
            <p:cNvPr id="25" name="楕円 24">
              <a:extLst>
                <a:ext uri="{FF2B5EF4-FFF2-40B4-BE49-F238E27FC236}">
                  <a16:creationId xmlns:a16="http://schemas.microsoft.com/office/drawing/2014/main" id="{12A5F751-5A33-460D-A5A8-2719033823F3}"/>
                </a:ext>
              </a:extLst>
            </p:cNvPr>
            <p:cNvSpPr/>
            <p:nvPr/>
          </p:nvSpPr>
          <p:spPr>
            <a:xfrm>
              <a:off x="8691575" y="1521337"/>
              <a:ext cx="736082" cy="697826"/>
            </a:xfrm>
            <a:prstGeom prst="ellipse">
              <a:avLst/>
            </a:prstGeom>
            <a:ln w="139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350" dirty="0"/>
            </a:p>
          </p:txBody>
        </p:sp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8F83C46B-11D4-445C-B35C-2B9DB4159E83}"/>
                </a:ext>
              </a:extLst>
            </p:cNvPr>
            <p:cNvGrpSpPr/>
            <p:nvPr/>
          </p:nvGrpSpPr>
          <p:grpSpPr>
            <a:xfrm rot="1050077">
              <a:off x="8687489" y="2138179"/>
              <a:ext cx="154522" cy="835485"/>
              <a:chOff x="9201364" y="5832245"/>
              <a:chExt cx="154522" cy="835485"/>
            </a:xfrm>
          </p:grpSpPr>
          <p:grpSp>
            <p:nvGrpSpPr>
              <p:cNvPr id="735" name="グループ化 734">
                <a:extLst>
                  <a:ext uri="{FF2B5EF4-FFF2-40B4-BE49-F238E27FC236}">
                    <a16:creationId xmlns:a16="http://schemas.microsoft.com/office/drawing/2014/main" id="{A4FFE7AE-BEF1-4BB9-854E-3F44EA13DFA6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737" name="円弧 736">
                  <a:extLst>
                    <a:ext uri="{FF2B5EF4-FFF2-40B4-BE49-F238E27FC236}">
                      <a16:creationId xmlns:a16="http://schemas.microsoft.com/office/drawing/2014/main" id="{741DBFB7-67F3-460B-92CC-AD84C8AFB002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738" name="グループ化 737">
                  <a:extLst>
                    <a:ext uri="{FF2B5EF4-FFF2-40B4-BE49-F238E27FC236}">
                      <a16:creationId xmlns:a16="http://schemas.microsoft.com/office/drawing/2014/main" id="{1D348B95-110D-4256-99D2-52B736D4EB71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82" name="円弧 781">
                    <a:extLst>
                      <a:ext uri="{FF2B5EF4-FFF2-40B4-BE49-F238E27FC236}">
                        <a16:creationId xmlns:a16="http://schemas.microsoft.com/office/drawing/2014/main" id="{78DF6FE2-5D9B-4690-9B67-2C47DCCDF24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83" name="円弧 782">
                    <a:extLst>
                      <a:ext uri="{FF2B5EF4-FFF2-40B4-BE49-F238E27FC236}">
                        <a16:creationId xmlns:a16="http://schemas.microsoft.com/office/drawing/2014/main" id="{87773405-5AE3-4635-8D4D-2463C2C2530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39" name="グループ化 738">
                  <a:extLst>
                    <a:ext uri="{FF2B5EF4-FFF2-40B4-BE49-F238E27FC236}">
                      <a16:creationId xmlns:a16="http://schemas.microsoft.com/office/drawing/2014/main" id="{4A2CDAC9-D405-4105-B65B-4356E09FC525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80" name="円弧 779">
                    <a:extLst>
                      <a:ext uri="{FF2B5EF4-FFF2-40B4-BE49-F238E27FC236}">
                        <a16:creationId xmlns:a16="http://schemas.microsoft.com/office/drawing/2014/main" id="{89032E47-6703-4BD2-8757-22DB327BC34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81" name="円弧 780">
                    <a:extLst>
                      <a:ext uri="{FF2B5EF4-FFF2-40B4-BE49-F238E27FC236}">
                        <a16:creationId xmlns:a16="http://schemas.microsoft.com/office/drawing/2014/main" id="{79776D27-6B40-4DD4-B0D1-BC4DDDF6E5E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0" name="グループ化 739">
                  <a:extLst>
                    <a:ext uri="{FF2B5EF4-FFF2-40B4-BE49-F238E27FC236}">
                      <a16:creationId xmlns:a16="http://schemas.microsoft.com/office/drawing/2014/main" id="{D23D9ED5-004D-461F-91F3-850D26721464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78" name="円弧 777">
                    <a:extLst>
                      <a:ext uri="{FF2B5EF4-FFF2-40B4-BE49-F238E27FC236}">
                        <a16:creationId xmlns:a16="http://schemas.microsoft.com/office/drawing/2014/main" id="{9D225A8E-AA9C-416F-B511-C788B33C9DF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9" name="円弧 778">
                    <a:extLst>
                      <a:ext uri="{FF2B5EF4-FFF2-40B4-BE49-F238E27FC236}">
                        <a16:creationId xmlns:a16="http://schemas.microsoft.com/office/drawing/2014/main" id="{0604F5B6-460C-4250-ABCE-C5B5FFFEE6E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1" name="グループ化 740">
                  <a:extLst>
                    <a:ext uri="{FF2B5EF4-FFF2-40B4-BE49-F238E27FC236}">
                      <a16:creationId xmlns:a16="http://schemas.microsoft.com/office/drawing/2014/main" id="{37D23232-7E0B-4B59-B06B-EE52FD9D532F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76" name="円弧 775">
                    <a:extLst>
                      <a:ext uri="{FF2B5EF4-FFF2-40B4-BE49-F238E27FC236}">
                        <a16:creationId xmlns:a16="http://schemas.microsoft.com/office/drawing/2014/main" id="{52A3044E-277E-49A9-A282-DE4CD2A1DD2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7" name="円弧 776">
                    <a:extLst>
                      <a:ext uri="{FF2B5EF4-FFF2-40B4-BE49-F238E27FC236}">
                        <a16:creationId xmlns:a16="http://schemas.microsoft.com/office/drawing/2014/main" id="{DB22ACD0-19D1-4A20-A851-991E120A8AB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2" name="グループ化 741">
                  <a:extLst>
                    <a:ext uri="{FF2B5EF4-FFF2-40B4-BE49-F238E27FC236}">
                      <a16:creationId xmlns:a16="http://schemas.microsoft.com/office/drawing/2014/main" id="{79966C09-8BB9-462D-9E3C-25F49C9A218E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74" name="円弧 773">
                    <a:extLst>
                      <a:ext uri="{FF2B5EF4-FFF2-40B4-BE49-F238E27FC236}">
                        <a16:creationId xmlns:a16="http://schemas.microsoft.com/office/drawing/2014/main" id="{FD39354A-5D8F-4315-AEF8-BE21233C4E2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5" name="円弧 774">
                    <a:extLst>
                      <a:ext uri="{FF2B5EF4-FFF2-40B4-BE49-F238E27FC236}">
                        <a16:creationId xmlns:a16="http://schemas.microsoft.com/office/drawing/2014/main" id="{D540D9A4-376E-46F0-A0A4-8ED31A9C9C8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3" name="グループ化 742">
                  <a:extLst>
                    <a:ext uri="{FF2B5EF4-FFF2-40B4-BE49-F238E27FC236}">
                      <a16:creationId xmlns:a16="http://schemas.microsoft.com/office/drawing/2014/main" id="{E113357E-D4D4-427F-A930-7151F48D4BB2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72" name="円弧 771">
                    <a:extLst>
                      <a:ext uri="{FF2B5EF4-FFF2-40B4-BE49-F238E27FC236}">
                        <a16:creationId xmlns:a16="http://schemas.microsoft.com/office/drawing/2014/main" id="{1E575152-EDC8-4F07-8094-F96EA075278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3" name="円弧 772">
                    <a:extLst>
                      <a:ext uri="{FF2B5EF4-FFF2-40B4-BE49-F238E27FC236}">
                        <a16:creationId xmlns:a16="http://schemas.microsoft.com/office/drawing/2014/main" id="{9F9A7A54-3437-4452-8ED0-A6812E5C026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4" name="グループ化 743">
                  <a:extLst>
                    <a:ext uri="{FF2B5EF4-FFF2-40B4-BE49-F238E27FC236}">
                      <a16:creationId xmlns:a16="http://schemas.microsoft.com/office/drawing/2014/main" id="{19945ABB-A592-49CA-8A87-F1FB760200B3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70" name="円弧 769">
                    <a:extLst>
                      <a:ext uri="{FF2B5EF4-FFF2-40B4-BE49-F238E27FC236}">
                        <a16:creationId xmlns:a16="http://schemas.microsoft.com/office/drawing/2014/main" id="{05CD6055-3DAF-4808-A372-72D62B798FC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1" name="円弧 770">
                    <a:extLst>
                      <a:ext uri="{FF2B5EF4-FFF2-40B4-BE49-F238E27FC236}">
                        <a16:creationId xmlns:a16="http://schemas.microsoft.com/office/drawing/2014/main" id="{2513DCE4-A272-4F6F-980F-64B6E90DD21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5" name="グループ化 744">
                  <a:extLst>
                    <a:ext uri="{FF2B5EF4-FFF2-40B4-BE49-F238E27FC236}">
                      <a16:creationId xmlns:a16="http://schemas.microsoft.com/office/drawing/2014/main" id="{A2FD1CF6-5984-42D3-B698-5C6188B1E985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8" name="円弧 767">
                    <a:extLst>
                      <a:ext uri="{FF2B5EF4-FFF2-40B4-BE49-F238E27FC236}">
                        <a16:creationId xmlns:a16="http://schemas.microsoft.com/office/drawing/2014/main" id="{E065B198-26FB-4873-B474-E4FA36831E9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69" name="円弧 768">
                    <a:extLst>
                      <a:ext uri="{FF2B5EF4-FFF2-40B4-BE49-F238E27FC236}">
                        <a16:creationId xmlns:a16="http://schemas.microsoft.com/office/drawing/2014/main" id="{E68720F5-D42B-43B2-A711-4086AC3F85B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6" name="グループ化 745">
                  <a:extLst>
                    <a:ext uri="{FF2B5EF4-FFF2-40B4-BE49-F238E27FC236}">
                      <a16:creationId xmlns:a16="http://schemas.microsoft.com/office/drawing/2014/main" id="{9B30B26B-3AFC-4E4A-BF15-BF79B4C34FD7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6" name="円弧 765">
                    <a:extLst>
                      <a:ext uri="{FF2B5EF4-FFF2-40B4-BE49-F238E27FC236}">
                        <a16:creationId xmlns:a16="http://schemas.microsoft.com/office/drawing/2014/main" id="{765FBF52-AAFB-4F3E-B4A2-FECE1BD0B30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67" name="円弧 766">
                    <a:extLst>
                      <a:ext uri="{FF2B5EF4-FFF2-40B4-BE49-F238E27FC236}">
                        <a16:creationId xmlns:a16="http://schemas.microsoft.com/office/drawing/2014/main" id="{813EBAFF-AAA3-4698-B013-AB157F83A23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7" name="グループ化 746">
                  <a:extLst>
                    <a:ext uri="{FF2B5EF4-FFF2-40B4-BE49-F238E27FC236}">
                      <a16:creationId xmlns:a16="http://schemas.microsoft.com/office/drawing/2014/main" id="{C3A84A5A-4C07-4FAF-9859-81149E60204C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4" name="円弧 763">
                    <a:extLst>
                      <a:ext uri="{FF2B5EF4-FFF2-40B4-BE49-F238E27FC236}">
                        <a16:creationId xmlns:a16="http://schemas.microsoft.com/office/drawing/2014/main" id="{8C6DAE19-E32C-42AE-A60B-5E87D05A734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65" name="円弧 764">
                    <a:extLst>
                      <a:ext uri="{FF2B5EF4-FFF2-40B4-BE49-F238E27FC236}">
                        <a16:creationId xmlns:a16="http://schemas.microsoft.com/office/drawing/2014/main" id="{21A95DEC-1EFE-47A4-821D-00B1FC09B4E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8" name="グループ化 747">
                  <a:extLst>
                    <a:ext uri="{FF2B5EF4-FFF2-40B4-BE49-F238E27FC236}">
                      <a16:creationId xmlns:a16="http://schemas.microsoft.com/office/drawing/2014/main" id="{5C3386DF-63CB-483C-BDEB-3C61FCD58B91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2" name="円弧 761">
                    <a:extLst>
                      <a:ext uri="{FF2B5EF4-FFF2-40B4-BE49-F238E27FC236}">
                        <a16:creationId xmlns:a16="http://schemas.microsoft.com/office/drawing/2014/main" id="{10B8A35D-408B-4C70-8043-752E681E56E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63" name="円弧 762">
                    <a:extLst>
                      <a:ext uri="{FF2B5EF4-FFF2-40B4-BE49-F238E27FC236}">
                        <a16:creationId xmlns:a16="http://schemas.microsoft.com/office/drawing/2014/main" id="{4F0DE106-26C8-4110-8D1D-5F8E36144CE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9" name="グループ化 748">
                  <a:extLst>
                    <a:ext uri="{FF2B5EF4-FFF2-40B4-BE49-F238E27FC236}">
                      <a16:creationId xmlns:a16="http://schemas.microsoft.com/office/drawing/2014/main" id="{BD8638E0-63A9-44A9-871F-4C665A8AD21C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0" name="円弧 759">
                    <a:extLst>
                      <a:ext uri="{FF2B5EF4-FFF2-40B4-BE49-F238E27FC236}">
                        <a16:creationId xmlns:a16="http://schemas.microsoft.com/office/drawing/2014/main" id="{F29205FB-6B63-4A4B-A7AC-A8B0C7442AC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61" name="円弧 760">
                    <a:extLst>
                      <a:ext uri="{FF2B5EF4-FFF2-40B4-BE49-F238E27FC236}">
                        <a16:creationId xmlns:a16="http://schemas.microsoft.com/office/drawing/2014/main" id="{F2F46675-DEDA-49A0-A546-0DA7D59ABE7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50" name="グループ化 749">
                  <a:extLst>
                    <a:ext uri="{FF2B5EF4-FFF2-40B4-BE49-F238E27FC236}">
                      <a16:creationId xmlns:a16="http://schemas.microsoft.com/office/drawing/2014/main" id="{BB32F8EB-ED73-4DB3-91AD-EE9EC4A70D9C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58" name="円弧 757">
                    <a:extLst>
                      <a:ext uri="{FF2B5EF4-FFF2-40B4-BE49-F238E27FC236}">
                        <a16:creationId xmlns:a16="http://schemas.microsoft.com/office/drawing/2014/main" id="{C70FECB1-E290-4D18-84A9-F54EBFC7EA1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59" name="円弧 758">
                    <a:extLst>
                      <a:ext uri="{FF2B5EF4-FFF2-40B4-BE49-F238E27FC236}">
                        <a16:creationId xmlns:a16="http://schemas.microsoft.com/office/drawing/2014/main" id="{843D024A-D5CE-439A-A708-6EF67CC7A0D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51" name="グループ化 750">
                  <a:extLst>
                    <a:ext uri="{FF2B5EF4-FFF2-40B4-BE49-F238E27FC236}">
                      <a16:creationId xmlns:a16="http://schemas.microsoft.com/office/drawing/2014/main" id="{5D4B821B-DF7C-471B-A979-D973D49ECFC6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56" name="円弧 755">
                    <a:extLst>
                      <a:ext uri="{FF2B5EF4-FFF2-40B4-BE49-F238E27FC236}">
                        <a16:creationId xmlns:a16="http://schemas.microsoft.com/office/drawing/2014/main" id="{E620DD5F-F0DE-4DA8-9C8D-391BE09C01C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57" name="円弧 756">
                    <a:extLst>
                      <a:ext uri="{FF2B5EF4-FFF2-40B4-BE49-F238E27FC236}">
                        <a16:creationId xmlns:a16="http://schemas.microsoft.com/office/drawing/2014/main" id="{82FFABB4-7DC0-4E23-ACFB-91BE63900E5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752" name="円弧 751">
                  <a:extLst>
                    <a:ext uri="{FF2B5EF4-FFF2-40B4-BE49-F238E27FC236}">
                      <a16:creationId xmlns:a16="http://schemas.microsoft.com/office/drawing/2014/main" id="{C2AC62C8-786D-4676-B6BA-A184B89C3F97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753" name="直線コネクタ 752">
                  <a:extLst>
                    <a:ext uri="{FF2B5EF4-FFF2-40B4-BE49-F238E27FC236}">
                      <a16:creationId xmlns:a16="http://schemas.microsoft.com/office/drawing/2014/main" id="{AD48C586-C356-4773-9C89-8A0FB60BE8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54" name="円弧 753">
                  <a:extLst>
                    <a:ext uri="{FF2B5EF4-FFF2-40B4-BE49-F238E27FC236}">
                      <a16:creationId xmlns:a16="http://schemas.microsoft.com/office/drawing/2014/main" id="{83D8FF72-DDCC-4A5B-9EB6-15F89D0AA0E9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755" name="直線コネクタ 754">
                  <a:extLst>
                    <a:ext uri="{FF2B5EF4-FFF2-40B4-BE49-F238E27FC236}">
                      <a16:creationId xmlns:a16="http://schemas.microsoft.com/office/drawing/2014/main" id="{8D18E41A-1F70-47E1-BD35-5D645210DC7B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36" name="楕円 735">
                <a:extLst>
                  <a:ext uri="{FF2B5EF4-FFF2-40B4-BE49-F238E27FC236}">
                    <a16:creationId xmlns:a16="http://schemas.microsoft.com/office/drawing/2014/main" id="{83E412B1-9600-4DE9-A010-0CE0A0A9A4D2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A8550834-0838-4DD0-B507-A33831759C49}"/>
                </a:ext>
              </a:extLst>
            </p:cNvPr>
            <p:cNvGrpSpPr/>
            <p:nvPr/>
          </p:nvGrpSpPr>
          <p:grpSpPr>
            <a:xfrm rot="3092736">
              <a:off x="8350237" y="1846511"/>
              <a:ext cx="154522" cy="835485"/>
              <a:chOff x="9201364" y="5832245"/>
              <a:chExt cx="154522" cy="835485"/>
            </a:xfrm>
          </p:grpSpPr>
          <p:grpSp>
            <p:nvGrpSpPr>
              <p:cNvPr id="686" name="グループ化 685">
                <a:extLst>
                  <a:ext uri="{FF2B5EF4-FFF2-40B4-BE49-F238E27FC236}">
                    <a16:creationId xmlns:a16="http://schemas.microsoft.com/office/drawing/2014/main" id="{2153E6E0-3FF8-4126-ABE3-15B2F341C6C6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688" name="円弧 687">
                  <a:extLst>
                    <a:ext uri="{FF2B5EF4-FFF2-40B4-BE49-F238E27FC236}">
                      <a16:creationId xmlns:a16="http://schemas.microsoft.com/office/drawing/2014/main" id="{2A163403-2DCA-41C9-9B99-91503FCBDDAD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689" name="グループ化 688">
                  <a:extLst>
                    <a:ext uri="{FF2B5EF4-FFF2-40B4-BE49-F238E27FC236}">
                      <a16:creationId xmlns:a16="http://schemas.microsoft.com/office/drawing/2014/main" id="{365F861F-9A8F-4083-A1BD-D6D657CCCD5B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33" name="円弧 732">
                    <a:extLst>
                      <a:ext uri="{FF2B5EF4-FFF2-40B4-BE49-F238E27FC236}">
                        <a16:creationId xmlns:a16="http://schemas.microsoft.com/office/drawing/2014/main" id="{072F7B85-5AA1-411B-A252-C14A01691F9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34" name="円弧 733">
                    <a:extLst>
                      <a:ext uri="{FF2B5EF4-FFF2-40B4-BE49-F238E27FC236}">
                        <a16:creationId xmlns:a16="http://schemas.microsoft.com/office/drawing/2014/main" id="{514B968D-14E4-4CFA-82E8-B4236CF8050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0" name="グループ化 689">
                  <a:extLst>
                    <a:ext uri="{FF2B5EF4-FFF2-40B4-BE49-F238E27FC236}">
                      <a16:creationId xmlns:a16="http://schemas.microsoft.com/office/drawing/2014/main" id="{1A68DEBE-B12D-4C53-AD1A-1C4F1A8EBB86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31" name="円弧 730">
                    <a:extLst>
                      <a:ext uri="{FF2B5EF4-FFF2-40B4-BE49-F238E27FC236}">
                        <a16:creationId xmlns:a16="http://schemas.microsoft.com/office/drawing/2014/main" id="{26A94EAD-F6ED-4B5E-9C8B-9EDF3B33019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32" name="円弧 731">
                    <a:extLst>
                      <a:ext uri="{FF2B5EF4-FFF2-40B4-BE49-F238E27FC236}">
                        <a16:creationId xmlns:a16="http://schemas.microsoft.com/office/drawing/2014/main" id="{DDABEB4E-207F-4D12-A197-88C94FDF77C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1" name="グループ化 690">
                  <a:extLst>
                    <a:ext uri="{FF2B5EF4-FFF2-40B4-BE49-F238E27FC236}">
                      <a16:creationId xmlns:a16="http://schemas.microsoft.com/office/drawing/2014/main" id="{57FFA0CB-DB72-4ED8-A99B-E5A60CFD9841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9" name="円弧 728">
                    <a:extLst>
                      <a:ext uri="{FF2B5EF4-FFF2-40B4-BE49-F238E27FC236}">
                        <a16:creationId xmlns:a16="http://schemas.microsoft.com/office/drawing/2014/main" id="{55B4E317-2A7B-4C7C-BCA1-299529123AB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30" name="円弧 729">
                    <a:extLst>
                      <a:ext uri="{FF2B5EF4-FFF2-40B4-BE49-F238E27FC236}">
                        <a16:creationId xmlns:a16="http://schemas.microsoft.com/office/drawing/2014/main" id="{EFA6241A-AEEE-41BE-A4F4-72B34852996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2" name="グループ化 691">
                  <a:extLst>
                    <a:ext uri="{FF2B5EF4-FFF2-40B4-BE49-F238E27FC236}">
                      <a16:creationId xmlns:a16="http://schemas.microsoft.com/office/drawing/2014/main" id="{040FF728-342F-4F0E-9A3F-D81A4F96EF0A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7" name="円弧 726">
                    <a:extLst>
                      <a:ext uri="{FF2B5EF4-FFF2-40B4-BE49-F238E27FC236}">
                        <a16:creationId xmlns:a16="http://schemas.microsoft.com/office/drawing/2014/main" id="{554CFA16-C760-4E4F-98ED-A812D83879B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28" name="円弧 727">
                    <a:extLst>
                      <a:ext uri="{FF2B5EF4-FFF2-40B4-BE49-F238E27FC236}">
                        <a16:creationId xmlns:a16="http://schemas.microsoft.com/office/drawing/2014/main" id="{E1840A42-3868-479D-B078-90F159EECE5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3" name="グループ化 692">
                  <a:extLst>
                    <a:ext uri="{FF2B5EF4-FFF2-40B4-BE49-F238E27FC236}">
                      <a16:creationId xmlns:a16="http://schemas.microsoft.com/office/drawing/2014/main" id="{FF75D1D8-C6CB-4C34-8B86-9988B9B9D219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5" name="円弧 724">
                    <a:extLst>
                      <a:ext uri="{FF2B5EF4-FFF2-40B4-BE49-F238E27FC236}">
                        <a16:creationId xmlns:a16="http://schemas.microsoft.com/office/drawing/2014/main" id="{4B646561-472E-4912-AC73-CBB421A214B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26" name="円弧 725">
                    <a:extLst>
                      <a:ext uri="{FF2B5EF4-FFF2-40B4-BE49-F238E27FC236}">
                        <a16:creationId xmlns:a16="http://schemas.microsoft.com/office/drawing/2014/main" id="{3415A1C5-A16D-4568-91E0-D4C1A8B8B91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4" name="グループ化 693">
                  <a:extLst>
                    <a:ext uri="{FF2B5EF4-FFF2-40B4-BE49-F238E27FC236}">
                      <a16:creationId xmlns:a16="http://schemas.microsoft.com/office/drawing/2014/main" id="{D6F8ADDC-C69F-454A-8D42-456A2E8F6099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3" name="円弧 722">
                    <a:extLst>
                      <a:ext uri="{FF2B5EF4-FFF2-40B4-BE49-F238E27FC236}">
                        <a16:creationId xmlns:a16="http://schemas.microsoft.com/office/drawing/2014/main" id="{F5D7B519-7039-486D-A84D-AC49DEB7ED3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24" name="円弧 723">
                    <a:extLst>
                      <a:ext uri="{FF2B5EF4-FFF2-40B4-BE49-F238E27FC236}">
                        <a16:creationId xmlns:a16="http://schemas.microsoft.com/office/drawing/2014/main" id="{419735DC-F190-439F-9BF6-0A811A38338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5" name="グループ化 694">
                  <a:extLst>
                    <a:ext uri="{FF2B5EF4-FFF2-40B4-BE49-F238E27FC236}">
                      <a16:creationId xmlns:a16="http://schemas.microsoft.com/office/drawing/2014/main" id="{382D4BBE-44D8-4510-9C9D-DE443CFF84CE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1" name="円弧 720">
                    <a:extLst>
                      <a:ext uri="{FF2B5EF4-FFF2-40B4-BE49-F238E27FC236}">
                        <a16:creationId xmlns:a16="http://schemas.microsoft.com/office/drawing/2014/main" id="{3E51607D-71F7-4C4F-AEBD-8F603A0EFB2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22" name="円弧 721">
                    <a:extLst>
                      <a:ext uri="{FF2B5EF4-FFF2-40B4-BE49-F238E27FC236}">
                        <a16:creationId xmlns:a16="http://schemas.microsoft.com/office/drawing/2014/main" id="{406801DB-F9FB-48EA-B213-5766F64D35C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6" name="グループ化 695">
                  <a:extLst>
                    <a:ext uri="{FF2B5EF4-FFF2-40B4-BE49-F238E27FC236}">
                      <a16:creationId xmlns:a16="http://schemas.microsoft.com/office/drawing/2014/main" id="{D4D467FA-18B9-443F-8248-3D8E1A1CE767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19" name="円弧 718">
                    <a:extLst>
                      <a:ext uri="{FF2B5EF4-FFF2-40B4-BE49-F238E27FC236}">
                        <a16:creationId xmlns:a16="http://schemas.microsoft.com/office/drawing/2014/main" id="{ED33882B-F122-41A1-BBB4-63AAB4B8B00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20" name="円弧 719">
                    <a:extLst>
                      <a:ext uri="{FF2B5EF4-FFF2-40B4-BE49-F238E27FC236}">
                        <a16:creationId xmlns:a16="http://schemas.microsoft.com/office/drawing/2014/main" id="{6F9458D6-43E4-4371-A04A-A9A3B5139E2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7" name="グループ化 696">
                  <a:extLst>
                    <a:ext uri="{FF2B5EF4-FFF2-40B4-BE49-F238E27FC236}">
                      <a16:creationId xmlns:a16="http://schemas.microsoft.com/office/drawing/2014/main" id="{9782EE1B-A12F-48D1-9C19-688A9B721AB7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17" name="円弧 716">
                    <a:extLst>
                      <a:ext uri="{FF2B5EF4-FFF2-40B4-BE49-F238E27FC236}">
                        <a16:creationId xmlns:a16="http://schemas.microsoft.com/office/drawing/2014/main" id="{240F336F-0C57-4891-9FA8-BE8CDA5623E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18" name="円弧 717">
                    <a:extLst>
                      <a:ext uri="{FF2B5EF4-FFF2-40B4-BE49-F238E27FC236}">
                        <a16:creationId xmlns:a16="http://schemas.microsoft.com/office/drawing/2014/main" id="{7E9ECBC6-FC1E-4811-A2A5-83845F4825F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8" name="グループ化 697">
                  <a:extLst>
                    <a:ext uri="{FF2B5EF4-FFF2-40B4-BE49-F238E27FC236}">
                      <a16:creationId xmlns:a16="http://schemas.microsoft.com/office/drawing/2014/main" id="{493EDA59-601A-4143-90D3-78725CF3928E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15" name="円弧 714">
                    <a:extLst>
                      <a:ext uri="{FF2B5EF4-FFF2-40B4-BE49-F238E27FC236}">
                        <a16:creationId xmlns:a16="http://schemas.microsoft.com/office/drawing/2014/main" id="{75E2413E-F061-4BF1-871D-70F658F9054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16" name="円弧 715">
                    <a:extLst>
                      <a:ext uri="{FF2B5EF4-FFF2-40B4-BE49-F238E27FC236}">
                        <a16:creationId xmlns:a16="http://schemas.microsoft.com/office/drawing/2014/main" id="{EB26E953-2464-483D-A3EA-781A20AFABF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9" name="グループ化 698">
                  <a:extLst>
                    <a:ext uri="{FF2B5EF4-FFF2-40B4-BE49-F238E27FC236}">
                      <a16:creationId xmlns:a16="http://schemas.microsoft.com/office/drawing/2014/main" id="{6AD186AA-EA43-4CBF-ACEB-332E2E4994DA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13" name="円弧 712">
                    <a:extLst>
                      <a:ext uri="{FF2B5EF4-FFF2-40B4-BE49-F238E27FC236}">
                        <a16:creationId xmlns:a16="http://schemas.microsoft.com/office/drawing/2014/main" id="{61C49692-C24D-40A9-94D7-31BA56FD732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14" name="円弧 713">
                    <a:extLst>
                      <a:ext uri="{FF2B5EF4-FFF2-40B4-BE49-F238E27FC236}">
                        <a16:creationId xmlns:a16="http://schemas.microsoft.com/office/drawing/2014/main" id="{A55D6A53-617C-4089-BA00-925D39BE051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00" name="グループ化 699">
                  <a:extLst>
                    <a:ext uri="{FF2B5EF4-FFF2-40B4-BE49-F238E27FC236}">
                      <a16:creationId xmlns:a16="http://schemas.microsoft.com/office/drawing/2014/main" id="{764BCBC7-9709-4B80-91EE-201EF31A1FFA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11" name="円弧 710">
                    <a:extLst>
                      <a:ext uri="{FF2B5EF4-FFF2-40B4-BE49-F238E27FC236}">
                        <a16:creationId xmlns:a16="http://schemas.microsoft.com/office/drawing/2014/main" id="{1EA1B193-BF9B-4923-9D25-34B75431E06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12" name="円弧 711">
                    <a:extLst>
                      <a:ext uri="{FF2B5EF4-FFF2-40B4-BE49-F238E27FC236}">
                        <a16:creationId xmlns:a16="http://schemas.microsoft.com/office/drawing/2014/main" id="{00BEB6CE-B884-4C13-9645-26C383787B6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01" name="グループ化 700">
                  <a:extLst>
                    <a:ext uri="{FF2B5EF4-FFF2-40B4-BE49-F238E27FC236}">
                      <a16:creationId xmlns:a16="http://schemas.microsoft.com/office/drawing/2014/main" id="{44719DFA-2FB5-409B-A3C2-6EAEF4487140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09" name="円弧 708">
                    <a:extLst>
                      <a:ext uri="{FF2B5EF4-FFF2-40B4-BE49-F238E27FC236}">
                        <a16:creationId xmlns:a16="http://schemas.microsoft.com/office/drawing/2014/main" id="{9F69413C-133A-4503-BCB5-016CF2C7320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10" name="円弧 709">
                    <a:extLst>
                      <a:ext uri="{FF2B5EF4-FFF2-40B4-BE49-F238E27FC236}">
                        <a16:creationId xmlns:a16="http://schemas.microsoft.com/office/drawing/2014/main" id="{1BEE16C5-62A2-4F30-8CCC-848FFD4C969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02" name="グループ化 701">
                  <a:extLst>
                    <a:ext uri="{FF2B5EF4-FFF2-40B4-BE49-F238E27FC236}">
                      <a16:creationId xmlns:a16="http://schemas.microsoft.com/office/drawing/2014/main" id="{10584813-3E05-4128-96A3-5F965E3ECB0E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07" name="円弧 706">
                    <a:extLst>
                      <a:ext uri="{FF2B5EF4-FFF2-40B4-BE49-F238E27FC236}">
                        <a16:creationId xmlns:a16="http://schemas.microsoft.com/office/drawing/2014/main" id="{B006A858-6AE6-4558-997F-7DC6F2BEFF1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08" name="円弧 707">
                    <a:extLst>
                      <a:ext uri="{FF2B5EF4-FFF2-40B4-BE49-F238E27FC236}">
                        <a16:creationId xmlns:a16="http://schemas.microsoft.com/office/drawing/2014/main" id="{385885DF-63B9-428D-B83A-58012C0DF6A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703" name="円弧 702">
                  <a:extLst>
                    <a:ext uri="{FF2B5EF4-FFF2-40B4-BE49-F238E27FC236}">
                      <a16:creationId xmlns:a16="http://schemas.microsoft.com/office/drawing/2014/main" id="{6149D764-FC24-477E-B8DA-FBD07E79BF3A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704" name="直線コネクタ 703">
                  <a:extLst>
                    <a:ext uri="{FF2B5EF4-FFF2-40B4-BE49-F238E27FC236}">
                      <a16:creationId xmlns:a16="http://schemas.microsoft.com/office/drawing/2014/main" id="{1BC76B55-2F6A-4F46-8D0C-DA74C07BF6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05" name="円弧 704">
                  <a:extLst>
                    <a:ext uri="{FF2B5EF4-FFF2-40B4-BE49-F238E27FC236}">
                      <a16:creationId xmlns:a16="http://schemas.microsoft.com/office/drawing/2014/main" id="{A93C89EE-3DFB-485D-B0B8-ECD7EAF1F685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706" name="直線コネクタ 705">
                  <a:extLst>
                    <a:ext uri="{FF2B5EF4-FFF2-40B4-BE49-F238E27FC236}">
                      <a16:creationId xmlns:a16="http://schemas.microsoft.com/office/drawing/2014/main" id="{0ACCE211-40DF-495A-BE3F-81B543EAF668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7" name="楕円 686">
                <a:extLst>
                  <a:ext uri="{FF2B5EF4-FFF2-40B4-BE49-F238E27FC236}">
                    <a16:creationId xmlns:a16="http://schemas.microsoft.com/office/drawing/2014/main" id="{6090BCDB-2703-4FDD-9B25-ADDFDB4439E1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134AC62F-EAF9-42A8-B2B9-C21F6DD9AEAB}"/>
                </a:ext>
              </a:extLst>
            </p:cNvPr>
            <p:cNvGrpSpPr/>
            <p:nvPr/>
          </p:nvGrpSpPr>
          <p:grpSpPr>
            <a:xfrm rot="21092038">
              <a:off x="9909877" y="2055574"/>
              <a:ext cx="154522" cy="835485"/>
              <a:chOff x="9201364" y="5832245"/>
              <a:chExt cx="154522" cy="835485"/>
            </a:xfrm>
          </p:grpSpPr>
          <p:grpSp>
            <p:nvGrpSpPr>
              <p:cNvPr id="637" name="グループ化 636">
                <a:extLst>
                  <a:ext uri="{FF2B5EF4-FFF2-40B4-BE49-F238E27FC236}">
                    <a16:creationId xmlns:a16="http://schemas.microsoft.com/office/drawing/2014/main" id="{1E8EA156-A5B5-4A96-AFB2-3C0BAF033014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639" name="円弧 638">
                  <a:extLst>
                    <a:ext uri="{FF2B5EF4-FFF2-40B4-BE49-F238E27FC236}">
                      <a16:creationId xmlns:a16="http://schemas.microsoft.com/office/drawing/2014/main" id="{38B9DF96-1B4D-4D02-BAB5-F6347ABBDF2D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640" name="グループ化 639">
                  <a:extLst>
                    <a:ext uri="{FF2B5EF4-FFF2-40B4-BE49-F238E27FC236}">
                      <a16:creationId xmlns:a16="http://schemas.microsoft.com/office/drawing/2014/main" id="{6244CD05-FFB0-4243-B168-E5AE1529E75D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84" name="円弧 683">
                    <a:extLst>
                      <a:ext uri="{FF2B5EF4-FFF2-40B4-BE49-F238E27FC236}">
                        <a16:creationId xmlns:a16="http://schemas.microsoft.com/office/drawing/2014/main" id="{26BA9510-C7DC-4D36-A093-4D3F44F72BB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85" name="円弧 684">
                    <a:extLst>
                      <a:ext uri="{FF2B5EF4-FFF2-40B4-BE49-F238E27FC236}">
                        <a16:creationId xmlns:a16="http://schemas.microsoft.com/office/drawing/2014/main" id="{A32EC822-F92C-40EE-ABD3-718887F1E9D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1" name="グループ化 640">
                  <a:extLst>
                    <a:ext uri="{FF2B5EF4-FFF2-40B4-BE49-F238E27FC236}">
                      <a16:creationId xmlns:a16="http://schemas.microsoft.com/office/drawing/2014/main" id="{4B653956-F671-4622-A03A-B9156871AE7F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82" name="円弧 681">
                    <a:extLst>
                      <a:ext uri="{FF2B5EF4-FFF2-40B4-BE49-F238E27FC236}">
                        <a16:creationId xmlns:a16="http://schemas.microsoft.com/office/drawing/2014/main" id="{7159D896-A2FB-47A9-9604-F7CE879D2BF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83" name="円弧 682">
                    <a:extLst>
                      <a:ext uri="{FF2B5EF4-FFF2-40B4-BE49-F238E27FC236}">
                        <a16:creationId xmlns:a16="http://schemas.microsoft.com/office/drawing/2014/main" id="{DB91D85B-FDBB-4886-AE16-09B2F959B2A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2" name="グループ化 641">
                  <a:extLst>
                    <a:ext uri="{FF2B5EF4-FFF2-40B4-BE49-F238E27FC236}">
                      <a16:creationId xmlns:a16="http://schemas.microsoft.com/office/drawing/2014/main" id="{BF3BCF76-0D74-4EB3-847A-0EC1CFBE43DE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80" name="円弧 679">
                    <a:extLst>
                      <a:ext uri="{FF2B5EF4-FFF2-40B4-BE49-F238E27FC236}">
                        <a16:creationId xmlns:a16="http://schemas.microsoft.com/office/drawing/2014/main" id="{A1C2A105-EB9E-4CE9-9900-4DC2785EE71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81" name="円弧 680">
                    <a:extLst>
                      <a:ext uri="{FF2B5EF4-FFF2-40B4-BE49-F238E27FC236}">
                        <a16:creationId xmlns:a16="http://schemas.microsoft.com/office/drawing/2014/main" id="{13BDC10F-C5D2-48A6-9C5A-554B88F2442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3" name="グループ化 642">
                  <a:extLst>
                    <a:ext uri="{FF2B5EF4-FFF2-40B4-BE49-F238E27FC236}">
                      <a16:creationId xmlns:a16="http://schemas.microsoft.com/office/drawing/2014/main" id="{4C2A27B6-583C-4D89-98C5-28FB42BAF10F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78" name="円弧 677">
                    <a:extLst>
                      <a:ext uri="{FF2B5EF4-FFF2-40B4-BE49-F238E27FC236}">
                        <a16:creationId xmlns:a16="http://schemas.microsoft.com/office/drawing/2014/main" id="{4A3EFD5C-8384-4B0A-94FD-190D265E1DC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79" name="円弧 678">
                    <a:extLst>
                      <a:ext uri="{FF2B5EF4-FFF2-40B4-BE49-F238E27FC236}">
                        <a16:creationId xmlns:a16="http://schemas.microsoft.com/office/drawing/2014/main" id="{B3FB584F-E379-476F-9207-1016A73C424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4" name="グループ化 643">
                  <a:extLst>
                    <a:ext uri="{FF2B5EF4-FFF2-40B4-BE49-F238E27FC236}">
                      <a16:creationId xmlns:a16="http://schemas.microsoft.com/office/drawing/2014/main" id="{AE8E6945-ACD7-46FB-82D4-225A0CB80493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76" name="円弧 675">
                    <a:extLst>
                      <a:ext uri="{FF2B5EF4-FFF2-40B4-BE49-F238E27FC236}">
                        <a16:creationId xmlns:a16="http://schemas.microsoft.com/office/drawing/2014/main" id="{85CFCCF5-34D0-4D7A-AE86-753C5C21ED3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77" name="円弧 676">
                    <a:extLst>
                      <a:ext uri="{FF2B5EF4-FFF2-40B4-BE49-F238E27FC236}">
                        <a16:creationId xmlns:a16="http://schemas.microsoft.com/office/drawing/2014/main" id="{77FC36F0-22F8-4128-B34E-B993C6198E8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5" name="グループ化 644">
                  <a:extLst>
                    <a:ext uri="{FF2B5EF4-FFF2-40B4-BE49-F238E27FC236}">
                      <a16:creationId xmlns:a16="http://schemas.microsoft.com/office/drawing/2014/main" id="{BA8CCB05-FB27-4C25-931C-3E31D5B98D17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74" name="円弧 673">
                    <a:extLst>
                      <a:ext uri="{FF2B5EF4-FFF2-40B4-BE49-F238E27FC236}">
                        <a16:creationId xmlns:a16="http://schemas.microsoft.com/office/drawing/2014/main" id="{82F245D1-CCC9-415F-8E6A-8B5F70397D0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75" name="円弧 674">
                    <a:extLst>
                      <a:ext uri="{FF2B5EF4-FFF2-40B4-BE49-F238E27FC236}">
                        <a16:creationId xmlns:a16="http://schemas.microsoft.com/office/drawing/2014/main" id="{52E7A05F-F53C-40BD-9548-C54D297D991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6" name="グループ化 645">
                  <a:extLst>
                    <a:ext uri="{FF2B5EF4-FFF2-40B4-BE49-F238E27FC236}">
                      <a16:creationId xmlns:a16="http://schemas.microsoft.com/office/drawing/2014/main" id="{B5F99823-AE6D-4112-9159-B52C7093E23F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72" name="円弧 671">
                    <a:extLst>
                      <a:ext uri="{FF2B5EF4-FFF2-40B4-BE49-F238E27FC236}">
                        <a16:creationId xmlns:a16="http://schemas.microsoft.com/office/drawing/2014/main" id="{DCF72CA0-5D7A-4041-8832-13E3FB53136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73" name="円弧 672">
                    <a:extLst>
                      <a:ext uri="{FF2B5EF4-FFF2-40B4-BE49-F238E27FC236}">
                        <a16:creationId xmlns:a16="http://schemas.microsoft.com/office/drawing/2014/main" id="{4FAAA5B5-F672-4784-B6C4-CC832C0EA4C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7" name="グループ化 646">
                  <a:extLst>
                    <a:ext uri="{FF2B5EF4-FFF2-40B4-BE49-F238E27FC236}">
                      <a16:creationId xmlns:a16="http://schemas.microsoft.com/office/drawing/2014/main" id="{EA7B30EA-5C8E-41CE-982F-5F741F49C2AB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70" name="円弧 669">
                    <a:extLst>
                      <a:ext uri="{FF2B5EF4-FFF2-40B4-BE49-F238E27FC236}">
                        <a16:creationId xmlns:a16="http://schemas.microsoft.com/office/drawing/2014/main" id="{C5CF069E-20E5-4858-98EA-F83390F6739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71" name="円弧 670">
                    <a:extLst>
                      <a:ext uri="{FF2B5EF4-FFF2-40B4-BE49-F238E27FC236}">
                        <a16:creationId xmlns:a16="http://schemas.microsoft.com/office/drawing/2014/main" id="{EBCEAF0F-9CA8-48C9-9C45-CCC6DE0699D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8" name="グループ化 647">
                  <a:extLst>
                    <a:ext uri="{FF2B5EF4-FFF2-40B4-BE49-F238E27FC236}">
                      <a16:creationId xmlns:a16="http://schemas.microsoft.com/office/drawing/2014/main" id="{BB2A84B6-C778-48CB-AAFD-0458F3CB8074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68" name="円弧 667">
                    <a:extLst>
                      <a:ext uri="{FF2B5EF4-FFF2-40B4-BE49-F238E27FC236}">
                        <a16:creationId xmlns:a16="http://schemas.microsoft.com/office/drawing/2014/main" id="{ACF9221F-6301-489D-84D0-BF0BEFA7A72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69" name="円弧 668">
                    <a:extLst>
                      <a:ext uri="{FF2B5EF4-FFF2-40B4-BE49-F238E27FC236}">
                        <a16:creationId xmlns:a16="http://schemas.microsoft.com/office/drawing/2014/main" id="{C8451836-19BC-43DC-8588-C5D5C8CEFC8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9" name="グループ化 648">
                  <a:extLst>
                    <a:ext uri="{FF2B5EF4-FFF2-40B4-BE49-F238E27FC236}">
                      <a16:creationId xmlns:a16="http://schemas.microsoft.com/office/drawing/2014/main" id="{D559C897-ADCD-45B7-B7BE-B2215204B566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66" name="円弧 665">
                    <a:extLst>
                      <a:ext uri="{FF2B5EF4-FFF2-40B4-BE49-F238E27FC236}">
                        <a16:creationId xmlns:a16="http://schemas.microsoft.com/office/drawing/2014/main" id="{808A2CE0-87ED-423D-8A22-B286E2B8DE2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67" name="円弧 666">
                    <a:extLst>
                      <a:ext uri="{FF2B5EF4-FFF2-40B4-BE49-F238E27FC236}">
                        <a16:creationId xmlns:a16="http://schemas.microsoft.com/office/drawing/2014/main" id="{58DF86AC-F889-4DE0-AAF8-52AF491F084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50" name="グループ化 649">
                  <a:extLst>
                    <a:ext uri="{FF2B5EF4-FFF2-40B4-BE49-F238E27FC236}">
                      <a16:creationId xmlns:a16="http://schemas.microsoft.com/office/drawing/2014/main" id="{E27EBA46-972F-4F53-98DF-3CE93834885F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64" name="円弧 663">
                    <a:extLst>
                      <a:ext uri="{FF2B5EF4-FFF2-40B4-BE49-F238E27FC236}">
                        <a16:creationId xmlns:a16="http://schemas.microsoft.com/office/drawing/2014/main" id="{845B12E7-B5F0-4DA6-9FFF-7E7FD2D65A3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65" name="円弧 664">
                    <a:extLst>
                      <a:ext uri="{FF2B5EF4-FFF2-40B4-BE49-F238E27FC236}">
                        <a16:creationId xmlns:a16="http://schemas.microsoft.com/office/drawing/2014/main" id="{C28525F7-F7DB-47F0-B967-C0F3E31D365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51" name="グループ化 650">
                  <a:extLst>
                    <a:ext uri="{FF2B5EF4-FFF2-40B4-BE49-F238E27FC236}">
                      <a16:creationId xmlns:a16="http://schemas.microsoft.com/office/drawing/2014/main" id="{76198B1B-2C54-4605-BFBB-D74EEBDBC3CB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62" name="円弧 661">
                    <a:extLst>
                      <a:ext uri="{FF2B5EF4-FFF2-40B4-BE49-F238E27FC236}">
                        <a16:creationId xmlns:a16="http://schemas.microsoft.com/office/drawing/2014/main" id="{126B4282-12BF-43DE-8777-208C26E94A2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63" name="円弧 662">
                    <a:extLst>
                      <a:ext uri="{FF2B5EF4-FFF2-40B4-BE49-F238E27FC236}">
                        <a16:creationId xmlns:a16="http://schemas.microsoft.com/office/drawing/2014/main" id="{712C5EB7-70AD-4631-9F97-1D279C62B05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52" name="グループ化 651">
                  <a:extLst>
                    <a:ext uri="{FF2B5EF4-FFF2-40B4-BE49-F238E27FC236}">
                      <a16:creationId xmlns:a16="http://schemas.microsoft.com/office/drawing/2014/main" id="{6A0722A7-A24B-4972-A98D-B896FA54A6E8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60" name="円弧 659">
                    <a:extLst>
                      <a:ext uri="{FF2B5EF4-FFF2-40B4-BE49-F238E27FC236}">
                        <a16:creationId xmlns:a16="http://schemas.microsoft.com/office/drawing/2014/main" id="{65C42423-3E89-4F78-AE34-6946CE6F3D1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661" name="円弧 660">
                    <a:extLst>
                      <a:ext uri="{FF2B5EF4-FFF2-40B4-BE49-F238E27FC236}">
                        <a16:creationId xmlns:a16="http://schemas.microsoft.com/office/drawing/2014/main" id="{C84B1AD1-E5FB-4CB8-B30E-5C4330CFA2A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53" name="グループ化 652">
                  <a:extLst>
                    <a:ext uri="{FF2B5EF4-FFF2-40B4-BE49-F238E27FC236}">
                      <a16:creationId xmlns:a16="http://schemas.microsoft.com/office/drawing/2014/main" id="{119DE512-C821-4777-8882-88E7795D28D5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58" name="円弧 657">
                    <a:extLst>
                      <a:ext uri="{FF2B5EF4-FFF2-40B4-BE49-F238E27FC236}">
                        <a16:creationId xmlns:a16="http://schemas.microsoft.com/office/drawing/2014/main" id="{D4D1ECEB-2978-4C80-BD39-34C08C44931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659" name="円弧 658">
                    <a:extLst>
                      <a:ext uri="{FF2B5EF4-FFF2-40B4-BE49-F238E27FC236}">
                        <a16:creationId xmlns:a16="http://schemas.microsoft.com/office/drawing/2014/main" id="{A62B7A7B-1FE4-41B2-9EFC-F4EC01F344D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654" name="円弧 653">
                  <a:extLst>
                    <a:ext uri="{FF2B5EF4-FFF2-40B4-BE49-F238E27FC236}">
                      <a16:creationId xmlns:a16="http://schemas.microsoft.com/office/drawing/2014/main" id="{158A3720-5A57-4F9B-A95F-ED6CBC0A643E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55" name="直線コネクタ 654">
                  <a:extLst>
                    <a:ext uri="{FF2B5EF4-FFF2-40B4-BE49-F238E27FC236}">
                      <a16:creationId xmlns:a16="http://schemas.microsoft.com/office/drawing/2014/main" id="{08CF4878-64C3-4FBB-AB0A-D3517E40C0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56" name="円弧 655">
                  <a:extLst>
                    <a:ext uri="{FF2B5EF4-FFF2-40B4-BE49-F238E27FC236}">
                      <a16:creationId xmlns:a16="http://schemas.microsoft.com/office/drawing/2014/main" id="{C92A5A36-41C9-4562-9822-E27BFA3C711D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57" name="直線コネクタ 656">
                  <a:extLst>
                    <a:ext uri="{FF2B5EF4-FFF2-40B4-BE49-F238E27FC236}">
                      <a16:creationId xmlns:a16="http://schemas.microsoft.com/office/drawing/2014/main" id="{9B6541FA-9BB2-4E5A-BAFC-73FB1857BBDB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38" name="楕円 637">
                <a:extLst>
                  <a:ext uri="{FF2B5EF4-FFF2-40B4-BE49-F238E27FC236}">
                    <a16:creationId xmlns:a16="http://schemas.microsoft.com/office/drawing/2014/main" id="{592BC73D-71FA-4753-8830-8482C667AC17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9F7D9798-1C5B-4874-8F7E-BC493BCB5614}"/>
                </a:ext>
              </a:extLst>
            </p:cNvPr>
            <p:cNvGrpSpPr/>
            <p:nvPr/>
          </p:nvGrpSpPr>
          <p:grpSpPr>
            <a:xfrm rot="5400000">
              <a:off x="8193574" y="1420450"/>
              <a:ext cx="154522" cy="835485"/>
              <a:chOff x="9201364" y="5832245"/>
              <a:chExt cx="154522" cy="835485"/>
            </a:xfrm>
          </p:grpSpPr>
          <p:grpSp>
            <p:nvGrpSpPr>
              <p:cNvPr id="588" name="グループ化 587">
                <a:extLst>
                  <a:ext uri="{FF2B5EF4-FFF2-40B4-BE49-F238E27FC236}">
                    <a16:creationId xmlns:a16="http://schemas.microsoft.com/office/drawing/2014/main" id="{BF860EA5-21F8-4FD5-AD59-BB1D94E5BD24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590" name="円弧 589">
                  <a:extLst>
                    <a:ext uri="{FF2B5EF4-FFF2-40B4-BE49-F238E27FC236}">
                      <a16:creationId xmlns:a16="http://schemas.microsoft.com/office/drawing/2014/main" id="{2C48A57D-BB8B-4789-8C23-6E70599FFD1E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591" name="グループ化 590">
                  <a:extLst>
                    <a:ext uri="{FF2B5EF4-FFF2-40B4-BE49-F238E27FC236}">
                      <a16:creationId xmlns:a16="http://schemas.microsoft.com/office/drawing/2014/main" id="{0396AFD9-B2C7-4734-9AF4-A635F58CAA5E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35" name="円弧 634">
                    <a:extLst>
                      <a:ext uri="{FF2B5EF4-FFF2-40B4-BE49-F238E27FC236}">
                        <a16:creationId xmlns:a16="http://schemas.microsoft.com/office/drawing/2014/main" id="{0928DB0E-4BB0-4C42-913E-E8B920B909E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36" name="円弧 635">
                    <a:extLst>
                      <a:ext uri="{FF2B5EF4-FFF2-40B4-BE49-F238E27FC236}">
                        <a16:creationId xmlns:a16="http://schemas.microsoft.com/office/drawing/2014/main" id="{45447A5A-B258-42BD-8717-B7973BC94E6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2" name="グループ化 591">
                  <a:extLst>
                    <a:ext uri="{FF2B5EF4-FFF2-40B4-BE49-F238E27FC236}">
                      <a16:creationId xmlns:a16="http://schemas.microsoft.com/office/drawing/2014/main" id="{98F601C6-4171-48A6-AFFD-F33AA258995D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33" name="円弧 632">
                    <a:extLst>
                      <a:ext uri="{FF2B5EF4-FFF2-40B4-BE49-F238E27FC236}">
                        <a16:creationId xmlns:a16="http://schemas.microsoft.com/office/drawing/2014/main" id="{F4B91C08-63D1-4E28-ABFA-D7E6716444B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34" name="円弧 633">
                    <a:extLst>
                      <a:ext uri="{FF2B5EF4-FFF2-40B4-BE49-F238E27FC236}">
                        <a16:creationId xmlns:a16="http://schemas.microsoft.com/office/drawing/2014/main" id="{65220E29-C49A-425D-830E-7D441F84194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3" name="グループ化 592">
                  <a:extLst>
                    <a:ext uri="{FF2B5EF4-FFF2-40B4-BE49-F238E27FC236}">
                      <a16:creationId xmlns:a16="http://schemas.microsoft.com/office/drawing/2014/main" id="{ABD92907-3AF8-40B6-A77E-6CE9BDE53B61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31" name="円弧 630">
                    <a:extLst>
                      <a:ext uri="{FF2B5EF4-FFF2-40B4-BE49-F238E27FC236}">
                        <a16:creationId xmlns:a16="http://schemas.microsoft.com/office/drawing/2014/main" id="{D877E85A-D2CE-4A99-86DC-6BFA9FE8C99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32" name="円弧 631">
                    <a:extLst>
                      <a:ext uri="{FF2B5EF4-FFF2-40B4-BE49-F238E27FC236}">
                        <a16:creationId xmlns:a16="http://schemas.microsoft.com/office/drawing/2014/main" id="{04FF67ED-F17C-45DE-8118-6FC857D1C7B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4" name="グループ化 593">
                  <a:extLst>
                    <a:ext uri="{FF2B5EF4-FFF2-40B4-BE49-F238E27FC236}">
                      <a16:creationId xmlns:a16="http://schemas.microsoft.com/office/drawing/2014/main" id="{184EACD5-7C39-4C89-9065-4FC5E97B2910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29" name="円弧 628">
                    <a:extLst>
                      <a:ext uri="{FF2B5EF4-FFF2-40B4-BE49-F238E27FC236}">
                        <a16:creationId xmlns:a16="http://schemas.microsoft.com/office/drawing/2014/main" id="{1CC427B9-AB77-475C-86AA-748B0A1106D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30" name="円弧 629">
                    <a:extLst>
                      <a:ext uri="{FF2B5EF4-FFF2-40B4-BE49-F238E27FC236}">
                        <a16:creationId xmlns:a16="http://schemas.microsoft.com/office/drawing/2014/main" id="{509B9AE2-0CED-4035-B342-83713F3698F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5" name="グループ化 594">
                  <a:extLst>
                    <a:ext uri="{FF2B5EF4-FFF2-40B4-BE49-F238E27FC236}">
                      <a16:creationId xmlns:a16="http://schemas.microsoft.com/office/drawing/2014/main" id="{9D5EBC28-C473-4E3A-9E0D-EF9CC6C68310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27" name="円弧 626">
                    <a:extLst>
                      <a:ext uri="{FF2B5EF4-FFF2-40B4-BE49-F238E27FC236}">
                        <a16:creationId xmlns:a16="http://schemas.microsoft.com/office/drawing/2014/main" id="{38B812A5-03D8-46ED-BE4F-8DD13829139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28" name="円弧 627">
                    <a:extLst>
                      <a:ext uri="{FF2B5EF4-FFF2-40B4-BE49-F238E27FC236}">
                        <a16:creationId xmlns:a16="http://schemas.microsoft.com/office/drawing/2014/main" id="{E4437BCB-0061-44D6-B040-5453606DE0F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6" name="グループ化 595">
                  <a:extLst>
                    <a:ext uri="{FF2B5EF4-FFF2-40B4-BE49-F238E27FC236}">
                      <a16:creationId xmlns:a16="http://schemas.microsoft.com/office/drawing/2014/main" id="{EC4D77C9-4D57-46BA-83D0-31BF533C00C8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25" name="円弧 624">
                    <a:extLst>
                      <a:ext uri="{FF2B5EF4-FFF2-40B4-BE49-F238E27FC236}">
                        <a16:creationId xmlns:a16="http://schemas.microsoft.com/office/drawing/2014/main" id="{5A5D88C7-109A-4B50-BD14-283B05C5522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26" name="円弧 625">
                    <a:extLst>
                      <a:ext uri="{FF2B5EF4-FFF2-40B4-BE49-F238E27FC236}">
                        <a16:creationId xmlns:a16="http://schemas.microsoft.com/office/drawing/2014/main" id="{180FD6B1-BF81-43F2-B89A-E723686312B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7" name="グループ化 596">
                  <a:extLst>
                    <a:ext uri="{FF2B5EF4-FFF2-40B4-BE49-F238E27FC236}">
                      <a16:creationId xmlns:a16="http://schemas.microsoft.com/office/drawing/2014/main" id="{4569D929-1DBC-44DF-BB6F-4305DF5817ED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23" name="円弧 622">
                    <a:extLst>
                      <a:ext uri="{FF2B5EF4-FFF2-40B4-BE49-F238E27FC236}">
                        <a16:creationId xmlns:a16="http://schemas.microsoft.com/office/drawing/2014/main" id="{676F8B1A-8298-426E-B1A5-64D67A45F19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24" name="円弧 623">
                    <a:extLst>
                      <a:ext uri="{FF2B5EF4-FFF2-40B4-BE49-F238E27FC236}">
                        <a16:creationId xmlns:a16="http://schemas.microsoft.com/office/drawing/2014/main" id="{5EDC871E-6F86-44B7-89CD-2D0D2FBB87B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8" name="グループ化 597">
                  <a:extLst>
                    <a:ext uri="{FF2B5EF4-FFF2-40B4-BE49-F238E27FC236}">
                      <a16:creationId xmlns:a16="http://schemas.microsoft.com/office/drawing/2014/main" id="{1C47FE9B-74F6-497A-BFE4-E093565334D7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21" name="円弧 620">
                    <a:extLst>
                      <a:ext uri="{FF2B5EF4-FFF2-40B4-BE49-F238E27FC236}">
                        <a16:creationId xmlns:a16="http://schemas.microsoft.com/office/drawing/2014/main" id="{BD241DCA-E45E-44E7-9CD8-42A397F1F8A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22" name="円弧 621">
                    <a:extLst>
                      <a:ext uri="{FF2B5EF4-FFF2-40B4-BE49-F238E27FC236}">
                        <a16:creationId xmlns:a16="http://schemas.microsoft.com/office/drawing/2014/main" id="{1BB4E81F-FF35-4FC9-BA7D-F0074EFB198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9" name="グループ化 598">
                  <a:extLst>
                    <a:ext uri="{FF2B5EF4-FFF2-40B4-BE49-F238E27FC236}">
                      <a16:creationId xmlns:a16="http://schemas.microsoft.com/office/drawing/2014/main" id="{DB04FF36-0939-4879-B1B8-85D8C6146FE9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19" name="円弧 618">
                    <a:extLst>
                      <a:ext uri="{FF2B5EF4-FFF2-40B4-BE49-F238E27FC236}">
                        <a16:creationId xmlns:a16="http://schemas.microsoft.com/office/drawing/2014/main" id="{00C5A07D-390B-4158-94F8-0B481F6C521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20" name="円弧 619">
                    <a:extLst>
                      <a:ext uri="{FF2B5EF4-FFF2-40B4-BE49-F238E27FC236}">
                        <a16:creationId xmlns:a16="http://schemas.microsoft.com/office/drawing/2014/main" id="{203A1CFA-A2B6-4868-8081-E4B6FA6D446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0" name="グループ化 599">
                  <a:extLst>
                    <a:ext uri="{FF2B5EF4-FFF2-40B4-BE49-F238E27FC236}">
                      <a16:creationId xmlns:a16="http://schemas.microsoft.com/office/drawing/2014/main" id="{4A2E7493-D07F-4A08-BF97-E6274036FF41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17" name="円弧 616">
                    <a:extLst>
                      <a:ext uri="{FF2B5EF4-FFF2-40B4-BE49-F238E27FC236}">
                        <a16:creationId xmlns:a16="http://schemas.microsoft.com/office/drawing/2014/main" id="{EBDE385C-2DE5-43F5-8CD7-B781A6C9840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18" name="円弧 617">
                    <a:extLst>
                      <a:ext uri="{FF2B5EF4-FFF2-40B4-BE49-F238E27FC236}">
                        <a16:creationId xmlns:a16="http://schemas.microsoft.com/office/drawing/2014/main" id="{666973B6-3A69-4735-99FD-FF517DB9304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1" name="グループ化 600">
                  <a:extLst>
                    <a:ext uri="{FF2B5EF4-FFF2-40B4-BE49-F238E27FC236}">
                      <a16:creationId xmlns:a16="http://schemas.microsoft.com/office/drawing/2014/main" id="{569918F5-B052-4169-95A2-20694735EB19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15" name="円弧 614">
                    <a:extLst>
                      <a:ext uri="{FF2B5EF4-FFF2-40B4-BE49-F238E27FC236}">
                        <a16:creationId xmlns:a16="http://schemas.microsoft.com/office/drawing/2014/main" id="{2B2C1A8C-37A3-4E1C-9FB4-8BE3D87795A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16" name="円弧 615">
                    <a:extLst>
                      <a:ext uri="{FF2B5EF4-FFF2-40B4-BE49-F238E27FC236}">
                        <a16:creationId xmlns:a16="http://schemas.microsoft.com/office/drawing/2014/main" id="{6B2BCB2E-0028-486A-BD84-A3786425CA9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2" name="グループ化 601">
                  <a:extLst>
                    <a:ext uri="{FF2B5EF4-FFF2-40B4-BE49-F238E27FC236}">
                      <a16:creationId xmlns:a16="http://schemas.microsoft.com/office/drawing/2014/main" id="{441C53FF-D29D-43D9-9AE1-14C77C6BE641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13" name="円弧 612">
                    <a:extLst>
                      <a:ext uri="{FF2B5EF4-FFF2-40B4-BE49-F238E27FC236}">
                        <a16:creationId xmlns:a16="http://schemas.microsoft.com/office/drawing/2014/main" id="{5E897F6E-E317-49F1-943F-E658AAAFE32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14" name="円弧 613">
                    <a:extLst>
                      <a:ext uri="{FF2B5EF4-FFF2-40B4-BE49-F238E27FC236}">
                        <a16:creationId xmlns:a16="http://schemas.microsoft.com/office/drawing/2014/main" id="{7D452A1A-34F3-42E1-A4BE-C5759F54922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3" name="グループ化 602">
                  <a:extLst>
                    <a:ext uri="{FF2B5EF4-FFF2-40B4-BE49-F238E27FC236}">
                      <a16:creationId xmlns:a16="http://schemas.microsoft.com/office/drawing/2014/main" id="{E222A5C9-42CA-4794-AC4C-C06EBE244EB3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11" name="円弧 610">
                    <a:extLst>
                      <a:ext uri="{FF2B5EF4-FFF2-40B4-BE49-F238E27FC236}">
                        <a16:creationId xmlns:a16="http://schemas.microsoft.com/office/drawing/2014/main" id="{165DA134-EC10-43AF-B30D-83EC3E7A352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612" name="円弧 611">
                    <a:extLst>
                      <a:ext uri="{FF2B5EF4-FFF2-40B4-BE49-F238E27FC236}">
                        <a16:creationId xmlns:a16="http://schemas.microsoft.com/office/drawing/2014/main" id="{705BA787-3B24-4A84-8D3F-9AE7B5FA0F4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4" name="グループ化 603">
                  <a:extLst>
                    <a:ext uri="{FF2B5EF4-FFF2-40B4-BE49-F238E27FC236}">
                      <a16:creationId xmlns:a16="http://schemas.microsoft.com/office/drawing/2014/main" id="{E71C4D57-FC8E-4357-A4EB-11EACD98D4E7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09" name="円弧 608">
                    <a:extLst>
                      <a:ext uri="{FF2B5EF4-FFF2-40B4-BE49-F238E27FC236}">
                        <a16:creationId xmlns:a16="http://schemas.microsoft.com/office/drawing/2014/main" id="{9757928F-916E-4BD2-A4EC-9FD58D65FE8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610" name="円弧 609">
                    <a:extLst>
                      <a:ext uri="{FF2B5EF4-FFF2-40B4-BE49-F238E27FC236}">
                        <a16:creationId xmlns:a16="http://schemas.microsoft.com/office/drawing/2014/main" id="{B8BE49B9-67FD-4E52-9D96-73F55010698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605" name="円弧 604">
                  <a:extLst>
                    <a:ext uri="{FF2B5EF4-FFF2-40B4-BE49-F238E27FC236}">
                      <a16:creationId xmlns:a16="http://schemas.microsoft.com/office/drawing/2014/main" id="{C9977C86-3C08-4551-A03D-C671DD74F111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06" name="直線コネクタ 605">
                  <a:extLst>
                    <a:ext uri="{FF2B5EF4-FFF2-40B4-BE49-F238E27FC236}">
                      <a16:creationId xmlns:a16="http://schemas.microsoft.com/office/drawing/2014/main" id="{A5C7673C-E68A-4710-A3E5-8782060EEA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7" name="円弧 606">
                  <a:extLst>
                    <a:ext uri="{FF2B5EF4-FFF2-40B4-BE49-F238E27FC236}">
                      <a16:creationId xmlns:a16="http://schemas.microsoft.com/office/drawing/2014/main" id="{477AC928-3E26-4953-9E89-5457E7DFA7CB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08" name="直線コネクタ 607">
                  <a:extLst>
                    <a:ext uri="{FF2B5EF4-FFF2-40B4-BE49-F238E27FC236}">
                      <a16:creationId xmlns:a16="http://schemas.microsoft.com/office/drawing/2014/main" id="{C98E3A79-A1B5-44D3-9A03-3C3DB3FB768B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89" name="楕円 588">
                <a:extLst>
                  <a:ext uri="{FF2B5EF4-FFF2-40B4-BE49-F238E27FC236}">
                    <a16:creationId xmlns:a16="http://schemas.microsoft.com/office/drawing/2014/main" id="{6C688255-653D-4A59-89E2-6C9133F6FA9B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F10B382C-9A9F-48E2-8DDB-0615B97C47B6}"/>
                </a:ext>
              </a:extLst>
            </p:cNvPr>
            <p:cNvGrpSpPr/>
            <p:nvPr/>
          </p:nvGrpSpPr>
          <p:grpSpPr>
            <a:xfrm rot="10800000">
              <a:off x="10380112" y="696884"/>
              <a:ext cx="154522" cy="835485"/>
              <a:chOff x="9201364" y="5832245"/>
              <a:chExt cx="154522" cy="835485"/>
            </a:xfrm>
          </p:grpSpPr>
          <p:grpSp>
            <p:nvGrpSpPr>
              <p:cNvPr id="539" name="グループ化 538">
                <a:extLst>
                  <a:ext uri="{FF2B5EF4-FFF2-40B4-BE49-F238E27FC236}">
                    <a16:creationId xmlns:a16="http://schemas.microsoft.com/office/drawing/2014/main" id="{0F2AECA5-9FF3-4F67-9425-D590CFEE235A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541" name="円弧 540">
                  <a:extLst>
                    <a:ext uri="{FF2B5EF4-FFF2-40B4-BE49-F238E27FC236}">
                      <a16:creationId xmlns:a16="http://schemas.microsoft.com/office/drawing/2014/main" id="{2C4D30DF-B89E-4072-A7B4-B79728E8D280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542" name="グループ化 541">
                  <a:extLst>
                    <a:ext uri="{FF2B5EF4-FFF2-40B4-BE49-F238E27FC236}">
                      <a16:creationId xmlns:a16="http://schemas.microsoft.com/office/drawing/2014/main" id="{AB80E12D-1F1D-4EB0-B65A-32616099F39A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86" name="円弧 585">
                    <a:extLst>
                      <a:ext uri="{FF2B5EF4-FFF2-40B4-BE49-F238E27FC236}">
                        <a16:creationId xmlns:a16="http://schemas.microsoft.com/office/drawing/2014/main" id="{990C58CC-F802-47B9-BA57-7042571F957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87" name="円弧 586">
                    <a:extLst>
                      <a:ext uri="{FF2B5EF4-FFF2-40B4-BE49-F238E27FC236}">
                        <a16:creationId xmlns:a16="http://schemas.microsoft.com/office/drawing/2014/main" id="{4C92F460-EA05-424C-997E-027A5487E4C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3" name="グループ化 542">
                  <a:extLst>
                    <a:ext uri="{FF2B5EF4-FFF2-40B4-BE49-F238E27FC236}">
                      <a16:creationId xmlns:a16="http://schemas.microsoft.com/office/drawing/2014/main" id="{DDB28F09-4544-4581-8A95-BE83BDB7EC0B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84" name="円弧 583">
                    <a:extLst>
                      <a:ext uri="{FF2B5EF4-FFF2-40B4-BE49-F238E27FC236}">
                        <a16:creationId xmlns:a16="http://schemas.microsoft.com/office/drawing/2014/main" id="{CDCA18C6-AE2D-4C12-BCC0-49ECDE8FCDD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85" name="円弧 584">
                    <a:extLst>
                      <a:ext uri="{FF2B5EF4-FFF2-40B4-BE49-F238E27FC236}">
                        <a16:creationId xmlns:a16="http://schemas.microsoft.com/office/drawing/2014/main" id="{ADF03978-CA6C-4923-9CE4-FC62A93BF04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4" name="グループ化 543">
                  <a:extLst>
                    <a:ext uri="{FF2B5EF4-FFF2-40B4-BE49-F238E27FC236}">
                      <a16:creationId xmlns:a16="http://schemas.microsoft.com/office/drawing/2014/main" id="{17FFDBA7-0200-4710-B605-368FA53AF0ED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82" name="円弧 581">
                    <a:extLst>
                      <a:ext uri="{FF2B5EF4-FFF2-40B4-BE49-F238E27FC236}">
                        <a16:creationId xmlns:a16="http://schemas.microsoft.com/office/drawing/2014/main" id="{430FB2A7-EB0B-4B6D-B5B8-C485941F93A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83" name="円弧 582">
                    <a:extLst>
                      <a:ext uri="{FF2B5EF4-FFF2-40B4-BE49-F238E27FC236}">
                        <a16:creationId xmlns:a16="http://schemas.microsoft.com/office/drawing/2014/main" id="{38AF4037-E742-4F02-9B2F-E9F5272D254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5" name="グループ化 544">
                  <a:extLst>
                    <a:ext uri="{FF2B5EF4-FFF2-40B4-BE49-F238E27FC236}">
                      <a16:creationId xmlns:a16="http://schemas.microsoft.com/office/drawing/2014/main" id="{407880A3-F022-44A9-82C4-2BE4D96382A0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80" name="円弧 579">
                    <a:extLst>
                      <a:ext uri="{FF2B5EF4-FFF2-40B4-BE49-F238E27FC236}">
                        <a16:creationId xmlns:a16="http://schemas.microsoft.com/office/drawing/2014/main" id="{8E08C6CE-F1BC-49F3-AAF4-DFBDDB97FDB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81" name="円弧 580">
                    <a:extLst>
                      <a:ext uri="{FF2B5EF4-FFF2-40B4-BE49-F238E27FC236}">
                        <a16:creationId xmlns:a16="http://schemas.microsoft.com/office/drawing/2014/main" id="{F2C85E95-9EF0-4224-A8B7-37549EC5EE7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6" name="グループ化 545">
                  <a:extLst>
                    <a:ext uri="{FF2B5EF4-FFF2-40B4-BE49-F238E27FC236}">
                      <a16:creationId xmlns:a16="http://schemas.microsoft.com/office/drawing/2014/main" id="{7C884CB9-8FC0-4A3F-961A-CEE63FD16EC0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78" name="円弧 577">
                    <a:extLst>
                      <a:ext uri="{FF2B5EF4-FFF2-40B4-BE49-F238E27FC236}">
                        <a16:creationId xmlns:a16="http://schemas.microsoft.com/office/drawing/2014/main" id="{F4A90A55-E731-4238-BED4-DC1996D823C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79" name="円弧 578">
                    <a:extLst>
                      <a:ext uri="{FF2B5EF4-FFF2-40B4-BE49-F238E27FC236}">
                        <a16:creationId xmlns:a16="http://schemas.microsoft.com/office/drawing/2014/main" id="{0F23C601-A58A-4F7B-91B2-1B7F19A799B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7" name="グループ化 546">
                  <a:extLst>
                    <a:ext uri="{FF2B5EF4-FFF2-40B4-BE49-F238E27FC236}">
                      <a16:creationId xmlns:a16="http://schemas.microsoft.com/office/drawing/2014/main" id="{8474D109-0EBC-48B9-9403-279D003E8275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76" name="円弧 575">
                    <a:extLst>
                      <a:ext uri="{FF2B5EF4-FFF2-40B4-BE49-F238E27FC236}">
                        <a16:creationId xmlns:a16="http://schemas.microsoft.com/office/drawing/2014/main" id="{A228A6B5-283E-4F07-8335-35965631E1C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77" name="円弧 576">
                    <a:extLst>
                      <a:ext uri="{FF2B5EF4-FFF2-40B4-BE49-F238E27FC236}">
                        <a16:creationId xmlns:a16="http://schemas.microsoft.com/office/drawing/2014/main" id="{DBAF1BFA-37E0-41F3-BFEC-20D40206318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8" name="グループ化 547">
                  <a:extLst>
                    <a:ext uri="{FF2B5EF4-FFF2-40B4-BE49-F238E27FC236}">
                      <a16:creationId xmlns:a16="http://schemas.microsoft.com/office/drawing/2014/main" id="{FFD88450-C4D2-4BDB-A068-09CDD78C2C2B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74" name="円弧 573">
                    <a:extLst>
                      <a:ext uri="{FF2B5EF4-FFF2-40B4-BE49-F238E27FC236}">
                        <a16:creationId xmlns:a16="http://schemas.microsoft.com/office/drawing/2014/main" id="{933D4258-49DD-4041-A718-6E8ABD6A984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75" name="円弧 574">
                    <a:extLst>
                      <a:ext uri="{FF2B5EF4-FFF2-40B4-BE49-F238E27FC236}">
                        <a16:creationId xmlns:a16="http://schemas.microsoft.com/office/drawing/2014/main" id="{8C816670-9C83-4540-A9DB-6669B08C1D9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9" name="グループ化 548">
                  <a:extLst>
                    <a:ext uri="{FF2B5EF4-FFF2-40B4-BE49-F238E27FC236}">
                      <a16:creationId xmlns:a16="http://schemas.microsoft.com/office/drawing/2014/main" id="{B46FE04D-134D-4572-9BDF-55A1A4FC1AB5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72" name="円弧 571">
                    <a:extLst>
                      <a:ext uri="{FF2B5EF4-FFF2-40B4-BE49-F238E27FC236}">
                        <a16:creationId xmlns:a16="http://schemas.microsoft.com/office/drawing/2014/main" id="{F2D6322F-3D89-4306-A167-CFAF8007A45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73" name="円弧 572">
                    <a:extLst>
                      <a:ext uri="{FF2B5EF4-FFF2-40B4-BE49-F238E27FC236}">
                        <a16:creationId xmlns:a16="http://schemas.microsoft.com/office/drawing/2014/main" id="{C58C2DC1-BDDE-4116-AC7D-971AC5B9E99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0" name="グループ化 549">
                  <a:extLst>
                    <a:ext uri="{FF2B5EF4-FFF2-40B4-BE49-F238E27FC236}">
                      <a16:creationId xmlns:a16="http://schemas.microsoft.com/office/drawing/2014/main" id="{7C1646FE-0509-435E-B726-7C5E01F037A5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70" name="円弧 569">
                    <a:extLst>
                      <a:ext uri="{FF2B5EF4-FFF2-40B4-BE49-F238E27FC236}">
                        <a16:creationId xmlns:a16="http://schemas.microsoft.com/office/drawing/2014/main" id="{BB1A54A1-F0C1-4E4C-B624-A1F8C10819C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71" name="円弧 570">
                    <a:extLst>
                      <a:ext uri="{FF2B5EF4-FFF2-40B4-BE49-F238E27FC236}">
                        <a16:creationId xmlns:a16="http://schemas.microsoft.com/office/drawing/2014/main" id="{EAC37885-EFCE-4A1A-AA2F-7E76EBCB1BE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1" name="グループ化 550">
                  <a:extLst>
                    <a:ext uri="{FF2B5EF4-FFF2-40B4-BE49-F238E27FC236}">
                      <a16:creationId xmlns:a16="http://schemas.microsoft.com/office/drawing/2014/main" id="{1E94335A-1C4D-4794-B985-D25A1797D4DC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68" name="円弧 567">
                    <a:extLst>
                      <a:ext uri="{FF2B5EF4-FFF2-40B4-BE49-F238E27FC236}">
                        <a16:creationId xmlns:a16="http://schemas.microsoft.com/office/drawing/2014/main" id="{F6367783-39EF-4D70-98FB-92EB26091A8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69" name="円弧 568">
                    <a:extLst>
                      <a:ext uri="{FF2B5EF4-FFF2-40B4-BE49-F238E27FC236}">
                        <a16:creationId xmlns:a16="http://schemas.microsoft.com/office/drawing/2014/main" id="{923C6983-A582-453A-BF52-2DADC822CDB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2" name="グループ化 551">
                  <a:extLst>
                    <a:ext uri="{FF2B5EF4-FFF2-40B4-BE49-F238E27FC236}">
                      <a16:creationId xmlns:a16="http://schemas.microsoft.com/office/drawing/2014/main" id="{1637D528-6A14-40E6-A229-6E4FB6B2A598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66" name="円弧 565">
                    <a:extLst>
                      <a:ext uri="{FF2B5EF4-FFF2-40B4-BE49-F238E27FC236}">
                        <a16:creationId xmlns:a16="http://schemas.microsoft.com/office/drawing/2014/main" id="{63BA65BF-9E36-43FD-97FF-A4FCE6B9EC0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67" name="円弧 566">
                    <a:extLst>
                      <a:ext uri="{FF2B5EF4-FFF2-40B4-BE49-F238E27FC236}">
                        <a16:creationId xmlns:a16="http://schemas.microsoft.com/office/drawing/2014/main" id="{649343C5-E9D4-4522-831E-A862DF8B21C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3" name="グループ化 552">
                  <a:extLst>
                    <a:ext uri="{FF2B5EF4-FFF2-40B4-BE49-F238E27FC236}">
                      <a16:creationId xmlns:a16="http://schemas.microsoft.com/office/drawing/2014/main" id="{72D176E6-172F-4722-9F22-23D1B6198E1C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64" name="円弧 563">
                    <a:extLst>
                      <a:ext uri="{FF2B5EF4-FFF2-40B4-BE49-F238E27FC236}">
                        <a16:creationId xmlns:a16="http://schemas.microsoft.com/office/drawing/2014/main" id="{EDFDFA9C-570C-48C3-86D6-B72848A04C0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65" name="円弧 564">
                    <a:extLst>
                      <a:ext uri="{FF2B5EF4-FFF2-40B4-BE49-F238E27FC236}">
                        <a16:creationId xmlns:a16="http://schemas.microsoft.com/office/drawing/2014/main" id="{2628B647-DFED-4DC4-9688-FE5D734F476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4" name="グループ化 553">
                  <a:extLst>
                    <a:ext uri="{FF2B5EF4-FFF2-40B4-BE49-F238E27FC236}">
                      <a16:creationId xmlns:a16="http://schemas.microsoft.com/office/drawing/2014/main" id="{8386E10B-CF7A-40CB-942A-4976A321A4E0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62" name="円弧 561">
                    <a:extLst>
                      <a:ext uri="{FF2B5EF4-FFF2-40B4-BE49-F238E27FC236}">
                        <a16:creationId xmlns:a16="http://schemas.microsoft.com/office/drawing/2014/main" id="{9367FFB6-558D-4D2B-A197-E2217CD5FD3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563" name="円弧 562">
                    <a:extLst>
                      <a:ext uri="{FF2B5EF4-FFF2-40B4-BE49-F238E27FC236}">
                        <a16:creationId xmlns:a16="http://schemas.microsoft.com/office/drawing/2014/main" id="{F97FA3F1-C229-4D6F-89FB-76D8484EC55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5" name="グループ化 554">
                  <a:extLst>
                    <a:ext uri="{FF2B5EF4-FFF2-40B4-BE49-F238E27FC236}">
                      <a16:creationId xmlns:a16="http://schemas.microsoft.com/office/drawing/2014/main" id="{5C8BB831-6EB3-4700-BA4C-3E6ADD2E4B09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60" name="円弧 559">
                    <a:extLst>
                      <a:ext uri="{FF2B5EF4-FFF2-40B4-BE49-F238E27FC236}">
                        <a16:creationId xmlns:a16="http://schemas.microsoft.com/office/drawing/2014/main" id="{413E5BE3-9E69-4E78-92E7-23F7BD27F0F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561" name="円弧 560">
                    <a:extLst>
                      <a:ext uri="{FF2B5EF4-FFF2-40B4-BE49-F238E27FC236}">
                        <a16:creationId xmlns:a16="http://schemas.microsoft.com/office/drawing/2014/main" id="{9C39A378-F240-4776-AFE0-584D110FF54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556" name="円弧 555">
                  <a:extLst>
                    <a:ext uri="{FF2B5EF4-FFF2-40B4-BE49-F238E27FC236}">
                      <a16:creationId xmlns:a16="http://schemas.microsoft.com/office/drawing/2014/main" id="{B4CCAA84-E59B-4F57-88AF-0ED2D6ABEE82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557" name="直線コネクタ 556">
                  <a:extLst>
                    <a:ext uri="{FF2B5EF4-FFF2-40B4-BE49-F238E27FC236}">
                      <a16:creationId xmlns:a16="http://schemas.microsoft.com/office/drawing/2014/main" id="{FD36ED55-26EC-469A-BAC6-16D493531B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58" name="円弧 557">
                  <a:extLst>
                    <a:ext uri="{FF2B5EF4-FFF2-40B4-BE49-F238E27FC236}">
                      <a16:creationId xmlns:a16="http://schemas.microsoft.com/office/drawing/2014/main" id="{FDE458F6-F0EA-4A96-BE39-E44710B4629B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559" name="直線コネクタ 558">
                  <a:extLst>
                    <a:ext uri="{FF2B5EF4-FFF2-40B4-BE49-F238E27FC236}">
                      <a16:creationId xmlns:a16="http://schemas.microsoft.com/office/drawing/2014/main" id="{41155CAF-46FA-46A7-95F5-510016551195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40" name="楕円 539">
                <a:extLst>
                  <a:ext uri="{FF2B5EF4-FFF2-40B4-BE49-F238E27FC236}">
                    <a16:creationId xmlns:a16="http://schemas.microsoft.com/office/drawing/2014/main" id="{371811AE-A9F9-4739-9279-83ABA9D1655B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1" name="グループ化 30">
              <a:extLst>
                <a:ext uri="{FF2B5EF4-FFF2-40B4-BE49-F238E27FC236}">
                  <a16:creationId xmlns:a16="http://schemas.microsoft.com/office/drawing/2014/main" id="{E96AC7DD-54CA-4A7C-80C1-6E006B069650}"/>
                </a:ext>
              </a:extLst>
            </p:cNvPr>
            <p:cNvGrpSpPr/>
            <p:nvPr/>
          </p:nvGrpSpPr>
          <p:grpSpPr>
            <a:xfrm rot="13906547">
              <a:off x="10995589" y="1018929"/>
              <a:ext cx="154522" cy="835485"/>
              <a:chOff x="9201364" y="5832245"/>
              <a:chExt cx="154522" cy="835485"/>
            </a:xfrm>
          </p:grpSpPr>
          <p:grpSp>
            <p:nvGrpSpPr>
              <p:cNvPr id="490" name="グループ化 489">
                <a:extLst>
                  <a:ext uri="{FF2B5EF4-FFF2-40B4-BE49-F238E27FC236}">
                    <a16:creationId xmlns:a16="http://schemas.microsoft.com/office/drawing/2014/main" id="{45B264E1-0E36-44B7-8EE1-D77365E35BF9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492" name="円弧 491">
                  <a:extLst>
                    <a:ext uri="{FF2B5EF4-FFF2-40B4-BE49-F238E27FC236}">
                      <a16:creationId xmlns:a16="http://schemas.microsoft.com/office/drawing/2014/main" id="{2D95766B-5FED-421C-B55D-977C1142D739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493" name="グループ化 492">
                  <a:extLst>
                    <a:ext uri="{FF2B5EF4-FFF2-40B4-BE49-F238E27FC236}">
                      <a16:creationId xmlns:a16="http://schemas.microsoft.com/office/drawing/2014/main" id="{843A8E05-DC22-4BF7-91CF-354C2B71C388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37" name="円弧 536">
                    <a:extLst>
                      <a:ext uri="{FF2B5EF4-FFF2-40B4-BE49-F238E27FC236}">
                        <a16:creationId xmlns:a16="http://schemas.microsoft.com/office/drawing/2014/main" id="{E307DC7D-B267-48EA-997D-07DE2EB4E26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38" name="円弧 537">
                    <a:extLst>
                      <a:ext uri="{FF2B5EF4-FFF2-40B4-BE49-F238E27FC236}">
                        <a16:creationId xmlns:a16="http://schemas.microsoft.com/office/drawing/2014/main" id="{BA087B31-20CF-4C82-BF08-9A18F6E0358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4" name="グループ化 493">
                  <a:extLst>
                    <a:ext uri="{FF2B5EF4-FFF2-40B4-BE49-F238E27FC236}">
                      <a16:creationId xmlns:a16="http://schemas.microsoft.com/office/drawing/2014/main" id="{42F6E14F-6034-418E-8E16-6FA327F9209F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35" name="円弧 534">
                    <a:extLst>
                      <a:ext uri="{FF2B5EF4-FFF2-40B4-BE49-F238E27FC236}">
                        <a16:creationId xmlns:a16="http://schemas.microsoft.com/office/drawing/2014/main" id="{97FE3F33-F32C-4A98-9905-E165B7ABA61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36" name="円弧 535">
                    <a:extLst>
                      <a:ext uri="{FF2B5EF4-FFF2-40B4-BE49-F238E27FC236}">
                        <a16:creationId xmlns:a16="http://schemas.microsoft.com/office/drawing/2014/main" id="{D6066670-6426-4202-8A4C-85FD20002CF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5" name="グループ化 494">
                  <a:extLst>
                    <a:ext uri="{FF2B5EF4-FFF2-40B4-BE49-F238E27FC236}">
                      <a16:creationId xmlns:a16="http://schemas.microsoft.com/office/drawing/2014/main" id="{34301842-9B05-4CAE-887C-072FFBBA0E49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33" name="円弧 532">
                    <a:extLst>
                      <a:ext uri="{FF2B5EF4-FFF2-40B4-BE49-F238E27FC236}">
                        <a16:creationId xmlns:a16="http://schemas.microsoft.com/office/drawing/2014/main" id="{905B1019-81C7-46A5-A359-F69465C66B7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34" name="円弧 533">
                    <a:extLst>
                      <a:ext uri="{FF2B5EF4-FFF2-40B4-BE49-F238E27FC236}">
                        <a16:creationId xmlns:a16="http://schemas.microsoft.com/office/drawing/2014/main" id="{858A57F3-ABD9-49C5-9800-D652172FB68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6" name="グループ化 495">
                  <a:extLst>
                    <a:ext uri="{FF2B5EF4-FFF2-40B4-BE49-F238E27FC236}">
                      <a16:creationId xmlns:a16="http://schemas.microsoft.com/office/drawing/2014/main" id="{3EA35BA0-176C-4D16-B75F-87FD541C5753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31" name="円弧 530">
                    <a:extLst>
                      <a:ext uri="{FF2B5EF4-FFF2-40B4-BE49-F238E27FC236}">
                        <a16:creationId xmlns:a16="http://schemas.microsoft.com/office/drawing/2014/main" id="{31425538-2A99-4EDC-BD54-C13E639D4FE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32" name="円弧 531">
                    <a:extLst>
                      <a:ext uri="{FF2B5EF4-FFF2-40B4-BE49-F238E27FC236}">
                        <a16:creationId xmlns:a16="http://schemas.microsoft.com/office/drawing/2014/main" id="{B8ABD684-DC03-49DA-9841-89A2CA74146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7" name="グループ化 496">
                  <a:extLst>
                    <a:ext uri="{FF2B5EF4-FFF2-40B4-BE49-F238E27FC236}">
                      <a16:creationId xmlns:a16="http://schemas.microsoft.com/office/drawing/2014/main" id="{6854B70B-2809-44A3-9B06-C565E89B0AEC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29" name="円弧 528">
                    <a:extLst>
                      <a:ext uri="{FF2B5EF4-FFF2-40B4-BE49-F238E27FC236}">
                        <a16:creationId xmlns:a16="http://schemas.microsoft.com/office/drawing/2014/main" id="{AD94D697-96B0-4472-B08D-591063E9703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30" name="円弧 529">
                    <a:extLst>
                      <a:ext uri="{FF2B5EF4-FFF2-40B4-BE49-F238E27FC236}">
                        <a16:creationId xmlns:a16="http://schemas.microsoft.com/office/drawing/2014/main" id="{76A15B71-B170-4C8F-8557-CE0D416C8BA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8" name="グループ化 497">
                  <a:extLst>
                    <a:ext uri="{FF2B5EF4-FFF2-40B4-BE49-F238E27FC236}">
                      <a16:creationId xmlns:a16="http://schemas.microsoft.com/office/drawing/2014/main" id="{5FD4F854-FB10-4CAC-B28D-EA9C0136CDE6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27" name="円弧 526">
                    <a:extLst>
                      <a:ext uri="{FF2B5EF4-FFF2-40B4-BE49-F238E27FC236}">
                        <a16:creationId xmlns:a16="http://schemas.microsoft.com/office/drawing/2014/main" id="{1E3D6D18-0B12-4A34-BF4E-7ED32BBEEE1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28" name="円弧 527">
                    <a:extLst>
                      <a:ext uri="{FF2B5EF4-FFF2-40B4-BE49-F238E27FC236}">
                        <a16:creationId xmlns:a16="http://schemas.microsoft.com/office/drawing/2014/main" id="{9AC63189-9E39-445F-8E38-DBA578156BB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9" name="グループ化 498">
                  <a:extLst>
                    <a:ext uri="{FF2B5EF4-FFF2-40B4-BE49-F238E27FC236}">
                      <a16:creationId xmlns:a16="http://schemas.microsoft.com/office/drawing/2014/main" id="{5341A80B-E88C-49BC-8CFB-1870E157DD4C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25" name="円弧 524">
                    <a:extLst>
                      <a:ext uri="{FF2B5EF4-FFF2-40B4-BE49-F238E27FC236}">
                        <a16:creationId xmlns:a16="http://schemas.microsoft.com/office/drawing/2014/main" id="{82013D7F-8540-4A72-9DD7-BAF2652DEE5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26" name="円弧 525">
                    <a:extLst>
                      <a:ext uri="{FF2B5EF4-FFF2-40B4-BE49-F238E27FC236}">
                        <a16:creationId xmlns:a16="http://schemas.microsoft.com/office/drawing/2014/main" id="{632CD7B7-5959-43A6-94FA-5F8BBF067E3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0" name="グループ化 499">
                  <a:extLst>
                    <a:ext uri="{FF2B5EF4-FFF2-40B4-BE49-F238E27FC236}">
                      <a16:creationId xmlns:a16="http://schemas.microsoft.com/office/drawing/2014/main" id="{80AC22B0-0CF5-4914-B48E-897EB99FF371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23" name="円弧 522">
                    <a:extLst>
                      <a:ext uri="{FF2B5EF4-FFF2-40B4-BE49-F238E27FC236}">
                        <a16:creationId xmlns:a16="http://schemas.microsoft.com/office/drawing/2014/main" id="{B6063A00-9C99-4ADF-A2A6-D26C05DDCCD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24" name="円弧 523">
                    <a:extLst>
                      <a:ext uri="{FF2B5EF4-FFF2-40B4-BE49-F238E27FC236}">
                        <a16:creationId xmlns:a16="http://schemas.microsoft.com/office/drawing/2014/main" id="{D50B9AF1-E718-493A-8F7F-0CF537D8FC3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1" name="グループ化 500">
                  <a:extLst>
                    <a:ext uri="{FF2B5EF4-FFF2-40B4-BE49-F238E27FC236}">
                      <a16:creationId xmlns:a16="http://schemas.microsoft.com/office/drawing/2014/main" id="{2FA74A7D-6375-4D6A-8AF3-E47526F27CA4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21" name="円弧 520">
                    <a:extLst>
                      <a:ext uri="{FF2B5EF4-FFF2-40B4-BE49-F238E27FC236}">
                        <a16:creationId xmlns:a16="http://schemas.microsoft.com/office/drawing/2014/main" id="{FA3D8346-366C-4D74-8005-35C45ECCC4D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22" name="円弧 521">
                    <a:extLst>
                      <a:ext uri="{FF2B5EF4-FFF2-40B4-BE49-F238E27FC236}">
                        <a16:creationId xmlns:a16="http://schemas.microsoft.com/office/drawing/2014/main" id="{FD5D5152-3AB0-46B3-817E-83888EE5462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2" name="グループ化 501">
                  <a:extLst>
                    <a:ext uri="{FF2B5EF4-FFF2-40B4-BE49-F238E27FC236}">
                      <a16:creationId xmlns:a16="http://schemas.microsoft.com/office/drawing/2014/main" id="{AF42C7C8-2969-40CF-8CE9-C247003575E4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19" name="円弧 518">
                    <a:extLst>
                      <a:ext uri="{FF2B5EF4-FFF2-40B4-BE49-F238E27FC236}">
                        <a16:creationId xmlns:a16="http://schemas.microsoft.com/office/drawing/2014/main" id="{76FB1F39-B502-4FE9-AB72-301AB194764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20" name="円弧 519">
                    <a:extLst>
                      <a:ext uri="{FF2B5EF4-FFF2-40B4-BE49-F238E27FC236}">
                        <a16:creationId xmlns:a16="http://schemas.microsoft.com/office/drawing/2014/main" id="{9C05DC31-F0E3-451C-A5B0-AF880201CE8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3" name="グループ化 502">
                  <a:extLst>
                    <a:ext uri="{FF2B5EF4-FFF2-40B4-BE49-F238E27FC236}">
                      <a16:creationId xmlns:a16="http://schemas.microsoft.com/office/drawing/2014/main" id="{982FE224-880C-4C04-8115-DF74B0C6C611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17" name="円弧 516">
                    <a:extLst>
                      <a:ext uri="{FF2B5EF4-FFF2-40B4-BE49-F238E27FC236}">
                        <a16:creationId xmlns:a16="http://schemas.microsoft.com/office/drawing/2014/main" id="{EB6B4287-8AB5-4B8B-8BDD-9499DC8F8B2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18" name="円弧 517">
                    <a:extLst>
                      <a:ext uri="{FF2B5EF4-FFF2-40B4-BE49-F238E27FC236}">
                        <a16:creationId xmlns:a16="http://schemas.microsoft.com/office/drawing/2014/main" id="{DB1708B3-E8A6-4347-8261-767AE122472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4" name="グループ化 503">
                  <a:extLst>
                    <a:ext uri="{FF2B5EF4-FFF2-40B4-BE49-F238E27FC236}">
                      <a16:creationId xmlns:a16="http://schemas.microsoft.com/office/drawing/2014/main" id="{D1A7B0D9-83BD-422C-B7FF-3E144DE2975D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15" name="円弧 514">
                    <a:extLst>
                      <a:ext uri="{FF2B5EF4-FFF2-40B4-BE49-F238E27FC236}">
                        <a16:creationId xmlns:a16="http://schemas.microsoft.com/office/drawing/2014/main" id="{8F633DC4-490F-45AC-8775-36DBF5B2E93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16" name="円弧 515">
                    <a:extLst>
                      <a:ext uri="{FF2B5EF4-FFF2-40B4-BE49-F238E27FC236}">
                        <a16:creationId xmlns:a16="http://schemas.microsoft.com/office/drawing/2014/main" id="{A29AACC9-9CBD-4C38-8114-C0DB8A7E9A1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5" name="グループ化 504">
                  <a:extLst>
                    <a:ext uri="{FF2B5EF4-FFF2-40B4-BE49-F238E27FC236}">
                      <a16:creationId xmlns:a16="http://schemas.microsoft.com/office/drawing/2014/main" id="{A6F24596-BDF9-47DC-81D9-17877731E02C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13" name="円弧 512">
                    <a:extLst>
                      <a:ext uri="{FF2B5EF4-FFF2-40B4-BE49-F238E27FC236}">
                        <a16:creationId xmlns:a16="http://schemas.microsoft.com/office/drawing/2014/main" id="{2B92986B-C41C-4FD4-A8F1-F6EC443F1C5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514" name="円弧 513">
                    <a:extLst>
                      <a:ext uri="{FF2B5EF4-FFF2-40B4-BE49-F238E27FC236}">
                        <a16:creationId xmlns:a16="http://schemas.microsoft.com/office/drawing/2014/main" id="{E6CA0E8C-CD09-4F99-959B-EA6D931F4BB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6" name="グループ化 505">
                  <a:extLst>
                    <a:ext uri="{FF2B5EF4-FFF2-40B4-BE49-F238E27FC236}">
                      <a16:creationId xmlns:a16="http://schemas.microsoft.com/office/drawing/2014/main" id="{891B4FC3-C138-461A-ADB4-4CEAC51E1D80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11" name="円弧 510">
                    <a:extLst>
                      <a:ext uri="{FF2B5EF4-FFF2-40B4-BE49-F238E27FC236}">
                        <a16:creationId xmlns:a16="http://schemas.microsoft.com/office/drawing/2014/main" id="{83B90E68-AABC-4412-82AF-424609FD35E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512" name="円弧 511">
                    <a:extLst>
                      <a:ext uri="{FF2B5EF4-FFF2-40B4-BE49-F238E27FC236}">
                        <a16:creationId xmlns:a16="http://schemas.microsoft.com/office/drawing/2014/main" id="{AA117E4D-F9A4-4907-B589-3DBF1A9F150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507" name="円弧 506">
                  <a:extLst>
                    <a:ext uri="{FF2B5EF4-FFF2-40B4-BE49-F238E27FC236}">
                      <a16:creationId xmlns:a16="http://schemas.microsoft.com/office/drawing/2014/main" id="{C51CFD47-A816-4010-BDA7-E5C0E7A6606C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508" name="直線コネクタ 507">
                  <a:extLst>
                    <a:ext uri="{FF2B5EF4-FFF2-40B4-BE49-F238E27FC236}">
                      <a16:creationId xmlns:a16="http://schemas.microsoft.com/office/drawing/2014/main" id="{598AA6B6-5650-4F6D-B240-18A6C7982F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09" name="円弧 508">
                  <a:extLst>
                    <a:ext uri="{FF2B5EF4-FFF2-40B4-BE49-F238E27FC236}">
                      <a16:creationId xmlns:a16="http://schemas.microsoft.com/office/drawing/2014/main" id="{D8651CC1-09B5-4E7D-913E-FFEBBD8C5404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510" name="直線コネクタ 509">
                  <a:extLst>
                    <a:ext uri="{FF2B5EF4-FFF2-40B4-BE49-F238E27FC236}">
                      <a16:creationId xmlns:a16="http://schemas.microsoft.com/office/drawing/2014/main" id="{F2F0313F-5029-4ED1-891C-91D69D92EB5D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91" name="楕円 490">
                <a:extLst>
                  <a:ext uri="{FF2B5EF4-FFF2-40B4-BE49-F238E27FC236}">
                    <a16:creationId xmlns:a16="http://schemas.microsoft.com/office/drawing/2014/main" id="{28C10DF2-C84E-4B21-810E-9FF940A9A001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4FD96B89-A473-40ED-985B-CF87338FD759}"/>
                </a:ext>
              </a:extLst>
            </p:cNvPr>
            <p:cNvGrpSpPr/>
            <p:nvPr/>
          </p:nvGrpSpPr>
          <p:grpSpPr>
            <a:xfrm rot="12476739">
              <a:off x="10734233" y="787147"/>
              <a:ext cx="154522" cy="835485"/>
              <a:chOff x="9201364" y="5832245"/>
              <a:chExt cx="154522" cy="835485"/>
            </a:xfrm>
          </p:grpSpPr>
          <p:grpSp>
            <p:nvGrpSpPr>
              <p:cNvPr id="441" name="グループ化 440">
                <a:extLst>
                  <a:ext uri="{FF2B5EF4-FFF2-40B4-BE49-F238E27FC236}">
                    <a16:creationId xmlns:a16="http://schemas.microsoft.com/office/drawing/2014/main" id="{EE04ABBD-5084-499E-9C0F-AB4178CC690E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443" name="円弧 442">
                  <a:extLst>
                    <a:ext uri="{FF2B5EF4-FFF2-40B4-BE49-F238E27FC236}">
                      <a16:creationId xmlns:a16="http://schemas.microsoft.com/office/drawing/2014/main" id="{4F6E2817-176B-4A02-8815-2CE909795144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444" name="グループ化 443">
                  <a:extLst>
                    <a:ext uri="{FF2B5EF4-FFF2-40B4-BE49-F238E27FC236}">
                      <a16:creationId xmlns:a16="http://schemas.microsoft.com/office/drawing/2014/main" id="{D0573DF4-EAC5-4E3A-9114-AF4141055DFA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88" name="円弧 487">
                    <a:extLst>
                      <a:ext uri="{FF2B5EF4-FFF2-40B4-BE49-F238E27FC236}">
                        <a16:creationId xmlns:a16="http://schemas.microsoft.com/office/drawing/2014/main" id="{E40DDDEE-4122-49FC-B1BD-11281DAA1EF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89" name="円弧 488">
                    <a:extLst>
                      <a:ext uri="{FF2B5EF4-FFF2-40B4-BE49-F238E27FC236}">
                        <a16:creationId xmlns:a16="http://schemas.microsoft.com/office/drawing/2014/main" id="{3DE3264C-D3F9-41A9-8C96-618393B5E95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45" name="グループ化 444">
                  <a:extLst>
                    <a:ext uri="{FF2B5EF4-FFF2-40B4-BE49-F238E27FC236}">
                      <a16:creationId xmlns:a16="http://schemas.microsoft.com/office/drawing/2014/main" id="{E0122DDC-95FF-47BD-8493-2DA48B3A1951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86" name="円弧 485">
                    <a:extLst>
                      <a:ext uri="{FF2B5EF4-FFF2-40B4-BE49-F238E27FC236}">
                        <a16:creationId xmlns:a16="http://schemas.microsoft.com/office/drawing/2014/main" id="{C709DC31-84EE-458E-8234-A728585401C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87" name="円弧 486">
                    <a:extLst>
                      <a:ext uri="{FF2B5EF4-FFF2-40B4-BE49-F238E27FC236}">
                        <a16:creationId xmlns:a16="http://schemas.microsoft.com/office/drawing/2014/main" id="{B54BDA20-F403-429F-BC1F-0D83D09A542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46" name="グループ化 445">
                  <a:extLst>
                    <a:ext uri="{FF2B5EF4-FFF2-40B4-BE49-F238E27FC236}">
                      <a16:creationId xmlns:a16="http://schemas.microsoft.com/office/drawing/2014/main" id="{23860216-9AF6-4A85-8AFE-D36A8D72973B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84" name="円弧 483">
                    <a:extLst>
                      <a:ext uri="{FF2B5EF4-FFF2-40B4-BE49-F238E27FC236}">
                        <a16:creationId xmlns:a16="http://schemas.microsoft.com/office/drawing/2014/main" id="{76B11DCF-427A-44B3-AF81-7A1303C785F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85" name="円弧 484">
                    <a:extLst>
                      <a:ext uri="{FF2B5EF4-FFF2-40B4-BE49-F238E27FC236}">
                        <a16:creationId xmlns:a16="http://schemas.microsoft.com/office/drawing/2014/main" id="{29E6CC63-2472-4DD3-95BF-9FDB3D74091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47" name="グループ化 446">
                  <a:extLst>
                    <a:ext uri="{FF2B5EF4-FFF2-40B4-BE49-F238E27FC236}">
                      <a16:creationId xmlns:a16="http://schemas.microsoft.com/office/drawing/2014/main" id="{454FB723-8420-4E37-977C-998D507878E6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82" name="円弧 481">
                    <a:extLst>
                      <a:ext uri="{FF2B5EF4-FFF2-40B4-BE49-F238E27FC236}">
                        <a16:creationId xmlns:a16="http://schemas.microsoft.com/office/drawing/2014/main" id="{A5FF24A7-5C33-4E13-B20A-2D18A4EBA0A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83" name="円弧 482">
                    <a:extLst>
                      <a:ext uri="{FF2B5EF4-FFF2-40B4-BE49-F238E27FC236}">
                        <a16:creationId xmlns:a16="http://schemas.microsoft.com/office/drawing/2014/main" id="{A1871846-6F65-4A5B-A364-CDBA23A3AF4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48" name="グループ化 447">
                  <a:extLst>
                    <a:ext uri="{FF2B5EF4-FFF2-40B4-BE49-F238E27FC236}">
                      <a16:creationId xmlns:a16="http://schemas.microsoft.com/office/drawing/2014/main" id="{8D0DD427-72C7-4E4B-8C2F-E68A43553C0E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80" name="円弧 479">
                    <a:extLst>
                      <a:ext uri="{FF2B5EF4-FFF2-40B4-BE49-F238E27FC236}">
                        <a16:creationId xmlns:a16="http://schemas.microsoft.com/office/drawing/2014/main" id="{CEBEE57E-224E-46CE-89D3-173F21519D0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81" name="円弧 480">
                    <a:extLst>
                      <a:ext uri="{FF2B5EF4-FFF2-40B4-BE49-F238E27FC236}">
                        <a16:creationId xmlns:a16="http://schemas.microsoft.com/office/drawing/2014/main" id="{C5D5F35E-5FCB-42B1-945C-09B38FB4D7B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49" name="グループ化 448">
                  <a:extLst>
                    <a:ext uri="{FF2B5EF4-FFF2-40B4-BE49-F238E27FC236}">
                      <a16:creationId xmlns:a16="http://schemas.microsoft.com/office/drawing/2014/main" id="{02E7889B-196B-413B-963B-16F28F9DA339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78" name="円弧 477">
                    <a:extLst>
                      <a:ext uri="{FF2B5EF4-FFF2-40B4-BE49-F238E27FC236}">
                        <a16:creationId xmlns:a16="http://schemas.microsoft.com/office/drawing/2014/main" id="{80148F32-B5EB-4A91-B4C5-6C3CEF85C29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79" name="円弧 478">
                    <a:extLst>
                      <a:ext uri="{FF2B5EF4-FFF2-40B4-BE49-F238E27FC236}">
                        <a16:creationId xmlns:a16="http://schemas.microsoft.com/office/drawing/2014/main" id="{9FE5B9D5-1C74-4C4D-84A0-E3F67E07E36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0" name="グループ化 449">
                  <a:extLst>
                    <a:ext uri="{FF2B5EF4-FFF2-40B4-BE49-F238E27FC236}">
                      <a16:creationId xmlns:a16="http://schemas.microsoft.com/office/drawing/2014/main" id="{CA0CA4A7-6CCB-4734-8AEC-C84AD7216F0F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76" name="円弧 475">
                    <a:extLst>
                      <a:ext uri="{FF2B5EF4-FFF2-40B4-BE49-F238E27FC236}">
                        <a16:creationId xmlns:a16="http://schemas.microsoft.com/office/drawing/2014/main" id="{55F292C3-ED5C-4987-ABCC-A0521C6C595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77" name="円弧 476">
                    <a:extLst>
                      <a:ext uri="{FF2B5EF4-FFF2-40B4-BE49-F238E27FC236}">
                        <a16:creationId xmlns:a16="http://schemas.microsoft.com/office/drawing/2014/main" id="{FAD919D7-27F7-4E1A-B5FC-7DC5FB962B3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1" name="グループ化 450">
                  <a:extLst>
                    <a:ext uri="{FF2B5EF4-FFF2-40B4-BE49-F238E27FC236}">
                      <a16:creationId xmlns:a16="http://schemas.microsoft.com/office/drawing/2014/main" id="{89941EBF-5E2A-44DD-96D3-736293E68227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74" name="円弧 473">
                    <a:extLst>
                      <a:ext uri="{FF2B5EF4-FFF2-40B4-BE49-F238E27FC236}">
                        <a16:creationId xmlns:a16="http://schemas.microsoft.com/office/drawing/2014/main" id="{0BB81D64-C6D9-4796-8914-97B533EC0C2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75" name="円弧 474">
                    <a:extLst>
                      <a:ext uri="{FF2B5EF4-FFF2-40B4-BE49-F238E27FC236}">
                        <a16:creationId xmlns:a16="http://schemas.microsoft.com/office/drawing/2014/main" id="{A9D09271-E134-4F13-A877-E47BB2E6E0C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2" name="グループ化 451">
                  <a:extLst>
                    <a:ext uri="{FF2B5EF4-FFF2-40B4-BE49-F238E27FC236}">
                      <a16:creationId xmlns:a16="http://schemas.microsoft.com/office/drawing/2014/main" id="{98B4F1EA-E5C1-40B0-9D4C-67B78EDA079C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72" name="円弧 471">
                    <a:extLst>
                      <a:ext uri="{FF2B5EF4-FFF2-40B4-BE49-F238E27FC236}">
                        <a16:creationId xmlns:a16="http://schemas.microsoft.com/office/drawing/2014/main" id="{B2449E0D-1CFA-4297-A13E-9DF4976F00F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73" name="円弧 472">
                    <a:extLst>
                      <a:ext uri="{FF2B5EF4-FFF2-40B4-BE49-F238E27FC236}">
                        <a16:creationId xmlns:a16="http://schemas.microsoft.com/office/drawing/2014/main" id="{B24D2B49-A5C3-441C-BD35-D08581BFA11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3" name="グループ化 452">
                  <a:extLst>
                    <a:ext uri="{FF2B5EF4-FFF2-40B4-BE49-F238E27FC236}">
                      <a16:creationId xmlns:a16="http://schemas.microsoft.com/office/drawing/2014/main" id="{8B335EAD-7167-453A-AEF9-7CCAFE4AEEF1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70" name="円弧 469">
                    <a:extLst>
                      <a:ext uri="{FF2B5EF4-FFF2-40B4-BE49-F238E27FC236}">
                        <a16:creationId xmlns:a16="http://schemas.microsoft.com/office/drawing/2014/main" id="{9AD492B3-E3A0-4C74-9D0F-71011D9ED7F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71" name="円弧 470">
                    <a:extLst>
                      <a:ext uri="{FF2B5EF4-FFF2-40B4-BE49-F238E27FC236}">
                        <a16:creationId xmlns:a16="http://schemas.microsoft.com/office/drawing/2014/main" id="{D671EEAB-4CC9-4301-8D56-89B2F6B16A2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4" name="グループ化 453">
                  <a:extLst>
                    <a:ext uri="{FF2B5EF4-FFF2-40B4-BE49-F238E27FC236}">
                      <a16:creationId xmlns:a16="http://schemas.microsoft.com/office/drawing/2014/main" id="{92BE358B-D934-48AF-81F0-C18372C6CC14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68" name="円弧 467">
                    <a:extLst>
                      <a:ext uri="{FF2B5EF4-FFF2-40B4-BE49-F238E27FC236}">
                        <a16:creationId xmlns:a16="http://schemas.microsoft.com/office/drawing/2014/main" id="{377F4234-CD73-4CFD-8339-B0E0BABED82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469" name="円弧 468">
                    <a:extLst>
                      <a:ext uri="{FF2B5EF4-FFF2-40B4-BE49-F238E27FC236}">
                        <a16:creationId xmlns:a16="http://schemas.microsoft.com/office/drawing/2014/main" id="{73FAF77B-3F14-4063-B2DF-5AA1E5BF1BF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5" name="グループ化 454">
                  <a:extLst>
                    <a:ext uri="{FF2B5EF4-FFF2-40B4-BE49-F238E27FC236}">
                      <a16:creationId xmlns:a16="http://schemas.microsoft.com/office/drawing/2014/main" id="{19841631-341B-48A4-A0A4-2176861A34E7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66" name="円弧 465">
                    <a:extLst>
                      <a:ext uri="{FF2B5EF4-FFF2-40B4-BE49-F238E27FC236}">
                        <a16:creationId xmlns:a16="http://schemas.microsoft.com/office/drawing/2014/main" id="{E37710B8-9325-4C77-A280-BD09A181D14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67" name="円弧 466">
                    <a:extLst>
                      <a:ext uri="{FF2B5EF4-FFF2-40B4-BE49-F238E27FC236}">
                        <a16:creationId xmlns:a16="http://schemas.microsoft.com/office/drawing/2014/main" id="{9C601630-5668-4694-A4E2-83B9B4DBCD0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6" name="グループ化 455">
                  <a:extLst>
                    <a:ext uri="{FF2B5EF4-FFF2-40B4-BE49-F238E27FC236}">
                      <a16:creationId xmlns:a16="http://schemas.microsoft.com/office/drawing/2014/main" id="{2EB3713B-5F3A-4B3D-85AA-37094CBAC977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64" name="円弧 463">
                    <a:extLst>
                      <a:ext uri="{FF2B5EF4-FFF2-40B4-BE49-F238E27FC236}">
                        <a16:creationId xmlns:a16="http://schemas.microsoft.com/office/drawing/2014/main" id="{40667FA3-711C-470B-8E28-3C45B2A9707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465" name="円弧 464">
                    <a:extLst>
                      <a:ext uri="{FF2B5EF4-FFF2-40B4-BE49-F238E27FC236}">
                        <a16:creationId xmlns:a16="http://schemas.microsoft.com/office/drawing/2014/main" id="{5AAD57C9-2ABA-44F7-9068-70581BA3E69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7" name="グループ化 456">
                  <a:extLst>
                    <a:ext uri="{FF2B5EF4-FFF2-40B4-BE49-F238E27FC236}">
                      <a16:creationId xmlns:a16="http://schemas.microsoft.com/office/drawing/2014/main" id="{BD6F19AD-2998-4AA1-BE16-2A46D2811E20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62" name="円弧 461">
                    <a:extLst>
                      <a:ext uri="{FF2B5EF4-FFF2-40B4-BE49-F238E27FC236}">
                        <a16:creationId xmlns:a16="http://schemas.microsoft.com/office/drawing/2014/main" id="{05181AE9-555F-491E-AF18-534A9D2576E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463" name="円弧 462">
                    <a:extLst>
                      <a:ext uri="{FF2B5EF4-FFF2-40B4-BE49-F238E27FC236}">
                        <a16:creationId xmlns:a16="http://schemas.microsoft.com/office/drawing/2014/main" id="{47B62B34-D905-4647-A0E4-B3208B33430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458" name="円弧 457">
                  <a:extLst>
                    <a:ext uri="{FF2B5EF4-FFF2-40B4-BE49-F238E27FC236}">
                      <a16:creationId xmlns:a16="http://schemas.microsoft.com/office/drawing/2014/main" id="{A8058BBB-13BD-4273-B36F-4CBAD3FCFCC7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459" name="直線コネクタ 458">
                  <a:extLst>
                    <a:ext uri="{FF2B5EF4-FFF2-40B4-BE49-F238E27FC236}">
                      <a16:creationId xmlns:a16="http://schemas.microsoft.com/office/drawing/2014/main" id="{B548AA08-F9B4-440F-B596-AF4C104A4C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0" name="円弧 459">
                  <a:extLst>
                    <a:ext uri="{FF2B5EF4-FFF2-40B4-BE49-F238E27FC236}">
                      <a16:creationId xmlns:a16="http://schemas.microsoft.com/office/drawing/2014/main" id="{E0CADDA5-BAFC-4519-9D78-D57419D3FB79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461" name="直線コネクタ 460">
                  <a:extLst>
                    <a:ext uri="{FF2B5EF4-FFF2-40B4-BE49-F238E27FC236}">
                      <a16:creationId xmlns:a16="http://schemas.microsoft.com/office/drawing/2014/main" id="{704417B6-548D-481F-8771-A964B0D0B6CC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2" name="楕円 441">
                <a:extLst>
                  <a:ext uri="{FF2B5EF4-FFF2-40B4-BE49-F238E27FC236}">
                    <a16:creationId xmlns:a16="http://schemas.microsoft.com/office/drawing/2014/main" id="{280AB7F5-0C03-49AF-8672-3F6D264DA8A1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A01075E8-D97C-4955-9128-8492F5DBCF87}"/>
                </a:ext>
              </a:extLst>
            </p:cNvPr>
            <p:cNvGrpSpPr/>
            <p:nvPr/>
          </p:nvGrpSpPr>
          <p:grpSpPr>
            <a:xfrm rot="16213811">
              <a:off x="11165750" y="1461287"/>
              <a:ext cx="154522" cy="835485"/>
              <a:chOff x="9201364" y="5832245"/>
              <a:chExt cx="154522" cy="835485"/>
            </a:xfrm>
          </p:grpSpPr>
          <p:grpSp>
            <p:nvGrpSpPr>
              <p:cNvPr id="392" name="グループ化 391">
                <a:extLst>
                  <a:ext uri="{FF2B5EF4-FFF2-40B4-BE49-F238E27FC236}">
                    <a16:creationId xmlns:a16="http://schemas.microsoft.com/office/drawing/2014/main" id="{F3C7E068-E811-44C8-A14F-3B8A2C26D826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394" name="円弧 393">
                  <a:extLst>
                    <a:ext uri="{FF2B5EF4-FFF2-40B4-BE49-F238E27FC236}">
                      <a16:creationId xmlns:a16="http://schemas.microsoft.com/office/drawing/2014/main" id="{8DF53AED-6B61-4D78-9A83-DCB498CDFD23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395" name="グループ化 394">
                  <a:extLst>
                    <a:ext uri="{FF2B5EF4-FFF2-40B4-BE49-F238E27FC236}">
                      <a16:creationId xmlns:a16="http://schemas.microsoft.com/office/drawing/2014/main" id="{D10E9E43-59CB-4240-8688-6286D94383C0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39" name="円弧 438">
                    <a:extLst>
                      <a:ext uri="{FF2B5EF4-FFF2-40B4-BE49-F238E27FC236}">
                        <a16:creationId xmlns:a16="http://schemas.microsoft.com/office/drawing/2014/main" id="{C3101005-7746-4FCA-B469-5957497DCAB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40" name="円弧 439">
                    <a:extLst>
                      <a:ext uri="{FF2B5EF4-FFF2-40B4-BE49-F238E27FC236}">
                        <a16:creationId xmlns:a16="http://schemas.microsoft.com/office/drawing/2014/main" id="{2B7D8A20-A85E-455D-A2AA-03D4E261E26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96" name="グループ化 395">
                  <a:extLst>
                    <a:ext uri="{FF2B5EF4-FFF2-40B4-BE49-F238E27FC236}">
                      <a16:creationId xmlns:a16="http://schemas.microsoft.com/office/drawing/2014/main" id="{907BE46F-7F79-4F33-895A-4F6E50687830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37" name="円弧 436">
                    <a:extLst>
                      <a:ext uri="{FF2B5EF4-FFF2-40B4-BE49-F238E27FC236}">
                        <a16:creationId xmlns:a16="http://schemas.microsoft.com/office/drawing/2014/main" id="{EC85F607-88DE-434A-8C96-BDF7A0D25DA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38" name="円弧 437">
                    <a:extLst>
                      <a:ext uri="{FF2B5EF4-FFF2-40B4-BE49-F238E27FC236}">
                        <a16:creationId xmlns:a16="http://schemas.microsoft.com/office/drawing/2014/main" id="{4E82AEAE-B39D-48C0-B0CF-96A85776B17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97" name="グループ化 396">
                  <a:extLst>
                    <a:ext uri="{FF2B5EF4-FFF2-40B4-BE49-F238E27FC236}">
                      <a16:creationId xmlns:a16="http://schemas.microsoft.com/office/drawing/2014/main" id="{045759B2-1840-48D7-82E5-7FE5BE1E9E2A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35" name="円弧 434">
                    <a:extLst>
                      <a:ext uri="{FF2B5EF4-FFF2-40B4-BE49-F238E27FC236}">
                        <a16:creationId xmlns:a16="http://schemas.microsoft.com/office/drawing/2014/main" id="{9BA9C200-17A5-4633-B4D3-CEE44257737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36" name="円弧 435">
                    <a:extLst>
                      <a:ext uri="{FF2B5EF4-FFF2-40B4-BE49-F238E27FC236}">
                        <a16:creationId xmlns:a16="http://schemas.microsoft.com/office/drawing/2014/main" id="{9612A789-0CAB-4CFD-82F4-60F3BC3AEC3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98" name="グループ化 397">
                  <a:extLst>
                    <a:ext uri="{FF2B5EF4-FFF2-40B4-BE49-F238E27FC236}">
                      <a16:creationId xmlns:a16="http://schemas.microsoft.com/office/drawing/2014/main" id="{862AB6CE-4CE0-4694-A445-9FF1EFAE2407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33" name="円弧 432">
                    <a:extLst>
                      <a:ext uri="{FF2B5EF4-FFF2-40B4-BE49-F238E27FC236}">
                        <a16:creationId xmlns:a16="http://schemas.microsoft.com/office/drawing/2014/main" id="{1E765E5B-3E62-4CC3-8854-12CAE5A9C6E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34" name="円弧 433">
                    <a:extLst>
                      <a:ext uri="{FF2B5EF4-FFF2-40B4-BE49-F238E27FC236}">
                        <a16:creationId xmlns:a16="http://schemas.microsoft.com/office/drawing/2014/main" id="{499CD4DC-9978-4541-93A0-795D8686C61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99" name="グループ化 398">
                  <a:extLst>
                    <a:ext uri="{FF2B5EF4-FFF2-40B4-BE49-F238E27FC236}">
                      <a16:creationId xmlns:a16="http://schemas.microsoft.com/office/drawing/2014/main" id="{652DB0AA-24B5-43BC-A56B-82F2EE05583D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31" name="円弧 430">
                    <a:extLst>
                      <a:ext uri="{FF2B5EF4-FFF2-40B4-BE49-F238E27FC236}">
                        <a16:creationId xmlns:a16="http://schemas.microsoft.com/office/drawing/2014/main" id="{AE1043FF-CD56-4992-A552-75B5C8F8E86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32" name="円弧 431">
                    <a:extLst>
                      <a:ext uri="{FF2B5EF4-FFF2-40B4-BE49-F238E27FC236}">
                        <a16:creationId xmlns:a16="http://schemas.microsoft.com/office/drawing/2014/main" id="{A6F77ABC-0E18-4BEA-92FA-78E1203F9AF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0" name="グループ化 399">
                  <a:extLst>
                    <a:ext uri="{FF2B5EF4-FFF2-40B4-BE49-F238E27FC236}">
                      <a16:creationId xmlns:a16="http://schemas.microsoft.com/office/drawing/2014/main" id="{94FAE156-B337-45EE-9953-26B6120E1549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29" name="円弧 428">
                    <a:extLst>
                      <a:ext uri="{FF2B5EF4-FFF2-40B4-BE49-F238E27FC236}">
                        <a16:creationId xmlns:a16="http://schemas.microsoft.com/office/drawing/2014/main" id="{ED42C414-2644-4366-B778-F6A7275B665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30" name="円弧 429">
                    <a:extLst>
                      <a:ext uri="{FF2B5EF4-FFF2-40B4-BE49-F238E27FC236}">
                        <a16:creationId xmlns:a16="http://schemas.microsoft.com/office/drawing/2014/main" id="{FF0BFDC0-90BC-4B3C-AA1B-D56A2C9FE92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1" name="グループ化 400">
                  <a:extLst>
                    <a:ext uri="{FF2B5EF4-FFF2-40B4-BE49-F238E27FC236}">
                      <a16:creationId xmlns:a16="http://schemas.microsoft.com/office/drawing/2014/main" id="{133FA78B-3009-48C0-9719-0DE5AB1F9CAD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27" name="円弧 426">
                    <a:extLst>
                      <a:ext uri="{FF2B5EF4-FFF2-40B4-BE49-F238E27FC236}">
                        <a16:creationId xmlns:a16="http://schemas.microsoft.com/office/drawing/2014/main" id="{3B3CC67D-247A-408B-AFD5-373DC73DA18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28" name="円弧 427">
                    <a:extLst>
                      <a:ext uri="{FF2B5EF4-FFF2-40B4-BE49-F238E27FC236}">
                        <a16:creationId xmlns:a16="http://schemas.microsoft.com/office/drawing/2014/main" id="{5061B647-0425-4369-9F5C-B3A6952CB93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2" name="グループ化 401">
                  <a:extLst>
                    <a:ext uri="{FF2B5EF4-FFF2-40B4-BE49-F238E27FC236}">
                      <a16:creationId xmlns:a16="http://schemas.microsoft.com/office/drawing/2014/main" id="{257A07EE-0A18-4A58-9778-5B1229B1B763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25" name="円弧 424">
                    <a:extLst>
                      <a:ext uri="{FF2B5EF4-FFF2-40B4-BE49-F238E27FC236}">
                        <a16:creationId xmlns:a16="http://schemas.microsoft.com/office/drawing/2014/main" id="{6EA143E2-8EB8-48E3-8D51-43E6A8F4461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26" name="円弧 425">
                    <a:extLst>
                      <a:ext uri="{FF2B5EF4-FFF2-40B4-BE49-F238E27FC236}">
                        <a16:creationId xmlns:a16="http://schemas.microsoft.com/office/drawing/2014/main" id="{75FFAC1F-6694-4F18-8A87-7F5A0F0D4D8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3" name="グループ化 402">
                  <a:extLst>
                    <a:ext uri="{FF2B5EF4-FFF2-40B4-BE49-F238E27FC236}">
                      <a16:creationId xmlns:a16="http://schemas.microsoft.com/office/drawing/2014/main" id="{F7418B01-4F6B-4379-A525-5A133139752E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23" name="円弧 422">
                    <a:extLst>
                      <a:ext uri="{FF2B5EF4-FFF2-40B4-BE49-F238E27FC236}">
                        <a16:creationId xmlns:a16="http://schemas.microsoft.com/office/drawing/2014/main" id="{34156DE0-2824-4BAF-890A-2EAE7366246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24" name="円弧 423">
                    <a:extLst>
                      <a:ext uri="{FF2B5EF4-FFF2-40B4-BE49-F238E27FC236}">
                        <a16:creationId xmlns:a16="http://schemas.microsoft.com/office/drawing/2014/main" id="{CABA7708-AEEA-4FA3-B42D-D94965C35D9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4" name="グループ化 403">
                  <a:extLst>
                    <a:ext uri="{FF2B5EF4-FFF2-40B4-BE49-F238E27FC236}">
                      <a16:creationId xmlns:a16="http://schemas.microsoft.com/office/drawing/2014/main" id="{633616A0-118E-4376-A319-868E9A89C4B4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21" name="円弧 420">
                    <a:extLst>
                      <a:ext uri="{FF2B5EF4-FFF2-40B4-BE49-F238E27FC236}">
                        <a16:creationId xmlns:a16="http://schemas.microsoft.com/office/drawing/2014/main" id="{5ECD46CF-7879-4677-9393-A26F8155371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22" name="円弧 421">
                    <a:extLst>
                      <a:ext uri="{FF2B5EF4-FFF2-40B4-BE49-F238E27FC236}">
                        <a16:creationId xmlns:a16="http://schemas.microsoft.com/office/drawing/2014/main" id="{DCE35BBE-35D9-49FC-9C79-663C9C91F8D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5" name="グループ化 404">
                  <a:extLst>
                    <a:ext uri="{FF2B5EF4-FFF2-40B4-BE49-F238E27FC236}">
                      <a16:creationId xmlns:a16="http://schemas.microsoft.com/office/drawing/2014/main" id="{4D0DF30A-A0D3-4020-9A3E-E176B16CA7FD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19" name="円弧 418">
                    <a:extLst>
                      <a:ext uri="{FF2B5EF4-FFF2-40B4-BE49-F238E27FC236}">
                        <a16:creationId xmlns:a16="http://schemas.microsoft.com/office/drawing/2014/main" id="{3AC72ABE-98D3-4B44-AC1C-E53016EF848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20" name="円弧 419">
                    <a:extLst>
                      <a:ext uri="{FF2B5EF4-FFF2-40B4-BE49-F238E27FC236}">
                        <a16:creationId xmlns:a16="http://schemas.microsoft.com/office/drawing/2014/main" id="{00768AF8-8AB0-43B7-AC64-7F2EFD84CD6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6" name="グループ化 405">
                  <a:extLst>
                    <a:ext uri="{FF2B5EF4-FFF2-40B4-BE49-F238E27FC236}">
                      <a16:creationId xmlns:a16="http://schemas.microsoft.com/office/drawing/2014/main" id="{0BC38FEB-FDCA-404F-A071-E18F1EB5A6CD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17" name="円弧 416">
                    <a:extLst>
                      <a:ext uri="{FF2B5EF4-FFF2-40B4-BE49-F238E27FC236}">
                        <a16:creationId xmlns:a16="http://schemas.microsoft.com/office/drawing/2014/main" id="{600DEF48-DBE0-41AD-94F5-4DF3379B034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18" name="円弧 417">
                    <a:extLst>
                      <a:ext uri="{FF2B5EF4-FFF2-40B4-BE49-F238E27FC236}">
                        <a16:creationId xmlns:a16="http://schemas.microsoft.com/office/drawing/2014/main" id="{7824D30A-1228-49F6-8593-8AA02828BCB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7" name="グループ化 406">
                  <a:extLst>
                    <a:ext uri="{FF2B5EF4-FFF2-40B4-BE49-F238E27FC236}">
                      <a16:creationId xmlns:a16="http://schemas.microsoft.com/office/drawing/2014/main" id="{85A8EE9C-1B82-489B-B11B-8D303F7E7E50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15" name="円弧 414">
                    <a:extLst>
                      <a:ext uri="{FF2B5EF4-FFF2-40B4-BE49-F238E27FC236}">
                        <a16:creationId xmlns:a16="http://schemas.microsoft.com/office/drawing/2014/main" id="{3F71C422-3758-4553-9541-55A8E5E298E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416" name="円弧 415">
                    <a:extLst>
                      <a:ext uri="{FF2B5EF4-FFF2-40B4-BE49-F238E27FC236}">
                        <a16:creationId xmlns:a16="http://schemas.microsoft.com/office/drawing/2014/main" id="{F4E5BB76-9B72-4E19-B9DD-D551D42EABD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8" name="グループ化 407">
                  <a:extLst>
                    <a:ext uri="{FF2B5EF4-FFF2-40B4-BE49-F238E27FC236}">
                      <a16:creationId xmlns:a16="http://schemas.microsoft.com/office/drawing/2014/main" id="{44927AE0-9D9B-4EB4-9B5E-5540CB1887C0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13" name="円弧 412">
                    <a:extLst>
                      <a:ext uri="{FF2B5EF4-FFF2-40B4-BE49-F238E27FC236}">
                        <a16:creationId xmlns:a16="http://schemas.microsoft.com/office/drawing/2014/main" id="{451CD57D-03C2-4442-8FF1-EA9D5A9AE79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414" name="円弧 413">
                    <a:extLst>
                      <a:ext uri="{FF2B5EF4-FFF2-40B4-BE49-F238E27FC236}">
                        <a16:creationId xmlns:a16="http://schemas.microsoft.com/office/drawing/2014/main" id="{5FF5AEB1-AA2A-44BF-ADC0-7A25DE2E36B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409" name="円弧 408">
                  <a:extLst>
                    <a:ext uri="{FF2B5EF4-FFF2-40B4-BE49-F238E27FC236}">
                      <a16:creationId xmlns:a16="http://schemas.microsoft.com/office/drawing/2014/main" id="{F6612E6E-6436-40CC-968E-9B8F7FDAB576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410" name="直線コネクタ 409">
                  <a:extLst>
                    <a:ext uri="{FF2B5EF4-FFF2-40B4-BE49-F238E27FC236}">
                      <a16:creationId xmlns:a16="http://schemas.microsoft.com/office/drawing/2014/main" id="{1E51ADB9-2311-4E9D-989B-456AD6D91B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1" name="円弧 410">
                  <a:extLst>
                    <a:ext uri="{FF2B5EF4-FFF2-40B4-BE49-F238E27FC236}">
                      <a16:creationId xmlns:a16="http://schemas.microsoft.com/office/drawing/2014/main" id="{993EA943-7A83-4EC2-AC8C-F4348C94A2C2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412" name="直線コネクタ 411">
                  <a:extLst>
                    <a:ext uri="{FF2B5EF4-FFF2-40B4-BE49-F238E27FC236}">
                      <a16:creationId xmlns:a16="http://schemas.microsoft.com/office/drawing/2014/main" id="{1CD5792B-C148-4435-9396-F274DCEEE94A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93" name="楕円 392">
                <a:extLst>
                  <a:ext uri="{FF2B5EF4-FFF2-40B4-BE49-F238E27FC236}">
                    <a16:creationId xmlns:a16="http://schemas.microsoft.com/office/drawing/2014/main" id="{6370EE9A-4D2A-4006-88BC-9D8C4CFEEFA7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8C098986-595F-4469-A209-3399DEA4FB54}"/>
                </a:ext>
              </a:extLst>
            </p:cNvPr>
            <p:cNvGrpSpPr/>
            <p:nvPr/>
          </p:nvGrpSpPr>
          <p:grpSpPr>
            <a:xfrm>
              <a:off x="9709294" y="2013741"/>
              <a:ext cx="154522" cy="835485"/>
              <a:chOff x="9201364" y="5832245"/>
              <a:chExt cx="154522" cy="835485"/>
            </a:xfrm>
          </p:grpSpPr>
          <p:grpSp>
            <p:nvGrpSpPr>
              <p:cNvPr id="343" name="グループ化 342">
                <a:extLst>
                  <a:ext uri="{FF2B5EF4-FFF2-40B4-BE49-F238E27FC236}">
                    <a16:creationId xmlns:a16="http://schemas.microsoft.com/office/drawing/2014/main" id="{24512AB4-FF09-413D-A387-2C81AF60E49C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345" name="円弧 344">
                  <a:extLst>
                    <a:ext uri="{FF2B5EF4-FFF2-40B4-BE49-F238E27FC236}">
                      <a16:creationId xmlns:a16="http://schemas.microsoft.com/office/drawing/2014/main" id="{BC1EFF37-134C-44DF-85A4-E3481FCAAA35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346" name="グループ化 345">
                  <a:extLst>
                    <a:ext uri="{FF2B5EF4-FFF2-40B4-BE49-F238E27FC236}">
                      <a16:creationId xmlns:a16="http://schemas.microsoft.com/office/drawing/2014/main" id="{25FB27AF-4594-4C51-A4C0-1AEB95F0346D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90" name="円弧 389">
                    <a:extLst>
                      <a:ext uri="{FF2B5EF4-FFF2-40B4-BE49-F238E27FC236}">
                        <a16:creationId xmlns:a16="http://schemas.microsoft.com/office/drawing/2014/main" id="{A7871255-79F2-427D-932B-A5FC38EA2B3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91" name="円弧 390">
                    <a:extLst>
                      <a:ext uri="{FF2B5EF4-FFF2-40B4-BE49-F238E27FC236}">
                        <a16:creationId xmlns:a16="http://schemas.microsoft.com/office/drawing/2014/main" id="{7821162C-19E6-4947-8298-1640EF3EC11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47" name="グループ化 346">
                  <a:extLst>
                    <a:ext uri="{FF2B5EF4-FFF2-40B4-BE49-F238E27FC236}">
                      <a16:creationId xmlns:a16="http://schemas.microsoft.com/office/drawing/2014/main" id="{A2720AD6-D602-44D5-87C8-5C70B03A9A14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88" name="円弧 387">
                    <a:extLst>
                      <a:ext uri="{FF2B5EF4-FFF2-40B4-BE49-F238E27FC236}">
                        <a16:creationId xmlns:a16="http://schemas.microsoft.com/office/drawing/2014/main" id="{DB1098AA-0532-433E-900A-7C8C4426503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89" name="円弧 388">
                    <a:extLst>
                      <a:ext uri="{FF2B5EF4-FFF2-40B4-BE49-F238E27FC236}">
                        <a16:creationId xmlns:a16="http://schemas.microsoft.com/office/drawing/2014/main" id="{961967FD-59A5-41C7-A609-7D3D679E46E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48" name="グループ化 347">
                  <a:extLst>
                    <a:ext uri="{FF2B5EF4-FFF2-40B4-BE49-F238E27FC236}">
                      <a16:creationId xmlns:a16="http://schemas.microsoft.com/office/drawing/2014/main" id="{332EB72F-8418-401D-AFB9-F83F872C1724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86" name="円弧 385">
                    <a:extLst>
                      <a:ext uri="{FF2B5EF4-FFF2-40B4-BE49-F238E27FC236}">
                        <a16:creationId xmlns:a16="http://schemas.microsoft.com/office/drawing/2014/main" id="{AD0226C5-804A-4403-B308-ED4356ED8F0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87" name="円弧 386">
                    <a:extLst>
                      <a:ext uri="{FF2B5EF4-FFF2-40B4-BE49-F238E27FC236}">
                        <a16:creationId xmlns:a16="http://schemas.microsoft.com/office/drawing/2014/main" id="{76E08AAB-8E5C-4365-BC90-183353FD1E9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49" name="グループ化 348">
                  <a:extLst>
                    <a:ext uri="{FF2B5EF4-FFF2-40B4-BE49-F238E27FC236}">
                      <a16:creationId xmlns:a16="http://schemas.microsoft.com/office/drawing/2014/main" id="{9527F8BC-54E1-4885-8216-58E15AAE8E93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84" name="円弧 383">
                    <a:extLst>
                      <a:ext uri="{FF2B5EF4-FFF2-40B4-BE49-F238E27FC236}">
                        <a16:creationId xmlns:a16="http://schemas.microsoft.com/office/drawing/2014/main" id="{E5424D2C-32F0-4DFE-BBDF-83285AD6F67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85" name="円弧 384">
                    <a:extLst>
                      <a:ext uri="{FF2B5EF4-FFF2-40B4-BE49-F238E27FC236}">
                        <a16:creationId xmlns:a16="http://schemas.microsoft.com/office/drawing/2014/main" id="{B470ED34-0872-4EBD-91B4-68EB3E4C397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0" name="グループ化 349">
                  <a:extLst>
                    <a:ext uri="{FF2B5EF4-FFF2-40B4-BE49-F238E27FC236}">
                      <a16:creationId xmlns:a16="http://schemas.microsoft.com/office/drawing/2014/main" id="{B625DE98-7804-4B1B-AE95-A835D07A5838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82" name="円弧 381">
                    <a:extLst>
                      <a:ext uri="{FF2B5EF4-FFF2-40B4-BE49-F238E27FC236}">
                        <a16:creationId xmlns:a16="http://schemas.microsoft.com/office/drawing/2014/main" id="{A14AD400-8642-49FF-84B1-CE8BBB11AC9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83" name="円弧 382">
                    <a:extLst>
                      <a:ext uri="{FF2B5EF4-FFF2-40B4-BE49-F238E27FC236}">
                        <a16:creationId xmlns:a16="http://schemas.microsoft.com/office/drawing/2014/main" id="{53F352A4-8A48-4B2B-926F-484B8F82148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1" name="グループ化 350">
                  <a:extLst>
                    <a:ext uri="{FF2B5EF4-FFF2-40B4-BE49-F238E27FC236}">
                      <a16:creationId xmlns:a16="http://schemas.microsoft.com/office/drawing/2014/main" id="{01DEB4AD-594E-406C-8651-73405E779197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80" name="円弧 379">
                    <a:extLst>
                      <a:ext uri="{FF2B5EF4-FFF2-40B4-BE49-F238E27FC236}">
                        <a16:creationId xmlns:a16="http://schemas.microsoft.com/office/drawing/2014/main" id="{596B63D5-8CEB-4C3D-A983-F593F003FF4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81" name="円弧 380">
                    <a:extLst>
                      <a:ext uri="{FF2B5EF4-FFF2-40B4-BE49-F238E27FC236}">
                        <a16:creationId xmlns:a16="http://schemas.microsoft.com/office/drawing/2014/main" id="{1EC4377B-F9E7-46F3-AAC3-BD336C70484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2" name="グループ化 351">
                  <a:extLst>
                    <a:ext uri="{FF2B5EF4-FFF2-40B4-BE49-F238E27FC236}">
                      <a16:creationId xmlns:a16="http://schemas.microsoft.com/office/drawing/2014/main" id="{AE12FB75-C75A-4485-8836-EFE113B4DE0B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78" name="円弧 377">
                    <a:extLst>
                      <a:ext uri="{FF2B5EF4-FFF2-40B4-BE49-F238E27FC236}">
                        <a16:creationId xmlns:a16="http://schemas.microsoft.com/office/drawing/2014/main" id="{BB1F17F5-010E-4741-8265-2E14F122CA7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79" name="円弧 378">
                    <a:extLst>
                      <a:ext uri="{FF2B5EF4-FFF2-40B4-BE49-F238E27FC236}">
                        <a16:creationId xmlns:a16="http://schemas.microsoft.com/office/drawing/2014/main" id="{B377BF96-1A5B-452A-9C3C-A6C3C6E0895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3" name="グループ化 352">
                  <a:extLst>
                    <a:ext uri="{FF2B5EF4-FFF2-40B4-BE49-F238E27FC236}">
                      <a16:creationId xmlns:a16="http://schemas.microsoft.com/office/drawing/2014/main" id="{C05E7E57-AAC5-4A9B-AB52-CCCA577BC5C0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76" name="円弧 375">
                    <a:extLst>
                      <a:ext uri="{FF2B5EF4-FFF2-40B4-BE49-F238E27FC236}">
                        <a16:creationId xmlns:a16="http://schemas.microsoft.com/office/drawing/2014/main" id="{53A21324-0F4D-49B1-8F32-15939C2F8E1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77" name="円弧 376">
                    <a:extLst>
                      <a:ext uri="{FF2B5EF4-FFF2-40B4-BE49-F238E27FC236}">
                        <a16:creationId xmlns:a16="http://schemas.microsoft.com/office/drawing/2014/main" id="{A05008C3-4D93-4630-97AA-9D36EE2FBBA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4" name="グループ化 353">
                  <a:extLst>
                    <a:ext uri="{FF2B5EF4-FFF2-40B4-BE49-F238E27FC236}">
                      <a16:creationId xmlns:a16="http://schemas.microsoft.com/office/drawing/2014/main" id="{31B0C2EF-727D-460F-8D0C-03E0496D863E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74" name="円弧 373">
                    <a:extLst>
                      <a:ext uri="{FF2B5EF4-FFF2-40B4-BE49-F238E27FC236}">
                        <a16:creationId xmlns:a16="http://schemas.microsoft.com/office/drawing/2014/main" id="{6B13D96C-87A0-4213-B86B-2E4E0C19E09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75" name="円弧 374">
                    <a:extLst>
                      <a:ext uri="{FF2B5EF4-FFF2-40B4-BE49-F238E27FC236}">
                        <a16:creationId xmlns:a16="http://schemas.microsoft.com/office/drawing/2014/main" id="{E802E741-0E8E-4E9B-9C24-AC689F85E39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5" name="グループ化 354">
                  <a:extLst>
                    <a:ext uri="{FF2B5EF4-FFF2-40B4-BE49-F238E27FC236}">
                      <a16:creationId xmlns:a16="http://schemas.microsoft.com/office/drawing/2014/main" id="{AF63559C-0815-4077-922D-A3EC333888C8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72" name="円弧 371">
                    <a:extLst>
                      <a:ext uri="{FF2B5EF4-FFF2-40B4-BE49-F238E27FC236}">
                        <a16:creationId xmlns:a16="http://schemas.microsoft.com/office/drawing/2014/main" id="{D8C2661A-42BE-430E-8CDD-3E3302274A8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73" name="円弧 372">
                    <a:extLst>
                      <a:ext uri="{FF2B5EF4-FFF2-40B4-BE49-F238E27FC236}">
                        <a16:creationId xmlns:a16="http://schemas.microsoft.com/office/drawing/2014/main" id="{5ACC568B-206C-48C0-A0EE-98163363115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6" name="グループ化 355">
                  <a:extLst>
                    <a:ext uri="{FF2B5EF4-FFF2-40B4-BE49-F238E27FC236}">
                      <a16:creationId xmlns:a16="http://schemas.microsoft.com/office/drawing/2014/main" id="{96DC1373-69F2-4743-BCA0-72696AF00B4E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70" name="円弧 369">
                    <a:extLst>
                      <a:ext uri="{FF2B5EF4-FFF2-40B4-BE49-F238E27FC236}">
                        <a16:creationId xmlns:a16="http://schemas.microsoft.com/office/drawing/2014/main" id="{1ADF353A-9878-4E31-B3A5-849DCCBEF89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71" name="円弧 370">
                    <a:extLst>
                      <a:ext uri="{FF2B5EF4-FFF2-40B4-BE49-F238E27FC236}">
                        <a16:creationId xmlns:a16="http://schemas.microsoft.com/office/drawing/2014/main" id="{8A25C5AE-A206-4C34-8848-36989FEA117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7" name="グループ化 356">
                  <a:extLst>
                    <a:ext uri="{FF2B5EF4-FFF2-40B4-BE49-F238E27FC236}">
                      <a16:creationId xmlns:a16="http://schemas.microsoft.com/office/drawing/2014/main" id="{A73F8EEB-19AF-4F37-A494-1E2A04D60512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68" name="円弧 367">
                    <a:extLst>
                      <a:ext uri="{FF2B5EF4-FFF2-40B4-BE49-F238E27FC236}">
                        <a16:creationId xmlns:a16="http://schemas.microsoft.com/office/drawing/2014/main" id="{5561096C-B64F-450C-A9E0-FC2138F055F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69" name="円弧 368">
                    <a:extLst>
                      <a:ext uri="{FF2B5EF4-FFF2-40B4-BE49-F238E27FC236}">
                        <a16:creationId xmlns:a16="http://schemas.microsoft.com/office/drawing/2014/main" id="{CB9BD2F7-494E-42F9-8772-9811D7FFBE5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8" name="グループ化 357">
                  <a:extLst>
                    <a:ext uri="{FF2B5EF4-FFF2-40B4-BE49-F238E27FC236}">
                      <a16:creationId xmlns:a16="http://schemas.microsoft.com/office/drawing/2014/main" id="{AABBEE89-5B06-4EFB-930D-C78AB4EAACD8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66" name="円弧 365">
                    <a:extLst>
                      <a:ext uri="{FF2B5EF4-FFF2-40B4-BE49-F238E27FC236}">
                        <a16:creationId xmlns:a16="http://schemas.microsoft.com/office/drawing/2014/main" id="{57864A50-2289-4759-B357-3EC340FAFAA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367" name="円弧 366">
                    <a:extLst>
                      <a:ext uri="{FF2B5EF4-FFF2-40B4-BE49-F238E27FC236}">
                        <a16:creationId xmlns:a16="http://schemas.microsoft.com/office/drawing/2014/main" id="{83C8F1E5-55BB-485C-A325-9A8B3ECE03C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9" name="グループ化 358">
                  <a:extLst>
                    <a:ext uri="{FF2B5EF4-FFF2-40B4-BE49-F238E27FC236}">
                      <a16:creationId xmlns:a16="http://schemas.microsoft.com/office/drawing/2014/main" id="{75A128BC-F561-4B79-8E18-431378D81C8E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64" name="円弧 363">
                    <a:extLst>
                      <a:ext uri="{FF2B5EF4-FFF2-40B4-BE49-F238E27FC236}">
                        <a16:creationId xmlns:a16="http://schemas.microsoft.com/office/drawing/2014/main" id="{0493F1FC-0D9B-4E00-B170-BDAB0A6789C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365" name="円弧 364">
                    <a:extLst>
                      <a:ext uri="{FF2B5EF4-FFF2-40B4-BE49-F238E27FC236}">
                        <a16:creationId xmlns:a16="http://schemas.microsoft.com/office/drawing/2014/main" id="{D4AC0D60-596B-43B6-AD4D-7C966F90B87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360" name="円弧 359">
                  <a:extLst>
                    <a:ext uri="{FF2B5EF4-FFF2-40B4-BE49-F238E27FC236}">
                      <a16:creationId xmlns:a16="http://schemas.microsoft.com/office/drawing/2014/main" id="{CCA908E1-8B2A-49F6-B3CE-BF0A78031D0B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361" name="直線コネクタ 360">
                  <a:extLst>
                    <a:ext uri="{FF2B5EF4-FFF2-40B4-BE49-F238E27FC236}">
                      <a16:creationId xmlns:a16="http://schemas.microsoft.com/office/drawing/2014/main" id="{122D2EB6-A7AC-4A06-82D4-D984A41DE5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2" name="円弧 361">
                  <a:extLst>
                    <a:ext uri="{FF2B5EF4-FFF2-40B4-BE49-F238E27FC236}">
                      <a16:creationId xmlns:a16="http://schemas.microsoft.com/office/drawing/2014/main" id="{A512DBA1-2CF2-4BE2-B39A-0F571E59CF0C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363" name="直線コネクタ 362">
                  <a:extLst>
                    <a:ext uri="{FF2B5EF4-FFF2-40B4-BE49-F238E27FC236}">
                      <a16:creationId xmlns:a16="http://schemas.microsoft.com/office/drawing/2014/main" id="{8CD1903D-73B0-4BAE-8A71-B4694381E07D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4" name="楕円 343">
                <a:extLst>
                  <a:ext uri="{FF2B5EF4-FFF2-40B4-BE49-F238E27FC236}">
                    <a16:creationId xmlns:a16="http://schemas.microsoft.com/office/drawing/2014/main" id="{0D05747D-7973-4A24-9F2E-D259158DF803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FD7EF83A-C712-4B7F-8D8A-B7258ACCA40B}"/>
                </a:ext>
              </a:extLst>
            </p:cNvPr>
            <p:cNvGrpSpPr/>
            <p:nvPr/>
          </p:nvGrpSpPr>
          <p:grpSpPr>
            <a:xfrm rot="17798052">
              <a:off x="11062453" y="1851383"/>
              <a:ext cx="154522" cy="835485"/>
              <a:chOff x="9201364" y="5832245"/>
              <a:chExt cx="154522" cy="835485"/>
            </a:xfrm>
          </p:grpSpPr>
          <p:grpSp>
            <p:nvGrpSpPr>
              <p:cNvPr id="294" name="グループ化 293">
                <a:extLst>
                  <a:ext uri="{FF2B5EF4-FFF2-40B4-BE49-F238E27FC236}">
                    <a16:creationId xmlns:a16="http://schemas.microsoft.com/office/drawing/2014/main" id="{6906D1B4-CCFE-4484-89BE-C399FA5E8F5F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296" name="円弧 295">
                  <a:extLst>
                    <a:ext uri="{FF2B5EF4-FFF2-40B4-BE49-F238E27FC236}">
                      <a16:creationId xmlns:a16="http://schemas.microsoft.com/office/drawing/2014/main" id="{54E4C809-801A-40BC-855F-26AE9887F138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297" name="グループ化 296">
                  <a:extLst>
                    <a:ext uri="{FF2B5EF4-FFF2-40B4-BE49-F238E27FC236}">
                      <a16:creationId xmlns:a16="http://schemas.microsoft.com/office/drawing/2014/main" id="{AF2C007D-4266-43A8-8A14-DF19FE115861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41" name="円弧 340">
                    <a:extLst>
                      <a:ext uri="{FF2B5EF4-FFF2-40B4-BE49-F238E27FC236}">
                        <a16:creationId xmlns:a16="http://schemas.microsoft.com/office/drawing/2014/main" id="{AED2CE9B-C0F7-4C12-81C1-5C2666415C4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42" name="円弧 341">
                    <a:extLst>
                      <a:ext uri="{FF2B5EF4-FFF2-40B4-BE49-F238E27FC236}">
                        <a16:creationId xmlns:a16="http://schemas.microsoft.com/office/drawing/2014/main" id="{0EB39EDA-C25A-4B7B-A972-F2BBF8B2061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98" name="グループ化 297">
                  <a:extLst>
                    <a:ext uri="{FF2B5EF4-FFF2-40B4-BE49-F238E27FC236}">
                      <a16:creationId xmlns:a16="http://schemas.microsoft.com/office/drawing/2014/main" id="{B45176C1-2EAC-4002-A0B6-52DCCCA95BD1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39" name="円弧 338">
                    <a:extLst>
                      <a:ext uri="{FF2B5EF4-FFF2-40B4-BE49-F238E27FC236}">
                        <a16:creationId xmlns:a16="http://schemas.microsoft.com/office/drawing/2014/main" id="{1055175E-E916-43C4-9148-0A03AFA45FC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40" name="円弧 339">
                    <a:extLst>
                      <a:ext uri="{FF2B5EF4-FFF2-40B4-BE49-F238E27FC236}">
                        <a16:creationId xmlns:a16="http://schemas.microsoft.com/office/drawing/2014/main" id="{758BA9FD-EDEB-45E5-9B70-4E6E01079AC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99" name="グループ化 298">
                  <a:extLst>
                    <a:ext uri="{FF2B5EF4-FFF2-40B4-BE49-F238E27FC236}">
                      <a16:creationId xmlns:a16="http://schemas.microsoft.com/office/drawing/2014/main" id="{43F0F7CB-00F4-4B0E-A146-F1E048D108E7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37" name="円弧 336">
                    <a:extLst>
                      <a:ext uri="{FF2B5EF4-FFF2-40B4-BE49-F238E27FC236}">
                        <a16:creationId xmlns:a16="http://schemas.microsoft.com/office/drawing/2014/main" id="{89A8AC66-8BEF-4BB6-A006-88FAA728B8C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38" name="円弧 337">
                    <a:extLst>
                      <a:ext uri="{FF2B5EF4-FFF2-40B4-BE49-F238E27FC236}">
                        <a16:creationId xmlns:a16="http://schemas.microsoft.com/office/drawing/2014/main" id="{616AF929-7687-4672-BBFD-C29E4A619D3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0" name="グループ化 299">
                  <a:extLst>
                    <a:ext uri="{FF2B5EF4-FFF2-40B4-BE49-F238E27FC236}">
                      <a16:creationId xmlns:a16="http://schemas.microsoft.com/office/drawing/2014/main" id="{D3896C78-6D21-4573-ADC4-E6066452E48D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35" name="円弧 334">
                    <a:extLst>
                      <a:ext uri="{FF2B5EF4-FFF2-40B4-BE49-F238E27FC236}">
                        <a16:creationId xmlns:a16="http://schemas.microsoft.com/office/drawing/2014/main" id="{C7FF7877-B1FC-44DC-8C12-71404B9AE2B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36" name="円弧 335">
                    <a:extLst>
                      <a:ext uri="{FF2B5EF4-FFF2-40B4-BE49-F238E27FC236}">
                        <a16:creationId xmlns:a16="http://schemas.microsoft.com/office/drawing/2014/main" id="{70262998-920D-4EBE-902F-C2A573255AB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1" name="グループ化 300">
                  <a:extLst>
                    <a:ext uri="{FF2B5EF4-FFF2-40B4-BE49-F238E27FC236}">
                      <a16:creationId xmlns:a16="http://schemas.microsoft.com/office/drawing/2014/main" id="{656F8613-8857-4F48-A73B-79C267C34054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33" name="円弧 332">
                    <a:extLst>
                      <a:ext uri="{FF2B5EF4-FFF2-40B4-BE49-F238E27FC236}">
                        <a16:creationId xmlns:a16="http://schemas.microsoft.com/office/drawing/2014/main" id="{AFA5AC25-A596-4851-B769-1E4A1E14233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34" name="円弧 333">
                    <a:extLst>
                      <a:ext uri="{FF2B5EF4-FFF2-40B4-BE49-F238E27FC236}">
                        <a16:creationId xmlns:a16="http://schemas.microsoft.com/office/drawing/2014/main" id="{BD8B9345-3477-470D-B5C6-F73F094E0FC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2" name="グループ化 301">
                  <a:extLst>
                    <a:ext uri="{FF2B5EF4-FFF2-40B4-BE49-F238E27FC236}">
                      <a16:creationId xmlns:a16="http://schemas.microsoft.com/office/drawing/2014/main" id="{45F5C2B5-F33C-4AD7-8541-55AF3A7AC16A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31" name="円弧 330">
                    <a:extLst>
                      <a:ext uri="{FF2B5EF4-FFF2-40B4-BE49-F238E27FC236}">
                        <a16:creationId xmlns:a16="http://schemas.microsoft.com/office/drawing/2014/main" id="{914C8B64-1461-4F82-88B2-017396A6EBD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32" name="円弧 331">
                    <a:extLst>
                      <a:ext uri="{FF2B5EF4-FFF2-40B4-BE49-F238E27FC236}">
                        <a16:creationId xmlns:a16="http://schemas.microsoft.com/office/drawing/2014/main" id="{30C6E059-DBA1-462F-BB03-BF6F480B546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3" name="グループ化 302">
                  <a:extLst>
                    <a:ext uri="{FF2B5EF4-FFF2-40B4-BE49-F238E27FC236}">
                      <a16:creationId xmlns:a16="http://schemas.microsoft.com/office/drawing/2014/main" id="{18B76E0B-8371-43CC-A9DC-4C4818461B56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29" name="円弧 328">
                    <a:extLst>
                      <a:ext uri="{FF2B5EF4-FFF2-40B4-BE49-F238E27FC236}">
                        <a16:creationId xmlns:a16="http://schemas.microsoft.com/office/drawing/2014/main" id="{7E318BAB-8AF1-4D92-9170-DA4CCFB6EA7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30" name="円弧 329">
                    <a:extLst>
                      <a:ext uri="{FF2B5EF4-FFF2-40B4-BE49-F238E27FC236}">
                        <a16:creationId xmlns:a16="http://schemas.microsoft.com/office/drawing/2014/main" id="{36D989AA-921B-4256-A531-48D6C12C5B4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4" name="グループ化 303">
                  <a:extLst>
                    <a:ext uri="{FF2B5EF4-FFF2-40B4-BE49-F238E27FC236}">
                      <a16:creationId xmlns:a16="http://schemas.microsoft.com/office/drawing/2014/main" id="{C8CAFC97-7211-4638-81D6-7A89141D2A5B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27" name="円弧 326">
                    <a:extLst>
                      <a:ext uri="{FF2B5EF4-FFF2-40B4-BE49-F238E27FC236}">
                        <a16:creationId xmlns:a16="http://schemas.microsoft.com/office/drawing/2014/main" id="{B7F8A4ED-14FE-4898-B366-BFF137F8280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28" name="円弧 327">
                    <a:extLst>
                      <a:ext uri="{FF2B5EF4-FFF2-40B4-BE49-F238E27FC236}">
                        <a16:creationId xmlns:a16="http://schemas.microsoft.com/office/drawing/2014/main" id="{6E042870-71BC-4E1A-A44A-D43AE95473B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5" name="グループ化 304">
                  <a:extLst>
                    <a:ext uri="{FF2B5EF4-FFF2-40B4-BE49-F238E27FC236}">
                      <a16:creationId xmlns:a16="http://schemas.microsoft.com/office/drawing/2014/main" id="{2589F5E8-ED9D-49B4-9A95-90C84C4465B4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25" name="円弧 324">
                    <a:extLst>
                      <a:ext uri="{FF2B5EF4-FFF2-40B4-BE49-F238E27FC236}">
                        <a16:creationId xmlns:a16="http://schemas.microsoft.com/office/drawing/2014/main" id="{431D8CBA-BFB7-44B6-A277-31ADF3C5994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26" name="円弧 325">
                    <a:extLst>
                      <a:ext uri="{FF2B5EF4-FFF2-40B4-BE49-F238E27FC236}">
                        <a16:creationId xmlns:a16="http://schemas.microsoft.com/office/drawing/2014/main" id="{85222605-B214-440E-BBD0-D43311D20C5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6" name="グループ化 305">
                  <a:extLst>
                    <a:ext uri="{FF2B5EF4-FFF2-40B4-BE49-F238E27FC236}">
                      <a16:creationId xmlns:a16="http://schemas.microsoft.com/office/drawing/2014/main" id="{DABD8CD2-8992-4A33-BA63-5FD9C7C84CE2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23" name="円弧 322">
                    <a:extLst>
                      <a:ext uri="{FF2B5EF4-FFF2-40B4-BE49-F238E27FC236}">
                        <a16:creationId xmlns:a16="http://schemas.microsoft.com/office/drawing/2014/main" id="{0D4BBDB7-A3AC-4330-A2BF-5D133D1E87F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24" name="円弧 323">
                    <a:extLst>
                      <a:ext uri="{FF2B5EF4-FFF2-40B4-BE49-F238E27FC236}">
                        <a16:creationId xmlns:a16="http://schemas.microsoft.com/office/drawing/2014/main" id="{C3A63955-4C97-4ECB-900A-9AE2B37CBBC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7" name="グループ化 306">
                  <a:extLst>
                    <a:ext uri="{FF2B5EF4-FFF2-40B4-BE49-F238E27FC236}">
                      <a16:creationId xmlns:a16="http://schemas.microsoft.com/office/drawing/2014/main" id="{91610C4F-7987-4B2E-8609-AACCF8178EDA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21" name="円弧 320">
                    <a:extLst>
                      <a:ext uri="{FF2B5EF4-FFF2-40B4-BE49-F238E27FC236}">
                        <a16:creationId xmlns:a16="http://schemas.microsoft.com/office/drawing/2014/main" id="{4BA4F8D0-5264-4AE0-A395-69C5C71A353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22" name="円弧 321">
                    <a:extLst>
                      <a:ext uri="{FF2B5EF4-FFF2-40B4-BE49-F238E27FC236}">
                        <a16:creationId xmlns:a16="http://schemas.microsoft.com/office/drawing/2014/main" id="{7F020A91-EED7-4B0A-A27D-E6DF8B5A995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8" name="グループ化 307">
                  <a:extLst>
                    <a:ext uri="{FF2B5EF4-FFF2-40B4-BE49-F238E27FC236}">
                      <a16:creationId xmlns:a16="http://schemas.microsoft.com/office/drawing/2014/main" id="{93B02C70-830E-4350-B4AD-87BAE63F6382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19" name="円弧 318">
                    <a:extLst>
                      <a:ext uri="{FF2B5EF4-FFF2-40B4-BE49-F238E27FC236}">
                        <a16:creationId xmlns:a16="http://schemas.microsoft.com/office/drawing/2014/main" id="{4E1B86BC-283E-4344-8725-D1A26FCA19D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20" name="円弧 319">
                    <a:extLst>
                      <a:ext uri="{FF2B5EF4-FFF2-40B4-BE49-F238E27FC236}">
                        <a16:creationId xmlns:a16="http://schemas.microsoft.com/office/drawing/2014/main" id="{24AD17E7-E50E-487C-8D90-EC2CE5D6ADD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9" name="グループ化 308">
                  <a:extLst>
                    <a:ext uri="{FF2B5EF4-FFF2-40B4-BE49-F238E27FC236}">
                      <a16:creationId xmlns:a16="http://schemas.microsoft.com/office/drawing/2014/main" id="{0B22AEC7-3CA2-4022-ADC8-E17600663241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17" name="円弧 316">
                    <a:extLst>
                      <a:ext uri="{FF2B5EF4-FFF2-40B4-BE49-F238E27FC236}">
                        <a16:creationId xmlns:a16="http://schemas.microsoft.com/office/drawing/2014/main" id="{28158718-EA23-4AD5-8D8E-54FC1C5BA5D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318" name="円弧 317">
                    <a:extLst>
                      <a:ext uri="{FF2B5EF4-FFF2-40B4-BE49-F238E27FC236}">
                        <a16:creationId xmlns:a16="http://schemas.microsoft.com/office/drawing/2014/main" id="{1B5C6F08-7DE1-4B9F-BEF4-5EBCF57F47D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10" name="グループ化 309">
                  <a:extLst>
                    <a:ext uri="{FF2B5EF4-FFF2-40B4-BE49-F238E27FC236}">
                      <a16:creationId xmlns:a16="http://schemas.microsoft.com/office/drawing/2014/main" id="{9FB39C57-0D22-4D4D-9D24-AC7AA5A01082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15" name="円弧 314">
                    <a:extLst>
                      <a:ext uri="{FF2B5EF4-FFF2-40B4-BE49-F238E27FC236}">
                        <a16:creationId xmlns:a16="http://schemas.microsoft.com/office/drawing/2014/main" id="{55932387-5D61-4D06-9122-297EF5765A4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316" name="円弧 315">
                    <a:extLst>
                      <a:ext uri="{FF2B5EF4-FFF2-40B4-BE49-F238E27FC236}">
                        <a16:creationId xmlns:a16="http://schemas.microsoft.com/office/drawing/2014/main" id="{22A3C08B-9615-46D7-8046-82E3D2DFEE3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311" name="円弧 310">
                  <a:extLst>
                    <a:ext uri="{FF2B5EF4-FFF2-40B4-BE49-F238E27FC236}">
                      <a16:creationId xmlns:a16="http://schemas.microsoft.com/office/drawing/2014/main" id="{F7E86ABE-866D-4DBD-BD44-305E779FD94E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312" name="直線コネクタ 311">
                  <a:extLst>
                    <a:ext uri="{FF2B5EF4-FFF2-40B4-BE49-F238E27FC236}">
                      <a16:creationId xmlns:a16="http://schemas.microsoft.com/office/drawing/2014/main" id="{1E339236-3B13-4A37-A84D-3F98A284C4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3" name="円弧 312">
                  <a:extLst>
                    <a:ext uri="{FF2B5EF4-FFF2-40B4-BE49-F238E27FC236}">
                      <a16:creationId xmlns:a16="http://schemas.microsoft.com/office/drawing/2014/main" id="{2192FB66-ACCB-4205-AF23-BF0E6F84EADB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314" name="直線コネクタ 313">
                  <a:extLst>
                    <a:ext uri="{FF2B5EF4-FFF2-40B4-BE49-F238E27FC236}">
                      <a16:creationId xmlns:a16="http://schemas.microsoft.com/office/drawing/2014/main" id="{1607F943-DCAD-4A6C-B3D1-50CA8C9DC3CA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95" name="楕円 294">
                <a:extLst>
                  <a:ext uri="{FF2B5EF4-FFF2-40B4-BE49-F238E27FC236}">
                    <a16:creationId xmlns:a16="http://schemas.microsoft.com/office/drawing/2014/main" id="{2E3BF08B-B4DA-4BE8-94F8-299DC1EF7A46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6" name="グループ化 35">
              <a:extLst>
                <a:ext uri="{FF2B5EF4-FFF2-40B4-BE49-F238E27FC236}">
                  <a16:creationId xmlns:a16="http://schemas.microsoft.com/office/drawing/2014/main" id="{71328916-59A4-4EA7-A517-940A4EEF548F}"/>
                </a:ext>
              </a:extLst>
            </p:cNvPr>
            <p:cNvGrpSpPr/>
            <p:nvPr/>
          </p:nvGrpSpPr>
          <p:grpSpPr>
            <a:xfrm rot="20328957">
              <a:off x="10740004" y="2190083"/>
              <a:ext cx="154522" cy="835485"/>
              <a:chOff x="9201364" y="5832245"/>
              <a:chExt cx="154522" cy="835485"/>
            </a:xfrm>
          </p:grpSpPr>
          <p:grpSp>
            <p:nvGrpSpPr>
              <p:cNvPr id="245" name="グループ化 244">
                <a:extLst>
                  <a:ext uri="{FF2B5EF4-FFF2-40B4-BE49-F238E27FC236}">
                    <a16:creationId xmlns:a16="http://schemas.microsoft.com/office/drawing/2014/main" id="{15CDCD56-8685-45F4-A28D-FABE91D9E074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247" name="円弧 246">
                  <a:extLst>
                    <a:ext uri="{FF2B5EF4-FFF2-40B4-BE49-F238E27FC236}">
                      <a16:creationId xmlns:a16="http://schemas.microsoft.com/office/drawing/2014/main" id="{1D602C30-F565-44E3-B9D3-08A786C5585C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248" name="グループ化 247">
                  <a:extLst>
                    <a:ext uri="{FF2B5EF4-FFF2-40B4-BE49-F238E27FC236}">
                      <a16:creationId xmlns:a16="http://schemas.microsoft.com/office/drawing/2014/main" id="{704CE5FC-621C-4D0C-B697-23F1A6930A6F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92" name="円弧 291">
                    <a:extLst>
                      <a:ext uri="{FF2B5EF4-FFF2-40B4-BE49-F238E27FC236}">
                        <a16:creationId xmlns:a16="http://schemas.microsoft.com/office/drawing/2014/main" id="{C1913E4B-AADA-4388-B6A3-0F27500B6EA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93" name="円弧 292">
                    <a:extLst>
                      <a:ext uri="{FF2B5EF4-FFF2-40B4-BE49-F238E27FC236}">
                        <a16:creationId xmlns:a16="http://schemas.microsoft.com/office/drawing/2014/main" id="{B7CEC657-B9BA-4142-8645-A3AA9C8D9B4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49" name="グループ化 248">
                  <a:extLst>
                    <a:ext uri="{FF2B5EF4-FFF2-40B4-BE49-F238E27FC236}">
                      <a16:creationId xmlns:a16="http://schemas.microsoft.com/office/drawing/2014/main" id="{5BA55A40-85F2-464D-BC82-16762C295A43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90" name="円弧 289">
                    <a:extLst>
                      <a:ext uri="{FF2B5EF4-FFF2-40B4-BE49-F238E27FC236}">
                        <a16:creationId xmlns:a16="http://schemas.microsoft.com/office/drawing/2014/main" id="{62E8AE3A-88A8-471B-9069-CE70C056AB8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91" name="円弧 290">
                    <a:extLst>
                      <a:ext uri="{FF2B5EF4-FFF2-40B4-BE49-F238E27FC236}">
                        <a16:creationId xmlns:a16="http://schemas.microsoft.com/office/drawing/2014/main" id="{DAC76BC3-10C4-4225-9A66-A6190F0EF8E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0" name="グループ化 249">
                  <a:extLst>
                    <a:ext uri="{FF2B5EF4-FFF2-40B4-BE49-F238E27FC236}">
                      <a16:creationId xmlns:a16="http://schemas.microsoft.com/office/drawing/2014/main" id="{479B2C49-5095-4F29-BB5B-87375C1DE0E4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88" name="円弧 287">
                    <a:extLst>
                      <a:ext uri="{FF2B5EF4-FFF2-40B4-BE49-F238E27FC236}">
                        <a16:creationId xmlns:a16="http://schemas.microsoft.com/office/drawing/2014/main" id="{DFE7151D-66E1-4188-AE29-6B7AEBACECE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89" name="円弧 288">
                    <a:extLst>
                      <a:ext uri="{FF2B5EF4-FFF2-40B4-BE49-F238E27FC236}">
                        <a16:creationId xmlns:a16="http://schemas.microsoft.com/office/drawing/2014/main" id="{A7613834-3C00-47B4-BF71-221DE7149F4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1" name="グループ化 250">
                  <a:extLst>
                    <a:ext uri="{FF2B5EF4-FFF2-40B4-BE49-F238E27FC236}">
                      <a16:creationId xmlns:a16="http://schemas.microsoft.com/office/drawing/2014/main" id="{241C3C4D-6FFF-433B-AD91-B58AE096E600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86" name="円弧 285">
                    <a:extLst>
                      <a:ext uri="{FF2B5EF4-FFF2-40B4-BE49-F238E27FC236}">
                        <a16:creationId xmlns:a16="http://schemas.microsoft.com/office/drawing/2014/main" id="{A507D767-4F3A-4A78-9FEF-3EA84E66481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87" name="円弧 286">
                    <a:extLst>
                      <a:ext uri="{FF2B5EF4-FFF2-40B4-BE49-F238E27FC236}">
                        <a16:creationId xmlns:a16="http://schemas.microsoft.com/office/drawing/2014/main" id="{8CFFA920-737D-4C5A-9E1D-DEF2B3DE6BA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2" name="グループ化 251">
                  <a:extLst>
                    <a:ext uri="{FF2B5EF4-FFF2-40B4-BE49-F238E27FC236}">
                      <a16:creationId xmlns:a16="http://schemas.microsoft.com/office/drawing/2014/main" id="{7E2C44F0-3215-49ED-B73A-CFD3438A34E0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84" name="円弧 283">
                    <a:extLst>
                      <a:ext uri="{FF2B5EF4-FFF2-40B4-BE49-F238E27FC236}">
                        <a16:creationId xmlns:a16="http://schemas.microsoft.com/office/drawing/2014/main" id="{6B209DF9-4F56-40A7-BFE8-CC112CBCA6C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85" name="円弧 284">
                    <a:extLst>
                      <a:ext uri="{FF2B5EF4-FFF2-40B4-BE49-F238E27FC236}">
                        <a16:creationId xmlns:a16="http://schemas.microsoft.com/office/drawing/2014/main" id="{A9814B83-3DFB-4DC5-A569-ADBF89637A3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3" name="グループ化 252">
                  <a:extLst>
                    <a:ext uri="{FF2B5EF4-FFF2-40B4-BE49-F238E27FC236}">
                      <a16:creationId xmlns:a16="http://schemas.microsoft.com/office/drawing/2014/main" id="{E961AA45-5A04-4BD7-80D2-FDE4DB154C7C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82" name="円弧 281">
                    <a:extLst>
                      <a:ext uri="{FF2B5EF4-FFF2-40B4-BE49-F238E27FC236}">
                        <a16:creationId xmlns:a16="http://schemas.microsoft.com/office/drawing/2014/main" id="{DAEBEB7D-C158-41B8-AA76-1517674C137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83" name="円弧 282">
                    <a:extLst>
                      <a:ext uri="{FF2B5EF4-FFF2-40B4-BE49-F238E27FC236}">
                        <a16:creationId xmlns:a16="http://schemas.microsoft.com/office/drawing/2014/main" id="{C2CD82D9-AE6F-442F-B551-5591727EBDF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4" name="グループ化 253">
                  <a:extLst>
                    <a:ext uri="{FF2B5EF4-FFF2-40B4-BE49-F238E27FC236}">
                      <a16:creationId xmlns:a16="http://schemas.microsoft.com/office/drawing/2014/main" id="{956E0C29-8368-442A-8F22-1B0D4E2F9170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80" name="円弧 279">
                    <a:extLst>
                      <a:ext uri="{FF2B5EF4-FFF2-40B4-BE49-F238E27FC236}">
                        <a16:creationId xmlns:a16="http://schemas.microsoft.com/office/drawing/2014/main" id="{19BCDA1C-AF34-4AD5-87A5-41DF6CAC0F7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81" name="円弧 280">
                    <a:extLst>
                      <a:ext uri="{FF2B5EF4-FFF2-40B4-BE49-F238E27FC236}">
                        <a16:creationId xmlns:a16="http://schemas.microsoft.com/office/drawing/2014/main" id="{66FF1744-2AB1-4587-AE5F-F355C83868C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5" name="グループ化 254">
                  <a:extLst>
                    <a:ext uri="{FF2B5EF4-FFF2-40B4-BE49-F238E27FC236}">
                      <a16:creationId xmlns:a16="http://schemas.microsoft.com/office/drawing/2014/main" id="{5D0FAFE8-4E75-4625-9A32-9CC5E3B9ED89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78" name="円弧 277">
                    <a:extLst>
                      <a:ext uri="{FF2B5EF4-FFF2-40B4-BE49-F238E27FC236}">
                        <a16:creationId xmlns:a16="http://schemas.microsoft.com/office/drawing/2014/main" id="{A2FFCE5E-DFFB-4D7E-8DFD-FF3E2F687FF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79" name="円弧 278">
                    <a:extLst>
                      <a:ext uri="{FF2B5EF4-FFF2-40B4-BE49-F238E27FC236}">
                        <a16:creationId xmlns:a16="http://schemas.microsoft.com/office/drawing/2014/main" id="{F3E03825-EB10-4B24-A347-E25B24BC250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6" name="グループ化 255">
                  <a:extLst>
                    <a:ext uri="{FF2B5EF4-FFF2-40B4-BE49-F238E27FC236}">
                      <a16:creationId xmlns:a16="http://schemas.microsoft.com/office/drawing/2014/main" id="{E682884C-7590-405D-B988-896B4DFD3C10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76" name="円弧 275">
                    <a:extLst>
                      <a:ext uri="{FF2B5EF4-FFF2-40B4-BE49-F238E27FC236}">
                        <a16:creationId xmlns:a16="http://schemas.microsoft.com/office/drawing/2014/main" id="{8965462C-61AF-4651-B30F-C5CCCB45390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77" name="円弧 276">
                    <a:extLst>
                      <a:ext uri="{FF2B5EF4-FFF2-40B4-BE49-F238E27FC236}">
                        <a16:creationId xmlns:a16="http://schemas.microsoft.com/office/drawing/2014/main" id="{27064C7F-9DF1-476B-BA60-A5A908C4713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7" name="グループ化 256">
                  <a:extLst>
                    <a:ext uri="{FF2B5EF4-FFF2-40B4-BE49-F238E27FC236}">
                      <a16:creationId xmlns:a16="http://schemas.microsoft.com/office/drawing/2014/main" id="{AB7AA1CD-3DB2-4085-AF6D-F118E0BEDC0A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74" name="円弧 273">
                    <a:extLst>
                      <a:ext uri="{FF2B5EF4-FFF2-40B4-BE49-F238E27FC236}">
                        <a16:creationId xmlns:a16="http://schemas.microsoft.com/office/drawing/2014/main" id="{B571CC31-11C5-44C4-9CAC-CAB318594B8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75" name="円弧 274">
                    <a:extLst>
                      <a:ext uri="{FF2B5EF4-FFF2-40B4-BE49-F238E27FC236}">
                        <a16:creationId xmlns:a16="http://schemas.microsoft.com/office/drawing/2014/main" id="{59A86E7E-C62D-4A1C-981D-E02719940D8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8" name="グループ化 257">
                  <a:extLst>
                    <a:ext uri="{FF2B5EF4-FFF2-40B4-BE49-F238E27FC236}">
                      <a16:creationId xmlns:a16="http://schemas.microsoft.com/office/drawing/2014/main" id="{5D08EE12-C591-4B05-90E4-C50C1E476C9F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72" name="円弧 271">
                    <a:extLst>
                      <a:ext uri="{FF2B5EF4-FFF2-40B4-BE49-F238E27FC236}">
                        <a16:creationId xmlns:a16="http://schemas.microsoft.com/office/drawing/2014/main" id="{F4235315-5F2D-4E98-A572-4E116F7E325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73" name="円弧 272">
                    <a:extLst>
                      <a:ext uri="{FF2B5EF4-FFF2-40B4-BE49-F238E27FC236}">
                        <a16:creationId xmlns:a16="http://schemas.microsoft.com/office/drawing/2014/main" id="{56DE0361-1971-448D-8EBB-3EC42BDCF0D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9" name="グループ化 258">
                  <a:extLst>
                    <a:ext uri="{FF2B5EF4-FFF2-40B4-BE49-F238E27FC236}">
                      <a16:creationId xmlns:a16="http://schemas.microsoft.com/office/drawing/2014/main" id="{F3DDAB83-365A-46D7-B9BD-4D1133C5A4CD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70" name="円弧 269">
                    <a:extLst>
                      <a:ext uri="{FF2B5EF4-FFF2-40B4-BE49-F238E27FC236}">
                        <a16:creationId xmlns:a16="http://schemas.microsoft.com/office/drawing/2014/main" id="{F5670F70-D9EF-4073-81D4-AFED42BEC79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71" name="円弧 270">
                    <a:extLst>
                      <a:ext uri="{FF2B5EF4-FFF2-40B4-BE49-F238E27FC236}">
                        <a16:creationId xmlns:a16="http://schemas.microsoft.com/office/drawing/2014/main" id="{3E89DD0D-C22A-47BD-BF8C-DA9357EE142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60" name="グループ化 259">
                  <a:extLst>
                    <a:ext uri="{FF2B5EF4-FFF2-40B4-BE49-F238E27FC236}">
                      <a16:creationId xmlns:a16="http://schemas.microsoft.com/office/drawing/2014/main" id="{F860A560-2909-40AD-9D30-49036193410D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68" name="円弧 267">
                    <a:extLst>
                      <a:ext uri="{FF2B5EF4-FFF2-40B4-BE49-F238E27FC236}">
                        <a16:creationId xmlns:a16="http://schemas.microsoft.com/office/drawing/2014/main" id="{A34D70BD-AB16-4211-8549-10BBAB9B95C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269" name="円弧 268">
                    <a:extLst>
                      <a:ext uri="{FF2B5EF4-FFF2-40B4-BE49-F238E27FC236}">
                        <a16:creationId xmlns:a16="http://schemas.microsoft.com/office/drawing/2014/main" id="{D8FF6A8D-D909-4FCA-8A05-D72123052F3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61" name="グループ化 260">
                  <a:extLst>
                    <a:ext uri="{FF2B5EF4-FFF2-40B4-BE49-F238E27FC236}">
                      <a16:creationId xmlns:a16="http://schemas.microsoft.com/office/drawing/2014/main" id="{425170A1-E750-437D-A335-D72611CA71E2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66" name="円弧 265">
                    <a:extLst>
                      <a:ext uri="{FF2B5EF4-FFF2-40B4-BE49-F238E27FC236}">
                        <a16:creationId xmlns:a16="http://schemas.microsoft.com/office/drawing/2014/main" id="{CE61C11C-CBD2-4EA4-B632-30E67B49FA8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267" name="円弧 266">
                    <a:extLst>
                      <a:ext uri="{FF2B5EF4-FFF2-40B4-BE49-F238E27FC236}">
                        <a16:creationId xmlns:a16="http://schemas.microsoft.com/office/drawing/2014/main" id="{88153148-2D38-4078-AEA9-433066F1964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262" name="円弧 261">
                  <a:extLst>
                    <a:ext uri="{FF2B5EF4-FFF2-40B4-BE49-F238E27FC236}">
                      <a16:creationId xmlns:a16="http://schemas.microsoft.com/office/drawing/2014/main" id="{5F48B841-9B1D-4173-AE10-CAF0E4735334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263" name="直線コネクタ 262">
                  <a:extLst>
                    <a:ext uri="{FF2B5EF4-FFF2-40B4-BE49-F238E27FC236}">
                      <a16:creationId xmlns:a16="http://schemas.microsoft.com/office/drawing/2014/main" id="{D5E91450-5F74-4EC1-A2F1-8AC91C7811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4" name="円弧 263">
                  <a:extLst>
                    <a:ext uri="{FF2B5EF4-FFF2-40B4-BE49-F238E27FC236}">
                      <a16:creationId xmlns:a16="http://schemas.microsoft.com/office/drawing/2014/main" id="{E580E7A0-D369-4414-899A-B524946CB380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265" name="直線コネクタ 264">
                  <a:extLst>
                    <a:ext uri="{FF2B5EF4-FFF2-40B4-BE49-F238E27FC236}">
                      <a16:creationId xmlns:a16="http://schemas.microsoft.com/office/drawing/2014/main" id="{8AA2C622-B227-41EB-A220-8832A7D6B8CB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6" name="楕円 245">
                <a:extLst>
                  <a:ext uri="{FF2B5EF4-FFF2-40B4-BE49-F238E27FC236}">
                    <a16:creationId xmlns:a16="http://schemas.microsoft.com/office/drawing/2014/main" id="{97CD881F-03D6-4B2F-B154-814467FFD065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C340E3A8-F423-457C-9661-ADC2B4ADAADA}"/>
                </a:ext>
              </a:extLst>
            </p:cNvPr>
            <p:cNvGrpSpPr/>
            <p:nvPr/>
          </p:nvGrpSpPr>
          <p:grpSpPr>
            <a:xfrm rot="685483">
              <a:off x="9491585" y="2055368"/>
              <a:ext cx="154522" cy="835485"/>
              <a:chOff x="9201364" y="5832245"/>
              <a:chExt cx="154522" cy="835485"/>
            </a:xfrm>
          </p:grpSpPr>
          <p:grpSp>
            <p:nvGrpSpPr>
              <p:cNvPr id="196" name="グループ化 195">
                <a:extLst>
                  <a:ext uri="{FF2B5EF4-FFF2-40B4-BE49-F238E27FC236}">
                    <a16:creationId xmlns:a16="http://schemas.microsoft.com/office/drawing/2014/main" id="{A5AF1130-B8FC-41D1-8A76-762C8691AEAF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198" name="円弧 197">
                  <a:extLst>
                    <a:ext uri="{FF2B5EF4-FFF2-40B4-BE49-F238E27FC236}">
                      <a16:creationId xmlns:a16="http://schemas.microsoft.com/office/drawing/2014/main" id="{FEFB04ED-DD32-4EB4-BF7C-810658039A1C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199" name="グループ化 198">
                  <a:extLst>
                    <a:ext uri="{FF2B5EF4-FFF2-40B4-BE49-F238E27FC236}">
                      <a16:creationId xmlns:a16="http://schemas.microsoft.com/office/drawing/2014/main" id="{6EDE7376-3336-4B91-BE6D-988AEB09B69E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43" name="円弧 242">
                    <a:extLst>
                      <a:ext uri="{FF2B5EF4-FFF2-40B4-BE49-F238E27FC236}">
                        <a16:creationId xmlns:a16="http://schemas.microsoft.com/office/drawing/2014/main" id="{58D7D5F7-BC54-496E-BD60-EC085C9DCEA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44" name="円弧 243">
                    <a:extLst>
                      <a:ext uri="{FF2B5EF4-FFF2-40B4-BE49-F238E27FC236}">
                        <a16:creationId xmlns:a16="http://schemas.microsoft.com/office/drawing/2014/main" id="{E9866A69-1110-4C3F-A0B8-6AD1621DA7C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0" name="グループ化 199">
                  <a:extLst>
                    <a:ext uri="{FF2B5EF4-FFF2-40B4-BE49-F238E27FC236}">
                      <a16:creationId xmlns:a16="http://schemas.microsoft.com/office/drawing/2014/main" id="{26942484-C0EE-47C0-BA4E-E8F1490AFA2F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41" name="円弧 240">
                    <a:extLst>
                      <a:ext uri="{FF2B5EF4-FFF2-40B4-BE49-F238E27FC236}">
                        <a16:creationId xmlns:a16="http://schemas.microsoft.com/office/drawing/2014/main" id="{C14D7006-3F20-4842-AFA8-6C80997039B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42" name="円弧 241">
                    <a:extLst>
                      <a:ext uri="{FF2B5EF4-FFF2-40B4-BE49-F238E27FC236}">
                        <a16:creationId xmlns:a16="http://schemas.microsoft.com/office/drawing/2014/main" id="{897B8286-D8C4-482B-8DFF-86EAE43F5DD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1" name="グループ化 200">
                  <a:extLst>
                    <a:ext uri="{FF2B5EF4-FFF2-40B4-BE49-F238E27FC236}">
                      <a16:creationId xmlns:a16="http://schemas.microsoft.com/office/drawing/2014/main" id="{4C381387-43FB-41CE-B696-62F6460E5DBB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39" name="円弧 238">
                    <a:extLst>
                      <a:ext uri="{FF2B5EF4-FFF2-40B4-BE49-F238E27FC236}">
                        <a16:creationId xmlns:a16="http://schemas.microsoft.com/office/drawing/2014/main" id="{9F1338A1-7A52-4691-80FC-11543C097DB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40" name="円弧 239">
                    <a:extLst>
                      <a:ext uri="{FF2B5EF4-FFF2-40B4-BE49-F238E27FC236}">
                        <a16:creationId xmlns:a16="http://schemas.microsoft.com/office/drawing/2014/main" id="{0AA0E37D-993E-4C40-BFC9-CB939492AAD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2" name="グループ化 201">
                  <a:extLst>
                    <a:ext uri="{FF2B5EF4-FFF2-40B4-BE49-F238E27FC236}">
                      <a16:creationId xmlns:a16="http://schemas.microsoft.com/office/drawing/2014/main" id="{56DDFFC1-88D3-4814-8826-7A0D6ACF7425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37" name="円弧 236">
                    <a:extLst>
                      <a:ext uri="{FF2B5EF4-FFF2-40B4-BE49-F238E27FC236}">
                        <a16:creationId xmlns:a16="http://schemas.microsoft.com/office/drawing/2014/main" id="{FD119783-4864-466E-8FFC-7F8EF72A73E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38" name="円弧 237">
                    <a:extLst>
                      <a:ext uri="{FF2B5EF4-FFF2-40B4-BE49-F238E27FC236}">
                        <a16:creationId xmlns:a16="http://schemas.microsoft.com/office/drawing/2014/main" id="{7014150B-9B0A-48FF-BEEA-40062F9A978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3" name="グループ化 202">
                  <a:extLst>
                    <a:ext uri="{FF2B5EF4-FFF2-40B4-BE49-F238E27FC236}">
                      <a16:creationId xmlns:a16="http://schemas.microsoft.com/office/drawing/2014/main" id="{913B3A3F-3E2F-4743-A917-D8D6271C3765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35" name="円弧 234">
                    <a:extLst>
                      <a:ext uri="{FF2B5EF4-FFF2-40B4-BE49-F238E27FC236}">
                        <a16:creationId xmlns:a16="http://schemas.microsoft.com/office/drawing/2014/main" id="{24A1209C-2B02-4CA3-B5C4-EABF0626C91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36" name="円弧 235">
                    <a:extLst>
                      <a:ext uri="{FF2B5EF4-FFF2-40B4-BE49-F238E27FC236}">
                        <a16:creationId xmlns:a16="http://schemas.microsoft.com/office/drawing/2014/main" id="{028398EA-4242-4E45-9C78-0AF503FD7B7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4" name="グループ化 203">
                  <a:extLst>
                    <a:ext uri="{FF2B5EF4-FFF2-40B4-BE49-F238E27FC236}">
                      <a16:creationId xmlns:a16="http://schemas.microsoft.com/office/drawing/2014/main" id="{369D2CE8-828D-4D90-BBB5-861488B8BF99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33" name="円弧 232">
                    <a:extLst>
                      <a:ext uri="{FF2B5EF4-FFF2-40B4-BE49-F238E27FC236}">
                        <a16:creationId xmlns:a16="http://schemas.microsoft.com/office/drawing/2014/main" id="{8FF31D95-DAAE-4D3B-A1C9-D0560E95596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34" name="円弧 233">
                    <a:extLst>
                      <a:ext uri="{FF2B5EF4-FFF2-40B4-BE49-F238E27FC236}">
                        <a16:creationId xmlns:a16="http://schemas.microsoft.com/office/drawing/2014/main" id="{F5723C45-330F-419C-A0A3-AB8B0C8D0E6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5" name="グループ化 204">
                  <a:extLst>
                    <a:ext uri="{FF2B5EF4-FFF2-40B4-BE49-F238E27FC236}">
                      <a16:creationId xmlns:a16="http://schemas.microsoft.com/office/drawing/2014/main" id="{52ECBE3E-1790-4C65-9854-793A5B8302C6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31" name="円弧 230">
                    <a:extLst>
                      <a:ext uri="{FF2B5EF4-FFF2-40B4-BE49-F238E27FC236}">
                        <a16:creationId xmlns:a16="http://schemas.microsoft.com/office/drawing/2014/main" id="{016BE33E-2296-493D-B46C-AE4A5EE17F4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32" name="円弧 231">
                    <a:extLst>
                      <a:ext uri="{FF2B5EF4-FFF2-40B4-BE49-F238E27FC236}">
                        <a16:creationId xmlns:a16="http://schemas.microsoft.com/office/drawing/2014/main" id="{AF716856-A29B-4B7F-B1F5-5CBEFC7FDFD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6" name="グループ化 205">
                  <a:extLst>
                    <a:ext uri="{FF2B5EF4-FFF2-40B4-BE49-F238E27FC236}">
                      <a16:creationId xmlns:a16="http://schemas.microsoft.com/office/drawing/2014/main" id="{D15F8095-D7D7-4D7A-81D6-514C9EEE4DA7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29" name="円弧 228">
                    <a:extLst>
                      <a:ext uri="{FF2B5EF4-FFF2-40B4-BE49-F238E27FC236}">
                        <a16:creationId xmlns:a16="http://schemas.microsoft.com/office/drawing/2014/main" id="{D27B3E58-2BD7-4458-9FFC-2C09045AD9E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30" name="円弧 229">
                    <a:extLst>
                      <a:ext uri="{FF2B5EF4-FFF2-40B4-BE49-F238E27FC236}">
                        <a16:creationId xmlns:a16="http://schemas.microsoft.com/office/drawing/2014/main" id="{59308A1F-8F94-46A1-AD9D-F510925F683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7" name="グループ化 206">
                  <a:extLst>
                    <a:ext uri="{FF2B5EF4-FFF2-40B4-BE49-F238E27FC236}">
                      <a16:creationId xmlns:a16="http://schemas.microsoft.com/office/drawing/2014/main" id="{9BABF26F-CD53-4FFE-B5C4-8945A76D9202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27" name="円弧 226">
                    <a:extLst>
                      <a:ext uri="{FF2B5EF4-FFF2-40B4-BE49-F238E27FC236}">
                        <a16:creationId xmlns:a16="http://schemas.microsoft.com/office/drawing/2014/main" id="{D19B324E-91A2-432D-9FC2-233F1B72EB8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28" name="円弧 227">
                    <a:extLst>
                      <a:ext uri="{FF2B5EF4-FFF2-40B4-BE49-F238E27FC236}">
                        <a16:creationId xmlns:a16="http://schemas.microsoft.com/office/drawing/2014/main" id="{54D069B6-C019-4C37-9538-59949DEDFC8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8" name="グループ化 207">
                  <a:extLst>
                    <a:ext uri="{FF2B5EF4-FFF2-40B4-BE49-F238E27FC236}">
                      <a16:creationId xmlns:a16="http://schemas.microsoft.com/office/drawing/2014/main" id="{0292B455-76CF-48A6-BEA2-0467471F9BB7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25" name="円弧 224">
                    <a:extLst>
                      <a:ext uri="{FF2B5EF4-FFF2-40B4-BE49-F238E27FC236}">
                        <a16:creationId xmlns:a16="http://schemas.microsoft.com/office/drawing/2014/main" id="{235A15E5-A195-409D-830D-BE7F805876F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26" name="円弧 225">
                    <a:extLst>
                      <a:ext uri="{FF2B5EF4-FFF2-40B4-BE49-F238E27FC236}">
                        <a16:creationId xmlns:a16="http://schemas.microsoft.com/office/drawing/2014/main" id="{27126DC2-AE33-4800-8334-7C2D0CDB0E8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9" name="グループ化 208">
                  <a:extLst>
                    <a:ext uri="{FF2B5EF4-FFF2-40B4-BE49-F238E27FC236}">
                      <a16:creationId xmlns:a16="http://schemas.microsoft.com/office/drawing/2014/main" id="{6E04414E-4476-4BED-9851-896AAB4A6E4F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23" name="円弧 222">
                    <a:extLst>
                      <a:ext uri="{FF2B5EF4-FFF2-40B4-BE49-F238E27FC236}">
                        <a16:creationId xmlns:a16="http://schemas.microsoft.com/office/drawing/2014/main" id="{1DBF38E7-0F3A-49C5-A87F-A56BAA8B930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24" name="円弧 223">
                    <a:extLst>
                      <a:ext uri="{FF2B5EF4-FFF2-40B4-BE49-F238E27FC236}">
                        <a16:creationId xmlns:a16="http://schemas.microsoft.com/office/drawing/2014/main" id="{4DB71EF6-95C0-43B6-8EED-36711C210B1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10" name="グループ化 209">
                  <a:extLst>
                    <a:ext uri="{FF2B5EF4-FFF2-40B4-BE49-F238E27FC236}">
                      <a16:creationId xmlns:a16="http://schemas.microsoft.com/office/drawing/2014/main" id="{E76159AB-AF2F-43DC-BA30-57919B1C8887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21" name="円弧 220">
                    <a:extLst>
                      <a:ext uri="{FF2B5EF4-FFF2-40B4-BE49-F238E27FC236}">
                        <a16:creationId xmlns:a16="http://schemas.microsoft.com/office/drawing/2014/main" id="{16B8E30B-7F5D-4963-AF11-C354535CD63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22" name="円弧 221">
                    <a:extLst>
                      <a:ext uri="{FF2B5EF4-FFF2-40B4-BE49-F238E27FC236}">
                        <a16:creationId xmlns:a16="http://schemas.microsoft.com/office/drawing/2014/main" id="{7419A6A9-53B2-473E-A38A-2958E86D105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11" name="グループ化 210">
                  <a:extLst>
                    <a:ext uri="{FF2B5EF4-FFF2-40B4-BE49-F238E27FC236}">
                      <a16:creationId xmlns:a16="http://schemas.microsoft.com/office/drawing/2014/main" id="{692932E9-AC71-4106-9E40-4C9663486588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19" name="円弧 218">
                    <a:extLst>
                      <a:ext uri="{FF2B5EF4-FFF2-40B4-BE49-F238E27FC236}">
                        <a16:creationId xmlns:a16="http://schemas.microsoft.com/office/drawing/2014/main" id="{E789D902-900F-4B28-92D7-BAAA0CFC561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220" name="円弧 219">
                    <a:extLst>
                      <a:ext uri="{FF2B5EF4-FFF2-40B4-BE49-F238E27FC236}">
                        <a16:creationId xmlns:a16="http://schemas.microsoft.com/office/drawing/2014/main" id="{4AA3A132-2E5A-4CA0-A900-C7D79932116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12" name="グループ化 211">
                  <a:extLst>
                    <a:ext uri="{FF2B5EF4-FFF2-40B4-BE49-F238E27FC236}">
                      <a16:creationId xmlns:a16="http://schemas.microsoft.com/office/drawing/2014/main" id="{EB5E4C8B-1E0B-4C4D-BEBB-AB62553DD399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17" name="円弧 216">
                    <a:extLst>
                      <a:ext uri="{FF2B5EF4-FFF2-40B4-BE49-F238E27FC236}">
                        <a16:creationId xmlns:a16="http://schemas.microsoft.com/office/drawing/2014/main" id="{5C705508-EBCC-44BC-BDB8-1D011A5F467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218" name="円弧 217">
                    <a:extLst>
                      <a:ext uri="{FF2B5EF4-FFF2-40B4-BE49-F238E27FC236}">
                        <a16:creationId xmlns:a16="http://schemas.microsoft.com/office/drawing/2014/main" id="{F873D0B9-6F29-46A7-9857-BFDAD36B034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213" name="円弧 212">
                  <a:extLst>
                    <a:ext uri="{FF2B5EF4-FFF2-40B4-BE49-F238E27FC236}">
                      <a16:creationId xmlns:a16="http://schemas.microsoft.com/office/drawing/2014/main" id="{1163ADB5-05A4-4338-9E13-80EFB9DBE7D3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214" name="直線コネクタ 213">
                  <a:extLst>
                    <a:ext uri="{FF2B5EF4-FFF2-40B4-BE49-F238E27FC236}">
                      <a16:creationId xmlns:a16="http://schemas.microsoft.com/office/drawing/2014/main" id="{6ADC0712-7041-4FF4-A443-565DA7F4C8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5" name="円弧 214">
                  <a:extLst>
                    <a:ext uri="{FF2B5EF4-FFF2-40B4-BE49-F238E27FC236}">
                      <a16:creationId xmlns:a16="http://schemas.microsoft.com/office/drawing/2014/main" id="{60DFDF62-FC38-471A-8715-B6631695DB0A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216" name="直線コネクタ 215">
                  <a:extLst>
                    <a:ext uri="{FF2B5EF4-FFF2-40B4-BE49-F238E27FC236}">
                      <a16:creationId xmlns:a16="http://schemas.microsoft.com/office/drawing/2014/main" id="{6E3A37EF-CB8B-4634-9BE7-C08E7C697F8C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7" name="楕円 196">
                <a:extLst>
                  <a:ext uri="{FF2B5EF4-FFF2-40B4-BE49-F238E27FC236}">
                    <a16:creationId xmlns:a16="http://schemas.microsoft.com/office/drawing/2014/main" id="{9B86A4A6-3F20-4ECA-A65F-BF0D6A5EE088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33E036FC-93F1-4858-A7A2-84D5159B0A2A}"/>
                </a:ext>
              </a:extLst>
            </p:cNvPr>
            <p:cNvGrpSpPr/>
            <p:nvPr/>
          </p:nvGrpSpPr>
          <p:grpSpPr>
            <a:xfrm rot="7060192">
              <a:off x="8296870" y="1057378"/>
              <a:ext cx="154522" cy="835485"/>
              <a:chOff x="9201364" y="5832245"/>
              <a:chExt cx="154522" cy="835485"/>
            </a:xfrm>
          </p:grpSpPr>
          <p:grpSp>
            <p:nvGrpSpPr>
              <p:cNvPr id="147" name="グループ化 146">
                <a:extLst>
                  <a:ext uri="{FF2B5EF4-FFF2-40B4-BE49-F238E27FC236}">
                    <a16:creationId xmlns:a16="http://schemas.microsoft.com/office/drawing/2014/main" id="{C1C04BB5-8A82-45D2-AA15-A5EBB45AF082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149" name="円弧 148">
                  <a:extLst>
                    <a:ext uri="{FF2B5EF4-FFF2-40B4-BE49-F238E27FC236}">
                      <a16:creationId xmlns:a16="http://schemas.microsoft.com/office/drawing/2014/main" id="{1C991864-7E82-4190-A6B3-F5BE2C866834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150" name="グループ化 149">
                  <a:extLst>
                    <a:ext uri="{FF2B5EF4-FFF2-40B4-BE49-F238E27FC236}">
                      <a16:creationId xmlns:a16="http://schemas.microsoft.com/office/drawing/2014/main" id="{A6F0DADC-5CBC-413A-AB6C-58D10064BC84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94" name="円弧 193">
                    <a:extLst>
                      <a:ext uri="{FF2B5EF4-FFF2-40B4-BE49-F238E27FC236}">
                        <a16:creationId xmlns:a16="http://schemas.microsoft.com/office/drawing/2014/main" id="{852A18FC-285B-44D9-BC9B-DBF55A96867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95" name="円弧 194">
                    <a:extLst>
                      <a:ext uri="{FF2B5EF4-FFF2-40B4-BE49-F238E27FC236}">
                        <a16:creationId xmlns:a16="http://schemas.microsoft.com/office/drawing/2014/main" id="{D64CC586-37E3-4C01-95DC-FBDF416A8D7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1" name="グループ化 150">
                  <a:extLst>
                    <a:ext uri="{FF2B5EF4-FFF2-40B4-BE49-F238E27FC236}">
                      <a16:creationId xmlns:a16="http://schemas.microsoft.com/office/drawing/2014/main" id="{A970DA66-5272-494C-8EB5-FD3B4D237D35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92" name="円弧 191">
                    <a:extLst>
                      <a:ext uri="{FF2B5EF4-FFF2-40B4-BE49-F238E27FC236}">
                        <a16:creationId xmlns:a16="http://schemas.microsoft.com/office/drawing/2014/main" id="{1C719EC9-56A0-4F54-A6FD-3991307CFF9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93" name="円弧 192">
                    <a:extLst>
                      <a:ext uri="{FF2B5EF4-FFF2-40B4-BE49-F238E27FC236}">
                        <a16:creationId xmlns:a16="http://schemas.microsoft.com/office/drawing/2014/main" id="{EC143E7B-B9B3-4067-9AD8-689AD7B3EE3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2" name="グループ化 151">
                  <a:extLst>
                    <a:ext uri="{FF2B5EF4-FFF2-40B4-BE49-F238E27FC236}">
                      <a16:creationId xmlns:a16="http://schemas.microsoft.com/office/drawing/2014/main" id="{FDC2DAB1-8432-4BA1-8E74-5D0B3A5881AB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90" name="円弧 189">
                    <a:extLst>
                      <a:ext uri="{FF2B5EF4-FFF2-40B4-BE49-F238E27FC236}">
                        <a16:creationId xmlns:a16="http://schemas.microsoft.com/office/drawing/2014/main" id="{F27E24F3-D063-4198-A929-4ADDCD166F1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91" name="円弧 190">
                    <a:extLst>
                      <a:ext uri="{FF2B5EF4-FFF2-40B4-BE49-F238E27FC236}">
                        <a16:creationId xmlns:a16="http://schemas.microsoft.com/office/drawing/2014/main" id="{8B53B48F-87C4-4946-808B-75F29B421C4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3" name="グループ化 152">
                  <a:extLst>
                    <a:ext uri="{FF2B5EF4-FFF2-40B4-BE49-F238E27FC236}">
                      <a16:creationId xmlns:a16="http://schemas.microsoft.com/office/drawing/2014/main" id="{88984AC0-AD10-47A4-8A36-01699BD080DF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88" name="円弧 187">
                    <a:extLst>
                      <a:ext uri="{FF2B5EF4-FFF2-40B4-BE49-F238E27FC236}">
                        <a16:creationId xmlns:a16="http://schemas.microsoft.com/office/drawing/2014/main" id="{BD90FE87-19CD-4868-A9E5-39E1A34C59E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89" name="円弧 188">
                    <a:extLst>
                      <a:ext uri="{FF2B5EF4-FFF2-40B4-BE49-F238E27FC236}">
                        <a16:creationId xmlns:a16="http://schemas.microsoft.com/office/drawing/2014/main" id="{45BB7AB5-F960-4923-979D-9936E408993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4" name="グループ化 153">
                  <a:extLst>
                    <a:ext uri="{FF2B5EF4-FFF2-40B4-BE49-F238E27FC236}">
                      <a16:creationId xmlns:a16="http://schemas.microsoft.com/office/drawing/2014/main" id="{C8F11E98-F5D7-4776-9A81-5326E5F5CA8F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86" name="円弧 185">
                    <a:extLst>
                      <a:ext uri="{FF2B5EF4-FFF2-40B4-BE49-F238E27FC236}">
                        <a16:creationId xmlns:a16="http://schemas.microsoft.com/office/drawing/2014/main" id="{BBF88023-EC63-48FF-96D5-6A6B221E9D8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87" name="円弧 186">
                    <a:extLst>
                      <a:ext uri="{FF2B5EF4-FFF2-40B4-BE49-F238E27FC236}">
                        <a16:creationId xmlns:a16="http://schemas.microsoft.com/office/drawing/2014/main" id="{4610EEC0-731E-4EF9-9ACC-B3BF2D227D0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5" name="グループ化 154">
                  <a:extLst>
                    <a:ext uri="{FF2B5EF4-FFF2-40B4-BE49-F238E27FC236}">
                      <a16:creationId xmlns:a16="http://schemas.microsoft.com/office/drawing/2014/main" id="{3489AAEA-148A-4415-9572-4083A2364E41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84" name="円弧 183">
                    <a:extLst>
                      <a:ext uri="{FF2B5EF4-FFF2-40B4-BE49-F238E27FC236}">
                        <a16:creationId xmlns:a16="http://schemas.microsoft.com/office/drawing/2014/main" id="{7A89DEEE-E1B6-45A0-9EAF-D7988606576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85" name="円弧 184">
                    <a:extLst>
                      <a:ext uri="{FF2B5EF4-FFF2-40B4-BE49-F238E27FC236}">
                        <a16:creationId xmlns:a16="http://schemas.microsoft.com/office/drawing/2014/main" id="{670533E0-8D85-4AB6-BC1C-6773DFB0FB5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6" name="グループ化 155">
                  <a:extLst>
                    <a:ext uri="{FF2B5EF4-FFF2-40B4-BE49-F238E27FC236}">
                      <a16:creationId xmlns:a16="http://schemas.microsoft.com/office/drawing/2014/main" id="{CB4D7F9E-A459-4392-B1CF-B9A1D4E71217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82" name="円弧 181">
                    <a:extLst>
                      <a:ext uri="{FF2B5EF4-FFF2-40B4-BE49-F238E27FC236}">
                        <a16:creationId xmlns:a16="http://schemas.microsoft.com/office/drawing/2014/main" id="{4647017D-FC99-44D4-9645-F5ACCFA3BB3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83" name="円弧 182">
                    <a:extLst>
                      <a:ext uri="{FF2B5EF4-FFF2-40B4-BE49-F238E27FC236}">
                        <a16:creationId xmlns:a16="http://schemas.microsoft.com/office/drawing/2014/main" id="{969CB22F-AFF3-4953-9D6C-09B9FA985D1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7" name="グループ化 156">
                  <a:extLst>
                    <a:ext uri="{FF2B5EF4-FFF2-40B4-BE49-F238E27FC236}">
                      <a16:creationId xmlns:a16="http://schemas.microsoft.com/office/drawing/2014/main" id="{FF378987-7C12-4F7C-956D-32FE121E3C39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80" name="円弧 179">
                    <a:extLst>
                      <a:ext uri="{FF2B5EF4-FFF2-40B4-BE49-F238E27FC236}">
                        <a16:creationId xmlns:a16="http://schemas.microsoft.com/office/drawing/2014/main" id="{2AF14BA9-5634-484D-9C3F-2CCC0B4F2C0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81" name="円弧 180">
                    <a:extLst>
                      <a:ext uri="{FF2B5EF4-FFF2-40B4-BE49-F238E27FC236}">
                        <a16:creationId xmlns:a16="http://schemas.microsoft.com/office/drawing/2014/main" id="{65A36150-58E6-4FFB-82E7-7A1E1A06D32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8" name="グループ化 157">
                  <a:extLst>
                    <a:ext uri="{FF2B5EF4-FFF2-40B4-BE49-F238E27FC236}">
                      <a16:creationId xmlns:a16="http://schemas.microsoft.com/office/drawing/2014/main" id="{75657C50-EE39-41E7-904D-458453F0A142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78" name="円弧 177">
                    <a:extLst>
                      <a:ext uri="{FF2B5EF4-FFF2-40B4-BE49-F238E27FC236}">
                        <a16:creationId xmlns:a16="http://schemas.microsoft.com/office/drawing/2014/main" id="{B6D699F2-70C7-405E-B508-7F9C51676B0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79" name="円弧 178">
                    <a:extLst>
                      <a:ext uri="{FF2B5EF4-FFF2-40B4-BE49-F238E27FC236}">
                        <a16:creationId xmlns:a16="http://schemas.microsoft.com/office/drawing/2014/main" id="{9130BAEC-DC37-4649-A6BD-976BE677B7F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9" name="グループ化 158">
                  <a:extLst>
                    <a:ext uri="{FF2B5EF4-FFF2-40B4-BE49-F238E27FC236}">
                      <a16:creationId xmlns:a16="http://schemas.microsoft.com/office/drawing/2014/main" id="{5413D32B-E71A-4F75-A0C0-9286E4C10923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76" name="円弧 175">
                    <a:extLst>
                      <a:ext uri="{FF2B5EF4-FFF2-40B4-BE49-F238E27FC236}">
                        <a16:creationId xmlns:a16="http://schemas.microsoft.com/office/drawing/2014/main" id="{909FE52F-0E18-409D-AFAF-63775794665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77" name="円弧 176">
                    <a:extLst>
                      <a:ext uri="{FF2B5EF4-FFF2-40B4-BE49-F238E27FC236}">
                        <a16:creationId xmlns:a16="http://schemas.microsoft.com/office/drawing/2014/main" id="{CA53DCFF-F836-4242-BDEE-653B64661D0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60" name="グループ化 159">
                  <a:extLst>
                    <a:ext uri="{FF2B5EF4-FFF2-40B4-BE49-F238E27FC236}">
                      <a16:creationId xmlns:a16="http://schemas.microsoft.com/office/drawing/2014/main" id="{94669A73-9BC5-4441-927A-7FCB937C9B52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74" name="円弧 173">
                    <a:extLst>
                      <a:ext uri="{FF2B5EF4-FFF2-40B4-BE49-F238E27FC236}">
                        <a16:creationId xmlns:a16="http://schemas.microsoft.com/office/drawing/2014/main" id="{70C9C4AD-5D36-4879-A829-B05AC87728C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75" name="円弧 174">
                    <a:extLst>
                      <a:ext uri="{FF2B5EF4-FFF2-40B4-BE49-F238E27FC236}">
                        <a16:creationId xmlns:a16="http://schemas.microsoft.com/office/drawing/2014/main" id="{35462107-AC37-4C86-8DD0-567D759AF5B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61" name="グループ化 160">
                  <a:extLst>
                    <a:ext uri="{FF2B5EF4-FFF2-40B4-BE49-F238E27FC236}">
                      <a16:creationId xmlns:a16="http://schemas.microsoft.com/office/drawing/2014/main" id="{F521F155-AB0D-4C21-AC01-B446436F4ABF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72" name="円弧 171">
                    <a:extLst>
                      <a:ext uri="{FF2B5EF4-FFF2-40B4-BE49-F238E27FC236}">
                        <a16:creationId xmlns:a16="http://schemas.microsoft.com/office/drawing/2014/main" id="{76F7295C-0F98-4729-B411-11A57D950E5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73" name="円弧 172">
                    <a:extLst>
                      <a:ext uri="{FF2B5EF4-FFF2-40B4-BE49-F238E27FC236}">
                        <a16:creationId xmlns:a16="http://schemas.microsoft.com/office/drawing/2014/main" id="{13D8AB58-4187-48CF-9B71-EDB6CE69A6E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62" name="グループ化 161">
                  <a:extLst>
                    <a:ext uri="{FF2B5EF4-FFF2-40B4-BE49-F238E27FC236}">
                      <a16:creationId xmlns:a16="http://schemas.microsoft.com/office/drawing/2014/main" id="{457D004D-3C44-4B66-BDE8-9067857B8FFD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70" name="円弧 169">
                    <a:extLst>
                      <a:ext uri="{FF2B5EF4-FFF2-40B4-BE49-F238E27FC236}">
                        <a16:creationId xmlns:a16="http://schemas.microsoft.com/office/drawing/2014/main" id="{EF66FDF2-4631-4ECD-ABA9-10D07F70183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171" name="円弧 170">
                    <a:extLst>
                      <a:ext uri="{FF2B5EF4-FFF2-40B4-BE49-F238E27FC236}">
                        <a16:creationId xmlns:a16="http://schemas.microsoft.com/office/drawing/2014/main" id="{A329EF65-D2B1-4B2F-B61D-0CAEC255CA9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63" name="グループ化 162">
                  <a:extLst>
                    <a:ext uri="{FF2B5EF4-FFF2-40B4-BE49-F238E27FC236}">
                      <a16:creationId xmlns:a16="http://schemas.microsoft.com/office/drawing/2014/main" id="{DEAB55D1-CAC6-4E49-B65B-402B0230A777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68" name="円弧 167">
                    <a:extLst>
                      <a:ext uri="{FF2B5EF4-FFF2-40B4-BE49-F238E27FC236}">
                        <a16:creationId xmlns:a16="http://schemas.microsoft.com/office/drawing/2014/main" id="{8C963FCB-17B8-47A8-BAA8-9D352F6CAFA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169" name="円弧 168">
                    <a:extLst>
                      <a:ext uri="{FF2B5EF4-FFF2-40B4-BE49-F238E27FC236}">
                        <a16:creationId xmlns:a16="http://schemas.microsoft.com/office/drawing/2014/main" id="{06FA5DAE-71C5-43E3-8608-65038E96AB3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164" name="円弧 163">
                  <a:extLst>
                    <a:ext uri="{FF2B5EF4-FFF2-40B4-BE49-F238E27FC236}">
                      <a16:creationId xmlns:a16="http://schemas.microsoft.com/office/drawing/2014/main" id="{5DFE4BA4-FBCE-459D-BD85-0A46817F937A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165" name="直線コネクタ 164">
                  <a:extLst>
                    <a:ext uri="{FF2B5EF4-FFF2-40B4-BE49-F238E27FC236}">
                      <a16:creationId xmlns:a16="http://schemas.microsoft.com/office/drawing/2014/main" id="{62BB5C04-5BED-4A8D-B99E-4656C0485A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6" name="円弧 165">
                  <a:extLst>
                    <a:ext uri="{FF2B5EF4-FFF2-40B4-BE49-F238E27FC236}">
                      <a16:creationId xmlns:a16="http://schemas.microsoft.com/office/drawing/2014/main" id="{73B068C8-FD56-4AAA-8065-3B5310855847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167" name="直線コネクタ 166">
                  <a:extLst>
                    <a:ext uri="{FF2B5EF4-FFF2-40B4-BE49-F238E27FC236}">
                      <a16:creationId xmlns:a16="http://schemas.microsoft.com/office/drawing/2014/main" id="{F5A7E8A7-C000-47DB-A886-EC4F714D52C7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8" name="楕円 147">
                <a:extLst>
                  <a:ext uri="{FF2B5EF4-FFF2-40B4-BE49-F238E27FC236}">
                    <a16:creationId xmlns:a16="http://schemas.microsoft.com/office/drawing/2014/main" id="{2D71CCB6-689F-4942-9606-0819F333C36D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9" name="グループ化 38">
              <a:extLst>
                <a:ext uri="{FF2B5EF4-FFF2-40B4-BE49-F238E27FC236}">
                  <a16:creationId xmlns:a16="http://schemas.microsoft.com/office/drawing/2014/main" id="{D5981542-ACB1-4D0B-98D1-D5AB22AA62C2}"/>
                </a:ext>
              </a:extLst>
            </p:cNvPr>
            <p:cNvGrpSpPr/>
            <p:nvPr/>
          </p:nvGrpSpPr>
          <p:grpSpPr>
            <a:xfrm rot="10615698">
              <a:off x="8914996" y="685334"/>
              <a:ext cx="154522" cy="835485"/>
              <a:chOff x="9201364" y="5832245"/>
              <a:chExt cx="154522" cy="835485"/>
            </a:xfrm>
          </p:grpSpPr>
          <p:grpSp>
            <p:nvGrpSpPr>
              <p:cNvPr id="98" name="グループ化 97">
                <a:extLst>
                  <a:ext uri="{FF2B5EF4-FFF2-40B4-BE49-F238E27FC236}">
                    <a16:creationId xmlns:a16="http://schemas.microsoft.com/office/drawing/2014/main" id="{72BFF747-B7D6-4900-B544-3FFE340B58E5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100" name="円弧 99">
                  <a:extLst>
                    <a:ext uri="{FF2B5EF4-FFF2-40B4-BE49-F238E27FC236}">
                      <a16:creationId xmlns:a16="http://schemas.microsoft.com/office/drawing/2014/main" id="{278D50D2-FEA2-4479-8C82-C53A255079DB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101" name="グループ化 100">
                  <a:extLst>
                    <a:ext uri="{FF2B5EF4-FFF2-40B4-BE49-F238E27FC236}">
                      <a16:creationId xmlns:a16="http://schemas.microsoft.com/office/drawing/2014/main" id="{C932CC91-D9A4-4404-8114-D73CCE68D9E6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45" name="円弧 144">
                    <a:extLst>
                      <a:ext uri="{FF2B5EF4-FFF2-40B4-BE49-F238E27FC236}">
                        <a16:creationId xmlns:a16="http://schemas.microsoft.com/office/drawing/2014/main" id="{73D4EC0B-6FDB-45F6-8197-0DD7F914F82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46" name="円弧 145">
                    <a:extLst>
                      <a:ext uri="{FF2B5EF4-FFF2-40B4-BE49-F238E27FC236}">
                        <a16:creationId xmlns:a16="http://schemas.microsoft.com/office/drawing/2014/main" id="{FDFBCAFC-128F-453C-AB8E-E2CE071DB06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2" name="グループ化 101">
                  <a:extLst>
                    <a:ext uri="{FF2B5EF4-FFF2-40B4-BE49-F238E27FC236}">
                      <a16:creationId xmlns:a16="http://schemas.microsoft.com/office/drawing/2014/main" id="{A0A8CAC5-B23B-4A34-8907-11D5EDD2230E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43" name="円弧 142">
                    <a:extLst>
                      <a:ext uri="{FF2B5EF4-FFF2-40B4-BE49-F238E27FC236}">
                        <a16:creationId xmlns:a16="http://schemas.microsoft.com/office/drawing/2014/main" id="{FE32BF1A-FE83-4A75-A628-9F20C18D11C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44" name="円弧 143">
                    <a:extLst>
                      <a:ext uri="{FF2B5EF4-FFF2-40B4-BE49-F238E27FC236}">
                        <a16:creationId xmlns:a16="http://schemas.microsoft.com/office/drawing/2014/main" id="{D4B3A4F2-4A71-4B4B-BBD6-EEEDCBBFED2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3" name="グループ化 102">
                  <a:extLst>
                    <a:ext uri="{FF2B5EF4-FFF2-40B4-BE49-F238E27FC236}">
                      <a16:creationId xmlns:a16="http://schemas.microsoft.com/office/drawing/2014/main" id="{D20D39CB-9D94-4689-916C-2E2939327A74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41" name="円弧 140">
                    <a:extLst>
                      <a:ext uri="{FF2B5EF4-FFF2-40B4-BE49-F238E27FC236}">
                        <a16:creationId xmlns:a16="http://schemas.microsoft.com/office/drawing/2014/main" id="{DFFA56E4-B55D-4CA6-9962-EE7F8A0E8A8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42" name="円弧 141">
                    <a:extLst>
                      <a:ext uri="{FF2B5EF4-FFF2-40B4-BE49-F238E27FC236}">
                        <a16:creationId xmlns:a16="http://schemas.microsoft.com/office/drawing/2014/main" id="{C22F6A6B-1E11-48A9-A14E-817AE09209A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4" name="グループ化 103">
                  <a:extLst>
                    <a:ext uri="{FF2B5EF4-FFF2-40B4-BE49-F238E27FC236}">
                      <a16:creationId xmlns:a16="http://schemas.microsoft.com/office/drawing/2014/main" id="{75C245B0-DE43-4EE4-9BC2-5DDC0B55197C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39" name="円弧 138">
                    <a:extLst>
                      <a:ext uri="{FF2B5EF4-FFF2-40B4-BE49-F238E27FC236}">
                        <a16:creationId xmlns:a16="http://schemas.microsoft.com/office/drawing/2014/main" id="{544303CF-E387-4C2F-BCDD-FC1B9611220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40" name="円弧 139">
                    <a:extLst>
                      <a:ext uri="{FF2B5EF4-FFF2-40B4-BE49-F238E27FC236}">
                        <a16:creationId xmlns:a16="http://schemas.microsoft.com/office/drawing/2014/main" id="{FB3C11A0-EFCA-490A-983B-FCB6CEAABC4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5" name="グループ化 104">
                  <a:extLst>
                    <a:ext uri="{FF2B5EF4-FFF2-40B4-BE49-F238E27FC236}">
                      <a16:creationId xmlns:a16="http://schemas.microsoft.com/office/drawing/2014/main" id="{0021DE84-C69E-40FC-8941-673FA6DFDCCD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37" name="円弧 136">
                    <a:extLst>
                      <a:ext uri="{FF2B5EF4-FFF2-40B4-BE49-F238E27FC236}">
                        <a16:creationId xmlns:a16="http://schemas.microsoft.com/office/drawing/2014/main" id="{811833FB-F24D-475E-BEBE-66350139D1E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38" name="円弧 137">
                    <a:extLst>
                      <a:ext uri="{FF2B5EF4-FFF2-40B4-BE49-F238E27FC236}">
                        <a16:creationId xmlns:a16="http://schemas.microsoft.com/office/drawing/2014/main" id="{9EAC9291-F879-4020-8083-82C7C6AB6D2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6" name="グループ化 105">
                  <a:extLst>
                    <a:ext uri="{FF2B5EF4-FFF2-40B4-BE49-F238E27FC236}">
                      <a16:creationId xmlns:a16="http://schemas.microsoft.com/office/drawing/2014/main" id="{885C4124-AB88-45D3-A817-9185A9132F73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35" name="円弧 134">
                    <a:extLst>
                      <a:ext uri="{FF2B5EF4-FFF2-40B4-BE49-F238E27FC236}">
                        <a16:creationId xmlns:a16="http://schemas.microsoft.com/office/drawing/2014/main" id="{A99064C0-EFCC-4B6F-B5E4-D6DF9A6CE55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36" name="円弧 135">
                    <a:extLst>
                      <a:ext uri="{FF2B5EF4-FFF2-40B4-BE49-F238E27FC236}">
                        <a16:creationId xmlns:a16="http://schemas.microsoft.com/office/drawing/2014/main" id="{28A13A29-0A47-4AA6-978D-CA735766B10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7" name="グループ化 106">
                  <a:extLst>
                    <a:ext uri="{FF2B5EF4-FFF2-40B4-BE49-F238E27FC236}">
                      <a16:creationId xmlns:a16="http://schemas.microsoft.com/office/drawing/2014/main" id="{199E1DC0-0FF7-4CCF-9D3B-A7D88DA04C10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33" name="円弧 132">
                    <a:extLst>
                      <a:ext uri="{FF2B5EF4-FFF2-40B4-BE49-F238E27FC236}">
                        <a16:creationId xmlns:a16="http://schemas.microsoft.com/office/drawing/2014/main" id="{84EC0CA1-BA5E-4804-A607-974944AD58F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34" name="円弧 133">
                    <a:extLst>
                      <a:ext uri="{FF2B5EF4-FFF2-40B4-BE49-F238E27FC236}">
                        <a16:creationId xmlns:a16="http://schemas.microsoft.com/office/drawing/2014/main" id="{25E667C2-80AC-4E95-973B-6A2EAE4588C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8" name="グループ化 107">
                  <a:extLst>
                    <a:ext uri="{FF2B5EF4-FFF2-40B4-BE49-F238E27FC236}">
                      <a16:creationId xmlns:a16="http://schemas.microsoft.com/office/drawing/2014/main" id="{28FC25D4-0352-4CC2-BCAB-FCAABBC14614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31" name="円弧 130">
                    <a:extLst>
                      <a:ext uri="{FF2B5EF4-FFF2-40B4-BE49-F238E27FC236}">
                        <a16:creationId xmlns:a16="http://schemas.microsoft.com/office/drawing/2014/main" id="{B1488A0C-C7E8-4D11-8ECF-888A3E22A74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32" name="円弧 131">
                    <a:extLst>
                      <a:ext uri="{FF2B5EF4-FFF2-40B4-BE49-F238E27FC236}">
                        <a16:creationId xmlns:a16="http://schemas.microsoft.com/office/drawing/2014/main" id="{8D9743FD-2570-4F45-ACCA-070E74380D5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9" name="グループ化 108">
                  <a:extLst>
                    <a:ext uri="{FF2B5EF4-FFF2-40B4-BE49-F238E27FC236}">
                      <a16:creationId xmlns:a16="http://schemas.microsoft.com/office/drawing/2014/main" id="{E2189DF8-A176-4A29-891C-63AC5628AF5B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29" name="円弧 128">
                    <a:extLst>
                      <a:ext uri="{FF2B5EF4-FFF2-40B4-BE49-F238E27FC236}">
                        <a16:creationId xmlns:a16="http://schemas.microsoft.com/office/drawing/2014/main" id="{EBA46AA0-9ECB-4604-A2B7-F0D92AD3C5B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30" name="円弧 129">
                    <a:extLst>
                      <a:ext uri="{FF2B5EF4-FFF2-40B4-BE49-F238E27FC236}">
                        <a16:creationId xmlns:a16="http://schemas.microsoft.com/office/drawing/2014/main" id="{514EAA04-4773-4232-BDDD-2B71EA891B0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10" name="グループ化 109">
                  <a:extLst>
                    <a:ext uri="{FF2B5EF4-FFF2-40B4-BE49-F238E27FC236}">
                      <a16:creationId xmlns:a16="http://schemas.microsoft.com/office/drawing/2014/main" id="{F0BEA415-CF84-45DB-A8D4-275CACD63D12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27" name="円弧 126">
                    <a:extLst>
                      <a:ext uri="{FF2B5EF4-FFF2-40B4-BE49-F238E27FC236}">
                        <a16:creationId xmlns:a16="http://schemas.microsoft.com/office/drawing/2014/main" id="{232768CB-1D8B-45B6-BC99-E28DE8CA6A1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28" name="円弧 127">
                    <a:extLst>
                      <a:ext uri="{FF2B5EF4-FFF2-40B4-BE49-F238E27FC236}">
                        <a16:creationId xmlns:a16="http://schemas.microsoft.com/office/drawing/2014/main" id="{929F3A09-AD22-45E6-BFAD-114A4B29F6F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11" name="グループ化 110">
                  <a:extLst>
                    <a:ext uri="{FF2B5EF4-FFF2-40B4-BE49-F238E27FC236}">
                      <a16:creationId xmlns:a16="http://schemas.microsoft.com/office/drawing/2014/main" id="{3E0AF3E1-74EC-444A-B71B-858130C41086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25" name="円弧 124">
                    <a:extLst>
                      <a:ext uri="{FF2B5EF4-FFF2-40B4-BE49-F238E27FC236}">
                        <a16:creationId xmlns:a16="http://schemas.microsoft.com/office/drawing/2014/main" id="{20DEF336-39A5-4807-90D6-ACAB041331B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26" name="円弧 125">
                    <a:extLst>
                      <a:ext uri="{FF2B5EF4-FFF2-40B4-BE49-F238E27FC236}">
                        <a16:creationId xmlns:a16="http://schemas.microsoft.com/office/drawing/2014/main" id="{F3174CE3-EA7E-4479-BF2D-5B16229EA45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12" name="グループ化 111">
                  <a:extLst>
                    <a:ext uri="{FF2B5EF4-FFF2-40B4-BE49-F238E27FC236}">
                      <a16:creationId xmlns:a16="http://schemas.microsoft.com/office/drawing/2014/main" id="{4EDF3FA5-5CC4-4B13-9CA5-34509DE33996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23" name="円弧 122">
                    <a:extLst>
                      <a:ext uri="{FF2B5EF4-FFF2-40B4-BE49-F238E27FC236}">
                        <a16:creationId xmlns:a16="http://schemas.microsoft.com/office/drawing/2014/main" id="{6BB2B55D-05C2-41A4-AAB4-2D8BB040400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24" name="円弧 123">
                    <a:extLst>
                      <a:ext uri="{FF2B5EF4-FFF2-40B4-BE49-F238E27FC236}">
                        <a16:creationId xmlns:a16="http://schemas.microsoft.com/office/drawing/2014/main" id="{5D3235B8-DD08-45DF-93E7-881178240F8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13" name="グループ化 112">
                  <a:extLst>
                    <a:ext uri="{FF2B5EF4-FFF2-40B4-BE49-F238E27FC236}">
                      <a16:creationId xmlns:a16="http://schemas.microsoft.com/office/drawing/2014/main" id="{6E71EBE7-617B-4558-9DFC-C01069DB5256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21" name="円弧 120">
                    <a:extLst>
                      <a:ext uri="{FF2B5EF4-FFF2-40B4-BE49-F238E27FC236}">
                        <a16:creationId xmlns:a16="http://schemas.microsoft.com/office/drawing/2014/main" id="{834DDAE0-D602-44CE-A799-1FF2FAEE33E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122" name="円弧 121">
                    <a:extLst>
                      <a:ext uri="{FF2B5EF4-FFF2-40B4-BE49-F238E27FC236}">
                        <a16:creationId xmlns:a16="http://schemas.microsoft.com/office/drawing/2014/main" id="{AA5C27C0-1416-4F93-8E83-B8FE590ED93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14" name="グループ化 113">
                  <a:extLst>
                    <a:ext uri="{FF2B5EF4-FFF2-40B4-BE49-F238E27FC236}">
                      <a16:creationId xmlns:a16="http://schemas.microsoft.com/office/drawing/2014/main" id="{69E0BFF1-DD27-4255-8BA5-C09C385B7721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19" name="円弧 118">
                    <a:extLst>
                      <a:ext uri="{FF2B5EF4-FFF2-40B4-BE49-F238E27FC236}">
                        <a16:creationId xmlns:a16="http://schemas.microsoft.com/office/drawing/2014/main" id="{1F97E933-2104-48B8-A24C-3CC8AFEE4F2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120" name="円弧 119">
                    <a:extLst>
                      <a:ext uri="{FF2B5EF4-FFF2-40B4-BE49-F238E27FC236}">
                        <a16:creationId xmlns:a16="http://schemas.microsoft.com/office/drawing/2014/main" id="{72823DB6-7DBA-46F1-8A0C-3C7F9432591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115" name="円弧 114">
                  <a:extLst>
                    <a:ext uri="{FF2B5EF4-FFF2-40B4-BE49-F238E27FC236}">
                      <a16:creationId xmlns:a16="http://schemas.microsoft.com/office/drawing/2014/main" id="{77EDE71F-23B8-4E47-AE98-90BDFBC9A443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116" name="直線コネクタ 115">
                  <a:extLst>
                    <a:ext uri="{FF2B5EF4-FFF2-40B4-BE49-F238E27FC236}">
                      <a16:creationId xmlns:a16="http://schemas.microsoft.com/office/drawing/2014/main" id="{8BE051BD-7B22-4066-86FD-03E5564775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7" name="円弧 116">
                  <a:extLst>
                    <a:ext uri="{FF2B5EF4-FFF2-40B4-BE49-F238E27FC236}">
                      <a16:creationId xmlns:a16="http://schemas.microsoft.com/office/drawing/2014/main" id="{D4E326D5-6566-416D-BD3D-210713162CDD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118" name="直線コネクタ 117">
                  <a:extLst>
                    <a:ext uri="{FF2B5EF4-FFF2-40B4-BE49-F238E27FC236}">
                      <a16:creationId xmlns:a16="http://schemas.microsoft.com/office/drawing/2014/main" id="{2E5DD047-FE47-477A-8B6D-D8EAF1136A9C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9" name="楕円 98">
                <a:extLst>
                  <a:ext uri="{FF2B5EF4-FFF2-40B4-BE49-F238E27FC236}">
                    <a16:creationId xmlns:a16="http://schemas.microsoft.com/office/drawing/2014/main" id="{390B68D2-6B30-47CE-9A4D-6D0D45819C57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F2C497F3-401E-4E17-BD60-E15502BA5FE0}"/>
                </a:ext>
              </a:extLst>
            </p:cNvPr>
            <p:cNvGrpSpPr/>
            <p:nvPr/>
          </p:nvGrpSpPr>
          <p:grpSpPr>
            <a:xfrm rot="8874132">
              <a:off x="8589148" y="779832"/>
              <a:ext cx="154522" cy="835485"/>
              <a:chOff x="9201364" y="5832245"/>
              <a:chExt cx="154522" cy="835485"/>
            </a:xfrm>
          </p:grpSpPr>
          <p:grpSp>
            <p:nvGrpSpPr>
              <p:cNvPr id="49" name="グループ化 48">
                <a:extLst>
                  <a:ext uri="{FF2B5EF4-FFF2-40B4-BE49-F238E27FC236}">
                    <a16:creationId xmlns:a16="http://schemas.microsoft.com/office/drawing/2014/main" id="{12F2486C-C534-43F6-B09F-D73411131DD2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51" name="円弧 50">
                  <a:extLst>
                    <a:ext uri="{FF2B5EF4-FFF2-40B4-BE49-F238E27FC236}">
                      <a16:creationId xmlns:a16="http://schemas.microsoft.com/office/drawing/2014/main" id="{97A0329E-2EA2-4997-925B-B2349A358990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52" name="グループ化 51">
                  <a:extLst>
                    <a:ext uri="{FF2B5EF4-FFF2-40B4-BE49-F238E27FC236}">
                      <a16:creationId xmlns:a16="http://schemas.microsoft.com/office/drawing/2014/main" id="{92E9D296-524D-4E46-90AB-E1B9D3AE63E5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96" name="円弧 95">
                    <a:extLst>
                      <a:ext uri="{FF2B5EF4-FFF2-40B4-BE49-F238E27FC236}">
                        <a16:creationId xmlns:a16="http://schemas.microsoft.com/office/drawing/2014/main" id="{9FD5D0B5-BF10-408B-BAC4-A5A336699E3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97" name="円弧 96">
                    <a:extLst>
                      <a:ext uri="{FF2B5EF4-FFF2-40B4-BE49-F238E27FC236}">
                        <a16:creationId xmlns:a16="http://schemas.microsoft.com/office/drawing/2014/main" id="{E7A2692A-DDC9-4A16-A115-ACE8421D7B9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3" name="グループ化 52">
                  <a:extLst>
                    <a:ext uri="{FF2B5EF4-FFF2-40B4-BE49-F238E27FC236}">
                      <a16:creationId xmlns:a16="http://schemas.microsoft.com/office/drawing/2014/main" id="{4C841F10-EA1E-4237-8628-11597E37BDD2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94" name="円弧 93">
                    <a:extLst>
                      <a:ext uri="{FF2B5EF4-FFF2-40B4-BE49-F238E27FC236}">
                        <a16:creationId xmlns:a16="http://schemas.microsoft.com/office/drawing/2014/main" id="{664EAEC6-2253-493D-A3A2-7B161896426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95" name="円弧 94">
                    <a:extLst>
                      <a:ext uri="{FF2B5EF4-FFF2-40B4-BE49-F238E27FC236}">
                        <a16:creationId xmlns:a16="http://schemas.microsoft.com/office/drawing/2014/main" id="{74DDFF04-F674-4A02-B481-93DF80E9141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" name="グループ化 53">
                  <a:extLst>
                    <a:ext uri="{FF2B5EF4-FFF2-40B4-BE49-F238E27FC236}">
                      <a16:creationId xmlns:a16="http://schemas.microsoft.com/office/drawing/2014/main" id="{16E68E54-064A-4D5B-8873-3CF42EC3E7F6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92" name="円弧 91">
                    <a:extLst>
                      <a:ext uri="{FF2B5EF4-FFF2-40B4-BE49-F238E27FC236}">
                        <a16:creationId xmlns:a16="http://schemas.microsoft.com/office/drawing/2014/main" id="{A5278725-27B8-44E3-B516-C801FA9ADD9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93" name="円弧 92">
                    <a:extLst>
                      <a:ext uri="{FF2B5EF4-FFF2-40B4-BE49-F238E27FC236}">
                        <a16:creationId xmlns:a16="http://schemas.microsoft.com/office/drawing/2014/main" id="{AF57C1C9-A075-4E31-ADF5-DEC85C638C3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" name="グループ化 54">
                  <a:extLst>
                    <a:ext uri="{FF2B5EF4-FFF2-40B4-BE49-F238E27FC236}">
                      <a16:creationId xmlns:a16="http://schemas.microsoft.com/office/drawing/2014/main" id="{58028ECC-CC9A-45E1-9FBB-929B18873D22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90" name="円弧 89">
                    <a:extLst>
                      <a:ext uri="{FF2B5EF4-FFF2-40B4-BE49-F238E27FC236}">
                        <a16:creationId xmlns:a16="http://schemas.microsoft.com/office/drawing/2014/main" id="{33C960F3-96C5-4F84-B57A-D86F0D0EC41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91" name="円弧 90">
                    <a:extLst>
                      <a:ext uri="{FF2B5EF4-FFF2-40B4-BE49-F238E27FC236}">
                        <a16:creationId xmlns:a16="http://schemas.microsoft.com/office/drawing/2014/main" id="{BA6EEEDF-D50C-4704-87A5-E4709B5D6B0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6" name="グループ化 55">
                  <a:extLst>
                    <a:ext uri="{FF2B5EF4-FFF2-40B4-BE49-F238E27FC236}">
                      <a16:creationId xmlns:a16="http://schemas.microsoft.com/office/drawing/2014/main" id="{1C77BDC1-4404-44AE-8A96-37B7225AF36F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88" name="円弧 87">
                    <a:extLst>
                      <a:ext uri="{FF2B5EF4-FFF2-40B4-BE49-F238E27FC236}">
                        <a16:creationId xmlns:a16="http://schemas.microsoft.com/office/drawing/2014/main" id="{5E9777DC-1995-43DD-AA75-7B21DED5D87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89" name="円弧 88">
                    <a:extLst>
                      <a:ext uri="{FF2B5EF4-FFF2-40B4-BE49-F238E27FC236}">
                        <a16:creationId xmlns:a16="http://schemas.microsoft.com/office/drawing/2014/main" id="{36CA975F-18E3-45B7-ACBB-510EDF4CBA5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7" name="グループ化 56">
                  <a:extLst>
                    <a:ext uri="{FF2B5EF4-FFF2-40B4-BE49-F238E27FC236}">
                      <a16:creationId xmlns:a16="http://schemas.microsoft.com/office/drawing/2014/main" id="{26636139-019E-4989-BFA5-926670EFA72C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86" name="円弧 85">
                    <a:extLst>
                      <a:ext uri="{FF2B5EF4-FFF2-40B4-BE49-F238E27FC236}">
                        <a16:creationId xmlns:a16="http://schemas.microsoft.com/office/drawing/2014/main" id="{9870B3F2-AC08-4C33-B698-4B6DAD03D53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87" name="円弧 86">
                    <a:extLst>
                      <a:ext uri="{FF2B5EF4-FFF2-40B4-BE49-F238E27FC236}">
                        <a16:creationId xmlns:a16="http://schemas.microsoft.com/office/drawing/2014/main" id="{1E98908A-8B27-44B2-A489-B80DB7AD1A3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8" name="グループ化 57">
                  <a:extLst>
                    <a:ext uri="{FF2B5EF4-FFF2-40B4-BE49-F238E27FC236}">
                      <a16:creationId xmlns:a16="http://schemas.microsoft.com/office/drawing/2014/main" id="{54D5B145-C3E9-4611-A2E2-1542579933E5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84" name="円弧 83">
                    <a:extLst>
                      <a:ext uri="{FF2B5EF4-FFF2-40B4-BE49-F238E27FC236}">
                        <a16:creationId xmlns:a16="http://schemas.microsoft.com/office/drawing/2014/main" id="{4B627D3D-5C42-442B-AAA2-5F376449045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85" name="円弧 84">
                    <a:extLst>
                      <a:ext uri="{FF2B5EF4-FFF2-40B4-BE49-F238E27FC236}">
                        <a16:creationId xmlns:a16="http://schemas.microsoft.com/office/drawing/2014/main" id="{3B928AC9-8436-4509-9018-AA7C849B68A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" name="グループ化 58">
                  <a:extLst>
                    <a:ext uri="{FF2B5EF4-FFF2-40B4-BE49-F238E27FC236}">
                      <a16:creationId xmlns:a16="http://schemas.microsoft.com/office/drawing/2014/main" id="{F83CA116-89CF-4A79-880E-C477D1B0EC5D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82" name="円弧 81">
                    <a:extLst>
                      <a:ext uri="{FF2B5EF4-FFF2-40B4-BE49-F238E27FC236}">
                        <a16:creationId xmlns:a16="http://schemas.microsoft.com/office/drawing/2014/main" id="{660D22EA-7A94-4802-A1AA-CF3F32AFC37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83" name="円弧 82">
                    <a:extLst>
                      <a:ext uri="{FF2B5EF4-FFF2-40B4-BE49-F238E27FC236}">
                        <a16:creationId xmlns:a16="http://schemas.microsoft.com/office/drawing/2014/main" id="{A58B5651-CE95-4C58-9E8B-90E52410D4A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" name="グループ化 59">
                  <a:extLst>
                    <a:ext uri="{FF2B5EF4-FFF2-40B4-BE49-F238E27FC236}">
                      <a16:creationId xmlns:a16="http://schemas.microsoft.com/office/drawing/2014/main" id="{9E329CD3-11ED-461A-860A-99E34ED9FEFB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80" name="円弧 79">
                    <a:extLst>
                      <a:ext uri="{FF2B5EF4-FFF2-40B4-BE49-F238E27FC236}">
                        <a16:creationId xmlns:a16="http://schemas.microsoft.com/office/drawing/2014/main" id="{5BA908A5-5632-44C9-A40E-7A3F78E3B41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81" name="円弧 80">
                    <a:extLst>
                      <a:ext uri="{FF2B5EF4-FFF2-40B4-BE49-F238E27FC236}">
                        <a16:creationId xmlns:a16="http://schemas.microsoft.com/office/drawing/2014/main" id="{006FA902-8FA5-499F-94D3-7E7554FEEBB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1" name="グループ化 60">
                  <a:extLst>
                    <a:ext uri="{FF2B5EF4-FFF2-40B4-BE49-F238E27FC236}">
                      <a16:creationId xmlns:a16="http://schemas.microsoft.com/office/drawing/2014/main" id="{43C1E629-DBB7-4F11-AF45-C993B4131B5E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8" name="円弧 77">
                    <a:extLst>
                      <a:ext uri="{FF2B5EF4-FFF2-40B4-BE49-F238E27FC236}">
                        <a16:creationId xmlns:a16="http://schemas.microsoft.com/office/drawing/2014/main" id="{0799A95F-8C7E-4815-A1D1-84D11DFB860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9" name="円弧 78">
                    <a:extLst>
                      <a:ext uri="{FF2B5EF4-FFF2-40B4-BE49-F238E27FC236}">
                        <a16:creationId xmlns:a16="http://schemas.microsoft.com/office/drawing/2014/main" id="{96A6DE91-BC1D-4E37-A747-8961FF81830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2" name="グループ化 61">
                  <a:extLst>
                    <a:ext uri="{FF2B5EF4-FFF2-40B4-BE49-F238E27FC236}">
                      <a16:creationId xmlns:a16="http://schemas.microsoft.com/office/drawing/2014/main" id="{D7D1B781-1CF9-4C02-A4A8-EAD7CF729D2B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" name="円弧 75">
                    <a:extLst>
                      <a:ext uri="{FF2B5EF4-FFF2-40B4-BE49-F238E27FC236}">
                        <a16:creationId xmlns:a16="http://schemas.microsoft.com/office/drawing/2014/main" id="{06088C44-3CAA-4174-AEFA-C27478ED230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" name="円弧 76">
                    <a:extLst>
                      <a:ext uri="{FF2B5EF4-FFF2-40B4-BE49-F238E27FC236}">
                        <a16:creationId xmlns:a16="http://schemas.microsoft.com/office/drawing/2014/main" id="{01E7741B-0F22-4761-AAD8-50F599E6499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3" name="グループ化 62">
                  <a:extLst>
                    <a:ext uri="{FF2B5EF4-FFF2-40B4-BE49-F238E27FC236}">
                      <a16:creationId xmlns:a16="http://schemas.microsoft.com/office/drawing/2014/main" id="{707E1AF7-2533-412E-84A8-47EF696A0C53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4" name="円弧 73">
                    <a:extLst>
                      <a:ext uri="{FF2B5EF4-FFF2-40B4-BE49-F238E27FC236}">
                        <a16:creationId xmlns:a16="http://schemas.microsoft.com/office/drawing/2014/main" id="{456F1B1F-281C-4CE6-BEBA-DD776325684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5" name="円弧 74">
                    <a:extLst>
                      <a:ext uri="{FF2B5EF4-FFF2-40B4-BE49-F238E27FC236}">
                        <a16:creationId xmlns:a16="http://schemas.microsoft.com/office/drawing/2014/main" id="{3EE8EFDB-6E92-4F9A-9DCB-AAF9F649D8F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" name="グループ化 63">
                  <a:extLst>
                    <a:ext uri="{FF2B5EF4-FFF2-40B4-BE49-F238E27FC236}">
                      <a16:creationId xmlns:a16="http://schemas.microsoft.com/office/drawing/2014/main" id="{DE619868-F742-4008-8F1D-7BEA6D59F943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" name="円弧 71">
                    <a:extLst>
                      <a:ext uri="{FF2B5EF4-FFF2-40B4-BE49-F238E27FC236}">
                        <a16:creationId xmlns:a16="http://schemas.microsoft.com/office/drawing/2014/main" id="{46B7B0F2-EF48-4D53-8EA7-3A0454D51AC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3" name="円弧 72">
                    <a:extLst>
                      <a:ext uri="{FF2B5EF4-FFF2-40B4-BE49-F238E27FC236}">
                        <a16:creationId xmlns:a16="http://schemas.microsoft.com/office/drawing/2014/main" id="{6050C066-FA1E-4A09-83D4-F059E7012A4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5" name="グループ化 64">
                  <a:extLst>
                    <a:ext uri="{FF2B5EF4-FFF2-40B4-BE49-F238E27FC236}">
                      <a16:creationId xmlns:a16="http://schemas.microsoft.com/office/drawing/2014/main" id="{DDD7DF15-91EF-44A3-B2CE-0F37F4BA6EA1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0" name="円弧 69">
                    <a:extLst>
                      <a:ext uri="{FF2B5EF4-FFF2-40B4-BE49-F238E27FC236}">
                        <a16:creationId xmlns:a16="http://schemas.microsoft.com/office/drawing/2014/main" id="{71530774-5ED1-4F48-99E9-0E62810151F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1" name="円弧 70">
                    <a:extLst>
                      <a:ext uri="{FF2B5EF4-FFF2-40B4-BE49-F238E27FC236}">
                        <a16:creationId xmlns:a16="http://schemas.microsoft.com/office/drawing/2014/main" id="{FF51A656-7C1F-4D3A-B541-8B36F661CEF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66" name="円弧 65">
                  <a:extLst>
                    <a:ext uri="{FF2B5EF4-FFF2-40B4-BE49-F238E27FC236}">
                      <a16:creationId xmlns:a16="http://schemas.microsoft.com/office/drawing/2014/main" id="{0B675144-EE59-41E3-AFE2-5CB176899159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id="{57331259-BDD2-4F01-A8C2-D0C480C252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円弧 67">
                  <a:extLst>
                    <a:ext uri="{FF2B5EF4-FFF2-40B4-BE49-F238E27FC236}">
                      <a16:creationId xmlns:a16="http://schemas.microsoft.com/office/drawing/2014/main" id="{898BE4D2-2D82-4D66-91C8-14901D80B8BE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9" name="直線コネクタ 68">
                  <a:extLst>
                    <a:ext uri="{FF2B5EF4-FFF2-40B4-BE49-F238E27FC236}">
                      <a16:creationId xmlns:a16="http://schemas.microsoft.com/office/drawing/2014/main" id="{CA7DF286-E7C6-4B96-A0C6-BFCDD74E062F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0" name="楕円 49">
                <a:extLst>
                  <a:ext uri="{FF2B5EF4-FFF2-40B4-BE49-F238E27FC236}">
                    <a16:creationId xmlns:a16="http://schemas.microsoft.com/office/drawing/2014/main" id="{54530BAD-7B49-44F8-BDC2-4F43717C0382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55EDC650-9399-4961-9526-C8E765538E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34482" y="2074477"/>
              <a:ext cx="279453" cy="2247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>
              <a:extLst>
                <a:ext uri="{FF2B5EF4-FFF2-40B4-BE49-F238E27FC236}">
                  <a16:creationId xmlns:a16="http://schemas.microsoft.com/office/drawing/2014/main" id="{0DC43AA4-C2C6-47F3-AC25-C9F15C8993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41890" y="1704248"/>
              <a:ext cx="279453" cy="2247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楕円 42">
              <a:extLst>
                <a:ext uri="{FF2B5EF4-FFF2-40B4-BE49-F238E27FC236}">
                  <a16:creationId xmlns:a16="http://schemas.microsoft.com/office/drawing/2014/main" id="{FE98C340-BFC9-49CD-B3DD-2EF8909F02E4}"/>
                </a:ext>
              </a:extLst>
            </p:cNvPr>
            <p:cNvSpPr/>
            <p:nvPr/>
          </p:nvSpPr>
          <p:spPr>
            <a:xfrm>
              <a:off x="9003284" y="2004355"/>
              <a:ext cx="130434" cy="15147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350"/>
            </a:p>
          </p:txBody>
        </p:sp>
        <p:sp>
          <p:nvSpPr>
            <p:cNvPr id="44" name="楕円 43">
              <a:extLst>
                <a:ext uri="{FF2B5EF4-FFF2-40B4-BE49-F238E27FC236}">
                  <a16:creationId xmlns:a16="http://schemas.microsoft.com/office/drawing/2014/main" id="{843470B1-09BE-420B-9469-F7330BF5258F}"/>
                </a:ext>
              </a:extLst>
            </p:cNvPr>
            <p:cNvSpPr/>
            <p:nvPr/>
          </p:nvSpPr>
          <p:spPr>
            <a:xfrm>
              <a:off x="10074802" y="1533706"/>
              <a:ext cx="736082" cy="697826"/>
            </a:xfrm>
            <a:prstGeom prst="ellipse">
              <a:avLst/>
            </a:prstGeom>
            <a:ln w="139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350" dirty="0"/>
                <a:t>  </a:t>
              </a:r>
            </a:p>
          </p:txBody>
        </p:sp>
        <p:cxnSp>
          <p:nvCxnSpPr>
            <p:cNvPr id="45" name="直線コネクタ 44">
              <a:extLst>
                <a:ext uri="{FF2B5EF4-FFF2-40B4-BE49-F238E27FC236}">
                  <a16:creationId xmlns:a16="http://schemas.microsoft.com/office/drawing/2014/main" id="{B835B109-7D52-448A-8A07-594D0C58318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17709" y="2086846"/>
              <a:ext cx="279453" cy="2247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コネクタ 45">
              <a:extLst>
                <a:ext uri="{FF2B5EF4-FFF2-40B4-BE49-F238E27FC236}">
                  <a16:creationId xmlns:a16="http://schemas.microsoft.com/office/drawing/2014/main" id="{D3C7435E-4646-46D7-9066-8E10604C8DF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25117" y="1716617"/>
              <a:ext cx="279453" cy="2247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楕円 46">
              <a:extLst>
                <a:ext uri="{FF2B5EF4-FFF2-40B4-BE49-F238E27FC236}">
                  <a16:creationId xmlns:a16="http://schemas.microsoft.com/office/drawing/2014/main" id="{903FB437-3D0E-4CBB-9A58-546421340488}"/>
                </a:ext>
              </a:extLst>
            </p:cNvPr>
            <p:cNvSpPr/>
            <p:nvPr/>
          </p:nvSpPr>
          <p:spPr>
            <a:xfrm>
              <a:off x="10412151" y="1635443"/>
              <a:ext cx="130434" cy="15147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350"/>
            </a:p>
          </p:txBody>
        </p:sp>
        <p:sp>
          <p:nvSpPr>
            <p:cNvPr id="48" name="矢印: 左右 47">
              <a:extLst>
                <a:ext uri="{FF2B5EF4-FFF2-40B4-BE49-F238E27FC236}">
                  <a16:creationId xmlns:a16="http://schemas.microsoft.com/office/drawing/2014/main" id="{BA5195EB-5BF4-46AE-B5B6-BAFA8A6CF0E7}"/>
                </a:ext>
              </a:extLst>
            </p:cNvPr>
            <p:cNvSpPr/>
            <p:nvPr/>
          </p:nvSpPr>
          <p:spPr>
            <a:xfrm>
              <a:off x="9438613" y="1589576"/>
              <a:ext cx="612640" cy="527203"/>
            </a:xfrm>
            <a:prstGeom prst="leftRightArrow">
              <a:avLst>
                <a:gd name="adj1" fmla="val 61786"/>
                <a:gd name="adj2" fmla="val 37022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35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EDAC3C94-4D90-4133-8606-280FE21C6FC8}"/>
                  </a:ext>
                </a:extLst>
              </p:cNvPr>
              <p:cNvSpPr txBox="1"/>
              <p:nvPr/>
            </p:nvSpPr>
            <p:spPr>
              <a:xfrm>
                <a:off x="7167528" y="2841363"/>
                <a:ext cx="2526398" cy="3670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200" dirty="0"/>
                  <a:t> </a:t>
                </a:r>
                <a14:m>
                  <m:oMath xmlns:m="http://schemas.openxmlformats.org/officeDocument/2006/math">
                    <m:r>
                      <a:rPr lang="en-US" altLang="ja-JP" sz="1200" i="1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en-US" altLang="ja-JP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sz="12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ja-JP" sz="12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ja-JP" sz="12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ja-JP" sz="1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ja-JP" sz="1200" i="1">
                            <a:latin typeface="Cambria Math" panose="02040503050406030204" pitchFamily="18" charset="0"/>
                          </a:rPr>
                          <m:t>𝑖</m:t>
                        </m:r>
                      </m:num>
                      <m:den>
                        <m:r>
                          <a:rPr lang="en-US" altLang="ja-JP" sz="1200" i="1">
                            <a:latin typeface="Cambria Math" panose="02040503050406030204" pitchFamily="18" charset="0"/>
                          </a:rPr>
                          <m:t>ℏ</m:t>
                        </m:r>
                      </m:den>
                    </m:f>
                    <m:r>
                      <m:rPr>
                        <m:sty m:val="p"/>
                      </m:rPr>
                      <a:rPr lang="en-US" altLang="ja-JP" sz="1200">
                        <a:latin typeface="Cambria Math" panose="02040503050406030204" pitchFamily="18" charset="0"/>
                      </a:rPr>
                      <m:t>tr</m:t>
                    </m:r>
                    <m:d>
                      <m:dPr>
                        <m:begChr m:val="{"/>
                        <m:endChr m:val="}"/>
                        <m:ctrlPr>
                          <a:rPr lang="en-US" altLang="ja-JP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altLang="ja-JP" sz="1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</m:acc>
                        <m:sSup>
                          <m:sSupPr>
                            <m:ctrlPr>
                              <a:rPr lang="en-US" altLang="ja-JP" sz="1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acc>
                              <m:accPr>
                                <m:chr m:val="̂"/>
                                <m:ctrlP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</m:acc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  <m:sSup>
                          <m:sSupPr>
                            <m:ctrlPr>
                              <a:rPr lang="en-US" altLang="ja-JP" sz="1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acc>
                              <m:accPr>
                                <m:chr m:val="̂"/>
                                <m:ctrlP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</m:acc>
                          </m:e>
                          <m:sup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×</m:t>
                            </m:r>
                          </m:sup>
                        </m:sSup>
                        <m:sSubSup>
                          <m:sSubSupPr>
                            <m:ctrlPr>
                              <a:rPr lang="en-US" altLang="ja-JP" sz="1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acc>
                              <m:accPr>
                                <m:chr m:val="̂"/>
                                <m:ctrlP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</m:e>
                            </m:acc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ja-JP" sz="1200">
                                <a:latin typeface="Cambria Math" panose="02040503050406030204" pitchFamily="18" charset="0"/>
                              </a:rPr>
                              <m:t>tot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altLang="ja-JP" sz="1200">
                                <a:latin typeface="Cambria Math" panose="02040503050406030204" pitchFamily="18" charset="0"/>
                              </a:rPr>
                              <m:t>eq</m:t>
                            </m:r>
                          </m:sup>
                        </m:sSubSup>
                      </m:e>
                    </m:d>
                  </m:oMath>
                </a14:m>
                <a:endParaRPr lang="ja-JP" altLang="en-US" sz="1200" dirty="0"/>
              </a:p>
            </p:txBody>
          </p:sp>
        </mc:Choice>
        <mc:Fallback xmlns=""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EDAC3C94-4D90-4133-8606-280FE21C6F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7528" y="2841363"/>
                <a:ext cx="2526398" cy="36708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図 2">
            <a:extLst>
              <a:ext uri="{FF2B5EF4-FFF2-40B4-BE49-F238E27FC236}">
                <a16:creationId xmlns:a16="http://schemas.microsoft.com/office/drawing/2014/main" id="{87184C56-5D31-92CD-1D1C-6E10F212EBD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9296"/>
            <a:ext cx="5553974" cy="2310488"/>
          </a:xfrm>
          <a:prstGeom prst="rect">
            <a:avLst/>
          </a:prstGeom>
        </p:spPr>
      </p:pic>
      <p:pic>
        <p:nvPicPr>
          <p:cNvPr id="784" name="図 783">
            <a:extLst>
              <a:ext uri="{FF2B5EF4-FFF2-40B4-BE49-F238E27FC236}">
                <a16:creationId xmlns:a16="http://schemas.microsoft.com/office/drawing/2014/main" id="{86AA59EA-68BF-42CD-8D57-941AF92DB6B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225" y="249284"/>
            <a:ext cx="634496" cy="673976"/>
          </a:xfrm>
          <a:prstGeom prst="rect">
            <a:avLst/>
          </a:prstGeom>
        </p:spPr>
      </p:pic>
      <p:sp>
        <p:nvSpPr>
          <p:cNvPr id="785" name="テキスト ボックス 784">
            <a:extLst>
              <a:ext uri="{FF2B5EF4-FFF2-40B4-BE49-F238E27FC236}">
                <a16:creationId xmlns:a16="http://schemas.microsoft.com/office/drawing/2014/main" id="{21D7E183-8D78-13F8-03FB-EE0E8C65B70D}"/>
              </a:ext>
            </a:extLst>
          </p:cNvPr>
          <p:cNvSpPr txBox="1"/>
          <p:nvPr/>
        </p:nvSpPr>
        <p:spPr>
          <a:xfrm>
            <a:off x="380233" y="6465078"/>
            <a:ext cx="73747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Ueno and YT. J. Chem. Theory </a:t>
            </a:r>
            <a:r>
              <a:rPr lang="en-US" altLang="ja-JP" dirty="0" err="1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Comput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21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3618 (2021).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49893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Lib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 rot="1939471">
            <a:off x="58054" y="4847555"/>
            <a:ext cx="2093359" cy="1572622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4868338" y="1049295"/>
            <a:ext cx="217429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Heat baths</a:t>
            </a:r>
          </a:p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(intermolecular modes)</a:t>
            </a:r>
            <a:endParaRPr kumimoji="1" lang="ja-JP" altLang="en-US" sz="1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896394" y="1066075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mode-mode </a:t>
            </a:r>
          </a:p>
          <a:p>
            <a:r>
              <a:rPr kumimoji="1" lang="en-US" altLang="ja-JP" sz="2000" b="1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coupling</a:t>
            </a:r>
            <a:endParaRPr kumimoji="1" lang="ja-JP" altLang="en-US" sz="2000" b="1" dirty="0">
              <a:solidFill>
                <a:srgbClr val="00B05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96499" y="1163604"/>
            <a:ext cx="27590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              System</a:t>
            </a:r>
          </a:p>
          <a:p>
            <a:r>
              <a:rPr lang="en-US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(intra and intermolecular modes)</a:t>
            </a:r>
            <a:endParaRPr lang="ja-JP" altLang="en-US" sz="1400" dirty="0"/>
          </a:p>
        </p:txBody>
      </p:sp>
      <p:sp>
        <p:nvSpPr>
          <p:cNvPr id="15" name="正方形/長方形 14"/>
          <p:cNvSpPr/>
          <p:nvPr/>
        </p:nvSpPr>
        <p:spPr>
          <a:xfrm>
            <a:off x="7058351" y="1014859"/>
            <a:ext cx="14798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System-bath</a:t>
            </a:r>
          </a:p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interaction</a:t>
            </a:r>
            <a:endParaRPr lang="ja-JP" altLang="en-US" dirty="0">
              <a:solidFill>
                <a:srgbClr val="00B0F0"/>
              </a:solidFill>
            </a:endParaRPr>
          </a:p>
        </p:txBody>
      </p:sp>
      <p:graphicFrame>
        <p:nvGraphicFramePr>
          <p:cNvPr id="19" name="Object 2"/>
          <p:cNvGraphicFramePr>
            <a:graphicFrameLocks noChangeAspect="1"/>
          </p:cNvGraphicFramePr>
          <p:nvPr/>
        </p:nvGraphicFramePr>
        <p:xfrm>
          <a:off x="260350" y="1727200"/>
          <a:ext cx="83280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052080" imgH="1143000" progId="Equation.DSMT4">
                  <p:embed/>
                </p:oleObj>
              </mc:Choice>
              <mc:Fallback>
                <p:oleObj name="Equation" r:id="rId14" imgW="12052080" imgH="1143000" progId="Equation.DSMT4">
                  <p:embed/>
                  <p:pic>
                    <p:nvPicPr>
                      <p:cNvPr id="19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350" y="1727200"/>
                        <a:ext cx="83280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タイトル 1"/>
          <p:cNvSpPr txBox="1">
            <a:spLocks/>
          </p:cNvSpPr>
          <p:nvPr/>
        </p:nvSpPr>
        <p:spPr>
          <a:xfrm>
            <a:off x="106728" y="80892"/>
            <a:ext cx="9000057" cy="1143000"/>
          </a:xfrm>
          <a:prstGeom prst="rect">
            <a:avLst/>
          </a:prstGeom>
        </p:spPr>
        <p:txBody>
          <a:bodyPr rtlCol="0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Brownian model for water spectra</a:t>
            </a:r>
            <a:endParaRPr lang="ja-JP" altLang="en-US" sz="4000" b="1" dirty="0">
              <a:solidFill>
                <a:srgbClr val="0541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27" name="Object 5"/>
          <p:cNvGraphicFramePr>
            <a:graphicFrameLocks noChangeAspect="1"/>
          </p:cNvGraphicFramePr>
          <p:nvPr/>
        </p:nvGraphicFramePr>
        <p:xfrm>
          <a:off x="6616543" y="3564670"/>
          <a:ext cx="1193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93760" imgH="495000" progId="Equation.DSMT4">
                  <p:embed/>
                </p:oleObj>
              </mc:Choice>
              <mc:Fallback>
                <p:oleObj name="Equation" r:id="rId16" imgW="1193760" imgH="495000" progId="Equation.DSMT4">
                  <p:embed/>
                  <p:pic>
                    <p:nvPicPr>
                      <p:cNvPr id="2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6543" y="3564670"/>
                        <a:ext cx="11938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Picture 5" descr="C:\Documents and Settings\tanimurayoshitaka\デスクトップ\LLlogtidinal.gif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419240" y="2400482"/>
            <a:ext cx="803236" cy="1130758"/>
          </a:xfrm>
          <a:prstGeom prst="rect">
            <a:avLst/>
          </a:prstGeom>
          <a:noFill/>
        </p:spPr>
      </p:pic>
      <p:pic>
        <p:nvPicPr>
          <p:cNvPr id="32" name="Picture 38" descr="2006-09-14_22-45-48_anime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368068" y="2633148"/>
            <a:ext cx="860457" cy="850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正方形/長方形 1"/>
          <p:cNvSpPr/>
          <p:nvPr/>
        </p:nvSpPr>
        <p:spPr>
          <a:xfrm>
            <a:off x="4485228" y="6038687"/>
            <a:ext cx="3685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Non-Markovian, non-perturbative, </a:t>
            </a:r>
          </a:p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and </a:t>
            </a:r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system-bath entanglement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7906499" y="6231634"/>
            <a:ext cx="12634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HEOM</a:t>
            </a:r>
            <a:endParaRPr lang="ja-JP" altLang="en-US" sz="2800" dirty="0"/>
          </a:p>
        </p:txBody>
      </p:sp>
      <p:pic>
        <p:nvPicPr>
          <p:cNvPr id="18" name="図 17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EE2BD099-917F-2A21-2677-70EF59A66C1D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202" y="4398646"/>
            <a:ext cx="3172016" cy="621402"/>
          </a:xfrm>
          <a:prstGeom prst="rect">
            <a:avLst/>
          </a:prstGeom>
        </p:spPr>
      </p:pic>
      <p:pic>
        <p:nvPicPr>
          <p:cNvPr id="21" name="図 20" descr="ダイアグラム&#10;&#10;自動的に生成された説明">
            <a:extLst>
              <a:ext uri="{FF2B5EF4-FFF2-40B4-BE49-F238E27FC236}">
                <a16:creationId xmlns:a16="http://schemas.microsoft.com/office/drawing/2014/main" id="{6633A1B9-ED1A-8C0D-60DE-C77F39DA1783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19" y="5310923"/>
            <a:ext cx="3414133" cy="716028"/>
          </a:xfrm>
          <a:prstGeom prst="rect">
            <a:avLst/>
          </a:prstGeom>
        </p:spPr>
      </p:pic>
      <p:sp>
        <p:nvSpPr>
          <p:cNvPr id="52" name="コンテンツ プレースホルダ 2"/>
          <p:cNvSpPr txBox="1">
            <a:spLocks/>
          </p:cNvSpPr>
          <p:nvPr/>
        </p:nvSpPr>
        <p:spPr>
          <a:xfrm>
            <a:off x="93128" y="2930764"/>
            <a:ext cx="2023213" cy="35244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①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O-H Stretching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3" name="コンテンツ プレースホルダ 2"/>
          <p:cNvSpPr txBox="1">
            <a:spLocks/>
          </p:cNvSpPr>
          <p:nvPr/>
        </p:nvSpPr>
        <p:spPr>
          <a:xfrm>
            <a:off x="2256693" y="2979125"/>
            <a:ext cx="2058741" cy="39077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②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H-O-H Bending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5" name="コンテンツ プレースホルダ 2"/>
          <p:cNvSpPr txBox="1">
            <a:spLocks/>
          </p:cNvSpPr>
          <p:nvPr/>
        </p:nvSpPr>
        <p:spPr>
          <a:xfrm>
            <a:off x="2116341" y="4712737"/>
            <a:ext cx="1606091" cy="673614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④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Translation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コンテンツ プレースホルダ 2"/>
          <p:cNvSpPr txBox="1">
            <a:spLocks/>
          </p:cNvSpPr>
          <p:nvPr/>
        </p:nvSpPr>
        <p:spPr>
          <a:xfrm>
            <a:off x="219879" y="4743514"/>
            <a:ext cx="1334203" cy="39077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③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Libration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60" name="OH-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298955" y="3612111"/>
            <a:ext cx="781170" cy="586850"/>
          </a:xfrm>
          <a:prstGeom prst="rect">
            <a:avLst/>
          </a:prstGeom>
        </p:spPr>
      </p:pic>
      <p:pic>
        <p:nvPicPr>
          <p:cNvPr id="61" name="OH-A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187624" y="3641121"/>
            <a:ext cx="807963" cy="606978"/>
          </a:xfrm>
          <a:prstGeom prst="rect">
            <a:avLst/>
          </a:prstGeom>
        </p:spPr>
      </p:pic>
      <p:pic>
        <p:nvPicPr>
          <p:cNvPr id="62" name="Bend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 rot="2400000">
            <a:off x="2779548" y="3622001"/>
            <a:ext cx="754843" cy="567068"/>
          </a:xfrm>
          <a:prstGeom prst="rect">
            <a:avLst/>
          </a:prstGeom>
        </p:spPr>
      </p:pic>
      <p:pic>
        <p:nvPicPr>
          <p:cNvPr id="64" name="T-Bend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176908" y="5134287"/>
            <a:ext cx="1811215" cy="1360664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4968225" y="2960046"/>
            <a:ext cx="11721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Nonlinear</a:t>
            </a:r>
          </a:p>
          <a:p>
            <a:r>
              <a:rPr lang="en-US" altLang="ja-JP" b="1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S-B int.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4597644" y="4059970"/>
            <a:ext cx="800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dipole</a:t>
            </a:r>
            <a:endParaRPr lang="ja-JP" altLang="en-US" dirty="0"/>
          </a:p>
        </p:txBody>
      </p:sp>
      <p:sp>
        <p:nvSpPr>
          <p:cNvPr id="28" name="正方形/長方形 27"/>
          <p:cNvSpPr/>
          <p:nvPr/>
        </p:nvSpPr>
        <p:spPr>
          <a:xfrm>
            <a:off x="4572000" y="4989392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polarizability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6409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001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01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02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35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8" repeatCount="indefinite" fill="remove" display="0">
                  <p:stCondLst>
                    <p:cond delay="indefinite"/>
                  </p:stCondLst>
                </p:cTn>
                <p:tgtEl>
                  <p:spTgt spid="61"/>
                </p:tgtEl>
              </p:cMediaNode>
            </p:video>
            <p:video>
              <p:cMediaNode vol="80000">
                <p:cTn id="49" repeatCount="indefinite" fill="remove" display="0">
                  <p:stCondLst>
                    <p:cond delay="indefinite"/>
                  </p:stCondLst>
                </p:cTn>
                <p:tgtEl>
                  <p:spTgt spid="60"/>
                </p:tgtEl>
              </p:cMediaNode>
            </p:video>
            <p:video>
              <p:cMediaNode vol="80000">
                <p:cTn id="50" repeatCount="indefinite" fill="remove" display="0">
                  <p:stCondLst>
                    <p:cond delay="indefinite"/>
                  </p:stCondLst>
                </p:cTn>
                <p:tgtEl>
                  <p:spTgt spid="62"/>
                </p:tgtEl>
              </p:cMediaNode>
            </p:video>
            <p:video>
              <p:cMediaNode vol="80000">
                <p:cTn id="51" repeatCount="indefinite" fill="remove" display="0">
                  <p:stCondLst>
                    <p:cond delay="indefinite"/>
                  </p:stCondLst>
                </p:cTn>
                <p:tgtEl>
                  <p:spTgt spid="63"/>
                </p:tgtEl>
              </p:cMediaNode>
            </p:video>
            <p:video>
              <p:cMediaNode vol="80000">
                <p:cTn id="52" repeatCount="indefinite" fill="remove" display="0">
                  <p:stCondLst>
                    <p:cond delay="indefinite"/>
                  </p:stCondLst>
                </p:cTn>
                <p:tgtEl>
                  <p:spTgt spid="64"/>
                </p:tgtEl>
              </p:cMediaNode>
            </p:video>
          </p:childTnLst>
        </p:cTn>
      </p:par>
    </p:tnLst>
    <p:bldLst>
      <p:bldP spid="2" grpId="0"/>
      <p:bldP spid="4" grpId="0"/>
      <p:bldP spid="5" grpId="0"/>
      <p:bldP spid="28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2276872"/>
            <a:ext cx="7052370" cy="3804875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239193" y="692467"/>
            <a:ext cx="48606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/>
              <a:t>Example: 2DIR for stretch + bend modes</a:t>
            </a:r>
            <a:endParaRPr lang="ja-JP" altLang="en-US" sz="2000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8737" y="1127239"/>
            <a:ext cx="3975551" cy="1076181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94816" y="5923723"/>
            <a:ext cx="764043" cy="821208"/>
          </a:xfrm>
          <a:prstGeom prst="rect">
            <a:avLst/>
          </a:prstGeom>
        </p:spPr>
      </p:pic>
      <p:sp>
        <p:nvSpPr>
          <p:cNvPr id="18" name="タイトル 1"/>
          <p:cNvSpPr txBox="1">
            <a:spLocks/>
          </p:cNvSpPr>
          <p:nvPr/>
        </p:nvSpPr>
        <p:spPr>
          <a:xfrm>
            <a:off x="-556453" y="110910"/>
            <a:ext cx="7788335" cy="788268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768"/>
              </a:spcBef>
            </a:pPr>
            <a:r>
              <a:rPr lang="en-US" altLang="ja-JP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HEOM for 2D IR &amp; 2D IR-Raman</a:t>
            </a:r>
            <a:endParaRPr lang="ja-JP" altLang="en-US" sz="32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7" name="矢印: 右 2">
            <a:extLst>
              <a:ext uri="{FF2B5EF4-FFF2-40B4-BE49-F238E27FC236}">
                <a16:creationId xmlns:a16="http://schemas.microsoft.com/office/drawing/2014/main" id="{C5970265-7299-3EA1-1E9D-3D3938843053}"/>
              </a:ext>
            </a:extLst>
          </p:cNvPr>
          <p:cNvSpPr/>
          <p:nvPr/>
        </p:nvSpPr>
        <p:spPr>
          <a:xfrm>
            <a:off x="3926018" y="5285861"/>
            <a:ext cx="2576540" cy="33120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02D934DB-D4FD-4450-5E49-FC43BB758163}"/>
              </a:ext>
            </a:extLst>
          </p:cNvPr>
          <p:cNvSpPr txBox="1"/>
          <p:nvPr/>
        </p:nvSpPr>
        <p:spPr>
          <a:xfrm>
            <a:off x="4096688" y="5690518"/>
            <a:ext cx="22352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ja-JP" dirty="0"/>
              <a:t>p</a:t>
            </a:r>
            <a:r>
              <a:rPr kumimoji="1" lang="en-US" altLang="ja-JP" dirty="0"/>
              <a:t>opulation transfer</a:t>
            </a:r>
            <a:endParaRPr kumimoji="1" lang="ja-JP" altLang="en-US" dirty="0"/>
          </a:p>
        </p:txBody>
      </p:sp>
      <p:sp>
        <p:nvSpPr>
          <p:cNvPr id="42" name="矢印: 右 6">
            <a:extLst>
              <a:ext uri="{FF2B5EF4-FFF2-40B4-BE49-F238E27FC236}">
                <a16:creationId xmlns:a16="http://schemas.microsoft.com/office/drawing/2014/main" id="{E77E4079-7B7A-3C4D-20BA-DA18DD79EBE3}"/>
              </a:ext>
            </a:extLst>
          </p:cNvPr>
          <p:cNvSpPr/>
          <p:nvPr/>
        </p:nvSpPr>
        <p:spPr>
          <a:xfrm>
            <a:off x="851000" y="5266874"/>
            <a:ext cx="2938290" cy="331205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723BD246-944C-84C8-61FC-486C658D3234}"/>
              </a:ext>
            </a:extLst>
          </p:cNvPr>
          <p:cNvSpPr txBox="1"/>
          <p:nvPr/>
        </p:nvSpPr>
        <p:spPr>
          <a:xfrm>
            <a:off x="1640079" y="5655247"/>
            <a:ext cx="1295686" cy="369332"/>
          </a:xfrm>
          <a:prstGeom prst="rect">
            <a:avLst/>
          </a:prstGeom>
          <a:solidFill>
            <a:srgbClr val="00B050">
              <a:alpha val="82000"/>
            </a:srgb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dephasing</a:t>
            </a:r>
            <a:endParaRPr kumimoji="1" lang="ja-JP" alt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6C36745-6302-46A7-AE0A-203D41342C94}"/>
              </a:ext>
            </a:extLst>
          </p:cNvPr>
          <p:cNvSpPr txBox="1"/>
          <p:nvPr/>
        </p:nvSpPr>
        <p:spPr>
          <a:xfrm>
            <a:off x="636266" y="6151958"/>
            <a:ext cx="6306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ja-JP" dirty="0">
                <a:latin typeface="Arial" panose="020B0604020202020204" pitchFamily="34" charset="0"/>
                <a:cs typeface="Arial" panose="020B0604020202020204" pitchFamily="34" charset="0"/>
              </a:rPr>
              <a:t>Takahashi &amp; Tanimura, </a:t>
            </a:r>
            <a:r>
              <a:rPr lang="de-DE" altLang="ja-JP" i="1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9"/>
              </a:rPr>
              <a:t>J. Chem. Phys. </a:t>
            </a:r>
            <a:r>
              <a:rPr lang="de-DE" altLang="ja-JP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9"/>
              </a:rPr>
              <a:t>158,</a:t>
            </a:r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9"/>
              </a:rPr>
              <a:t> 044115 (2023),</a:t>
            </a:r>
            <a:endParaRPr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Bend">
            <a:hlinkClick r:id="" action="ppaction://media"/>
            <a:extLst>
              <a:ext uri="{FF2B5EF4-FFF2-40B4-BE49-F238E27FC236}">
                <a16:creationId xmlns:a16="http://schemas.microsoft.com/office/drawing/2014/main" id="{A3B0A67C-15FA-487F-A623-C30518E4ED4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 rot="2400000">
            <a:off x="7370485" y="4765065"/>
            <a:ext cx="754843" cy="567068"/>
          </a:xfrm>
          <a:prstGeom prst="rect">
            <a:avLst/>
          </a:prstGeom>
        </p:spPr>
      </p:pic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F03D6B67-159D-4BA8-B950-2162EA8A277B}"/>
              </a:ext>
            </a:extLst>
          </p:cNvPr>
          <p:cNvCxnSpPr>
            <a:cxnSpLocks/>
          </p:cNvCxnSpPr>
          <p:nvPr/>
        </p:nvCxnSpPr>
        <p:spPr>
          <a:xfrm flipV="1">
            <a:off x="7725581" y="3997554"/>
            <a:ext cx="0" cy="671253"/>
          </a:xfrm>
          <a:prstGeom prst="line">
            <a:avLst/>
          </a:prstGeom>
          <a:ln w="63500">
            <a:solidFill>
              <a:srgbClr val="FFC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OH-S">
            <a:hlinkClick r:id="" action="ppaction://media"/>
            <a:extLst>
              <a:ext uri="{FF2B5EF4-FFF2-40B4-BE49-F238E27FC236}">
                <a16:creationId xmlns:a16="http://schemas.microsoft.com/office/drawing/2014/main" id="{6C522B9B-AD13-4D6D-976C-C683656382E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357321" y="3236571"/>
            <a:ext cx="781170" cy="586850"/>
          </a:xfrm>
          <a:prstGeom prst="rect">
            <a:avLst/>
          </a:prstGeom>
        </p:spPr>
      </p:pic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FDBBA3F4-73CD-44F9-B1EC-EB180DC63F9D}"/>
              </a:ext>
            </a:extLst>
          </p:cNvPr>
          <p:cNvCxnSpPr>
            <a:cxnSpLocks/>
          </p:cNvCxnSpPr>
          <p:nvPr/>
        </p:nvCxnSpPr>
        <p:spPr>
          <a:xfrm flipV="1">
            <a:off x="1001113" y="3133458"/>
            <a:ext cx="1035836" cy="495834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6A5AD25E-7EA7-42B0-B274-4450F1C59E13}"/>
              </a:ext>
            </a:extLst>
          </p:cNvPr>
          <p:cNvCxnSpPr>
            <a:cxnSpLocks/>
          </p:cNvCxnSpPr>
          <p:nvPr/>
        </p:nvCxnSpPr>
        <p:spPr>
          <a:xfrm flipV="1">
            <a:off x="2517628" y="3132268"/>
            <a:ext cx="1076626" cy="506715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0D397665-11BB-4FC4-9712-667A9E3D8B67}"/>
              </a:ext>
            </a:extLst>
          </p:cNvPr>
          <p:cNvCxnSpPr>
            <a:cxnSpLocks/>
          </p:cNvCxnSpPr>
          <p:nvPr/>
        </p:nvCxnSpPr>
        <p:spPr>
          <a:xfrm flipV="1">
            <a:off x="3977727" y="3126515"/>
            <a:ext cx="1141324" cy="495835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5CA85A8C-6F0B-423B-AD2B-CD3490E94C14}"/>
              </a:ext>
            </a:extLst>
          </p:cNvPr>
          <p:cNvCxnSpPr>
            <a:cxnSpLocks/>
          </p:cNvCxnSpPr>
          <p:nvPr/>
        </p:nvCxnSpPr>
        <p:spPr>
          <a:xfrm flipV="1">
            <a:off x="5421325" y="3337840"/>
            <a:ext cx="1152128" cy="167670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D6EF0342-E534-4EC9-88C7-42E3D70E6AC3}"/>
              </a:ext>
            </a:extLst>
          </p:cNvPr>
          <p:cNvSpPr txBox="1"/>
          <p:nvPr/>
        </p:nvSpPr>
        <p:spPr>
          <a:xfrm>
            <a:off x="6573453" y="2573185"/>
            <a:ext cx="4572000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Measure of coherence</a:t>
            </a:r>
          </a:p>
          <a:p>
            <a:r>
              <a:rPr lang="en-US" altLang="ja-JP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(Noise correlation time)</a:t>
            </a:r>
            <a:endParaRPr lang="ja-JP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8A385A58-FD0F-4EF6-99B7-208E988A7BF3}"/>
              </a:ext>
            </a:extLst>
          </p:cNvPr>
          <p:cNvCxnSpPr>
            <a:cxnSpLocks/>
          </p:cNvCxnSpPr>
          <p:nvPr/>
        </p:nvCxnSpPr>
        <p:spPr>
          <a:xfrm flipH="1">
            <a:off x="6502558" y="2808466"/>
            <a:ext cx="46163" cy="529374"/>
          </a:xfrm>
          <a:prstGeom prst="straightConnector1">
            <a:avLst/>
          </a:prstGeom>
          <a:ln w="19050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9F9ECD10-247A-4979-8E4F-711B886E534A}"/>
              </a:ext>
            </a:extLst>
          </p:cNvPr>
          <p:cNvCxnSpPr>
            <a:cxnSpLocks/>
          </p:cNvCxnSpPr>
          <p:nvPr/>
        </p:nvCxnSpPr>
        <p:spPr>
          <a:xfrm flipH="1">
            <a:off x="5133293" y="2808466"/>
            <a:ext cx="1415428" cy="324992"/>
          </a:xfrm>
          <a:prstGeom prst="straightConnector1">
            <a:avLst/>
          </a:prstGeom>
          <a:ln w="19050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725783EF-2314-41AA-8D92-DB79702233F2}"/>
              </a:ext>
            </a:extLst>
          </p:cNvPr>
          <p:cNvCxnSpPr>
            <a:cxnSpLocks/>
          </p:cNvCxnSpPr>
          <p:nvPr/>
        </p:nvCxnSpPr>
        <p:spPr>
          <a:xfrm flipH="1">
            <a:off x="3621125" y="2808466"/>
            <a:ext cx="2927596" cy="292387"/>
          </a:xfrm>
          <a:prstGeom prst="straightConnector1">
            <a:avLst/>
          </a:prstGeom>
          <a:ln w="19050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>
            <a:extLst>
              <a:ext uri="{FF2B5EF4-FFF2-40B4-BE49-F238E27FC236}">
                <a16:creationId xmlns:a16="http://schemas.microsoft.com/office/drawing/2014/main" id="{5D293AD0-5F73-4B5E-9762-9656970F8B58}"/>
              </a:ext>
            </a:extLst>
          </p:cNvPr>
          <p:cNvCxnSpPr>
            <a:cxnSpLocks/>
          </p:cNvCxnSpPr>
          <p:nvPr/>
        </p:nvCxnSpPr>
        <p:spPr>
          <a:xfrm flipH="1">
            <a:off x="2180965" y="2808466"/>
            <a:ext cx="4321593" cy="318049"/>
          </a:xfrm>
          <a:prstGeom prst="straightConnector1">
            <a:avLst/>
          </a:prstGeom>
          <a:ln w="19050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1ED1695-A577-4A4E-A312-CEF15387A38B}"/>
              </a:ext>
            </a:extLst>
          </p:cNvPr>
          <p:cNvSpPr txBox="1"/>
          <p:nvPr/>
        </p:nvSpPr>
        <p:spPr>
          <a:xfrm>
            <a:off x="611560" y="6456594"/>
            <a:ext cx="6306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ja-JP" dirty="0">
                <a:latin typeface="Arial" panose="020B0604020202020204" pitchFamily="34" charset="0"/>
                <a:cs typeface="Arial" panose="020B0604020202020204" pitchFamily="34" charset="0"/>
              </a:rPr>
              <a:t>Takahashi &amp; Tanimura, </a:t>
            </a:r>
            <a:r>
              <a:rPr lang="de-DE" altLang="ja-JP" i="1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de-DE" altLang="ja-JP" i="1" dirty="0">
                <a:solidFill>
                  <a:srgbClr val="000066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lang="de-DE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1"/>
              </a:rPr>
              <a:t>J. Chem. Phys. </a:t>
            </a:r>
            <a:r>
              <a:rPr lang="de-DE" altLang="ja-JP" b="1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2"/>
              </a:rPr>
              <a:t>158</a:t>
            </a:r>
            <a:r>
              <a:rPr lang="de-DE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1"/>
              </a:rPr>
              <a:t>, 124108 (2023)</a:t>
            </a:r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endParaRPr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図 29" descr="グラフ, ダイアグラム&#10;&#10;自動的に生成された説明">
            <a:extLst>
              <a:ext uri="{FF2B5EF4-FFF2-40B4-BE49-F238E27FC236}">
                <a16:creationId xmlns:a16="http://schemas.microsoft.com/office/drawing/2014/main" id="{9C034032-6601-4CE4-A21C-C3ED5A1C949E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489"/>
          <a:stretch/>
        </p:blipFill>
        <p:spPr>
          <a:xfrm>
            <a:off x="6573453" y="190512"/>
            <a:ext cx="2306277" cy="202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28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00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1" repeatCount="indefinite" fill="remove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video>
              <p:cMediaNode vol="80000">
                <p:cTn id="62" repeatCount="indefinite" fill="remove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</p:childTnLst>
        </p:cTn>
      </p:par>
    </p:tnLst>
    <p:bldLst>
      <p:bldP spid="27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547" y="3457364"/>
            <a:ext cx="3502270" cy="240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057" y="5589240"/>
            <a:ext cx="3905250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295" y="662996"/>
            <a:ext cx="3960440" cy="6210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755576" y="82156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C. </a:t>
            </a:r>
            <a:r>
              <a:rPr lang="en-US" dirty="0" err="1"/>
              <a:t>Kreisbeck</a:t>
            </a:r>
            <a:r>
              <a:rPr lang="en-US" dirty="0"/>
              <a:t> and T. Kramer,  </a:t>
            </a:r>
          </a:p>
          <a:p>
            <a:r>
              <a:rPr lang="ja-JP" altLang="en-US" dirty="0"/>
              <a:t>J. Phys. Chem. Lett</a:t>
            </a:r>
            <a:r>
              <a:rPr lang="ja-JP" altLang="en-US" dirty="0" err="1"/>
              <a:t>.,</a:t>
            </a:r>
            <a:r>
              <a:rPr lang="ja-JP" altLang="en-US" dirty="0"/>
              <a:t> </a:t>
            </a:r>
            <a:r>
              <a:rPr lang="ja-JP" altLang="en-US" b="1" dirty="0"/>
              <a:t>3</a:t>
            </a:r>
            <a:r>
              <a:rPr lang="ja-JP" altLang="en-US" dirty="0"/>
              <a:t>, 2828 (2012)</a:t>
            </a:r>
            <a:endParaRPr lang="en-US" dirty="0"/>
          </a:p>
        </p:txBody>
      </p:sp>
      <p:pic>
        <p:nvPicPr>
          <p:cNvPr id="7" name="image17.png">
            <a:extLst>
              <a:ext uri="{FF2B5EF4-FFF2-40B4-BE49-F238E27FC236}">
                <a16:creationId xmlns:a16="http://schemas.microsoft.com/office/drawing/2014/main" id="{2F00E38D-00EE-45D3-8687-BCC933CB360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869495" y="1492298"/>
            <a:ext cx="1549868" cy="2020139"/>
          </a:xfrm>
          <a:prstGeom prst="rect">
            <a:avLst/>
          </a:prstGeom>
          <a:ln w="12700">
            <a:round/>
          </a:ln>
        </p:spPr>
      </p:pic>
      <p:pic>
        <p:nvPicPr>
          <p:cNvPr id="8" name="Picture 9" descr="FMO-BChl1-1">
            <a:extLst>
              <a:ext uri="{FF2B5EF4-FFF2-40B4-BE49-F238E27FC236}">
                <a16:creationId xmlns:a16="http://schemas.microsoft.com/office/drawing/2014/main" id="{87D607C1-BA55-4FFA-9250-A9B8839A14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9099">
            <a:off x="3256877" y="2194298"/>
            <a:ext cx="960958" cy="941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444F60B-303F-429A-99C5-DF60B4DE1365}"/>
              </a:ext>
            </a:extLst>
          </p:cNvPr>
          <p:cNvSpPr txBox="1"/>
          <p:nvPr/>
        </p:nvSpPr>
        <p:spPr>
          <a:xfrm>
            <a:off x="472749" y="133822"/>
            <a:ext cx="84342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electric spectroscopy for quantum biology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E6EA9CF-E9A3-4BFA-94EE-9B6CE97991C7}"/>
              </a:ext>
            </a:extLst>
          </p:cNvPr>
          <p:cNvSpPr txBox="1"/>
          <p:nvPr/>
        </p:nvSpPr>
        <p:spPr>
          <a:xfrm>
            <a:off x="912590" y="2308165"/>
            <a:ext cx="16579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FMO complex</a:t>
            </a:r>
            <a:endParaRPr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47029F9-6880-4577-8EFC-78BF94A732F6}"/>
              </a:ext>
            </a:extLst>
          </p:cNvPr>
          <p:cNvSpPr txBox="1"/>
          <p:nvPr/>
        </p:nvSpPr>
        <p:spPr>
          <a:xfrm>
            <a:off x="755576" y="143400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(</a:t>
            </a:r>
            <a:r>
              <a:rPr lang="en-US" altLang="ja-JP" dirty="0">
                <a:solidFill>
                  <a:srgbClr val="00B0F0"/>
                </a:solidFill>
              </a:rPr>
              <a:t>DM-HEOM &amp; GPU cods</a:t>
            </a:r>
            <a:r>
              <a:rPr lang="en-US" altLang="ja-JP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402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図 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679" y="4111630"/>
            <a:ext cx="4885573" cy="2595239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61177" y="247784"/>
            <a:ext cx="87129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i="1" dirty="0">
                <a:solidFill>
                  <a:srgbClr val="00B050"/>
                </a:solidFill>
              </a:rPr>
              <a:t>2DTHz magnetic resonance (MR) </a:t>
            </a:r>
            <a:r>
              <a:rPr lang="en-US" altLang="ja-JP" sz="2400" i="1" dirty="0" err="1">
                <a:solidFill>
                  <a:srgbClr val="00B050"/>
                </a:solidFill>
              </a:rPr>
              <a:t>spect</a:t>
            </a:r>
            <a:r>
              <a:rPr lang="en-US" altLang="ja-JP" sz="2400" i="1" dirty="0"/>
              <a:t>.    </a:t>
            </a:r>
          </a:p>
          <a:p>
            <a:r>
              <a:rPr lang="en-US" altLang="ja-JP" i="1" dirty="0"/>
              <a:t>   </a:t>
            </a:r>
            <a:r>
              <a:rPr lang="en-US" altLang="ja-JP" i="1" dirty="0" err="1"/>
              <a:t>Dzyaloshinskii</a:t>
            </a:r>
            <a:r>
              <a:rPr lang="en-US" altLang="ja-JP" i="1" dirty="0"/>
              <a:t>-Moriya interaction (DMI)</a:t>
            </a:r>
            <a:r>
              <a:rPr lang="en-US" altLang="ja-JP" dirty="0"/>
              <a:t>,</a:t>
            </a:r>
            <a:r>
              <a:rPr lang="de-DE" altLang="ja-JP" b="0" i="1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de-DE" altLang="ja-JP" b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Zhan &amp; YT</a:t>
            </a:r>
            <a:r>
              <a:rPr lang="de-DE" altLang="ja-JP" b="0" i="1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. </a:t>
            </a:r>
            <a:r>
              <a:rPr lang="de-DE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3"/>
              </a:rPr>
              <a:t>JCP </a:t>
            </a:r>
            <a:r>
              <a:rPr lang="de-DE" altLang="ja-JP" b="1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3"/>
              </a:rPr>
              <a:t>159</a:t>
            </a:r>
            <a:r>
              <a:rPr lang="de-DE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3"/>
              </a:rPr>
              <a:t>, 014102 </a:t>
            </a:r>
            <a:r>
              <a:rPr lang="de-DE" altLang="ja-JP" sz="2000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3"/>
              </a:rPr>
              <a:t>(2003).</a:t>
            </a:r>
            <a:endParaRPr lang="ja-JP" altLang="en-US" sz="2000" dirty="0"/>
          </a:p>
        </p:txBody>
      </p:sp>
      <p:grpSp>
        <p:nvGrpSpPr>
          <p:cNvPr id="6" name="组合 55">
            <a:extLst>
              <a:ext uri="{FF2B5EF4-FFF2-40B4-BE49-F238E27FC236}">
                <a16:creationId xmlns:a16="http://schemas.microsoft.com/office/drawing/2014/main" id="{13BDABC0-883D-4ADB-B95F-F4615F5859A1}"/>
              </a:ext>
            </a:extLst>
          </p:cNvPr>
          <p:cNvGrpSpPr/>
          <p:nvPr/>
        </p:nvGrpSpPr>
        <p:grpSpPr>
          <a:xfrm>
            <a:off x="142062" y="4622241"/>
            <a:ext cx="3630791" cy="1334181"/>
            <a:chOff x="1180730" y="3917758"/>
            <a:chExt cx="5310251" cy="1787327"/>
          </a:xfrm>
        </p:grpSpPr>
        <p:sp>
          <p:nvSpPr>
            <p:cNvPr id="7" name="等腰三角形 53">
              <a:extLst>
                <a:ext uri="{FF2B5EF4-FFF2-40B4-BE49-F238E27FC236}">
                  <a16:creationId xmlns:a16="http://schemas.microsoft.com/office/drawing/2014/main" id="{45D0EB44-654E-4C50-B205-B0B49852283B}"/>
                </a:ext>
              </a:extLst>
            </p:cNvPr>
            <p:cNvSpPr/>
            <p:nvPr/>
          </p:nvSpPr>
          <p:spPr>
            <a:xfrm>
              <a:off x="1702858" y="4154421"/>
              <a:ext cx="249422" cy="982259"/>
            </a:xfrm>
            <a:prstGeom prst="triangl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8" name="矩形: 圆角 37">
              <a:extLst>
                <a:ext uri="{FF2B5EF4-FFF2-40B4-BE49-F238E27FC236}">
                  <a16:creationId xmlns:a16="http://schemas.microsoft.com/office/drawing/2014/main" id="{AFC0175E-26EF-4007-97DA-A92F58128B91}"/>
                </a:ext>
              </a:extLst>
            </p:cNvPr>
            <p:cNvSpPr/>
            <p:nvPr/>
          </p:nvSpPr>
          <p:spPr>
            <a:xfrm>
              <a:off x="3981390" y="4522233"/>
              <a:ext cx="387990" cy="1108512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9" name="文本框 38">
              <a:extLst>
                <a:ext uri="{FF2B5EF4-FFF2-40B4-BE49-F238E27FC236}">
                  <a16:creationId xmlns:a16="http://schemas.microsoft.com/office/drawing/2014/main" id="{86E86458-FF96-43D8-814F-7D69BFFF2488}"/>
                </a:ext>
              </a:extLst>
            </p:cNvPr>
            <p:cNvSpPr txBox="1"/>
            <p:nvPr/>
          </p:nvSpPr>
          <p:spPr>
            <a:xfrm>
              <a:off x="3482703" y="3917758"/>
              <a:ext cx="1172715" cy="4535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Sample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直接箭头连接符 39">
              <a:extLst>
                <a:ext uri="{FF2B5EF4-FFF2-40B4-BE49-F238E27FC236}">
                  <a16:creationId xmlns:a16="http://schemas.microsoft.com/office/drawing/2014/main" id="{6DC3DB46-3C8F-4090-B317-B6B60DBEC477}"/>
                </a:ext>
              </a:extLst>
            </p:cNvPr>
            <p:cNvCxnSpPr>
              <a:cxnSpLocks/>
            </p:cNvCxnSpPr>
            <p:nvPr/>
          </p:nvCxnSpPr>
          <p:spPr>
            <a:xfrm>
              <a:off x="4450281" y="5076488"/>
              <a:ext cx="1574987" cy="0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36">
              <a:extLst>
                <a:ext uri="{FF2B5EF4-FFF2-40B4-BE49-F238E27FC236}">
                  <a16:creationId xmlns:a16="http://schemas.microsoft.com/office/drawing/2014/main" id="{75FD26FD-58B9-4ED1-A022-53819B61F1FA}"/>
                </a:ext>
              </a:extLst>
            </p:cNvPr>
            <p:cNvGrpSpPr/>
            <p:nvPr/>
          </p:nvGrpSpPr>
          <p:grpSpPr>
            <a:xfrm>
              <a:off x="1180730" y="4154421"/>
              <a:ext cx="2665497" cy="982259"/>
              <a:chOff x="316723" y="2257322"/>
              <a:chExt cx="1699462" cy="790677"/>
            </a:xfrm>
          </p:grpSpPr>
          <p:sp>
            <p:nvSpPr>
              <p:cNvPr id="15" name="等腰三角形 42">
                <a:extLst>
                  <a:ext uri="{FF2B5EF4-FFF2-40B4-BE49-F238E27FC236}">
                    <a16:creationId xmlns:a16="http://schemas.microsoft.com/office/drawing/2014/main" id="{507E4F7E-F7D3-4DA1-BCDB-16509366E0B7}"/>
                  </a:ext>
                </a:extLst>
              </p:cNvPr>
              <p:cNvSpPr/>
              <p:nvPr/>
            </p:nvSpPr>
            <p:spPr>
              <a:xfrm>
                <a:off x="1363156" y="2257322"/>
                <a:ext cx="159026" cy="790677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cxnSp>
            <p:nvCxnSpPr>
              <p:cNvPr id="16" name="直接箭头连接符 43">
                <a:extLst>
                  <a:ext uri="{FF2B5EF4-FFF2-40B4-BE49-F238E27FC236}">
                    <a16:creationId xmlns:a16="http://schemas.microsoft.com/office/drawing/2014/main" id="{FFC59155-4C18-4EA4-8567-6339D52821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6723" y="3045970"/>
                <a:ext cx="1699462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文本框 40">
                  <a:extLst>
                    <a:ext uri="{FF2B5EF4-FFF2-40B4-BE49-F238E27FC236}">
                      <a16:creationId xmlns:a16="http://schemas.microsoft.com/office/drawing/2014/main" id="{564ED12A-DB41-4490-A4CE-9A042B7E3CB7}"/>
                    </a:ext>
                  </a:extLst>
                </p:cNvPr>
                <p:cNvSpPr txBox="1"/>
                <p:nvPr/>
              </p:nvSpPr>
              <p:spPr>
                <a:xfrm>
                  <a:off x="2513479" y="5161905"/>
                  <a:ext cx="1277934" cy="53600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sz="200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(0)</m:t>
                        </m:r>
                      </m:oMath>
                    </m:oMathPara>
                  </a14:m>
                  <a:endParaRPr lang="zh-CN" alt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2" name="文本框 40">
                  <a:extLst>
                    <a:ext uri="{FF2B5EF4-FFF2-40B4-BE49-F238E27FC236}">
                      <a16:creationId xmlns:a16="http://schemas.microsoft.com/office/drawing/2014/main" id="{564ED12A-DB41-4490-A4CE-9A042B7E3CB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13479" y="5161905"/>
                  <a:ext cx="1277934" cy="536005"/>
                </a:xfrm>
                <a:prstGeom prst="rect">
                  <a:avLst/>
                </a:prstGeom>
                <a:blipFill>
                  <a:blip r:embed="rId4"/>
                  <a:stretch>
                    <a:fillRect b="-1692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文本框 41">
                  <a:extLst>
                    <a:ext uri="{FF2B5EF4-FFF2-40B4-BE49-F238E27FC236}">
                      <a16:creationId xmlns:a16="http://schemas.microsoft.com/office/drawing/2014/main" id="{BC4A2202-CCF8-4DB0-AFC9-E118AF0983CB}"/>
                    </a:ext>
                  </a:extLst>
                </p:cNvPr>
                <p:cNvSpPr txBox="1"/>
                <p:nvPr/>
              </p:nvSpPr>
              <p:spPr>
                <a:xfrm>
                  <a:off x="4504543" y="5169080"/>
                  <a:ext cx="1986438" cy="53600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sz="200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𝑛𝑙</m:t>
                            </m:r>
                          </m:sub>
                        </m:sSub>
                        <m:r>
                          <a:rPr lang="en-US" altLang="zh-CN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en-US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  <m:r>
                          <a:rPr lang="en-US" altLang="zh-CN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  <m:r>
                          <a:rPr lang="en-US" altLang="zh-CN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oMath>
                    </m:oMathPara>
                  </a14:m>
                  <a:endParaRPr lang="zh-CN" alt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3" name="文本框 41">
                  <a:extLst>
                    <a:ext uri="{FF2B5EF4-FFF2-40B4-BE49-F238E27FC236}">
                      <a16:creationId xmlns:a16="http://schemas.microsoft.com/office/drawing/2014/main" id="{BC4A2202-CCF8-4DB0-AFC9-E118AF0983C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04543" y="5169080"/>
                  <a:ext cx="1986438" cy="536005"/>
                </a:xfrm>
                <a:prstGeom prst="rect">
                  <a:avLst/>
                </a:prstGeom>
                <a:blipFill>
                  <a:blip r:embed="rId5"/>
                  <a:stretch>
                    <a:fillRect b="-1666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文本框 54">
                  <a:extLst>
                    <a:ext uri="{FF2B5EF4-FFF2-40B4-BE49-F238E27FC236}">
                      <a16:creationId xmlns:a16="http://schemas.microsoft.com/office/drawing/2014/main" id="{BB0B3B67-C3ED-4CBD-BF28-538E8456A957}"/>
                    </a:ext>
                  </a:extLst>
                </p:cNvPr>
                <p:cNvSpPr txBox="1"/>
                <p:nvPr/>
              </p:nvSpPr>
              <p:spPr>
                <a:xfrm>
                  <a:off x="1321597" y="5161904"/>
                  <a:ext cx="99681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sz="240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  <m:r>
                          <a:rPr lang="en-US" altLang="zh-CN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oMath>
                    </m:oMathPara>
                  </a14:m>
                  <a:endParaRPr lang="zh-CN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BB0B3B67-C3ED-4CBD-BF28-538E8456A95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21597" y="5161904"/>
                  <a:ext cx="996811" cy="461665"/>
                </a:xfrm>
                <a:prstGeom prst="rect">
                  <a:avLst/>
                </a:prstGeom>
                <a:blipFill>
                  <a:blip r:embed="rId7"/>
                  <a:stretch>
                    <a:fillRect b="-1124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88" name="図 8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832" y="1225504"/>
            <a:ext cx="4942378" cy="804058"/>
          </a:xfrm>
          <a:prstGeom prst="rect">
            <a:avLst/>
          </a:prstGeom>
        </p:spPr>
      </p:pic>
      <p:pic>
        <p:nvPicPr>
          <p:cNvPr id="89" name="図 88"/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941291" y="1311526"/>
            <a:ext cx="3156350" cy="695578"/>
          </a:xfrm>
          <a:prstGeom prst="rect">
            <a:avLst/>
          </a:prstGeom>
        </p:spPr>
      </p:pic>
      <p:sp>
        <p:nvSpPr>
          <p:cNvPr id="90" name="正方形/長方形 89"/>
          <p:cNvSpPr/>
          <p:nvPr/>
        </p:nvSpPr>
        <p:spPr>
          <a:xfrm>
            <a:off x="8097641" y="1442867"/>
            <a:ext cx="922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2060"/>
                </a:solidFill>
              </a:rPr>
              <a:t>+ </a:t>
            </a:r>
            <a:r>
              <a:rPr lang="en-US" altLang="ja-JP" dirty="0">
                <a:solidFill>
                  <a:srgbClr val="FF0000"/>
                </a:solidFill>
              </a:rPr>
              <a:t>Bath </a:t>
            </a:r>
            <a:endParaRPr lang="ja-JP" altLang="en-US" dirty="0"/>
          </a:p>
        </p:txBody>
      </p:sp>
      <p:sp>
        <p:nvSpPr>
          <p:cNvPr id="2" name="正方形/長方形 1"/>
          <p:cNvSpPr/>
          <p:nvPr/>
        </p:nvSpPr>
        <p:spPr>
          <a:xfrm>
            <a:off x="115056" y="6296360"/>
            <a:ext cx="35275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2D THz MR  Keith Nelson Group</a:t>
            </a:r>
            <a:endParaRPr lang="ja-JP" altLang="en-US" dirty="0"/>
          </a:p>
        </p:txBody>
      </p:sp>
      <p:sp>
        <p:nvSpPr>
          <p:cNvPr id="17" name="正方形/長方形 16"/>
          <p:cNvSpPr/>
          <p:nvPr/>
        </p:nvSpPr>
        <p:spPr>
          <a:xfrm>
            <a:off x="6149162" y="2017963"/>
            <a:ext cx="748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DMI</a:t>
            </a:r>
            <a:endParaRPr lang="ja-JP" altLang="en-US" sz="2400" dirty="0"/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59376"/>
            <a:ext cx="820083" cy="1135778"/>
          </a:xfrm>
          <a:prstGeom prst="rect">
            <a:avLst/>
          </a:prstGeom>
        </p:spPr>
      </p:pic>
      <p:pic>
        <p:nvPicPr>
          <p:cNvPr id="34" name="图片 14">
            <a:extLst>
              <a:ext uri="{FF2B5EF4-FFF2-40B4-BE49-F238E27FC236}">
                <a16:creationId xmlns:a16="http://schemas.microsoft.com/office/drawing/2014/main" id="{6CCE3AC8-4FEA-E1AD-442C-58E7AD21D2D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52744" y="2060749"/>
            <a:ext cx="2120109" cy="1330551"/>
          </a:xfrm>
          <a:prstGeom prst="rect">
            <a:avLst/>
          </a:prstGeom>
        </p:spPr>
      </p:pic>
      <p:sp>
        <p:nvSpPr>
          <p:cNvPr id="37" name="文本框 18">
            <a:extLst>
              <a:ext uri="{FF2B5EF4-FFF2-40B4-BE49-F238E27FC236}">
                <a16:creationId xmlns:a16="http://schemas.microsoft.com/office/drawing/2014/main" id="{EF6C052C-5207-6C75-1158-832E39B06E67}"/>
              </a:ext>
            </a:extLst>
          </p:cNvPr>
          <p:cNvSpPr txBox="1"/>
          <p:nvPr/>
        </p:nvSpPr>
        <p:spPr>
          <a:xfrm>
            <a:off x="732860" y="3539736"/>
            <a:ext cx="3733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H.Braun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et al, Nature Physics, 1, 159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" name="图片 4">
            <a:extLst>
              <a:ext uri="{FF2B5EF4-FFF2-40B4-BE49-F238E27FC236}">
                <a16:creationId xmlns:a16="http://schemas.microsoft.com/office/drawing/2014/main" id="{70D6B0A4-629D-14D8-4999-C32ACBE7BFC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587640">
            <a:off x="7021621" y="2456311"/>
            <a:ext cx="1644662" cy="1409075"/>
          </a:xfrm>
          <a:prstGeom prst="rect">
            <a:avLst/>
          </a:prstGeom>
        </p:spPr>
      </p:pic>
      <p:pic>
        <p:nvPicPr>
          <p:cNvPr id="39" name="图片 8">
            <a:extLst>
              <a:ext uri="{FF2B5EF4-FFF2-40B4-BE49-F238E27FC236}">
                <a16:creationId xmlns:a16="http://schemas.microsoft.com/office/drawing/2014/main" id="{AC6B3572-BF85-EB18-6A58-9234C7AAC0D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04048" y="2271254"/>
            <a:ext cx="1184358" cy="1691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12675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098E26A-3A4B-ED59-1FFF-B6D1CD0F077D}"/>
              </a:ext>
            </a:extLst>
          </p:cNvPr>
          <p:cNvSpPr txBox="1"/>
          <p:nvPr/>
        </p:nvSpPr>
        <p:spPr>
          <a:xfrm>
            <a:off x="395536" y="548680"/>
            <a:ext cx="889248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3200" dirty="0">
                <a:solidFill>
                  <a:srgbClr val="0C0597"/>
                </a:solidFill>
                <a:latin typeface="Arial Black" panose="020B0A04020102020204" pitchFamily="34" charset="0"/>
              </a:rPr>
              <a:t>5. Multi-state quantum hierarchical</a:t>
            </a:r>
          </a:p>
          <a:p>
            <a:r>
              <a:rPr lang="en-US" altLang="ja-JP" sz="3200" dirty="0">
                <a:solidFill>
                  <a:srgbClr val="0C0597"/>
                </a:solidFill>
                <a:latin typeface="Arial Black" panose="020B0A04020102020204" pitchFamily="34" charset="0"/>
              </a:rPr>
              <a:t>   </a:t>
            </a:r>
            <a:r>
              <a:rPr kumimoji="1" lang="en-US" altLang="ja-JP" sz="3200" dirty="0">
                <a:solidFill>
                  <a:srgbClr val="0C0597"/>
                </a:solidFill>
                <a:latin typeface="Arial Black" panose="020B0A04020102020204" pitchFamily="34" charset="0"/>
              </a:rPr>
              <a:t> Fokker-Planck Equation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438FDD5-1199-4AC1-9B8D-CE841B393716}"/>
              </a:ext>
            </a:extLst>
          </p:cNvPr>
          <p:cNvSpPr txBox="1"/>
          <p:nvPr/>
        </p:nvSpPr>
        <p:spPr>
          <a:xfrm>
            <a:off x="467544" y="1772816"/>
            <a:ext cx="82089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800" dirty="0">
                <a:hlinkClick r:id="rId2"/>
              </a:rPr>
              <a:t>Lecture note on reduced hierarchical equations of motion: Applications   </a:t>
            </a:r>
            <a:endParaRPr lang="en-US" altLang="ja-JP" sz="1800" dirty="0">
              <a:hlinkClick r:id="rId3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800" dirty="0">
                <a:hlinkClick r:id="rId3"/>
              </a:rPr>
              <a:t>Lecture note on the theory of multidimensional electronic spectroscopy </a:t>
            </a:r>
            <a:endParaRPr lang="ja-JP" altLang="en-US" sz="1800" dirty="0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08AEB9A8-66D1-46C5-A6EF-6DC75A44F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741616"/>
            <a:ext cx="2952328" cy="3172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42F145C-9A6D-4927-A19B-A0AABD1D4FBE}"/>
              </a:ext>
            </a:extLst>
          </p:cNvPr>
          <p:cNvSpPr txBox="1"/>
          <p:nvPr/>
        </p:nvSpPr>
        <p:spPr>
          <a:xfrm>
            <a:off x="2555776" y="5986154"/>
            <a:ext cx="46430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ja-JP" dirty="0"/>
              <a:t>R.Srinivasan, J. S. Feenstra, S.T. Park, S. Xu, A. H. Zewail, Science 2005;307:558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0979768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614" name="Picture 2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60742"/>
            <a:ext cx="24860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14" name="Rectangle 14"/>
          <p:cNvSpPr>
            <a:spLocks noGrp="1" noChangeArrowheads="1"/>
          </p:cNvSpPr>
          <p:nvPr>
            <p:ph type="title"/>
          </p:nvPr>
        </p:nvSpPr>
        <p:spPr>
          <a:xfrm>
            <a:off x="582613" y="262358"/>
            <a:ext cx="8364568" cy="719137"/>
          </a:xfrm>
        </p:spPr>
        <p:txBody>
          <a:bodyPr rtlCol="0" anchor="t">
            <a:normAutofit fontScale="90000"/>
          </a:bodyPr>
          <a:lstStyle/>
          <a:p>
            <a:pPr algn="l"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Multistate Quantum Fokker-Planck </a:t>
            </a:r>
            <a:r>
              <a:rPr lang="en-US" altLang="ja-JP" sz="4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eq</a:t>
            </a:r>
            <a:endParaRPr lang="en-US" altLang="ja-JP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sp>
        <p:nvSpPr>
          <p:cNvPr id="31949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82613" y="2808288"/>
            <a:ext cx="6291262" cy="316865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000" dirty="0"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Energy vs. distance </a:t>
            </a:r>
            <a:r>
              <a:rPr lang="en-US" altLang="ja-JP" sz="2000" i="1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q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for different electronic states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graphicFrame>
        <p:nvGraphicFramePr>
          <p:cNvPr id="319490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65225" y="1357313"/>
          <a:ext cx="6049963" cy="142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6304762" imgH="1486107" progId="PBrush">
                  <p:embed/>
                </p:oleObj>
              </mc:Choice>
              <mc:Fallback>
                <p:oleObj name="ビットマップ イメージ" r:id="rId3" imgW="6304762" imgH="1486107" progId="PBrush">
                  <p:embed/>
                  <p:pic>
                    <p:nvPicPr>
                      <p:cNvPr id="31949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5225" y="1357313"/>
                        <a:ext cx="6049963" cy="1425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856687" y="597394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i="1" dirty="0">
                <a:latin typeface="Arial" pitchFamily="34" charset="0"/>
              </a:rPr>
              <a:t>q</a:t>
            </a:r>
            <a:endParaRPr lang="ja-JP" altLang="en-US" i="1" dirty="0"/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3721100" y="4102100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609800" imgH="1993680" progId="Equation.DSMT4">
                  <p:embed/>
                </p:oleObj>
              </mc:Choice>
              <mc:Fallback>
                <p:oleObj name="Equation" r:id="rId5" imgW="4609800" imgH="1993680" progId="Equation.DSMT4">
                  <p:embed/>
                  <p:pic>
                    <p:nvPicPr>
                      <p:cNvPr id="5" name="オブジェクト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1100" y="4102100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1611702" y="5463679"/>
          <a:ext cx="876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76240" imgH="266400" progId="Equation.DSMT4">
                  <p:embed/>
                </p:oleObj>
              </mc:Choice>
              <mc:Fallback>
                <p:oleObj name="Equation" r:id="rId7" imgW="876240" imgH="266400" progId="Equation.DSMT4">
                  <p:embed/>
                  <p:pic>
                    <p:nvPicPr>
                      <p:cNvPr id="9" name="オブジェクト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11702" y="5463679"/>
                        <a:ext cx="876300" cy="266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直線矢印コネクタ 9"/>
          <p:cNvCxnSpPr/>
          <p:nvPr/>
        </p:nvCxnSpPr>
        <p:spPr>
          <a:xfrm flipV="1">
            <a:off x="1488029" y="5316012"/>
            <a:ext cx="22718" cy="686326"/>
          </a:xfrm>
          <a:prstGeom prst="straightConnector1">
            <a:avLst/>
          </a:prstGeom>
          <a:ln w="57150">
            <a:solidFill>
              <a:srgbClr val="FE385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>
            <a:off x="1423115" y="5003350"/>
            <a:ext cx="740536" cy="1"/>
          </a:xfrm>
          <a:prstGeom prst="straightConnector1">
            <a:avLst/>
          </a:prstGeom>
          <a:ln w="571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オブジェクト 11"/>
          <p:cNvGraphicFramePr>
            <a:graphicFrameLocks noGrp="1" noChangeAspect="1"/>
          </p:cNvGraphicFramePr>
          <p:nvPr/>
        </p:nvGraphicFramePr>
        <p:xfrm>
          <a:off x="3728244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09800" imgH="1993680" progId="Equation.DSMT4">
                  <p:embed/>
                </p:oleObj>
              </mc:Choice>
              <mc:Fallback>
                <p:oleObj name="Equation" r:id="rId9" imgW="4609800" imgH="1993680" progId="Equation.DSMT4">
                  <p:embed/>
                  <p:pic>
                    <p:nvPicPr>
                      <p:cNvPr id="12" name="オブジェクト 1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8244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711034" y="4490963"/>
          <a:ext cx="635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34680" imgH="291960" progId="Equation.DSMT4">
                  <p:embed/>
                </p:oleObj>
              </mc:Choice>
              <mc:Fallback>
                <p:oleObj name="Equation" r:id="rId11" imgW="634680" imgH="291960" progId="Equation.DSMT4">
                  <p:embed/>
                  <p:pic>
                    <p:nvPicPr>
                      <p:cNvPr id="3" name="オブジェクト 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11034" y="4490963"/>
                        <a:ext cx="6350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Grp="1" noChangeAspect="1"/>
          </p:cNvGraphicFramePr>
          <p:nvPr/>
        </p:nvGraphicFramePr>
        <p:xfrm>
          <a:off x="3742532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609800" imgH="1993680" progId="Equation.DSMT4">
                  <p:embed/>
                </p:oleObj>
              </mc:Choice>
              <mc:Fallback>
                <p:oleObj name="Equation" r:id="rId13" imgW="4609800" imgH="1993680" progId="Equation.DSMT4">
                  <p:embed/>
                  <p:pic>
                    <p:nvPicPr>
                      <p:cNvPr id="13" name="オブジェクト 1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2532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3735388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609800" imgH="1993680" progId="Equation.DSMT4">
                  <p:embed/>
                </p:oleObj>
              </mc:Choice>
              <mc:Fallback>
                <p:oleObj name="Equation" r:id="rId15" imgW="4609800" imgH="199368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5388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9">
            <a:extLst>
              <a:ext uri="{FF2B5EF4-FFF2-40B4-BE49-F238E27FC236}">
                <a16:creationId xmlns:a16="http://schemas.microsoft.com/office/drawing/2014/main" id="{D8D9F27C-A898-C96B-539D-2683786BAA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613" y="6437266"/>
            <a:ext cx="50193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Mukamel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7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7"/>
              </a:rPr>
              <a:t>101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7"/>
              </a:rPr>
              <a:t>, 3049 (1994).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6433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91131" y="336437"/>
            <a:ext cx="8218488" cy="98982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 molecular system:</a:t>
            </a:r>
            <a:endParaRPr lang="en-US" altLang="ja-JP" sz="2000" dirty="0">
              <a:solidFill>
                <a:srgbClr val="CC3300"/>
              </a:solidFill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0514" name="Object 2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82550688"/>
              </p:ext>
            </p:extLst>
          </p:nvPr>
        </p:nvGraphicFramePr>
        <p:xfrm>
          <a:off x="1043608" y="1792575"/>
          <a:ext cx="605155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38880" imgH="1015920" progId="Equation.DSMT4">
                  <p:embed/>
                </p:oleObj>
              </mc:Choice>
              <mc:Fallback>
                <p:oleObj name="Equation" r:id="rId2" imgW="7238880" imgH="1015920" progId="Equation.DSMT4">
                  <p:embed/>
                  <p:pic>
                    <p:nvPicPr>
                      <p:cNvPr id="32051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792575"/>
                        <a:ext cx="6051550" cy="849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0521" name="Rectangle 10"/>
          <p:cNvSpPr>
            <a:spLocks noChangeArrowheads="1"/>
          </p:cNvSpPr>
          <p:nvPr/>
        </p:nvSpPr>
        <p:spPr bwMode="auto">
          <a:xfrm>
            <a:off x="467168" y="3499954"/>
            <a:ext cx="45720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stem"/>
              </a:rPr>
              <a:t>The reduced density matrix is</a:t>
            </a:r>
          </a:p>
          <a:p>
            <a:endParaRPr lang="en-US" altLang="ja-JP" sz="2000" dirty="0">
              <a:latin typeface="Calibri" pitchFamily="34" charset="0"/>
              <a:ea typeface="Arial Unicode MS" panose="020B0604020202020204" pitchFamily="50" charset="-128"/>
              <a:sym typeface="System"/>
            </a:endParaRPr>
          </a:p>
          <a:p>
            <a:r>
              <a:rPr lang="ja-JP" altLang="en-US" dirty="0">
                <a:latin typeface="Calibri" pitchFamily="34" charset="0"/>
                <a:ea typeface="Arial Unicode MS" panose="020B0604020202020204" pitchFamily="50" charset="-128"/>
                <a:sym typeface="Wingdings" pitchFamily="2" charset="2"/>
              </a:rPr>
              <a:t>　　　　　　　　　　　　　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ja-JP" dirty="0">
              <a:latin typeface="Calibri" pitchFamily="34" charset="0"/>
              <a:ea typeface="Arial Unicode MS" panose="020B0604020202020204" pitchFamily="50" charset="-128"/>
              <a:sym typeface="System"/>
            </a:endParaRPr>
          </a:p>
        </p:txBody>
      </p:sp>
      <p:graphicFrame>
        <p:nvGraphicFramePr>
          <p:cNvPr id="32051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318670"/>
              </p:ext>
            </p:extLst>
          </p:nvPr>
        </p:nvGraphicFramePr>
        <p:xfrm>
          <a:off x="3896961" y="3499954"/>
          <a:ext cx="2284413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68200" imgH="253800" progId="Equation.DSMT4">
                  <p:embed/>
                </p:oleObj>
              </mc:Choice>
              <mc:Fallback>
                <p:oleObj name="Equation" r:id="rId4" imgW="1168200" imgH="253800" progId="Equation.DSMT4">
                  <p:embed/>
                  <p:pic>
                    <p:nvPicPr>
                      <p:cNvPr id="3205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6961" y="3499954"/>
                        <a:ext cx="2284413" cy="496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05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658929"/>
              </p:ext>
            </p:extLst>
          </p:nvPr>
        </p:nvGraphicFramePr>
        <p:xfrm>
          <a:off x="798683" y="4532275"/>
          <a:ext cx="13208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20560" imgH="203040" progId="Equation.DSMT4">
                  <p:embed/>
                </p:oleObj>
              </mc:Choice>
              <mc:Fallback>
                <p:oleObj name="Equation" r:id="rId6" imgW="520560" imgH="203040" progId="Equation.DSMT4">
                  <p:embed/>
                  <p:pic>
                    <p:nvPicPr>
                      <p:cNvPr id="32051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683" y="4532275"/>
                        <a:ext cx="1320800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0522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16463" y="4644988"/>
            <a:ext cx="64293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0523" name="正方形/長方形 10"/>
          <p:cNvSpPr>
            <a:spLocks noChangeArrowheads="1"/>
          </p:cNvSpPr>
          <p:nvPr/>
        </p:nvSpPr>
        <p:spPr bwMode="auto">
          <a:xfrm>
            <a:off x="1912268" y="956369"/>
            <a:ext cx="2428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sz="16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　　</a:t>
            </a:r>
            <a:r>
              <a:rPr lang="en-US" altLang="ja-JP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Potential surfaces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20524" name="正方形/長方形 11"/>
          <p:cNvSpPr>
            <a:spLocks noChangeArrowheads="1"/>
          </p:cNvSpPr>
          <p:nvPr/>
        </p:nvSpPr>
        <p:spPr bwMode="auto">
          <a:xfrm>
            <a:off x="4932040" y="956369"/>
            <a:ext cx="28520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laser, </a:t>
            </a:r>
            <a:r>
              <a:rPr lang="en-US" altLang="ja-JP" dirty="0" err="1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diabatic</a:t>
            </a:r>
            <a:r>
              <a:rPr lang="en-US" altLang="ja-JP" dirty="0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 interactions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43487539"/>
              </p:ext>
            </p:extLst>
          </p:nvPr>
        </p:nvGraphicFramePr>
        <p:xfrm>
          <a:off x="3200994" y="4161094"/>
          <a:ext cx="5508625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511600" imgH="1346040" progId="Equation.DSMT4">
                  <p:embed/>
                </p:oleObj>
              </mc:Choice>
              <mc:Fallback>
                <p:oleObj name="Equation" r:id="rId9" imgW="5511600" imgH="134604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994" y="4161094"/>
                        <a:ext cx="5508625" cy="1346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下矢印 3"/>
          <p:cNvSpPr/>
          <p:nvPr/>
        </p:nvSpPr>
        <p:spPr>
          <a:xfrm>
            <a:off x="3313303" y="1484784"/>
            <a:ext cx="347708" cy="3170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下矢印 15"/>
          <p:cNvSpPr/>
          <p:nvPr/>
        </p:nvSpPr>
        <p:spPr>
          <a:xfrm>
            <a:off x="5940157" y="1484784"/>
            <a:ext cx="347708" cy="31705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622363" y="3009421"/>
            <a:ext cx="795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  <a:sym typeface="System"/>
              </a:rPr>
              <a:t>Any shape of potentials, any strength of interactions, can be time dependent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443290"/>
              </p:ext>
            </p:extLst>
          </p:nvPr>
        </p:nvGraphicFramePr>
        <p:xfrm>
          <a:off x="467168" y="5688319"/>
          <a:ext cx="1047600" cy="36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98400" imgH="241200" progId="Equation.DSMT4">
                  <p:embed/>
                </p:oleObj>
              </mc:Choice>
              <mc:Fallback>
                <p:oleObj name="Equation" r:id="rId11" imgW="698400" imgH="241200" progId="Equation.DSMT4">
                  <p:embed/>
                  <p:pic>
                    <p:nvPicPr>
                      <p:cNvPr id="1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168" y="5688319"/>
                        <a:ext cx="1047600" cy="36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1468853" y="5700216"/>
            <a:ext cx="6898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: quantum coherence -&gt;  </a:t>
            </a:r>
            <a:r>
              <a:rPr lang="en-US" altLang="ja-JP" dirty="0">
                <a:solidFill>
                  <a:srgbClr val="FF0000"/>
                </a:solidFill>
              </a:rPr>
              <a:t>capability of calculating nonlinear spectra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37513" y="4107375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Wigner function</a:t>
            </a:r>
            <a:endParaRPr kumimoji="1" lang="ja-JP" altLang="en-US" dirty="0"/>
          </a:p>
        </p:txBody>
      </p:sp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BE9EC1BC-D80D-5008-96BB-962156F37A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641" y="6203041"/>
            <a:ext cx="50193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Mukamel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3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3"/>
              </a:rPr>
              <a:t>101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3"/>
              </a:rPr>
              <a:t>, 3049 (1994).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72ADB41-DC4D-6F1F-3701-9898F1E26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683" y="6518418"/>
            <a:ext cx="6596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Maruyama,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4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4"/>
              </a:rPr>
              <a:t>107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4"/>
              </a:rPr>
              <a:t>, 1779 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3982305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4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41313"/>
            <a:ext cx="6994525" cy="586581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The Liouville operator of the molecular system: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In the Wigner representation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where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153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9162813"/>
              </p:ext>
            </p:extLst>
          </p:nvPr>
        </p:nvGraphicFramePr>
        <p:xfrm>
          <a:off x="683568" y="764704"/>
          <a:ext cx="8305800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31960" imgH="482400" progId="Equation.DSMT4">
                  <p:embed/>
                </p:oleObj>
              </mc:Choice>
              <mc:Fallback>
                <p:oleObj name="Equation" r:id="rId3" imgW="4431960" imgH="482400" progId="Equation.DSMT4">
                  <p:embed/>
                  <p:pic>
                    <p:nvPicPr>
                      <p:cNvPr id="32153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764704"/>
                        <a:ext cx="8305800" cy="950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1543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2780928"/>
            <a:ext cx="4191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21539" name="Object 3"/>
          <p:cNvGraphicFramePr>
            <a:graphicFrameLocks noChangeAspect="1"/>
          </p:cNvGraphicFramePr>
          <p:nvPr/>
        </p:nvGraphicFramePr>
        <p:xfrm>
          <a:off x="1517650" y="4389438"/>
          <a:ext cx="55880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960" imgH="888840" progId="Equation.DSMT4">
                  <p:embed/>
                </p:oleObj>
              </mc:Choice>
              <mc:Fallback>
                <p:oleObj name="Equation" r:id="rId6" imgW="2793960" imgH="888840" progId="Equation.DSMT4">
                  <p:embed/>
                  <p:pic>
                    <p:nvPicPr>
                      <p:cNvPr id="32153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7650" y="4389438"/>
                        <a:ext cx="55880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1540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09015231"/>
              </p:ext>
            </p:extLst>
          </p:nvPr>
        </p:nvGraphicFramePr>
        <p:xfrm>
          <a:off x="854075" y="2593975"/>
          <a:ext cx="7899400" cy="153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457520" imgH="863280" progId="Equation.DSMT4">
                  <p:embed/>
                </p:oleObj>
              </mc:Choice>
              <mc:Fallback>
                <p:oleObj name="Equation" r:id="rId8" imgW="4457520" imgH="863280" progId="Equation.DSMT4">
                  <p:embed/>
                  <p:pic>
                    <p:nvPicPr>
                      <p:cNvPr id="32154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075" y="2593975"/>
                        <a:ext cx="7899400" cy="153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9"/>
          <p:cNvSpPr>
            <a:spLocks noChangeArrowheads="1"/>
          </p:cNvSpPr>
          <p:nvPr/>
        </p:nvSpPr>
        <p:spPr bwMode="auto">
          <a:xfrm>
            <a:off x="814388" y="6291152"/>
            <a:ext cx="50193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Mukamel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101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, 3049 (1994).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005958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58775" y="165399"/>
            <a:ext cx="8785225" cy="5865812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ja-JP" sz="22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The multistate quantum dynamics is described by replacements: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256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790805"/>
              </p:ext>
            </p:extLst>
          </p:nvPr>
        </p:nvGraphicFramePr>
        <p:xfrm>
          <a:off x="1968498" y="691621"/>
          <a:ext cx="556577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562360" imgH="1143000" progId="Equation.DSMT4">
                  <p:embed/>
                </p:oleObj>
              </mc:Choice>
              <mc:Fallback>
                <p:oleObj name="Equation" r:id="rId3" imgW="5562360" imgH="1143000" progId="Equation.DSMT4">
                  <p:embed/>
                  <p:pic>
                    <p:nvPicPr>
                      <p:cNvPr id="3225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8498" y="691621"/>
                        <a:ext cx="5565775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2570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1874" y="779349"/>
            <a:ext cx="557213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2571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96705" y="1393711"/>
            <a:ext cx="5413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正方形/長方形 5"/>
          <p:cNvSpPr>
            <a:spLocks noChangeArrowheads="1"/>
          </p:cNvSpPr>
          <p:nvPr/>
        </p:nvSpPr>
        <p:spPr bwMode="auto">
          <a:xfrm>
            <a:off x="962818" y="6273921"/>
            <a:ext cx="7577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Maruyama &amp;  Tanimura,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CPL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292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, 28 (1998).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2" name="正方形/長方形 6"/>
          <p:cNvSpPr>
            <a:spLocks noChangeArrowheads="1"/>
          </p:cNvSpPr>
          <p:nvPr/>
        </p:nvSpPr>
        <p:spPr bwMode="auto">
          <a:xfrm>
            <a:off x="910507" y="5960787"/>
            <a:ext cx="6596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Maruyama,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107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, 1779 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1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327275"/>
              </p:ext>
            </p:extLst>
          </p:nvPr>
        </p:nvGraphicFramePr>
        <p:xfrm>
          <a:off x="1318231" y="2446663"/>
          <a:ext cx="6081712" cy="333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83280" imgH="3340080" progId="Equation.DSMT4">
                  <p:embed/>
                </p:oleObj>
              </mc:Choice>
              <mc:Fallback>
                <p:oleObj name="Equation" r:id="rId9" imgW="6083280" imgH="3340080" progId="Equation.DSMT4">
                  <p:embed/>
                  <p:pic>
                    <p:nvPicPr>
                      <p:cNvPr id="1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8231" y="2446663"/>
                        <a:ext cx="6081712" cy="333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11003" y="424939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52541" y="426709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70128" y="425439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13116" y="428931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正方形/長方形 3"/>
          <p:cNvSpPr/>
          <p:nvPr/>
        </p:nvSpPr>
        <p:spPr>
          <a:xfrm>
            <a:off x="388803" y="2077331"/>
            <a:ext cx="8366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Multi-state hierarchal quantum Fokker-Planck </a:t>
            </a:r>
            <a:r>
              <a:rPr lang="en-US" altLang="ja-JP" dirty="0" err="1">
                <a:latin typeface="Arial Unicode MS"/>
                <a:ea typeface="Arial Unicode MS"/>
                <a:cs typeface="Arial Unicode MS"/>
                <a:sym typeface="Symbol" pitchFamily="18" charset="2"/>
              </a:rPr>
              <a:t>Eq</a:t>
            </a:r>
            <a:r>
              <a:rPr lang="en-US" altLang="ja-JP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 (without low temp. corrections)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0002263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239987" y="1326116"/>
          <a:ext cx="71739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175160" imgH="672840" progId="Equation.DSMT4">
                  <p:embed/>
                </p:oleObj>
              </mc:Choice>
              <mc:Fallback>
                <p:oleObj name="Equation" r:id="rId2" imgW="717516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987" y="1326116"/>
                        <a:ext cx="71739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288925" y="273005"/>
            <a:ext cx="89225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Multi-sate Quantum Hierarchal F-P </a:t>
            </a:r>
            <a:r>
              <a:rPr lang="en-US" altLang="ja-JP" sz="2400" dirty="0" err="1"/>
              <a:t>Eqs</a:t>
            </a:r>
            <a:r>
              <a:rPr lang="en-US" altLang="ja-JP" sz="2400" dirty="0"/>
              <a:t>. </a:t>
            </a:r>
            <a:r>
              <a:rPr lang="en-US" altLang="ja-JP" sz="2400" dirty="0">
                <a:solidFill>
                  <a:srgbClr val="0070C0"/>
                </a:solidFill>
              </a:rPr>
              <a:t>w. low temp corrections </a:t>
            </a: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239987" y="2160489"/>
          <a:ext cx="88360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839080" imgH="672840" progId="Equation.DSMT4">
                  <p:embed/>
                </p:oleObj>
              </mc:Choice>
              <mc:Fallback>
                <p:oleObj name="Equation" r:id="rId4" imgW="883908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987" y="2160489"/>
                        <a:ext cx="88360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288925" y="3071813"/>
          <a:ext cx="88376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839080" imgH="672840" progId="Equation.DSMT4">
                  <p:embed/>
                </p:oleObj>
              </mc:Choice>
              <mc:Fallback>
                <p:oleObj name="Equation" r:id="rId6" imgW="883908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925" y="3071813"/>
                        <a:ext cx="88376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82675" y="3933825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0313" y="392906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29250" y="392906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9563" y="392906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Object 2"/>
          <p:cNvGraphicFramePr>
            <a:graphicFrameLocks noChangeAspect="1"/>
          </p:cNvGraphicFramePr>
          <p:nvPr/>
        </p:nvGraphicFramePr>
        <p:xfrm>
          <a:off x="467544" y="4425475"/>
          <a:ext cx="47244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724280" imgH="723600" progId="Equation.DSMT4">
                  <p:embed/>
                </p:oleObj>
              </mc:Choice>
              <mc:Fallback>
                <p:oleObj name="Equation" r:id="rId9" imgW="4724280" imgH="723600" progId="Equation.DSMT4">
                  <p:embed/>
                  <p:pic>
                    <p:nvPicPr>
                      <p:cNvPr id="1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4425475"/>
                        <a:ext cx="47244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1835696" y="820348"/>
            <a:ext cx="60456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chemeClr val="tx2">
                    <a:lumMod val="75000"/>
                  </a:schemeClr>
                </a:solidFill>
              </a:rPr>
              <a:t>T. Ikeda and Y. Tanimura, </a:t>
            </a:r>
            <a:r>
              <a:rPr lang="fr-FR" altLang="ja-JP" sz="2000" dirty="0">
                <a:solidFill>
                  <a:srgbClr val="0066FF"/>
                </a:solidFill>
              </a:rPr>
              <a:t>JCP </a:t>
            </a:r>
            <a:r>
              <a:rPr lang="fr-FR" altLang="ja-JP" sz="2000" b="1" dirty="0">
                <a:solidFill>
                  <a:srgbClr val="0066FF"/>
                </a:solidFill>
              </a:rPr>
              <a:t>146</a:t>
            </a:r>
            <a:r>
              <a:rPr lang="fr-FR" altLang="ja-JP" sz="2000" dirty="0">
                <a:solidFill>
                  <a:srgbClr val="0066FF"/>
                </a:solidFill>
              </a:rPr>
              <a:t>,  014102  (2017</a:t>
            </a:r>
            <a:r>
              <a:rPr lang="en-US" altLang="ja-JP" sz="2000" dirty="0">
                <a:solidFill>
                  <a:srgbClr val="0066FF"/>
                </a:solidFill>
              </a:rPr>
              <a:t>)</a:t>
            </a:r>
            <a:endParaRPr lang="ja-JP" altLang="en-US" sz="2000" dirty="0">
              <a:solidFill>
                <a:srgbClr val="0066FF"/>
              </a:solidFill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517232"/>
            <a:ext cx="987362" cy="1256643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E70C629-073D-02F3-6C25-C85A598A74D1}"/>
              </a:ext>
            </a:extLst>
          </p:cNvPr>
          <p:cNvSpPr txBox="1"/>
          <p:nvPr/>
        </p:nvSpPr>
        <p:spPr>
          <a:xfrm>
            <a:off x="2376223" y="5960887"/>
            <a:ext cx="46630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chemeClr val="tx2">
                    <a:lumMod val="75000"/>
                  </a:schemeClr>
                </a:solidFill>
              </a:rPr>
              <a:t>Ikeda (U. of Tokyo, Chemistry)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5622583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2225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12658</TotalTime>
  <Words>5529</Words>
  <Application>Microsoft Office PowerPoint</Application>
  <PresentationFormat>画面に合わせる (4:3)</PresentationFormat>
  <Paragraphs>1188</Paragraphs>
  <Slides>120</Slides>
  <Notes>38</Notes>
  <HiddenSlides>0</HiddenSlides>
  <MMClips>26</MMClips>
  <ScaleCrop>false</ScaleCrop>
  <HeadingPairs>
    <vt:vector size="8" baseType="variant">
      <vt:variant>
        <vt:lpstr>使用されているフォント</vt:lpstr>
      </vt:variant>
      <vt:variant>
        <vt:i4>13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5</vt:i4>
      </vt:variant>
      <vt:variant>
        <vt:lpstr>スライド タイトル</vt:lpstr>
      </vt:variant>
      <vt:variant>
        <vt:i4>120</vt:i4>
      </vt:variant>
    </vt:vector>
  </HeadingPairs>
  <TitlesOfParts>
    <vt:vector size="139" baseType="lpstr">
      <vt:lpstr>Cambria Math</vt:lpstr>
      <vt:lpstr>Helvetica</vt:lpstr>
      <vt:lpstr>Arial</vt:lpstr>
      <vt:lpstr>ＭＳ Ｐゴシック</vt:lpstr>
      <vt:lpstr>Tahoma</vt:lpstr>
      <vt:lpstr>Georgia</vt:lpstr>
      <vt:lpstr>Times New Roman</vt:lpstr>
      <vt:lpstr>Arial Unicode MS</vt:lpstr>
      <vt:lpstr>Wingdings 2</vt:lpstr>
      <vt:lpstr>Wingdings</vt:lpstr>
      <vt:lpstr>Arial Black</vt:lpstr>
      <vt:lpstr>Calibri</vt:lpstr>
      <vt:lpstr>Times</vt:lpstr>
      <vt:lpstr>Office テーマ</vt:lpstr>
      <vt:lpstr>Equation</vt:lpstr>
      <vt:lpstr>ビットマップ イメージ</vt:lpstr>
      <vt:lpstr>Bitmap Image</vt:lpstr>
      <vt:lpstr>Acrobat Document</vt:lpstr>
      <vt:lpstr>描画 </vt:lpstr>
      <vt:lpstr>Numerically “exact” approach to open quantum dynamics: The hierarchical equations of motion (HEOM)</vt:lpstr>
      <vt:lpstr>PowerPoint プレゼンテーション</vt:lpstr>
      <vt:lpstr>1.  The secret of open quantum dynamics theory  that no one told you </vt:lpstr>
      <vt:lpstr>PowerPoint プレゼンテーション</vt:lpstr>
      <vt:lpstr>PowerPoint プレゼンテーション</vt:lpstr>
      <vt:lpstr>Workflow</vt:lpstr>
      <vt:lpstr>Biological systems</vt:lpstr>
      <vt:lpstr>Constructing an exciton model</vt:lpstr>
      <vt:lpstr>Workflow</vt:lpstr>
      <vt:lpstr>The secret of a system-bath model</vt:lpstr>
      <vt:lpstr>Reduced Density Matrix</vt:lpstr>
      <vt:lpstr>PowerPoint プレゼンテーション</vt:lpstr>
      <vt:lpstr>PowerPoint プレゼンテーション</vt:lpstr>
      <vt:lpstr>non-factorized (entangled) equilibrium initial cond.  </vt:lpstr>
      <vt:lpstr>Reducing bath degrees of freedom</vt:lpstr>
      <vt:lpstr>Equilibrium distribution </vt:lpstr>
      <vt:lpstr>non-factorized equilibrium state</vt:lpstr>
      <vt:lpstr>All order of S-B interactions</vt:lpstr>
      <vt:lpstr>Quantum S-B Entanglement</vt:lpstr>
      <vt:lpstr>PowerPoint プレゼンテーション</vt:lpstr>
      <vt:lpstr>2. The doctor equation (HEOM)  </vt:lpstr>
      <vt:lpstr>Quantum entanglement of S &amp; B</vt:lpstr>
      <vt:lpstr>High temperature unfactorized case</vt:lpstr>
      <vt:lpstr>PowerPoint プレゼンテーション</vt:lpstr>
      <vt:lpstr>PowerPoint プレゼンテーション</vt:lpstr>
      <vt:lpstr>PowerPoint プレゼンテーション</vt:lpstr>
      <vt:lpstr>Prototype of Hierarchical Equations of Motion</vt:lpstr>
      <vt:lpstr>PowerPoint プレゼンテーション</vt:lpstr>
      <vt:lpstr>PowerPoint プレゼンテーション</vt:lpstr>
      <vt:lpstr>PowerPoint プレゼンテーション</vt:lpstr>
      <vt:lpstr>   Wigner distribution function</vt:lpstr>
      <vt:lpstr>High temperature &amp; Linear coupling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3. The truth of quantum thermodynamics  </vt:lpstr>
      <vt:lpstr>PowerPoint プレゼンテーション</vt:lpstr>
      <vt:lpstr>PowerPoint プレゼンテーション</vt:lpstr>
      <vt:lpstr>Proper handling of a system+bath model</vt:lpstr>
      <vt:lpstr>Thermodynamic     variables (Our finding)</vt:lpstr>
      <vt:lpstr>Quasi-static Gibbs energy (isolated system)</vt:lpstr>
      <vt:lpstr>Spectroscopic measurement for free energy</vt:lpstr>
      <vt:lpstr>Isothermal &amp; Adiabatic processes</vt:lpstr>
      <vt:lpstr>PowerPoint プレゼンテーション</vt:lpstr>
      <vt:lpstr>Work and free energy</vt:lpstr>
      <vt:lpstr>Extensive thermodynamics variables</vt:lpstr>
      <vt:lpstr>PowerPoint プレゼンテーション</vt:lpstr>
      <vt:lpstr>Change of internal enegy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4. The secret garden of 2D     spectroscopies  </vt:lpstr>
      <vt:lpstr>2D Raman Spectroscopy</vt:lpstr>
      <vt:lpstr>Third-order 2D spectroscopy</vt:lpstr>
      <vt:lpstr>PowerPoint プレゼンテーション</vt:lpstr>
      <vt:lpstr>Hamiltonian for vibrational spectroscopy  </vt:lpstr>
      <vt:lpstr>Model Hamiltonian (vibrational modes)</vt:lpstr>
      <vt:lpstr>quantum hierarchal Fokker-Planck eq　(LL+SL)</vt:lpstr>
      <vt:lpstr>Can we observe the difference via IR photon echo?</vt:lpstr>
      <vt:lpstr>PowerPoint プレゼンテーション</vt:lpstr>
      <vt:lpstr>MD  vs LL+LS Morse oscillator model</vt:lpstr>
      <vt:lpstr>2D IR in frequency domain</vt:lpstr>
      <vt:lpstr>Dephasing</vt:lpstr>
      <vt:lpstr>2D photon echo spectra for different t2</vt:lpstr>
      <vt:lpstr>Example: Optical response of spin Boson system</vt:lpstr>
      <vt:lpstr>PowerPoint プレゼンテーション</vt:lpstr>
      <vt:lpstr>PowerPoint プレゼンテーション</vt:lpstr>
      <vt:lpstr>Rephasing, anharmonicity, coupling </vt:lpstr>
      <vt:lpstr>Experiments (water)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Multistate Quantum Fokker-Planck eq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Photo induced isomerization </vt:lpstr>
      <vt:lpstr>Underdamped case</vt:lpstr>
      <vt:lpstr>2DES+2DEVS</vt:lpstr>
      <vt:lpstr>2DES+2DEVS</vt:lpstr>
      <vt:lpstr>PowerPoint プレゼンテーション</vt:lpstr>
      <vt:lpstr>Low-Temp. Quantum Fokker-Planck Eq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Two-Dimensional Potentials </vt:lpstr>
      <vt:lpstr>Wavepacket Dynamics</vt:lpstr>
      <vt:lpstr>Electronic Coherence &amp; Berry Phase</vt:lpstr>
      <vt:lpstr>PowerPoint プレゼンテーション</vt:lpstr>
      <vt:lpstr>HEOM codes (provided by other than us)</vt:lpstr>
      <vt:lpstr>Challenges to HEOM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NonMarkovian</dc:title>
  <dc:creator>Tanimura Yoshitaka</dc:creator>
  <cp:lastModifiedBy>Tanimura Yoshitaka</cp:lastModifiedBy>
  <cp:revision>1929</cp:revision>
  <cp:lastPrinted>2016-09-01T22:28:14Z</cp:lastPrinted>
  <dcterms:created xsi:type="dcterms:W3CDTF">2008-07-07T04:03:54Z</dcterms:created>
  <dcterms:modified xsi:type="dcterms:W3CDTF">2023-10-10T11:05:26Z</dcterms:modified>
</cp:coreProperties>
</file>